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4"/>
  </p:notesMasterIdLst>
  <p:handoutMasterIdLst>
    <p:handoutMasterId r:id="rId85"/>
  </p:handoutMasterIdLst>
  <p:sldIdLst>
    <p:sldId id="344" r:id="rId2"/>
    <p:sldId id="256" r:id="rId3"/>
    <p:sldId id="383" r:id="rId4"/>
    <p:sldId id="384" r:id="rId5"/>
    <p:sldId id="390" r:id="rId6"/>
    <p:sldId id="259" r:id="rId7"/>
    <p:sldId id="388" r:id="rId8"/>
    <p:sldId id="389" r:id="rId9"/>
    <p:sldId id="391" r:id="rId10"/>
    <p:sldId id="392" r:id="rId11"/>
    <p:sldId id="395" r:id="rId12"/>
    <p:sldId id="345" r:id="rId13"/>
    <p:sldId id="393" r:id="rId14"/>
    <p:sldId id="298" r:id="rId15"/>
    <p:sldId id="257" r:id="rId16"/>
    <p:sldId id="347" r:id="rId17"/>
    <p:sldId id="348" r:id="rId18"/>
    <p:sldId id="260" r:id="rId19"/>
    <p:sldId id="261" r:id="rId20"/>
    <p:sldId id="262" r:id="rId21"/>
    <p:sldId id="263" r:id="rId22"/>
    <p:sldId id="264" r:id="rId23"/>
    <p:sldId id="265" r:id="rId24"/>
    <p:sldId id="266" r:id="rId25"/>
    <p:sldId id="267" r:id="rId26"/>
    <p:sldId id="268" r:id="rId27"/>
    <p:sldId id="269" r:id="rId28"/>
    <p:sldId id="271" r:id="rId29"/>
    <p:sldId id="270" r:id="rId30"/>
    <p:sldId id="272" r:id="rId31"/>
    <p:sldId id="273" r:id="rId32"/>
    <p:sldId id="274" r:id="rId33"/>
    <p:sldId id="276" r:id="rId34"/>
    <p:sldId id="275" r:id="rId35"/>
    <p:sldId id="325" r:id="rId36"/>
    <p:sldId id="299" r:id="rId37"/>
    <p:sldId id="300" r:id="rId38"/>
    <p:sldId id="330" r:id="rId39"/>
    <p:sldId id="331" r:id="rId40"/>
    <p:sldId id="277" r:id="rId41"/>
    <p:sldId id="278" r:id="rId42"/>
    <p:sldId id="279" r:id="rId43"/>
    <p:sldId id="283" r:id="rId44"/>
    <p:sldId id="284" r:id="rId45"/>
    <p:sldId id="290" r:id="rId46"/>
    <p:sldId id="291" r:id="rId47"/>
    <p:sldId id="326" r:id="rId48"/>
    <p:sldId id="333" r:id="rId49"/>
    <p:sldId id="334" r:id="rId50"/>
    <p:sldId id="317" r:id="rId51"/>
    <p:sldId id="327" r:id="rId52"/>
    <p:sldId id="328" r:id="rId53"/>
    <p:sldId id="318" r:id="rId54"/>
    <p:sldId id="319" r:id="rId55"/>
    <p:sldId id="329" r:id="rId56"/>
    <p:sldId id="322" r:id="rId57"/>
    <p:sldId id="323" r:id="rId58"/>
    <p:sldId id="292" r:id="rId59"/>
    <p:sldId id="293" r:id="rId60"/>
    <p:sldId id="294" r:id="rId61"/>
    <p:sldId id="295" r:id="rId62"/>
    <p:sldId id="296" r:id="rId63"/>
    <p:sldId id="282" r:id="rId64"/>
    <p:sldId id="320" r:id="rId65"/>
    <p:sldId id="386" r:id="rId66"/>
    <p:sldId id="324" r:id="rId67"/>
    <p:sldId id="297" r:id="rId68"/>
    <p:sldId id="335" r:id="rId69"/>
    <p:sldId id="336" r:id="rId70"/>
    <p:sldId id="385" r:id="rId71"/>
    <p:sldId id="337" r:id="rId72"/>
    <p:sldId id="394" r:id="rId73"/>
    <p:sldId id="338" r:id="rId74"/>
    <p:sldId id="339" r:id="rId75"/>
    <p:sldId id="301" r:id="rId76"/>
    <p:sldId id="340" r:id="rId77"/>
    <p:sldId id="302" r:id="rId78"/>
    <p:sldId id="341" r:id="rId79"/>
    <p:sldId id="387" r:id="rId80"/>
    <p:sldId id="342" r:id="rId81"/>
    <p:sldId id="303" r:id="rId82"/>
    <p:sldId id="304" r:id="rId8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4" d="100"/>
          <a:sy n="104" d="100"/>
        </p:scale>
        <p:origin x="-84" y="216"/>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52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B09419F-0E41-40AF-A97D-F53889FF3371}" type="datetimeFigureOut">
              <a:rPr lang="en-US"/>
              <a:pPr>
                <a:defRPr/>
              </a:pPr>
              <a:t>9/2/2014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2BE2811-1E2C-4C6F-986E-7815A169B309}" type="slidenum">
              <a:rPr lang="en-US"/>
              <a:pPr>
                <a:defRPr/>
              </a:pPr>
              <a:t>‹#›</a:t>
            </a:fld>
            <a:endParaRPr lang="en-US"/>
          </a:p>
        </p:txBody>
      </p:sp>
    </p:spTree>
    <p:extLst>
      <p:ext uri="{BB962C8B-B14F-4D97-AF65-F5344CB8AC3E}">
        <p14:creationId xmlns:p14="http://schemas.microsoft.com/office/powerpoint/2010/main" val="759926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0FC16F7-C620-42D5-8504-D09EBDCE9C24}" type="datetimeFigureOut">
              <a:rPr lang="en-US"/>
              <a:pPr>
                <a:defRPr/>
              </a:pPr>
              <a:t>9/2/2014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0B427A5-BAF1-418B-9B2F-6444E577D666}" type="slidenum">
              <a:rPr lang="en-US"/>
              <a:pPr>
                <a:defRPr/>
              </a:pPr>
              <a:t>‹#›</a:t>
            </a:fld>
            <a:endParaRPr lang="en-US"/>
          </a:p>
        </p:txBody>
      </p:sp>
    </p:spTree>
    <p:extLst>
      <p:ext uri="{BB962C8B-B14F-4D97-AF65-F5344CB8AC3E}">
        <p14:creationId xmlns:p14="http://schemas.microsoft.com/office/powerpoint/2010/main" val="10088472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D2EEBDD4-BB4E-4E5A-8EF6-AAD570349196}"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A65CE7C6-7E46-4FCE-9BFA-D56C465BF37C}"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4C28E35-7311-44D4-8A50-09B284D7F3C1}"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9A58F43C-DB6D-4B01-9A15-F1D0AE4C4233}"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8CD7CCE-F198-4561-B546-FD7BAE2E9BDB}"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F6A8310-F4E5-4AF6-87AE-C35572D7878C}"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4D07F48-5F44-4ACD-B058-9B61F613BABD}"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DEFDA58-BDBC-4308-8EDA-5B0AE95247E4}"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F28C63D-8E45-4F96-9859-0F6508964FA1}"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04CFD7F-B467-4259-BBF9-1CC0A4BE52B5}"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523461C-54E7-440E-A1E1-A720CA351203}"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D9BF23C-20CE-474B-8A28-DF7895F14C69}"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04774A2-25ED-47E5-96C6-8EAA2AF008BC}"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0BE2276-C88E-4552-8AD1-E3D97CEF41BE}"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5798CB2-75C1-4EC9-8CB5-F15BD8BA55DF}"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840D7C9-0E86-4047-AFDB-93E46F1252C1}"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78DDB4F-6380-42B6-8648-0DB3D13918E7}"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57794CD-D9E9-41F7-A796-E567D468113A}"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C3D7EEC-776C-4DEF-8588-738BF380F860}" type="slidenum">
              <a:rPr lang="en-US" smtClean="0"/>
              <a:pPr>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E6A61A3-A270-42D6-A983-BBEF4CBF2563}" type="slidenum">
              <a:rPr lang="en-US" smtClean="0"/>
              <a:pPr>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D87F52A-26CD-4AD1-B5C1-C1A5525F1409}" type="slidenum">
              <a:rPr lang="en-US" smtClean="0"/>
              <a:pPr>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5CD0996-B584-4D88-AC01-C7FC0CA8C7C6}" type="slidenum">
              <a:rPr lang="en-US" smtClean="0"/>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C115794-666F-44CD-BCAE-2AC084AA9C34}"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C8325E5-55D8-4264-90CE-797A84CC0625}" type="slidenum">
              <a:rPr lang="en-US" smtClean="0"/>
              <a:pPr>
                <a:defRPr/>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3B5BCCA-2C28-40BC-89EC-A922BA7231D8}" type="slidenum">
              <a:rPr lang="en-US" smtClean="0"/>
              <a:pPr>
                <a:defRPr/>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B0FED2B-EBC6-494F-83B4-66D2C37121E5}" type="slidenum">
              <a:rPr lang="en-US" smtClean="0"/>
              <a:pPr>
                <a:defRPr/>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B7238A4-B0AB-41FF-9E3C-FA8B4E87107A}" type="slidenum">
              <a:rPr lang="en-US" smtClean="0"/>
              <a:pPr>
                <a:defRPr/>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F5D2B19-1F58-4D65-8C30-7DAEA0563679}" type="slidenum">
              <a:rPr lang="en-US" smtClean="0"/>
              <a:pPr>
                <a:defRPr/>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E49FCF3-D831-4253-B92D-8558B3BA1353}" type="slidenum">
              <a:rPr lang="en-US" smtClean="0"/>
              <a:pPr>
                <a:defRPr/>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5C72539-7BAD-438C-A33E-247FB7630065}" type="slidenum">
              <a:rPr lang="en-US" smtClean="0"/>
              <a:pPr>
                <a:defRPr/>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53F5B27-533D-49AA-A4C3-40DEC3D73E0C}" type="slidenum">
              <a:rPr lang="en-US" smtClean="0"/>
              <a:pPr>
                <a:defRPr/>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EDF1163-3AC5-47B1-A8E0-430EAD3A6C4F}" type="slidenum">
              <a:rPr lang="en-US" smtClean="0"/>
              <a:pPr>
                <a:defRPr/>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D1694C4-D6CF-4C5A-8450-9968A4005DF1}" type="slidenum">
              <a:rPr lang="en-US" smtClean="0"/>
              <a:pPr>
                <a:defRPr/>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EC3929D-59E8-441C-9004-2A3617879D42}"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F41A5DD-CF69-401B-9BAC-A400B7651723}" type="slidenum">
              <a:rPr lang="en-US" smtClean="0"/>
              <a:pPr>
                <a:defRPr/>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F0E4744-8AF7-47DB-9183-93072F76BE81}" type="slidenum">
              <a:rPr lang="en-US" smtClean="0"/>
              <a:pPr>
                <a:defRPr/>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23BB2A0-D2D5-4B08-8960-68AEF2E5763D}" type="slidenum">
              <a:rPr lang="en-US" smtClean="0"/>
              <a:pPr>
                <a:defRPr/>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00531A7-5CAA-4FCA-8137-4D03C0C0BC5C}" type="slidenum">
              <a:rPr lang="en-US" smtClean="0"/>
              <a:pPr>
                <a:defRPr/>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9D0CB22-67DC-48C5-A3B7-AF58A1F283EC}" type="slidenum">
              <a:rPr lang="en-US" smtClean="0"/>
              <a:pPr>
                <a:defRPr/>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EAACC07-1AEC-4414-A0C2-84BFB508D16C}" type="slidenum">
              <a:rPr lang="en-US" smtClean="0"/>
              <a:pPr>
                <a:defRPr/>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93E192D-05EF-408B-A6C8-B26431E1D1D8}" type="slidenum">
              <a:rPr lang="en-US" smtClean="0"/>
              <a:pPr>
                <a:defRPr/>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7D15911-CC9C-4179-A96D-1FFB3C9B63CB}" type="slidenum">
              <a:rPr lang="en-US" smtClean="0"/>
              <a:pPr>
                <a:defRPr/>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1899618-E308-4B33-922A-FC5D282026D6}" type="slidenum">
              <a:rPr lang="en-US" smtClean="0"/>
              <a:pPr>
                <a:defRPr/>
              </a:pPr>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F89B3FD-B9DE-427B-86EE-0CC26AA20723}" type="slidenum">
              <a:rPr lang="en-US" smtClean="0"/>
              <a:pPr>
                <a:defRPr/>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A561EE9-C454-44CF-93D7-75EBD5B18E7C}"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6C1669F-71B7-47CF-AFAD-3FDAFAEA477B}" type="slidenum">
              <a:rPr lang="en-US" smtClean="0"/>
              <a:pPr>
                <a:defRPr/>
              </a:pPr>
              <a:t>51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244CD0E-F895-4436-9051-F94EAB2293A3}" type="slidenum">
              <a:rPr lang="en-US" smtClean="0"/>
              <a:pPr>
                <a:defRPr/>
              </a:pPr>
              <a:t>52</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D54CC5E-7B20-4960-ADC0-4FE72EB9634A}" type="slidenum">
              <a:rPr lang="en-US" smtClean="0"/>
              <a:pPr>
                <a:defRPr/>
              </a:pPr>
              <a:t>53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92A3E80-9640-47D1-84A2-D90FB5A33AF3}" type="slidenum">
              <a:rPr lang="en-US" smtClean="0"/>
              <a:pPr>
                <a:defRPr/>
              </a:pPr>
              <a:t>54</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4ECCB46-FB8A-4460-9C1D-E50A26DA132F}" type="slidenum">
              <a:rPr lang="en-US" smtClean="0"/>
              <a:pPr>
                <a:defRPr/>
              </a:pPr>
              <a:t>55</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83BE031-1777-4D27-8FFF-A5956638F381}" type="slidenum">
              <a:rPr lang="en-US" smtClean="0"/>
              <a:pPr>
                <a:defRPr/>
              </a:pPr>
              <a:t>56</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12CBFE0-426B-47E5-A60A-AB6D8664BC91}" type="slidenum">
              <a:rPr lang="en-US" smtClean="0"/>
              <a:pPr>
                <a:defRPr/>
              </a:pPr>
              <a:t>57</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E8B8068-874E-4732-AD62-6A91D870026D}" type="slidenum">
              <a:rPr lang="en-US" smtClean="0"/>
              <a:pPr>
                <a:defRPr/>
              </a:pPr>
              <a:t>58</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128687B-FC3C-43AC-BA86-3FE26C288ADB}" type="slidenum">
              <a:rPr lang="en-US" smtClean="0"/>
              <a:pPr>
                <a:defRPr/>
              </a:pPr>
              <a:t>59</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5891519-7F7C-4587-A055-18E4E248A0EF}" type="slidenum">
              <a:rPr lang="en-US" smtClean="0"/>
              <a:pPr>
                <a:defRPr/>
              </a:pPr>
              <a:t>60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FC0CD5C-6E01-41CC-91C4-5CB74D30E8D9}" type="slidenum">
              <a:rPr lang="en-US" smtClean="0"/>
              <a:pPr>
                <a:defRPr/>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F098E0D-D647-42AF-8965-67FF6496FD91}" type="slidenum">
              <a:rPr lang="en-US" smtClean="0"/>
              <a:pPr>
                <a:defRPr/>
              </a:pPr>
              <a:t>61</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2E2DCE8-80C8-46FA-AAAA-42B0DC69EFC7}" type="slidenum">
              <a:rPr lang="en-US" smtClean="0"/>
              <a:pPr>
                <a:defRPr/>
              </a:pPr>
              <a:t>62</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5F45C61-E688-4454-9911-E9867A681AA4}" type="slidenum">
              <a:rPr lang="en-US" smtClean="0"/>
              <a:pPr>
                <a:defRPr/>
              </a:pPr>
              <a:t>63</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8319EFE-2788-4E77-9093-4DDF4E31DEF0}" type="slidenum">
              <a:rPr lang="en-US" smtClean="0"/>
              <a:pPr>
                <a:defRPr/>
              </a:pPr>
              <a:t>64</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31F0DE2-C6AD-4BDF-B3B8-512514204E36}" type="slidenum">
              <a:rPr lang="en-US" smtClean="0"/>
              <a:pPr>
                <a:defRPr/>
              </a:pPr>
              <a:t>65</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EF3E56A-F318-48DD-89C2-A015539C7487}" type="slidenum">
              <a:rPr lang="en-US" smtClean="0"/>
              <a:pPr>
                <a:defRPr/>
              </a:pPr>
              <a:t>66</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2D62CAE-B795-4575-808D-BC2E53DD6BA0}" type="slidenum">
              <a:rPr lang="en-US" smtClean="0"/>
              <a:pPr>
                <a:defRPr/>
              </a:pPr>
              <a:t>67</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E04DB0-8748-4B89-8127-0C3E0AC4A1AC}" type="slidenum">
              <a:rPr lang="en-US" smtClean="0"/>
              <a:pPr>
                <a:defRPr/>
              </a:pPr>
              <a:t>68</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E4F0556-52F5-487A-B28E-B23573ABAED8}" type="slidenum">
              <a:rPr lang="en-US" smtClean="0"/>
              <a:pPr>
                <a:defRPr/>
              </a:pPr>
              <a:t>69</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EB4E5F1-2909-4230-8B35-709D39465DD7}" type="slidenum">
              <a:rPr lang="en-US" smtClean="0"/>
              <a:pPr>
                <a:defRPr/>
              </a:pPr>
              <a:t>70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472281F-6180-4C18-8353-23B0064A1925}" type="slidenum">
              <a:rPr lang="en-US" smtClean="0"/>
              <a:pPr>
                <a:defRPr/>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7789145-020A-42F1-B9EF-C68C5FB3BB9E}" type="slidenum">
              <a:rPr lang="en-US" smtClean="0"/>
              <a:pPr>
                <a:defRPr/>
              </a:pPr>
              <a:t>71</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7789145-020A-42F1-B9EF-C68C5FB3BB9E}" type="slidenum">
              <a:rPr lang="en-US" smtClean="0"/>
              <a:pPr>
                <a:defRPr/>
              </a:pPr>
              <a:t>72</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96A26F7-128E-4790-8238-C28C7A83FEC8}" type="slidenum">
              <a:rPr lang="en-US" smtClean="0"/>
              <a:pPr>
                <a:defRPr/>
              </a:pPr>
              <a:t>73</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2AC2406-9963-43F4-9EC0-B3A623178AC8}" type="slidenum">
              <a:rPr lang="en-US" smtClean="0"/>
              <a:pPr>
                <a:defRPr/>
              </a:pPr>
              <a:t>74</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275F0A1-704E-47EF-B485-B5DBFBEED522}" type="slidenum">
              <a:rPr lang="en-US" smtClean="0"/>
              <a:pPr>
                <a:defRPr/>
              </a:pPr>
              <a:t>75</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59FE09A-E9C4-4913-93B5-623BF4CFEA09}" type="slidenum">
              <a:rPr lang="en-US" smtClean="0"/>
              <a:pPr>
                <a:defRPr/>
              </a:pPr>
              <a:t>76</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259050C-5D79-4A62-985D-5C3A1FBB0921}" type="slidenum">
              <a:rPr lang="en-US" smtClean="0"/>
              <a:pPr>
                <a:defRPr/>
              </a:pPr>
              <a:t>77</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B8C293D-29BE-4ECF-9F06-CCF5FD11E153}" type="slidenum">
              <a:rPr lang="en-US" smtClean="0"/>
              <a:pPr>
                <a:defRPr/>
              </a:pPr>
              <a:t>78</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8B348F9-631E-4FD6-ADB0-07EC85A6BB77}" type="slidenum">
              <a:rPr lang="en-US" smtClean="0"/>
              <a:pPr>
                <a:defRPr/>
              </a:pPr>
              <a:t>79</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60B2342-70FC-4C28-BA35-7AB7AF1A4803}" type="slidenum">
              <a:rPr lang="en-US" smtClean="0"/>
              <a:pPr>
                <a:defRPr/>
              </a:pPr>
              <a:t>80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65CE7C6-7E46-4FCE-9BFA-D56C465BF37C}" type="slidenum">
              <a:rPr lang="en-US" smtClean="0"/>
              <a:pPr>
                <a:defRPr/>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A68DF79-C496-4864-9176-581FF79402A2}" type="slidenum">
              <a:rPr lang="en-US" smtClean="0"/>
              <a:pPr>
                <a:defRPr/>
              </a:pPr>
              <a:t>81</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4C28E35-7311-44D4-8A50-09B284D7F3C1}" type="slidenum">
              <a:rPr lang="en-US" smtClean="0"/>
              <a:pPr>
                <a:defRPr/>
              </a:pPr>
              <a:t>82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65CE7C6-7E46-4FCE-9BFA-D56C465BF37C}"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10"/>
          <p:cNvSpPr>
            <a:spLocks noChangeArrowheads="1"/>
          </p:cNvSpPr>
          <p:nvPr/>
        </p:nvSpPr>
        <p:spPr bwMode="auto">
          <a:xfrm>
            <a:off x="0" y="0"/>
            <a:ext cx="304800" cy="4876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latin typeface="Times New Roman" pitchFamily="18" charset="0"/>
            </a:endParaRPr>
          </a:p>
        </p:txBody>
      </p:sp>
      <p:sp>
        <p:nvSpPr>
          <p:cNvPr id="3" name="Rectangle 9"/>
          <p:cNvSpPr>
            <a:spLocks noChangeArrowheads="1"/>
          </p:cNvSpPr>
          <p:nvPr/>
        </p:nvSpPr>
        <p:spPr bwMode="auto">
          <a:xfrm>
            <a:off x="6248400" y="457200"/>
            <a:ext cx="2514600" cy="152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latin typeface="Times New Roman" pitchFamily="18" charset="0"/>
            </a:endParaRPr>
          </a:p>
        </p:txBody>
      </p:sp>
      <p:sp>
        <p:nvSpPr>
          <p:cNvPr id="4" name="Line 10"/>
          <p:cNvSpPr>
            <a:spLocks noChangeShapeType="1"/>
          </p:cNvSpPr>
          <p:nvPr/>
        </p:nvSpPr>
        <p:spPr bwMode="auto">
          <a:xfrm>
            <a:off x="381000" y="533400"/>
            <a:ext cx="83312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Rectangle 14"/>
          <p:cNvSpPr>
            <a:spLocks noGrp="1" noChangeArrowheads="1"/>
          </p:cNvSpPr>
          <p:nvPr>
            <p:ph type="ftr" sz="quarter" idx="10"/>
          </p:nvPr>
        </p:nvSpPr>
        <p:spPr>
          <a:xfrm>
            <a:off x="3354388" y="6248400"/>
            <a:ext cx="2895600" cy="457200"/>
          </a:xfrm>
        </p:spPr>
        <p:txBody>
          <a:bodyPr/>
          <a:lstStyle>
            <a:lvl1pPr>
              <a:defRPr/>
            </a:lvl1pPr>
          </a:lstStyle>
          <a:p>
            <a:pPr>
              <a:defRPr/>
            </a:pPr>
            <a:endParaRPr lang="en-US"/>
          </a:p>
        </p:txBody>
      </p:sp>
      <p:sp>
        <p:nvSpPr>
          <p:cNvPr id="6" name="Rectangle 15"/>
          <p:cNvSpPr>
            <a:spLocks noGrp="1" noChangeArrowheads="1"/>
          </p:cNvSpPr>
          <p:nvPr>
            <p:ph type="sldNum" sz="quarter" idx="11"/>
          </p:nvPr>
        </p:nvSpPr>
        <p:spPr/>
        <p:txBody>
          <a:bodyPr/>
          <a:lstStyle>
            <a:lvl1pPr>
              <a:defRPr/>
            </a:lvl1pPr>
          </a:lstStyle>
          <a:p>
            <a:pPr>
              <a:defRPr/>
            </a:pPr>
            <a:fld id="{A9FE4E09-0345-4493-8DE6-8836962C63EA}" type="slidenum">
              <a:rPr lang="en-US"/>
              <a:pPr>
                <a:defRPr/>
              </a:pPr>
              <a:t>‹#›</a:t>
            </a:fld>
            <a:endParaRPr lang="en-US"/>
          </a:p>
        </p:txBody>
      </p:sp>
    </p:spTree>
    <p:extLst>
      <p:ext uri="{BB962C8B-B14F-4D97-AF65-F5344CB8AC3E}">
        <p14:creationId xmlns:p14="http://schemas.microsoft.com/office/powerpoint/2010/main" val="708299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userDrawn="1">
            <p:ph type="ftr" sz="quarter" idx="10"/>
          </p:nvPr>
        </p:nvSpPr>
        <p:spPr>
          <a:ln/>
        </p:spPr>
        <p:txBody>
          <a:bodyPr/>
          <a:lstStyle>
            <a:lvl1pPr>
              <a:defRPr/>
            </a:lvl1pPr>
          </a:lstStyle>
          <a:p>
            <a:pPr>
              <a:defRPr/>
            </a:pPr>
            <a:endParaRPr lang="en-US"/>
          </a:p>
        </p:txBody>
      </p:sp>
      <p:sp>
        <p:nvSpPr>
          <p:cNvPr id="5" name="Rectangle 11"/>
          <p:cNvSpPr>
            <a:spLocks noGrp="1" noChangeArrowheads="1"/>
          </p:cNvSpPr>
          <p:nvPr userDrawn="1">
            <p:ph type="sldNum" sz="quarter" idx="11"/>
          </p:nvPr>
        </p:nvSpPr>
        <p:spPr>
          <a:ln/>
        </p:spPr>
        <p:txBody>
          <a:bodyPr/>
          <a:lstStyle>
            <a:lvl1pPr>
              <a:defRPr/>
            </a:lvl1pPr>
          </a:lstStyle>
          <a:p>
            <a:pPr>
              <a:defRPr/>
            </a:pPr>
            <a:fld id="{293E4F32-922E-4A24-9DDF-78129FCFE663}" type="slidenum">
              <a:rPr lang="en-US"/>
              <a:pPr>
                <a:defRPr/>
              </a:pPr>
              <a:t>‹#›</a:t>
            </a:fld>
            <a:endParaRPr lang="en-US"/>
          </a:p>
        </p:txBody>
      </p:sp>
    </p:spTree>
    <p:extLst>
      <p:ext uri="{BB962C8B-B14F-4D97-AF65-F5344CB8AC3E}">
        <p14:creationId xmlns:p14="http://schemas.microsoft.com/office/powerpoint/2010/main" val="85023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userDrawn="1">
            <p:ph type="ftr" sz="quarter" idx="10"/>
          </p:nvPr>
        </p:nvSpPr>
        <p:spPr>
          <a:ln/>
        </p:spPr>
        <p:txBody>
          <a:bodyPr/>
          <a:lstStyle>
            <a:lvl1pPr>
              <a:defRPr/>
            </a:lvl1pPr>
          </a:lstStyle>
          <a:p>
            <a:pPr>
              <a:defRPr/>
            </a:pPr>
            <a:endParaRPr lang="en-US"/>
          </a:p>
        </p:txBody>
      </p:sp>
      <p:sp>
        <p:nvSpPr>
          <p:cNvPr id="5" name="Rectangle 11"/>
          <p:cNvSpPr>
            <a:spLocks noGrp="1" noChangeArrowheads="1"/>
          </p:cNvSpPr>
          <p:nvPr userDrawn="1">
            <p:ph type="sldNum" sz="quarter" idx="11"/>
          </p:nvPr>
        </p:nvSpPr>
        <p:spPr>
          <a:ln/>
        </p:spPr>
        <p:txBody>
          <a:bodyPr/>
          <a:lstStyle>
            <a:lvl1pPr>
              <a:defRPr/>
            </a:lvl1pPr>
          </a:lstStyle>
          <a:p>
            <a:pPr>
              <a:defRPr/>
            </a:pPr>
            <a:fld id="{FDAAE12C-9534-4051-B113-3EF9CB9AFAF4}" type="slidenum">
              <a:rPr lang="en-US"/>
              <a:pPr>
                <a:defRPr/>
              </a:pPr>
              <a:t>‹#›</a:t>
            </a:fld>
            <a:endParaRPr lang="en-US"/>
          </a:p>
        </p:txBody>
      </p:sp>
    </p:spTree>
    <p:extLst>
      <p:ext uri="{BB962C8B-B14F-4D97-AF65-F5344CB8AC3E}">
        <p14:creationId xmlns:p14="http://schemas.microsoft.com/office/powerpoint/2010/main" val="2103851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userDrawn="1">
            <p:ph type="ftr" sz="quarter" idx="10"/>
          </p:nvPr>
        </p:nvSpPr>
        <p:spPr>
          <a:ln/>
        </p:spPr>
        <p:txBody>
          <a:bodyPr/>
          <a:lstStyle>
            <a:lvl1pPr>
              <a:defRPr/>
            </a:lvl1pPr>
          </a:lstStyle>
          <a:p>
            <a:pPr>
              <a:defRPr/>
            </a:pPr>
            <a:endParaRPr lang="en-US"/>
          </a:p>
        </p:txBody>
      </p:sp>
      <p:sp>
        <p:nvSpPr>
          <p:cNvPr id="5" name="Rectangle 11"/>
          <p:cNvSpPr>
            <a:spLocks noGrp="1" noChangeArrowheads="1"/>
          </p:cNvSpPr>
          <p:nvPr userDrawn="1">
            <p:ph type="sldNum" sz="quarter" idx="11"/>
          </p:nvPr>
        </p:nvSpPr>
        <p:spPr>
          <a:ln/>
        </p:spPr>
        <p:txBody>
          <a:bodyPr/>
          <a:lstStyle>
            <a:lvl1pPr>
              <a:defRPr/>
            </a:lvl1pPr>
          </a:lstStyle>
          <a:p>
            <a:pPr>
              <a:defRPr/>
            </a:pPr>
            <a:fld id="{7F1D80D6-4F3A-4A0E-972C-696B1A783FB2}" type="slidenum">
              <a:rPr lang="en-US"/>
              <a:pPr>
                <a:defRPr/>
              </a:pPr>
              <a:t>‹#›</a:t>
            </a:fld>
            <a:endParaRPr lang="en-US"/>
          </a:p>
        </p:txBody>
      </p:sp>
    </p:spTree>
    <p:extLst>
      <p:ext uri="{BB962C8B-B14F-4D97-AF65-F5344CB8AC3E}">
        <p14:creationId xmlns:p14="http://schemas.microsoft.com/office/powerpoint/2010/main" val="2270868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userDrawn="1">
            <p:ph type="ftr" sz="quarter" idx="10"/>
          </p:nvPr>
        </p:nvSpPr>
        <p:spPr>
          <a:ln/>
        </p:spPr>
        <p:txBody>
          <a:bodyPr/>
          <a:lstStyle>
            <a:lvl1pPr>
              <a:defRPr/>
            </a:lvl1pPr>
          </a:lstStyle>
          <a:p>
            <a:pPr>
              <a:defRPr/>
            </a:pPr>
            <a:endParaRPr lang="en-US"/>
          </a:p>
        </p:txBody>
      </p:sp>
      <p:sp>
        <p:nvSpPr>
          <p:cNvPr id="5" name="Rectangle 11"/>
          <p:cNvSpPr>
            <a:spLocks noGrp="1" noChangeArrowheads="1"/>
          </p:cNvSpPr>
          <p:nvPr userDrawn="1">
            <p:ph type="sldNum" sz="quarter" idx="11"/>
          </p:nvPr>
        </p:nvSpPr>
        <p:spPr>
          <a:ln/>
        </p:spPr>
        <p:txBody>
          <a:bodyPr/>
          <a:lstStyle>
            <a:lvl1pPr>
              <a:defRPr/>
            </a:lvl1pPr>
          </a:lstStyle>
          <a:p>
            <a:pPr>
              <a:defRPr/>
            </a:pPr>
            <a:fld id="{EAAF2AE1-E69A-471B-A2A3-776F722307E7}" type="slidenum">
              <a:rPr lang="en-US"/>
              <a:pPr>
                <a:defRPr/>
              </a:pPr>
              <a:t>‹#›</a:t>
            </a:fld>
            <a:endParaRPr lang="en-US"/>
          </a:p>
        </p:txBody>
      </p:sp>
    </p:spTree>
    <p:extLst>
      <p:ext uri="{BB962C8B-B14F-4D97-AF65-F5344CB8AC3E}">
        <p14:creationId xmlns:p14="http://schemas.microsoft.com/office/powerpoint/2010/main" val="3001598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userDrawn="1">
            <p:ph type="ftr" sz="quarter" idx="10"/>
          </p:nvPr>
        </p:nvSpPr>
        <p:spPr>
          <a:ln/>
        </p:spPr>
        <p:txBody>
          <a:bodyPr/>
          <a:lstStyle>
            <a:lvl1pPr>
              <a:defRPr/>
            </a:lvl1pPr>
          </a:lstStyle>
          <a:p>
            <a:pPr>
              <a:defRPr/>
            </a:pPr>
            <a:endParaRPr lang="en-US"/>
          </a:p>
        </p:txBody>
      </p:sp>
      <p:sp>
        <p:nvSpPr>
          <p:cNvPr id="6" name="Rectangle 11"/>
          <p:cNvSpPr>
            <a:spLocks noGrp="1" noChangeArrowheads="1"/>
          </p:cNvSpPr>
          <p:nvPr userDrawn="1">
            <p:ph type="sldNum" sz="quarter" idx="11"/>
          </p:nvPr>
        </p:nvSpPr>
        <p:spPr>
          <a:ln/>
        </p:spPr>
        <p:txBody>
          <a:bodyPr/>
          <a:lstStyle>
            <a:lvl1pPr>
              <a:defRPr/>
            </a:lvl1pPr>
          </a:lstStyle>
          <a:p>
            <a:pPr>
              <a:defRPr/>
            </a:pPr>
            <a:fld id="{54EBE736-0E34-4227-86D2-D8B7A125D3E4}" type="slidenum">
              <a:rPr lang="en-US"/>
              <a:pPr>
                <a:defRPr/>
              </a:pPr>
              <a:t>‹#›</a:t>
            </a:fld>
            <a:endParaRPr lang="en-US"/>
          </a:p>
        </p:txBody>
      </p:sp>
    </p:spTree>
    <p:extLst>
      <p:ext uri="{BB962C8B-B14F-4D97-AF65-F5344CB8AC3E}">
        <p14:creationId xmlns:p14="http://schemas.microsoft.com/office/powerpoint/2010/main" val="3963553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userDrawn="1">
            <p:ph type="ftr" sz="quarter" idx="10"/>
          </p:nvPr>
        </p:nvSpPr>
        <p:spPr>
          <a:ln/>
        </p:spPr>
        <p:txBody>
          <a:bodyPr/>
          <a:lstStyle>
            <a:lvl1pPr>
              <a:defRPr/>
            </a:lvl1pPr>
          </a:lstStyle>
          <a:p>
            <a:pPr>
              <a:defRPr/>
            </a:pPr>
            <a:endParaRPr lang="en-US"/>
          </a:p>
        </p:txBody>
      </p:sp>
      <p:sp>
        <p:nvSpPr>
          <p:cNvPr id="8" name="Rectangle 11"/>
          <p:cNvSpPr>
            <a:spLocks noGrp="1" noChangeArrowheads="1"/>
          </p:cNvSpPr>
          <p:nvPr userDrawn="1">
            <p:ph type="sldNum" sz="quarter" idx="11"/>
          </p:nvPr>
        </p:nvSpPr>
        <p:spPr>
          <a:ln/>
        </p:spPr>
        <p:txBody>
          <a:bodyPr/>
          <a:lstStyle>
            <a:lvl1pPr>
              <a:defRPr/>
            </a:lvl1pPr>
          </a:lstStyle>
          <a:p>
            <a:pPr>
              <a:defRPr/>
            </a:pPr>
            <a:fld id="{C5CAF6F6-EA53-4EA9-A386-A805DD7304B2}" type="slidenum">
              <a:rPr lang="en-US"/>
              <a:pPr>
                <a:defRPr/>
              </a:pPr>
              <a:t>‹#›</a:t>
            </a:fld>
            <a:endParaRPr lang="en-US"/>
          </a:p>
        </p:txBody>
      </p:sp>
    </p:spTree>
    <p:extLst>
      <p:ext uri="{BB962C8B-B14F-4D97-AF65-F5344CB8AC3E}">
        <p14:creationId xmlns:p14="http://schemas.microsoft.com/office/powerpoint/2010/main" val="2366841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userDrawn="1">
            <p:ph type="ftr" sz="quarter" idx="10"/>
          </p:nvPr>
        </p:nvSpPr>
        <p:spPr>
          <a:ln/>
        </p:spPr>
        <p:txBody>
          <a:bodyPr/>
          <a:lstStyle>
            <a:lvl1pPr>
              <a:defRPr/>
            </a:lvl1pPr>
          </a:lstStyle>
          <a:p>
            <a:pPr>
              <a:defRPr/>
            </a:pPr>
            <a:endParaRPr lang="en-US"/>
          </a:p>
        </p:txBody>
      </p:sp>
      <p:sp>
        <p:nvSpPr>
          <p:cNvPr id="4" name="Rectangle 11"/>
          <p:cNvSpPr>
            <a:spLocks noGrp="1" noChangeArrowheads="1"/>
          </p:cNvSpPr>
          <p:nvPr userDrawn="1">
            <p:ph type="sldNum" sz="quarter" idx="11"/>
          </p:nvPr>
        </p:nvSpPr>
        <p:spPr>
          <a:ln/>
        </p:spPr>
        <p:txBody>
          <a:bodyPr/>
          <a:lstStyle>
            <a:lvl1pPr>
              <a:defRPr/>
            </a:lvl1pPr>
          </a:lstStyle>
          <a:p>
            <a:pPr>
              <a:defRPr/>
            </a:pPr>
            <a:fld id="{5058D5AD-AFD3-497E-A96F-AAC680BE2E7D}" type="slidenum">
              <a:rPr lang="en-US"/>
              <a:pPr>
                <a:defRPr/>
              </a:pPr>
              <a:t>‹#›</a:t>
            </a:fld>
            <a:endParaRPr lang="en-US"/>
          </a:p>
        </p:txBody>
      </p:sp>
    </p:spTree>
    <p:extLst>
      <p:ext uri="{BB962C8B-B14F-4D97-AF65-F5344CB8AC3E}">
        <p14:creationId xmlns:p14="http://schemas.microsoft.com/office/powerpoint/2010/main" val="4184282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userDrawn="1">
            <p:ph type="ftr" sz="quarter" idx="10"/>
          </p:nvPr>
        </p:nvSpPr>
        <p:spPr>
          <a:ln/>
        </p:spPr>
        <p:txBody>
          <a:bodyPr/>
          <a:lstStyle>
            <a:lvl1pPr>
              <a:defRPr/>
            </a:lvl1pPr>
          </a:lstStyle>
          <a:p>
            <a:pPr>
              <a:defRPr/>
            </a:pPr>
            <a:endParaRPr lang="en-US"/>
          </a:p>
        </p:txBody>
      </p:sp>
      <p:sp>
        <p:nvSpPr>
          <p:cNvPr id="3" name="Rectangle 11"/>
          <p:cNvSpPr>
            <a:spLocks noGrp="1" noChangeArrowheads="1"/>
          </p:cNvSpPr>
          <p:nvPr userDrawn="1">
            <p:ph type="sldNum" sz="quarter" idx="11"/>
          </p:nvPr>
        </p:nvSpPr>
        <p:spPr>
          <a:ln/>
        </p:spPr>
        <p:txBody>
          <a:bodyPr/>
          <a:lstStyle>
            <a:lvl1pPr>
              <a:defRPr/>
            </a:lvl1pPr>
          </a:lstStyle>
          <a:p>
            <a:pPr>
              <a:defRPr/>
            </a:pPr>
            <a:fld id="{4A41B6A4-7371-4CC7-8BFE-67B97FDA0D37}" type="slidenum">
              <a:rPr lang="en-US"/>
              <a:pPr>
                <a:defRPr/>
              </a:pPr>
              <a:t>‹#›</a:t>
            </a:fld>
            <a:endParaRPr lang="en-US"/>
          </a:p>
        </p:txBody>
      </p:sp>
    </p:spTree>
    <p:extLst>
      <p:ext uri="{BB962C8B-B14F-4D97-AF65-F5344CB8AC3E}">
        <p14:creationId xmlns:p14="http://schemas.microsoft.com/office/powerpoint/2010/main" val="3474337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userDrawn="1">
            <p:ph type="ftr" sz="quarter" idx="10"/>
          </p:nvPr>
        </p:nvSpPr>
        <p:spPr>
          <a:ln/>
        </p:spPr>
        <p:txBody>
          <a:bodyPr/>
          <a:lstStyle>
            <a:lvl1pPr>
              <a:defRPr/>
            </a:lvl1pPr>
          </a:lstStyle>
          <a:p>
            <a:pPr>
              <a:defRPr/>
            </a:pPr>
            <a:endParaRPr lang="en-US"/>
          </a:p>
        </p:txBody>
      </p:sp>
      <p:sp>
        <p:nvSpPr>
          <p:cNvPr id="6" name="Rectangle 11"/>
          <p:cNvSpPr>
            <a:spLocks noGrp="1" noChangeArrowheads="1"/>
          </p:cNvSpPr>
          <p:nvPr userDrawn="1">
            <p:ph type="sldNum" sz="quarter" idx="11"/>
          </p:nvPr>
        </p:nvSpPr>
        <p:spPr>
          <a:ln/>
        </p:spPr>
        <p:txBody>
          <a:bodyPr/>
          <a:lstStyle>
            <a:lvl1pPr>
              <a:defRPr/>
            </a:lvl1pPr>
          </a:lstStyle>
          <a:p>
            <a:pPr>
              <a:defRPr/>
            </a:pPr>
            <a:fld id="{A5DD9249-8081-47D0-8A72-9EBF1400879B}" type="slidenum">
              <a:rPr lang="en-US"/>
              <a:pPr>
                <a:defRPr/>
              </a:pPr>
              <a:t>‹#›</a:t>
            </a:fld>
            <a:endParaRPr lang="en-US"/>
          </a:p>
        </p:txBody>
      </p:sp>
    </p:spTree>
    <p:extLst>
      <p:ext uri="{BB962C8B-B14F-4D97-AF65-F5344CB8AC3E}">
        <p14:creationId xmlns:p14="http://schemas.microsoft.com/office/powerpoint/2010/main" val="3075048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userDrawn="1">
            <p:ph type="ftr" sz="quarter" idx="10"/>
          </p:nvPr>
        </p:nvSpPr>
        <p:spPr>
          <a:ln/>
        </p:spPr>
        <p:txBody>
          <a:bodyPr/>
          <a:lstStyle>
            <a:lvl1pPr>
              <a:defRPr/>
            </a:lvl1pPr>
          </a:lstStyle>
          <a:p>
            <a:pPr>
              <a:defRPr/>
            </a:pPr>
            <a:endParaRPr lang="en-US"/>
          </a:p>
        </p:txBody>
      </p:sp>
      <p:sp>
        <p:nvSpPr>
          <p:cNvPr id="6" name="Rectangle 11"/>
          <p:cNvSpPr>
            <a:spLocks noGrp="1" noChangeArrowheads="1"/>
          </p:cNvSpPr>
          <p:nvPr userDrawn="1">
            <p:ph type="sldNum" sz="quarter" idx="11"/>
          </p:nvPr>
        </p:nvSpPr>
        <p:spPr>
          <a:ln/>
        </p:spPr>
        <p:txBody>
          <a:bodyPr/>
          <a:lstStyle>
            <a:lvl1pPr>
              <a:defRPr/>
            </a:lvl1pPr>
          </a:lstStyle>
          <a:p>
            <a:pPr>
              <a:defRPr/>
            </a:pPr>
            <a:fld id="{10D80B82-7DA8-4519-B514-92FB924209AB}" type="slidenum">
              <a:rPr lang="en-US"/>
              <a:pPr>
                <a:defRPr/>
              </a:pPr>
              <a:t>‹#›</a:t>
            </a:fld>
            <a:endParaRPr lang="en-US"/>
          </a:p>
        </p:txBody>
      </p:sp>
    </p:spTree>
    <p:extLst>
      <p:ext uri="{BB962C8B-B14F-4D97-AF65-F5344CB8AC3E}">
        <p14:creationId xmlns:p14="http://schemas.microsoft.com/office/powerpoint/2010/main" val="3967602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0" y="0"/>
            <a:ext cx="609600" cy="4876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latin typeface="Times New Roman" pitchFamily="18" charset="0"/>
            </a:endParaRPr>
          </a:p>
        </p:txBody>
      </p:sp>
      <p:grpSp>
        <p:nvGrpSpPr>
          <p:cNvPr id="1027" name="Group 4"/>
          <p:cNvGrpSpPr>
            <a:grpSpLocks/>
          </p:cNvGrpSpPr>
          <p:nvPr/>
        </p:nvGrpSpPr>
        <p:grpSpPr bwMode="auto">
          <a:xfrm>
            <a:off x="381000" y="609600"/>
            <a:ext cx="8305800" cy="182563"/>
            <a:chOff x="240" y="893"/>
            <a:chExt cx="5232" cy="115"/>
          </a:xfrm>
        </p:grpSpPr>
        <p:sp>
          <p:nvSpPr>
            <p:cNvPr id="1033" name="Rectangle 5"/>
            <p:cNvSpPr>
              <a:spLocks noChangeArrowheads="1"/>
            </p:cNvSpPr>
            <p:nvPr/>
          </p:nvSpPr>
          <p:spPr bwMode="auto">
            <a:xfrm>
              <a:off x="4320" y="893"/>
              <a:ext cx="1152" cy="11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latin typeface="Times New Roman" pitchFamily="18" charset="0"/>
              </a:endParaRPr>
            </a:p>
          </p:txBody>
        </p:sp>
        <p:sp>
          <p:nvSpPr>
            <p:cNvPr id="1034"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8" name="Rectangle 7"/>
          <p:cNvSpPr>
            <a:spLocks noGrp="1" noChangeArrowheads="1"/>
          </p:cNvSpPr>
          <p:nvPr userDrawn="1">
            <p:ph type="title"/>
          </p:nvPr>
        </p:nvSpPr>
        <p:spPr bwMode="auto">
          <a:xfrm>
            <a:off x="685800" y="76200"/>
            <a:ext cx="77724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Chapter 1:  The Database Environment</a:t>
            </a:r>
          </a:p>
        </p:txBody>
      </p:sp>
      <p:sp>
        <p:nvSpPr>
          <p:cNvPr id="1029" name="Rectangle 8"/>
          <p:cNvSpPr>
            <a:spLocks noGrp="1" noChangeArrowheads="1"/>
          </p:cNvSpPr>
          <p:nvPr userDrawn="1">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50" name="Rectangle 10"/>
          <p:cNvSpPr>
            <a:spLocks noGrp="1" noChangeArrowheads="1"/>
          </p:cNvSpPr>
          <p:nvPr userDrawn="1">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000">
                <a:latin typeface="Arial" charset="0"/>
              </a:defRPr>
            </a:lvl1pPr>
          </a:lstStyle>
          <a:p>
            <a:pPr>
              <a:defRPr/>
            </a:pPr>
            <a:endParaRPr lang="en-US"/>
          </a:p>
        </p:txBody>
      </p:sp>
      <p:sp>
        <p:nvSpPr>
          <p:cNvPr id="10251" name="Rectangle 11"/>
          <p:cNvSpPr>
            <a:spLocks noGrp="1" noChangeArrowheads="1"/>
          </p:cNvSpPr>
          <p:nvPr userDrawn="1">
            <p:ph type="sldNum" sz="quarter" idx="4"/>
          </p:nvPr>
        </p:nvSpPr>
        <p:spPr bwMode="auto">
          <a:xfrm>
            <a:off x="6477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Arial" charset="0"/>
              </a:defRPr>
            </a:lvl1pPr>
          </a:lstStyle>
          <a:p>
            <a:pPr>
              <a:defRPr/>
            </a:pPr>
            <a:fld id="{3DDEE86A-3639-443E-9D9D-1AA712276D6D}" type="slidenum">
              <a:rPr lang="en-US"/>
              <a:pPr>
                <a:defRPr/>
              </a:pPr>
              <a:t>‹#›</a:t>
            </a:fld>
            <a:endParaRPr lang="en-US"/>
          </a:p>
        </p:txBody>
      </p:sp>
      <p:sp>
        <p:nvSpPr>
          <p:cNvPr id="1032" name="Line 12"/>
          <p:cNvSpPr>
            <a:spLocks noChangeShapeType="1"/>
          </p:cNvSpPr>
          <p:nvPr userDrawn="1"/>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55"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iming>
    <p:tnLst>
      <p:par>
        <p:cTn id="1" dur="indefinite" restart="never" nodeType="tmRoot"/>
      </p:par>
    </p:tnLst>
  </p:timing>
  <p:hf hdr="0" ftr="0"/>
  <p:txStyles>
    <p:titleStyle>
      <a:lvl1pPr algn="l" rtl="0" eaLnBrk="0" fontAlgn="base" hangingPunct="0">
        <a:spcBef>
          <a:spcPct val="0"/>
        </a:spcBef>
        <a:spcAft>
          <a:spcPct val="0"/>
        </a:spcAft>
        <a:defRPr sz="1400" b="1">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1400" b="1">
          <a:solidFill>
            <a:schemeClr val="tx2"/>
          </a:solidFill>
          <a:latin typeface="Arial" pitchFamily="34" charset="0"/>
          <a:cs typeface="Arial" pitchFamily="34" charset="0"/>
        </a:defRPr>
      </a:lvl2pPr>
      <a:lvl3pPr algn="l" rtl="0" eaLnBrk="0" fontAlgn="base" hangingPunct="0">
        <a:spcBef>
          <a:spcPct val="0"/>
        </a:spcBef>
        <a:spcAft>
          <a:spcPct val="0"/>
        </a:spcAft>
        <a:defRPr sz="1400" b="1">
          <a:solidFill>
            <a:schemeClr val="tx2"/>
          </a:solidFill>
          <a:latin typeface="Arial" pitchFamily="34" charset="0"/>
          <a:cs typeface="Arial" pitchFamily="34" charset="0"/>
        </a:defRPr>
      </a:lvl3pPr>
      <a:lvl4pPr algn="l" rtl="0" eaLnBrk="0" fontAlgn="base" hangingPunct="0">
        <a:spcBef>
          <a:spcPct val="0"/>
        </a:spcBef>
        <a:spcAft>
          <a:spcPct val="0"/>
        </a:spcAft>
        <a:defRPr sz="1400" b="1">
          <a:solidFill>
            <a:schemeClr val="tx2"/>
          </a:solidFill>
          <a:latin typeface="Arial" pitchFamily="34" charset="0"/>
          <a:cs typeface="Arial" pitchFamily="34" charset="0"/>
        </a:defRPr>
      </a:lvl4pPr>
      <a:lvl5pPr algn="l" rtl="0" eaLnBrk="0" fontAlgn="base" hangingPunct="0">
        <a:spcBef>
          <a:spcPct val="0"/>
        </a:spcBef>
        <a:spcAft>
          <a:spcPct val="0"/>
        </a:spcAft>
        <a:defRPr sz="1400" b="1">
          <a:solidFill>
            <a:schemeClr val="tx2"/>
          </a:solidFill>
          <a:latin typeface="Arial" pitchFamily="34" charset="0"/>
          <a:cs typeface="Arial" pitchFamily="34"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mazon.com/gp/product/images/0136003915/ref=dp_image_0?ie=UTF8&amp;n=283155&amp;s=book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w3schools.com/sql/sql_datatypes_general.asp"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docs.oracle.com/cd/E17952_01/refman-5.5-en/storage-requirements.htm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hyperlink" Target="http://www.bls.gov/ooh/computer-and-information-technology/network-and-computer-systems-administrators.htm" TargetMode="External"/><Relationship Id="rId3" Type="http://schemas.openxmlformats.org/officeDocument/2006/relationships/hyperlink" Target="http://www.bls.gov/ooh/computer-and-information-technology/computer-programmers.htm" TargetMode="External"/><Relationship Id="rId7" Type="http://schemas.openxmlformats.org/officeDocument/2006/relationships/hyperlink" Target="http://www.bls.gov/ooh/computer-and-information-technology/information-security-analysts-web-developers-and-computer-network-architects.htm" TargetMode="External"/><Relationship Id="rId2" Type="http://schemas.openxmlformats.org/officeDocument/2006/relationships/hyperlink" Target="http://www.bls.gov/ooh/computer-and-information-technology/computer-and-information-research-scientists.htm" TargetMode="External"/><Relationship Id="rId1" Type="http://schemas.openxmlformats.org/officeDocument/2006/relationships/slideLayout" Target="../slideLayouts/slideLayout2.xml"/><Relationship Id="rId6" Type="http://schemas.openxmlformats.org/officeDocument/2006/relationships/hyperlink" Target="http://www.bls.gov/ooh/computer-and-information-technology/database-administrators.htm" TargetMode="External"/><Relationship Id="rId5" Type="http://schemas.openxmlformats.org/officeDocument/2006/relationships/hyperlink" Target="http://www.bls.gov/ooh/computer-and-information-technology/computer-systems-analysts.htm" TargetMode="External"/><Relationship Id="rId10" Type="http://schemas.openxmlformats.org/officeDocument/2006/relationships/hyperlink" Target="http://www.bls.gov/ooh/computer-and-information-technology/home.htm" TargetMode="External"/><Relationship Id="rId4" Type="http://schemas.openxmlformats.org/officeDocument/2006/relationships/hyperlink" Target="http://www.bls.gov/ooh/computer-and-information-technology/computer-support-specialists.htm" TargetMode="External"/><Relationship Id="rId9" Type="http://schemas.openxmlformats.org/officeDocument/2006/relationships/hyperlink" Target="http://www.bls.gov/ooh/computer-and-information-technology/software-developers.ht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H54_wdMFPJ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www.computerhistory.org/revolution/memory-storage/8/265/2207"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pkirs.utep.edu/cis4365/PPoint/StudProf.xlsx" TargetMode="External"/><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6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hyperlink" Target="http://www.youtube.com/watch?v=eiRhRxPuEU8" TargetMode="External"/><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8.gif"/><Relationship Id="rId4" Type="http://schemas.openxmlformats.org/officeDocument/2006/relationships/hyperlink" Target="http://www.bloomberg.com/video/72477290-business-intelligence-the-self-service-trend.html"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image" Target="../media/image43.jpeg"/><Relationship Id="rId4" Type="http://schemas.openxmlformats.org/officeDocument/2006/relationships/image" Target="../media/image42.jpe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7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openxmlformats.org/officeDocument/2006/relationships/hyperlink" Target="http://www.sis.pitt.edu/~gray/LIS2600/references/MS_cloudComputing.htm" TargetMode="External"/></Relationships>
</file>

<file path=ppt/slides/_rels/slide75.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hyperlink" Target="http://wwwdelivery.superstock.com/WI/223/1538/PreviewComp/SuperStock_1538R-6013.jpg" TargetMode="External"/><Relationship Id="rId7" Type="http://schemas.openxmlformats.org/officeDocument/2006/relationships/image" Target="../media/image50.wmf"/><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image" Target="../media/image49.wmf"/><Relationship Id="rId5" Type="http://schemas.openxmlformats.org/officeDocument/2006/relationships/image" Target="../media/image48.wmf"/><Relationship Id="rId10" Type="http://schemas.openxmlformats.org/officeDocument/2006/relationships/image" Target="../media/image53.jpeg"/><Relationship Id="rId4" Type="http://schemas.openxmlformats.org/officeDocument/2006/relationships/image" Target="../media/image47.jpeg"/><Relationship Id="rId9" Type="http://schemas.openxmlformats.org/officeDocument/2006/relationships/image" Target="../media/image52.wmf"/></Relationships>
</file>

<file path=ppt/slides/_rels/slide7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image" Target="../media/image56.jpeg"/><Relationship Id="rId4" Type="http://schemas.openxmlformats.org/officeDocument/2006/relationships/image" Target="../media/image55.jpeg"/></Relationships>
</file>

<file path=ppt/slides/_rels/slide77.xml.rels><?xml version="1.0" encoding="UTF-8" standalone="yes"?>
<Relationships xmlns="http://schemas.openxmlformats.org/package/2006/relationships"><Relationship Id="rId3" Type="http://schemas.openxmlformats.org/officeDocument/2006/relationships/hyperlink" Target="http://www.youtube.com/watch?v=q8p_2j5yTHI" TargetMode="External"/><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80.xml.rels><?xml version="1.0" encoding="UTF-8" standalone="yes"?>
<Relationships xmlns="http://schemas.openxmlformats.org/package/2006/relationships"><Relationship Id="rId3" Type="http://schemas.openxmlformats.org/officeDocument/2006/relationships/hyperlink" Target="http://link.brightcove.com/services/player/bcpid1568178642?bctid=1732351654" TargetMode="External"/><Relationship Id="rId2" Type="http://schemas.openxmlformats.org/officeDocument/2006/relationships/notesSlide" Target="../notesSlides/notesSlide79.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binaryhexconverter.com/binary-ascii-characters-table"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dirty="0">
                <a:solidFill>
                  <a:schemeClr val="tx2"/>
                </a:solidFill>
                <a:latin typeface="Arial" pitchFamily="34" charset="0"/>
                <a:ea typeface="+mj-ea"/>
                <a:cs typeface="Arial" pitchFamily="34" charset="0"/>
              </a:rPr>
              <a:t>Chapter 1:  The Database Environment</a:t>
            </a:r>
          </a:p>
        </p:txBody>
      </p:sp>
      <p:sp>
        <p:nvSpPr>
          <p:cNvPr id="307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C1337F1-7A92-4E8F-81E4-87BE590309F2}" type="slidenum">
              <a:rPr lang="en-US" smtClean="0"/>
              <a:pPr eaLnBrk="1" fontAlgn="base" hangingPunct="1">
                <a:spcBef>
                  <a:spcPct val="0"/>
                </a:spcBef>
                <a:spcAft>
                  <a:spcPct val="0"/>
                </a:spcAft>
              </a:pPr>
              <a:t>1</a:t>
            </a:fld>
            <a:endParaRPr lang="en-US" dirty="0" smtClean="0"/>
          </a:p>
        </p:txBody>
      </p:sp>
      <p:pic>
        <p:nvPicPr>
          <p:cNvPr id="3076" name="Picture 2" descr="Modern Database Management (9th Editi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0574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3"/>
          <p:cNvSpPr txBox="1">
            <a:spLocks noChangeArrowheads="1"/>
          </p:cNvSpPr>
          <p:nvPr/>
        </p:nvSpPr>
        <p:spPr bwMode="auto">
          <a:xfrm>
            <a:off x="381000" y="750888"/>
            <a:ext cx="85344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dirty="0">
                <a:sym typeface="Symbol" pitchFamily="18" charset="2"/>
              </a:rPr>
              <a:t>Chapter 1</a:t>
            </a:r>
          </a:p>
          <a:p>
            <a:pPr algn="ctr" eaLnBrk="1" hangingPunct="1"/>
            <a:r>
              <a:rPr lang="en-US" sz="3200" b="1" dirty="0">
                <a:sym typeface="Symbol" pitchFamily="18" charset="2"/>
              </a:rPr>
              <a:t>The Database Environment</a:t>
            </a:r>
            <a:endParaRPr lang="en-US" sz="3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1024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1816C3DA-2CD5-48D8-8629-4FCBCCDB8AC9}" type="slidenum">
              <a:rPr lang="en-US" smtClean="0"/>
              <a:pPr eaLnBrk="1" fontAlgn="base" hangingPunct="1">
                <a:spcBef>
                  <a:spcPct val="0"/>
                </a:spcBef>
                <a:spcAft>
                  <a:spcPct val="0"/>
                </a:spcAft>
              </a:pPr>
              <a:t>10</a:t>
            </a:fld>
            <a:endParaRPr lang="en-US" smtClean="0"/>
          </a:p>
        </p:txBody>
      </p:sp>
      <p:sp>
        <p:nvSpPr>
          <p:cNvPr id="6" name="Text Box 2"/>
          <p:cNvSpPr txBox="1">
            <a:spLocks noChangeArrowheads="1"/>
          </p:cNvSpPr>
          <p:nvPr/>
        </p:nvSpPr>
        <p:spPr bwMode="auto">
          <a:xfrm>
            <a:off x="381000" y="609600"/>
            <a:ext cx="8382000" cy="519113"/>
          </a:xfrm>
          <a:prstGeom prst="rect">
            <a:avLst/>
          </a:prstGeom>
          <a:noFill/>
          <a:ln w="12700">
            <a:noFill/>
            <a:miter lim="800000"/>
            <a:headEnd type="none" w="sm" len="sm"/>
            <a:tailEnd type="none" w="sm" len="sm"/>
          </a:ln>
          <a:effectLst/>
        </p:spPr>
        <p:txBody>
          <a:bodyPr>
            <a:spAutoFit/>
          </a:bodyPr>
          <a:lstStyle/>
          <a:p>
            <a:pPr algn="ctr" fontAlgn="auto">
              <a:spcBef>
                <a:spcPts val="0"/>
              </a:spcBef>
              <a:spcAft>
                <a:spcPts val="0"/>
              </a:spcAft>
              <a:defRPr/>
            </a:pPr>
            <a:r>
              <a:rPr lang="en-US" sz="2800" b="1" i="1" dirty="0">
                <a:solidFill>
                  <a:srgbClr val="008000"/>
                </a:solidFill>
                <a:latin typeface="+mn-lt"/>
              </a:rPr>
              <a:t>Why is Structural Metadata so Important??</a:t>
            </a:r>
            <a:endParaRPr lang="en-US" sz="2800" b="1" i="1" dirty="0">
              <a:solidFill>
                <a:srgbClr val="008000"/>
              </a:solidFill>
              <a:effectLst>
                <a:outerShdw blurRad="38100" dist="38100" dir="2700000" algn="tl">
                  <a:srgbClr val="C0C0C0"/>
                </a:outerShdw>
              </a:effectLst>
              <a:latin typeface="+mn-lt"/>
            </a:endParaRPr>
          </a:p>
        </p:txBody>
      </p:sp>
      <p:sp>
        <p:nvSpPr>
          <p:cNvPr id="16" name="Text Box 3"/>
          <p:cNvSpPr txBox="1">
            <a:spLocks noChangeArrowheads="1"/>
          </p:cNvSpPr>
          <p:nvPr/>
        </p:nvSpPr>
        <p:spPr bwMode="auto">
          <a:xfrm>
            <a:off x="457200" y="1138238"/>
            <a:ext cx="830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i="1" dirty="0"/>
              <a:t> </a:t>
            </a:r>
            <a:r>
              <a:rPr lang="en-US" sz="2400" b="1" i="1" dirty="0">
                <a:solidFill>
                  <a:srgbClr val="990033"/>
                </a:solidFill>
              </a:rPr>
              <a:t>Let’s quickly overview how a computer operates</a:t>
            </a:r>
          </a:p>
        </p:txBody>
      </p:sp>
      <p:sp>
        <p:nvSpPr>
          <p:cNvPr id="128" name="Text Box 7"/>
          <p:cNvSpPr txBox="1">
            <a:spLocks noChangeArrowheads="1"/>
          </p:cNvSpPr>
          <p:nvPr/>
        </p:nvSpPr>
        <p:spPr bwMode="auto">
          <a:xfrm>
            <a:off x="533400" y="1676400"/>
            <a:ext cx="78962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ct val="50000"/>
              </a:spcBef>
            </a:pPr>
            <a:r>
              <a:rPr lang="en-US" sz="2000" i="1" dirty="0" smtClean="0"/>
              <a:t>Other metadata we need to know Includes:</a:t>
            </a:r>
            <a:endParaRPr lang="en-US" sz="2000" i="1" dirty="0"/>
          </a:p>
        </p:txBody>
      </p:sp>
      <p:sp>
        <p:nvSpPr>
          <p:cNvPr id="129" name="Text Box 7"/>
          <p:cNvSpPr txBox="1">
            <a:spLocks noChangeArrowheads="1"/>
          </p:cNvSpPr>
          <p:nvPr/>
        </p:nvSpPr>
        <p:spPr bwMode="auto">
          <a:xfrm>
            <a:off x="649705" y="2148245"/>
            <a:ext cx="82772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Arial" charset="0"/>
              <a:buChar char="•"/>
            </a:pPr>
            <a:r>
              <a:rPr lang="en-US" dirty="0" smtClean="0"/>
              <a:t>What address in RAM the data is stored at</a:t>
            </a:r>
            <a:endParaRPr lang="en-US" dirty="0"/>
          </a:p>
        </p:txBody>
      </p:sp>
      <p:sp>
        <p:nvSpPr>
          <p:cNvPr id="131" name="Text Box 7"/>
          <p:cNvSpPr txBox="1">
            <a:spLocks noChangeArrowheads="1"/>
          </p:cNvSpPr>
          <p:nvPr/>
        </p:nvSpPr>
        <p:spPr bwMode="auto">
          <a:xfrm>
            <a:off x="638175" y="2445603"/>
            <a:ext cx="82772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Arial" charset="0"/>
              <a:buChar char="•"/>
            </a:pPr>
            <a:r>
              <a:rPr lang="en-US" dirty="0" smtClean="0"/>
              <a:t>What address in External Storage the data is stored at</a:t>
            </a:r>
            <a:endParaRPr lang="en-US" dirty="0"/>
          </a:p>
        </p:txBody>
      </p:sp>
      <p:sp>
        <p:nvSpPr>
          <p:cNvPr id="135" name="Text Box 7"/>
          <p:cNvSpPr txBox="1">
            <a:spLocks noChangeArrowheads="1"/>
          </p:cNvSpPr>
          <p:nvPr/>
        </p:nvSpPr>
        <p:spPr bwMode="auto">
          <a:xfrm>
            <a:off x="638175" y="2750403"/>
            <a:ext cx="82772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Arial" charset="0"/>
              <a:buChar char="•"/>
            </a:pPr>
            <a:r>
              <a:rPr lang="en-US" dirty="0" smtClean="0"/>
              <a:t>Who has privileges to access the data and at what level</a:t>
            </a:r>
            <a:endParaRPr lang="en-US" dirty="0"/>
          </a:p>
        </p:txBody>
      </p:sp>
      <p:sp>
        <p:nvSpPr>
          <p:cNvPr id="143" name="Text Box 7"/>
          <p:cNvSpPr txBox="1">
            <a:spLocks noChangeArrowheads="1"/>
          </p:cNvSpPr>
          <p:nvPr/>
        </p:nvSpPr>
        <p:spPr bwMode="auto">
          <a:xfrm>
            <a:off x="623887" y="3424535"/>
            <a:ext cx="78962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spcBef>
                <a:spcPct val="50000"/>
              </a:spcBef>
            </a:pPr>
            <a:r>
              <a:rPr lang="en-US" sz="2400" i="1" dirty="0" smtClean="0">
                <a:solidFill>
                  <a:srgbClr val="C00000"/>
                </a:solidFill>
              </a:rPr>
              <a:t>As well as other information</a:t>
            </a:r>
            <a:endParaRPr lang="en-US" sz="2400" i="1" dirty="0">
              <a:solidFill>
                <a:srgbClr val="C00000"/>
              </a:solidFill>
            </a:endParaRPr>
          </a:p>
        </p:txBody>
      </p:sp>
    </p:spTree>
    <p:extLst>
      <p:ext uri="{BB962C8B-B14F-4D97-AF65-F5344CB8AC3E}">
        <p14:creationId xmlns:p14="http://schemas.microsoft.com/office/powerpoint/2010/main" val="109169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2000"/>
                                        <p:tgtEl>
                                          <p:spTgt spid="1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9"/>
                                        </p:tgtEl>
                                        <p:attrNameLst>
                                          <p:attrName>style.visibility</p:attrName>
                                        </p:attrNameLst>
                                      </p:cBhvr>
                                      <p:to>
                                        <p:strVal val="visible"/>
                                      </p:to>
                                    </p:set>
                                    <p:animEffect transition="in" filter="wipe(left)">
                                      <p:cBhvr>
                                        <p:cTn id="12" dur="2000"/>
                                        <p:tgtEl>
                                          <p:spTgt spid="1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1"/>
                                        </p:tgtEl>
                                        <p:attrNameLst>
                                          <p:attrName>style.visibility</p:attrName>
                                        </p:attrNameLst>
                                      </p:cBhvr>
                                      <p:to>
                                        <p:strVal val="visible"/>
                                      </p:to>
                                    </p:set>
                                    <p:animEffect transition="in" filter="wipe(left)">
                                      <p:cBhvr>
                                        <p:cTn id="17" dur="2000"/>
                                        <p:tgtEl>
                                          <p:spTgt spid="1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5"/>
                                        </p:tgtEl>
                                        <p:attrNameLst>
                                          <p:attrName>style.visibility</p:attrName>
                                        </p:attrNameLst>
                                      </p:cBhvr>
                                      <p:to>
                                        <p:strVal val="visible"/>
                                      </p:to>
                                    </p:set>
                                    <p:animEffect transition="in" filter="wipe(left)">
                                      <p:cBhvr>
                                        <p:cTn id="22" dur="2000"/>
                                        <p:tgtEl>
                                          <p:spTgt spid="135"/>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43"/>
                                        </p:tgtEl>
                                        <p:attrNameLst>
                                          <p:attrName>style.visibility</p:attrName>
                                        </p:attrNameLst>
                                      </p:cBhvr>
                                      <p:to>
                                        <p:strVal val="visible"/>
                                      </p:to>
                                    </p:set>
                                    <p:animEffect transition="in" filter="wipe(left)">
                                      <p:cBhvr>
                                        <p:cTn id="26" dur="20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29" grpId="0"/>
      <p:bldP spid="131" grpId="0"/>
      <p:bldP spid="135" grpId="0"/>
      <p:bldP spid="1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8089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ACFE4740-761F-4DDE-87CD-5EB2D096DF4A}" type="slidenum">
              <a:rPr lang="en-US" smtClean="0"/>
              <a:pPr eaLnBrk="1" fontAlgn="base" hangingPunct="1">
                <a:spcBef>
                  <a:spcPct val="0"/>
                </a:spcBef>
                <a:spcAft>
                  <a:spcPct val="0"/>
                </a:spcAft>
              </a:pPr>
              <a:t>11</a:t>
            </a:fld>
            <a:endParaRPr lang="en-US" smtClean="0"/>
          </a:p>
        </p:txBody>
      </p:sp>
      <p:sp>
        <p:nvSpPr>
          <p:cNvPr id="2" name="Rectangle 1"/>
          <p:cNvSpPr/>
          <p:nvPr/>
        </p:nvSpPr>
        <p:spPr>
          <a:xfrm>
            <a:off x="1219200" y="1582341"/>
            <a:ext cx="7010400" cy="3046988"/>
          </a:xfrm>
          <a:prstGeom prst="rect">
            <a:avLst/>
          </a:prstGeom>
        </p:spPr>
        <p:txBody>
          <a:bodyPr wrap="square">
            <a:spAutoFit/>
          </a:bodyPr>
          <a:lstStyle/>
          <a:p>
            <a:r>
              <a:rPr lang="en-US" sz="1600" dirty="0"/>
              <a:t>CREATE TABLE </a:t>
            </a:r>
            <a:r>
              <a:rPr lang="en-US" sz="1600" dirty="0" smtClean="0"/>
              <a:t>student</a:t>
            </a:r>
            <a:endParaRPr lang="en-US" sz="1600" dirty="0"/>
          </a:p>
          <a:p>
            <a:pPr>
              <a:tabLst>
                <a:tab pos="119063" algn="l"/>
                <a:tab pos="1033463" algn="l"/>
                <a:tab pos="1947863" algn="l"/>
              </a:tabLst>
            </a:pPr>
            <a:r>
              <a:rPr lang="en-US" sz="1600" dirty="0" smtClean="0"/>
              <a:t>( </a:t>
            </a:r>
            <a:r>
              <a:rPr lang="en-US" sz="1600" dirty="0" err="1" smtClean="0"/>
              <a:t>stid</a:t>
            </a:r>
            <a:r>
              <a:rPr lang="en-US" sz="1600" dirty="0" smtClean="0"/>
              <a:t>	Integer,</a:t>
            </a:r>
            <a:r>
              <a:rPr lang="en-US" sz="1600" dirty="0"/>
              <a:t>	</a:t>
            </a:r>
            <a:endParaRPr lang="en-US" sz="1600" dirty="0" smtClean="0"/>
          </a:p>
          <a:p>
            <a:pPr>
              <a:tabLst>
                <a:tab pos="119063" algn="l"/>
                <a:tab pos="1033463" algn="l"/>
                <a:tab pos="1947863" algn="l"/>
              </a:tabLst>
            </a:pPr>
            <a:r>
              <a:rPr lang="en-US" sz="1600" dirty="0" smtClean="0"/>
              <a:t>	</a:t>
            </a:r>
            <a:r>
              <a:rPr lang="en-US" sz="1600" dirty="0" err="1" smtClean="0"/>
              <a:t>lastname</a:t>
            </a:r>
            <a:r>
              <a:rPr lang="en-US" sz="1600" dirty="0"/>
              <a:t>	</a:t>
            </a:r>
            <a:r>
              <a:rPr lang="en-US" sz="1600" dirty="0" smtClean="0"/>
              <a:t>CHAR(30) NOT </a:t>
            </a:r>
            <a:r>
              <a:rPr lang="en-US" sz="1600" dirty="0"/>
              <a:t>NULL</a:t>
            </a:r>
            <a:r>
              <a:rPr lang="en-US" sz="1600" dirty="0" smtClean="0"/>
              <a:t>,</a:t>
            </a:r>
          </a:p>
          <a:p>
            <a:pPr>
              <a:tabLst>
                <a:tab pos="119063" algn="l"/>
                <a:tab pos="1033463" algn="l"/>
                <a:tab pos="1947863" algn="l"/>
              </a:tabLst>
            </a:pPr>
            <a:r>
              <a:rPr lang="en-US" sz="1600" dirty="0"/>
              <a:t> </a:t>
            </a:r>
            <a:r>
              <a:rPr lang="en-US" sz="1600" dirty="0" smtClean="0"/>
              <a:t> </a:t>
            </a:r>
            <a:r>
              <a:rPr lang="en-US" sz="1600" dirty="0" err="1" smtClean="0"/>
              <a:t>firstname</a:t>
            </a:r>
            <a:r>
              <a:rPr lang="en-US" sz="1600" dirty="0" smtClean="0"/>
              <a:t> 	CHAR(15),</a:t>
            </a:r>
            <a:endParaRPr lang="en-US" sz="1600" dirty="0"/>
          </a:p>
          <a:p>
            <a:pPr>
              <a:tabLst>
                <a:tab pos="119063" algn="l"/>
                <a:tab pos="1033463" algn="l"/>
                <a:tab pos="1947863" algn="l"/>
              </a:tabLst>
            </a:pPr>
            <a:r>
              <a:rPr lang="en-US" sz="1600" dirty="0"/>
              <a:t>  	</a:t>
            </a:r>
            <a:r>
              <a:rPr lang="en-US" sz="1600" dirty="0" smtClean="0"/>
              <a:t>street</a:t>
            </a:r>
            <a:r>
              <a:rPr lang="en-US" sz="1600" dirty="0"/>
              <a:t>	CHAR(20),</a:t>
            </a:r>
          </a:p>
          <a:p>
            <a:pPr>
              <a:tabLst>
                <a:tab pos="119063" algn="l"/>
                <a:tab pos="1033463" algn="l"/>
                <a:tab pos="1947863" algn="l"/>
              </a:tabLst>
            </a:pPr>
            <a:r>
              <a:rPr lang="en-US" sz="1600" dirty="0"/>
              <a:t>  	</a:t>
            </a:r>
            <a:r>
              <a:rPr lang="en-US" sz="1600" dirty="0" smtClean="0"/>
              <a:t>city</a:t>
            </a:r>
            <a:r>
              <a:rPr lang="en-US" sz="1600" dirty="0"/>
              <a:t>	</a:t>
            </a:r>
            <a:r>
              <a:rPr lang="en-US" sz="1600" dirty="0" smtClean="0"/>
              <a:t>CHAR(2),</a:t>
            </a:r>
            <a:endParaRPr lang="en-US" sz="1600" dirty="0"/>
          </a:p>
          <a:p>
            <a:pPr>
              <a:tabLst>
                <a:tab pos="119063" algn="l"/>
                <a:tab pos="1033463" algn="l"/>
                <a:tab pos="1947863" algn="l"/>
              </a:tabLst>
            </a:pPr>
            <a:r>
              <a:rPr lang="en-US" sz="1600" dirty="0"/>
              <a:t>  	</a:t>
            </a:r>
            <a:r>
              <a:rPr lang="en-US" sz="1600" dirty="0" smtClean="0"/>
              <a:t>state</a:t>
            </a:r>
            <a:r>
              <a:rPr lang="en-US" sz="1600" dirty="0"/>
              <a:t>	CHAR(2</a:t>
            </a:r>
            <a:r>
              <a:rPr lang="en-US" sz="1600" dirty="0" smtClean="0"/>
              <a:t>)</a:t>
            </a:r>
            <a:r>
              <a:rPr lang="en-US" sz="1600" dirty="0"/>
              <a:t>	DEFAULT ‘TX’, </a:t>
            </a:r>
          </a:p>
          <a:p>
            <a:pPr>
              <a:tabLst>
                <a:tab pos="119063" algn="l"/>
                <a:tab pos="1033463" algn="l"/>
                <a:tab pos="1947863" algn="l"/>
              </a:tabLst>
            </a:pPr>
            <a:r>
              <a:rPr lang="en-US" sz="1600" dirty="0"/>
              <a:t>  	</a:t>
            </a:r>
            <a:r>
              <a:rPr lang="en-US" sz="1600" dirty="0" smtClean="0"/>
              <a:t>zip</a:t>
            </a:r>
            <a:r>
              <a:rPr lang="en-US" sz="1600" dirty="0"/>
              <a:t>	CHAR(5</a:t>
            </a:r>
            <a:r>
              <a:rPr lang="en-US" sz="1600" dirty="0" smtClean="0"/>
              <a:t>),</a:t>
            </a:r>
          </a:p>
          <a:p>
            <a:pPr>
              <a:tabLst>
                <a:tab pos="119063" algn="l"/>
                <a:tab pos="1033463" algn="l"/>
                <a:tab pos="1947863" algn="l"/>
              </a:tabLst>
            </a:pPr>
            <a:r>
              <a:rPr lang="en-US" sz="1600" dirty="0"/>
              <a:t> </a:t>
            </a:r>
            <a:r>
              <a:rPr lang="en-US" sz="1600" dirty="0" smtClean="0"/>
              <a:t> dob      	DATE,</a:t>
            </a:r>
          </a:p>
          <a:p>
            <a:pPr>
              <a:tabLst>
                <a:tab pos="119063" algn="l"/>
                <a:tab pos="1033463" algn="l"/>
                <a:tab pos="1947863" algn="l"/>
              </a:tabLst>
            </a:pPr>
            <a:r>
              <a:rPr lang="en-US" sz="1600" dirty="0"/>
              <a:t> </a:t>
            </a:r>
            <a:r>
              <a:rPr lang="en-US" sz="1600" dirty="0" smtClean="0"/>
              <a:t> </a:t>
            </a:r>
            <a:r>
              <a:rPr lang="en-US" sz="1600" dirty="0" err="1" smtClean="0"/>
              <a:t>gpa</a:t>
            </a:r>
            <a:r>
              <a:rPr lang="en-US" sz="1600" dirty="0" smtClean="0"/>
              <a:t>  	DECIMAL(5,3),</a:t>
            </a:r>
            <a:endParaRPr lang="en-US" sz="1600" dirty="0"/>
          </a:p>
          <a:p>
            <a:pPr>
              <a:tabLst>
                <a:tab pos="119063" algn="l"/>
                <a:tab pos="969963" algn="l"/>
                <a:tab pos="1947863" algn="l"/>
              </a:tabLst>
            </a:pPr>
            <a:r>
              <a:rPr lang="en-US" sz="1600" dirty="0" smtClean="0"/>
              <a:t>  </a:t>
            </a:r>
            <a:r>
              <a:rPr lang="en-US" sz="1600" dirty="0"/>
              <a:t>	</a:t>
            </a:r>
            <a:r>
              <a:rPr lang="en-US" sz="1600" dirty="0" smtClean="0"/>
              <a:t>PRIMARY KEY (</a:t>
            </a:r>
            <a:r>
              <a:rPr lang="en-US" sz="1600" dirty="0" err="1" smtClean="0"/>
              <a:t>stid</a:t>
            </a:r>
            <a:r>
              <a:rPr lang="en-US" sz="1600" dirty="0" smtClean="0"/>
              <a:t>),</a:t>
            </a:r>
            <a:endParaRPr lang="en-US" sz="1600" dirty="0"/>
          </a:p>
          <a:p>
            <a:pPr>
              <a:tabLst>
                <a:tab pos="119063" algn="l"/>
                <a:tab pos="969963" algn="l"/>
                <a:tab pos="1947863" algn="l"/>
              </a:tabLst>
            </a:pPr>
            <a:r>
              <a:rPr lang="en-US" sz="1600" dirty="0"/>
              <a:t>  	</a:t>
            </a:r>
            <a:r>
              <a:rPr lang="en-US" sz="1600" dirty="0" smtClean="0"/>
              <a:t>CHECK   (</a:t>
            </a:r>
            <a:r>
              <a:rPr lang="en-US" sz="1600" dirty="0" err="1" smtClean="0"/>
              <a:t>gpa</a:t>
            </a:r>
            <a:r>
              <a:rPr lang="en-US" sz="1600" dirty="0" smtClean="0"/>
              <a:t> BETWEEN 0.000 </a:t>
            </a:r>
            <a:r>
              <a:rPr lang="en-US" sz="1600" dirty="0"/>
              <a:t>AND </a:t>
            </a:r>
            <a:r>
              <a:rPr lang="en-US" sz="1600" dirty="0" smtClean="0"/>
              <a:t>4.00));</a:t>
            </a:r>
            <a:endParaRPr lang="en-US" sz="1600" dirty="0"/>
          </a:p>
        </p:txBody>
      </p:sp>
      <p:sp>
        <p:nvSpPr>
          <p:cNvPr id="8" name="Text Box 3"/>
          <p:cNvSpPr txBox="1">
            <a:spLocks noChangeArrowheads="1"/>
          </p:cNvSpPr>
          <p:nvPr/>
        </p:nvSpPr>
        <p:spPr bwMode="auto">
          <a:xfrm>
            <a:off x="457200" y="685800"/>
            <a:ext cx="830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i="1" dirty="0"/>
              <a:t> </a:t>
            </a:r>
            <a:r>
              <a:rPr lang="en-US" sz="2400" b="1" i="1" dirty="0" smtClean="0">
                <a:solidFill>
                  <a:srgbClr val="990033"/>
                </a:solidFill>
              </a:rPr>
              <a:t>How do we create metadata in SQL??</a:t>
            </a:r>
            <a:endParaRPr lang="en-US" sz="2400" b="1" i="1" dirty="0">
              <a:solidFill>
                <a:srgbClr val="990033"/>
              </a:solidFill>
            </a:endParaRPr>
          </a:p>
        </p:txBody>
      </p:sp>
      <p:sp>
        <p:nvSpPr>
          <p:cNvPr id="9" name="Text Box 7"/>
          <p:cNvSpPr txBox="1">
            <a:spLocks noChangeArrowheads="1"/>
          </p:cNvSpPr>
          <p:nvPr/>
        </p:nvSpPr>
        <p:spPr bwMode="auto">
          <a:xfrm>
            <a:off x="533400" y="1123890"/>
            <a:ext cx="78962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ct val="50000"/>
              </a:spcBef>
              <a:tabLst>
                <a:tab pos="804863" algn="l"/>
              </a:tabLst>
            </a:pPr>
            <a:r>
              <a:rPr lang="en-US" sz="2000" i="1" dirty="0" smtClean="0"/>
              <a:t>In a number of ways, but initially when we create a table</a:t>
            </a:r>
            <a:endParaRPr lang="en-US" sz="2000" i="1" dirty="0"/>
          </a:p>
        </p:txBody>
      </p:sp>
      <p:sp>
        <p:nvSpPr>
          <p:cNvPr id="3" name="TextBox 2">
            <a:hlinkClick r:id="rId3"/>
          </p:cNvPr>
          <p:cNvSpPr txBox="1"/>
          <p:nvPr/>
        </p:nvSpPr>
        <p:spPr>
          <a:xfrm>
            <a:off x="1371600" y="4953000"/>
            <a:ext cx="2667000" cy="307777"/>
          </a:xfrm>
          <a:prstGeom prst="rect">
            <a:avLst/>
          </a:prstGeom>
          <a:noFill/>
        </p:spPr>
        <p:txBody>
          <a:bodyPr wrap="square" rtlCol="0">
            <a:spAutoFit/>
          </a:bodyPr>
          <a:lstStyle/>
          <a:p>
            <a:r>
              <a:rPr lang="en-US" sz="1400" dirty="0" smtClean="0">
                <a:hlinkClick r:id="rId3"/>
              </a:rPr>
              <a:t>Basic data types in SQL</a:t>
            </a:r>
            <a:endParaRPr lang="en-US" sz="1400" dirty="0"/>
          </a:p>
        </p:txBody>
      </p:sp>
      <p:sp>
        <p:nvSpPr>
          <p:cNvPr id="5" name="TextBox 4"/>
          <p:cNvSpPr txBox="1"/>
          <p:nvPr/>
        </p:nvSpPr>
        <p:spPr>
          <a:xfrm>
            <a:off x="3733800" y="4950023"/>
            <a:ext cx="2438400" cy="307777"/>
          </a:xfrm>
          <a:prstGeom prst="rect">
            <a:avLst/>
          </a:prstGeom>
          <a:noFill/>
        </p:spPr>
        <p:txBody>
          <a:bodyPr wrap="square" rtlCol="0">
            <a:spAutoFit/>
          </a:bodyPr>
          <a:lstStyle/>
          <a:p>
            <a:r>
              <a:rPr lang="en-US" sz="1400" dirty="0" smtClean="0">
                <a:hlinkClick r:id="rId4"/>
              </a:rPr>
              <a:t>Storage requirements</a:t>
            </a:r>
            <a:endParaRPr lang="en-US" sz="1400" dirty="0"/>
          </a:p>
        </p:txBody>
      </p:sp>
    </p:spTree>
    <p:extLst>
      <p:ext uri="{BB962C8B-B14F-4D97-AF65-F5344CB8AC3E}">
        <p14:creationId xmlns:p14="http://schemas.microsoft.com/office/powerpoint/2010/main" val="50210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dirty="0">
                <a:solidFill>
                  <a:schemeClr val="tx2"/>
                </a:solidFill>
                <a:latin typeface="Arial" pitchFamily="34" charset="0"/>
                <a:ea typeface="+mj-ea"/>
                <a:cs typeface="Arial" pitchFamily="34" charset="0"/>
              </a:rPr>
              <a:t>Chapter 1:  The Database Environment</a:t>
            </a:r>
          </a:p>
        </p:txBody>
      </p:sp>
      <p:sp>
        <p:nvSpPr>
          <p:cNvPr id="13" name="Text Box 6"/>
          <p:cNvSpPr txBox="1">
            <a:spLocks noChangeArrowheads="1"/>
          </p:cNvSpPr>
          <p:nvPr/>
        </p:nvSpPr>
        <p:spPr bwMode="auto">
          <a:xfrm>
            <a:off x="381000" y="609600"/>
            <a:ext cx="9067800" cy="609600"/>
          </a:xfrm>
          <a:prstGeom prst="rect">
            <a:avLst/>
          </a:prstGeom>
          <a:noFill/>
          <a:ln w="12700">
            <a:noFill/>
            <a:miter lim="800000"/>
            <a:headEnd type="none" w="sm" len="sm"/>
            <a:tailEnd type="none" w="sm" len="sm"/>
          </a:ln>
          <a:effectLst/>
        </p:spPr>
        <p:txBody>
          <a:bodyPr>
            <a:spAutoFit/>
          </a:bodyPr>
          <a:lstStyle/>
          <a:p>
            <a:pPr>
              <a:spcBef>
                <a:spcPct val="50000"/>
              </a:spcBef>
              <a:defRPr/>
            </a:pPr>
            <a:r>
              <a:rPr lang="en-US" sz="3400" dirty="0">
                <a:solidFill>
                  <a:schemeClr val="accent6">
                    <a:lumMod val="50000"/>
                  </a:schemeClr>
                </a:solidFill>
                <a:latin typeface="Arial" pitchFamily="34" charset="0"/>
                <a:cs typeface="Arial" pitchFamily="34" charset="0"/>
              </a:rPr>
              <a:t>Traditional Concepts of Data</a:t>
            </a:r>
            <a:endParaRPr lang="en-US" sz="3400" dirty="0">
              <a:solidFill>
                <a:schemeClr val="accent6">
                  <a:lumMod val="50000"/>
                </a:schemeClr>
              </a:solidFill>
              <a:effectLst>
                <a:outerShdw blurRad="38100" dist="38100" dir="2700000" algn="tl">
                  <a:srgbClr val="FFFFFF"/>
                </a:outerShdw>
              </a:effectLst>
              <a:latin typeface="Arial" pitchFamily="34" charset="0"/>
              <a:cs typeface="Arial" pitchFamily="34" charset="0"/>
            </a:endParaRPr>
          </a:p>
        </p:txBody>
      </p:sp>
      <p:sp>
        <p:nvSpPr>
          <p:cNvPr id="15" name="Text Box 5"/>
          <p:cNvSpPr txBox="1">
            <a:spLocks noChangeArrowheads="1"/>
          </p:cNvSpPr>
          <p:nvPr/>
        </p:nvSpPr>
        <p:spPr bwMode="auto">
          <a:xfrm>
            <a:off x="381000" y="1365250"/>
            <a:ext cx="86106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ts val="500"/>
              </a:spcBef>
              <a:spcAft>
                <a:spcPts val="500"/>
              </a:spcAft>
              <a:buFontTx/>
              <a:buChar char="•"/>
            </a:pPr>
            <a:r>
              <a:rPr lang="en-US" sz="2200" dirty="0">
                <a:cs typeface="Arial" charset="0"/>
              </a:rPr>
              <a:t>Data referred to facts concerning objects and events that could be recorded and stored on computer media </a:t>
            </a:r>
          </a:p>
        </p:txBody>
      </p:sp>
      <p:sp>
        <p:nvSpPr>
          <p:cNvPr id="16" name="Text Box 5"/>
          <p:cNvSpPr txBox="1">
            <a:spLocks noChangeArrowheads="1"/>
          </p:cNvSpPr>
          <p:nvPr/>
        </p:nvSpPr>
        <p:spPr bwMode="auto">
          <a:xfrm>
            <a:off x="838200" y="2033588"/>
            <a:ext cx="830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ts val="500"/>
              </a:spcBef>
              <a:spcAft>
                <a:spcPts val="500"/>
              </a:spcAft>
              <a:buFontTx/>
              <a:buChar char="•"/>
            </a:pPr>
            <a:r>
              <a:rPr lang="en-US" sz="2000" dirty="0">
                <a:cs typeface="Arial" charset="0"/>
              </a:rPr>
              <a:t>e.g.: A salesperson’s database would contain facts such as a customer’s </a:t>
            </a:r>
            <a:r>
              <a:rPr lang="en-US" sz="2000" i="1" dirty="0">
                <a:cs typeface="Arial" charset="0"/>
              </a:rPr>
              <a:t>name, address</a:t>
            </a:r>
            <a:r>
              <a:rPr lang="en-US" sz="2000" dirty="0">
                <a:cs typeface="Arial" charset="0"/>
              </a:rPr>
              <a:t>, and </a:t>
            </a:r>
            <a:r>
              <a:rPr lang="en-US" sz="2000" i="1" dirty="0">
                <a:cs typeface="Arial" charset="0"/>
              </a:rPr>
              <a:t>telephone number </a:t>
            </a:r>
          </a:p>
        </p:txBody>
      </p:sp>
      <p:sp>
        <p:nvSpPr>
          <p:cNvPr id="17" name="Text Box 5"/>
          <p:cNvSpPr txBox="1">
            <a:spLocks noChangeArrowheads="1"/>
          </p:cNvSpPr>
          <p:nvPr/>
        </p:nvSpPr>
        <p:spPr bwMode="auto">
          <a:xfrm>
            <a:off x="152400" y="2719388"/>
            <a:ext cx="8839200" cy="387350"/>
          </a:xfrm>
          <a:prstGeom prst="rect">
            <a:avLst/>
          </a:prstGeom>
          <a:noFill/>
          <a:ln w="12700">
            <a:noFill/>
            <a:miter lim="800000"/>
            <a:headEnd/>
            <a:tailEnd/>
          </a:ln>
          <a:effectLst/>
        </p:spPr>
        <p:txBody>
          <a:bodyPr>
            <a:spAutoFit/>
          </a:bodyPr>
          <a:lstStyle/>
          <a:p>
            <a:pPr marL="457200" indent="-457200" algn="ctr">
              <a:lnSpc>
                <a:spcPct val="80000"/>
              </a:lnSpc>
              <a:spcBef>
                <a:spcPts val="500"/>
              </a:spcBef>
              <a:spcAft>
                <a:spcPts val="500"/>
              </a:spcAft>
              <a:defRPr/>
            </a:pPr>
            <a:r>
              <a:rPr lang="en-US" sz="2400" dirty="0">
                <a:solidFill>
                  <a:schemeClr val="accent6">
                    <a:lumMod val="50000"/>
                  </a:schemeClr>
                </a:solidFill>
                <a:latin typeface="Arial" pitchFamily="34" charset="0"/>
                <a:cs typeface="Arial" pitchFamily="34" charset="0"/>
              </a:rPr>
              <a:t>(Structured Data)</a:t>
            </a:r>
            <a:endParaRPr lang="en-US" sz="2400" i="1" dirty="0">
              <a:solidFill>
                <a:schemeClr val="accent6">
                  <a:lumMod val="50000"/>
                </a:schemeClr>
              </a:solidFill>
              <a:latin typeface="Arial" pitchFamily="34" charset="0"/>
              <a:cs typeface="Arial" pitchFamily="34" charset="0"/>
            </a:endParaRPr>
          </a:p>
        </p:txBody>
      </p:sp>
      <p:sp>
        <p:nvSpPr>
          <p:cNvPr id="18" name="Text Box 6"/>
          <p:cNvSpPr txBox="1">
            <a:spLocks noChangeArrowheads="1"/>
          </p:cNvSpPr>
          <p:nvPr/>
        </p:nvSpPr>
        <p:spPr bwMode="auto">
          <a:xfrm>
            <a:off x="76200" y="3328988"/>
            <a:ext cx="9067800" cy="609600"/>
          </a:xfrm>
          <a:prstGeom prst="rect">
            <a:avLst/>
          </a:prstGeom>
          <a:noFill/>
          <a:ln w="12700">
            <a:noFill/>
            <a:miter lim="800000"/>
            <a:headEnd type="none" w="sm" len="sm"/>
            <a:tailEnd type="none" w="sm" len="sm"/>
          </a:ln>
          <a:effectLst/>
        </p:spPr>
        <p:txBody>
          <a:bodyPr>
            <a:spAutoFit/>
          </a:bodyPr>
          <a:lstStyle/>
          <a:p>
            <a:pPr algn="ctr">
              <a:spcBef>
                <a:spcPct val="50000"/>
              </a:spcBef>
              <a:defRPr/>
            </a:pPr>
            <a:r>
              <a:rPr lang="en-US" sz="3400" i="1" dirty="0">
                <a:solidFill>
                  <a:srgbClr val="C00000"/>
                </a:solidFill>
                <a:latin typeface="Arial" pitchFamily="34" charset="0"/>
                <a:cs typeface="Arial" pitchFamily="34" charset="0"/>
              </a:rPr>
              <a:t>What has changed??</a:t>
            </a:r>
            <a:endParaRPr lang="en-US" sz="3400" i="1" dirty="0">
              <a:solidFill>
                <a:srgbClr val="C00000"/>
              </a:solidFill>
              <a:effectLst>
                <a:outerShdw blurRad="38100" dist="38100" dir="2700000" algn="tl">
                  <a:srgbClr val="FFFFFF"/>
                </a:outerShdw>
              </a:effectLst>
              <a:latin typeface="Arial" pitchFamily="34" charset="0"/>
              <a:cs typeface="Arial" pitchFamily="34" charset="0"/>
            </a:endParaRPr>
          </a:p>
        </p:txBody>
      </p:sp>
      <p:sp>
        <p:nvSpPr>
          <p:cNvPr id="19" name="Text Box 5"/>
          <p:cNvSpPr txBox="1">
            <a:spLocks noChangeArrowheads="1"/>
          </p:cNvSpPr>
          <p:nvPr/>
        </p:nvSpPr>
        <p:spPr bwMode="auto">
          <a:xfrm>
            <a:off x="304800" y="4090988"/>
            <a:ext cx="88392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ts val="500"/>
              </a:spcBef>
              <a:spcAft>
                <a:spcPts val="500"/>
              </a:spcAft>
              <a:buFontTx/>
              <a:buChar char="•"/>
            </a:pPr>
            <a:r>
              <a:rPr lang="en-US" sz="2200" dirty="0">
                <a:cs typeface="Arial" charset="0"/>
              </a:rPr>
              <a:t>Databases now </a:t>
            </a:r>
            <a:r>
              <a:rPr lang="en-US" sz="2200" i="1" u="sng" dirty="0">
                <a:cs typeface="Arial" charset="0"/>
              </a:rPr>
              <a:t>also</a:t>
            </a:r>
            <a:r>
              <a:rPr lang="en-US" sz="2200" dirty="0">
                <a:cs typeface="Arial" charset="0"/>
              </a:rPr>
              <a:t> include such objects as </a:t>
            </a:r>
            <a:r>
              <a:rPr lang="en-US" sz="2200" i="1" dirty="0">
                <a:cs typeface="Arial" charset="0"/>
              </a:rPr>
              <a:t>photos, audio and video clips</a:t>
            </a:r>
            <a:r>
              <a:rPr lang="en-US" sz="2200" dirty="0">
                <a:cs typeface="Arial" charset="0"/>
              </a:rPr>
              <a:t>, and </a:t>
            </a:r>
            <a:r>
              <a:rPr lang="en-US" sz="2200" i="1" dirty="0">
                <a:cs typeface="Arial" charset="0"/>
              </a:rPr>
              <a:t>hyperlinks</a:t>
            </a:r>
            <a:r>
              <a:rPr lang="en-US" sz="2200" dirty="0">
                <a:cs typeface="Arial" charset="0"/>
              </a:rPr>
              <a:t>.   </a:t>
            </a:r>
          </a:p>
        </p:txBody>
      </p:sp>
      <p:sp>
        <p:nvSpPr>
          <p:cNvPr id="20" name="Text Box 5"/>
          <p:cNvSpPr txBox="1">
            <a:spLocks noChangeArrowheads="1"/>
          </p:cNvSpPr>
          <p:nvPr/>
        </p:nvSpPr>
        <p:spPr bwMode="auto">
          <a:xfrm>
            <a:off x="228600" y="4870450"/>
            <a:ext cx="8839200" cy="387350"/>
          </a:xfrm>
          <a:prstGeom prst="rect">
            <a:avLst/>
          </a:prstGeom>
          <a:noFill/>
          <a:ln w="12700">
            <a:noFill/>
            <a:miter lim="800000"/>
            <a:headEnd/>
            <a:tailEnd/>
          </a:ln>
          <a:effectLst/>
        </p:spPr>
        <p:txBody>
          <a:bodyPr>
            <a:spAutoFit/>
          </a:bodyPr>
          <a:lstStyle/>
          <a:p>
            <a:pPr marL="457200" indent="-457200" algn="ctr">
              <a:lnSpc>
                <a:spcPct val="80000"/>
              </a:lnSpc>
              <a:spcBef>
                <a:spcPts val="500"/>
              </a:spcBef>
              <a:spcAft>
                <a:spcPts val="500"/>
              </a:spcAft>
              <a:defRPr/>
            </a:pPr>
            <a:r>
              <a:rPr lang="en-US" sz="2400" dirty="0">
                <a:solidFill>
                  <a:schemeClr val="accent6">
                    <a:lumMod val="50000"/>
                  </a:schemeClr>
                </a:solidFill>
                <a:latin typeface="Arial" pitchFamily="34" charset="0"/>
                <a:cs typeface="Arial" pitchFamily="34" charset="0"/>
              </a:rPr>
              <a:t>(Unstructured Data)</a:t>
            </a:r>
            <a:endParaRPr lang="en-US" sz="2400" i="1" dirty="0">
              <a:solidFill>
                <a:schemeClr val="accent6">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par>
                          <p:cTn id="8" fill="hold" nodeType="after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1000"/>
                                        <p:tgtEl>
                                          <p:spTgt spid="16"/>
                                        </p:tgtEl>
                                      </p:cBhvr>
                                    </p:animEffect>
                                  </p:childTnLst>
                                </p:cTn>
                              </p:par>
                            </p:childTnLst>
                          </p:cTn>
                        </p:par>
                        <p:par>
                          <p:cTn id="18" fill="hold" nodeType="afterGroup">
                            <p:stCondLst>
                              <p:cond delay="2500"/>
                            </p:stCondLst>
                            <p:childTnLst>
                              <p:par>
                                <p:cTn id="19" presetID="17" presetClass="entr" presetSubtype="1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2000" fill="hold"/>
                                        <p:tgtEl>
                                          <p:spTgt spid="17"/>
                                        </p:tgtEl>
                                        <p:attrNameLst>
                                          <p:attrName>ppt_w</p:attrName>
                                        </p:attrNameLst>
                                      </p:cBhvr>
                                      <p:tavLst>
                                        <p:tav tm="0">
                                          <p:val>
                                            <p:fltVal val="0"/>
                                          </p:val>
                                        </p:tav>
                                        <p:tav tm="100000">
                                          <p:val>
                                            <p:strVal val="#ppt_w"/>
                                          </p:val>
                                        </p:tav>
                                      </p:tavLst>
                                    </p:anim>
                                    <p:anim calcmode="lin" valueType="num">
                                      <p:cBhvr>
                                        <p:cTn id="22" dur="2000" fill="hold"/>
                                        <p:tgtEl>
                                          <p:spTgt spid="17"/>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4500"/>
                            </p:stCondLst>
                            <p:childTnLst>
                              <p:par>
                                <p:cTn id="24" presetID="9"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dissolve">
                                      <p:cBhvr>
                                        <p:cTn id="26" dur="500"/>
                                        <p:tgtEl>
                                          <p:spTgt spid="1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1000"/>
                            </p:stCondLst>
                            <p:childTnLst>
                              <p:par>
                                <p:cTn id="35" presetID="17" presetClass="entr" presetSubtype="1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2000" fill="hold"/>
                                        <p:tgtEl>
                                          <p:spTgt spid="20"/>
                                        </p:tgtEl>
                                        <p:attrNameLst>
                                          <p:attrName>ppt_w</p:attrName>
                                        </p:attrNameLst>
                                      </p:cBhvr>
                                      <p:tavLst>
                                        <p:tav tm="0">
                                          <p:val>
                                            <p:fltVal val="0"/>
                                          </p:val>
                                        </p:tav>
                                        <p:tav tm="100000">
                                          <p:val>
                                            <p:strVal val="#ppt_w"/>
                                          </p:val>
                                        </p:tav>
                                      </p:tavLst>
                                    </p:anim>
                                    <p:anim calcmode="lin" valueType="num">
                                      <p:cBhvr>
                                        <p:cTn id="38" dur="20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5" grpId="0"/>
      <p:bldP spid="16" grpId="0"/>
      <p:bldP spid="17" grpId="0"/>
      <p:bldP spid="18" grpId="0" autoUpdateAnimBg="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2051270730"/>
              </p:ext>
            </p:extLst>
          </p:nvPr>
        </p:nvGraphicFramePr>
        <p:xfrm>
          <a:off x="1143000" y="1143000"/>
          <a:ext cx="7620000" cy="5381932"/>
        </p:xfrm>
        <a:graphic>
          <a:graphicData uri="http://schemas.openxmlformats.org/drawingml/2006/table">
            <a:tbl>
              <a:tblPr/>
              <a:tblGrid>
                <a:gridCol w="1859176"/>
                <a:gridCol w="3703424"/>
                <a:gridCol w="1295400"/>
                <a:gridCol w="762000"/>
              </a:tblGrid>
              <a:tr h="236589">
                <a:tc>
                  <a:txBody>
                    <a:bodyPr/>
                    <a:lstStyle/>
                    <a:p>
                      <a:pPr algn="l" fontAlgn="b"/>
                      <a:r>
                        <a:rPr lang="en-US" sz="900" b="0" i="0" u="none" strike="noStrike" dirty="0">
                          <a:solidFill>
                            <a:srgbClr val="000000"/>
                          </a:solidFill>
                          <a:effectLst/>
                          <a:latin typeface="Arial"/>
                        </a:rPr>
                        <a:t>Occupation</a:t>
                      </a:r>
                    </a:p>
                  </a:txBody>
                  <a:tcPr marL="6363" marR="6363" marT="6363" marB="0" anchor="b">
                    <a:lnL>
                      <a:noFill/>
                    </a:lnL>
                    <a:lnR>
                      <a:noFill/>
                    </a:lnR>
                    <a:lnT>
                      <a:noFill/>
                    </a:lnT>
                    <a:lnB>
                      <a:noFill/>
                    </a:lnB>
                  </a:tcPr>
                </a:tc>
                <a:tc>
                  <a:txBody>
                    <a:bodyPr/>
                    <a:lstStyle/>
                    <a:p>
                      <a:pPr algn="l" fontAlgn="b"/>
                      <a:r>
                        <a:rPr lang="en-US" sz="900" b="0" i="0" u="none" strike="noStrike">
                          <a:solidFill>
                            <a:srgbClr val="000000"/>
                          </a:solidFill>
                          <a:effectLst/>
                          <a:latin typeface="Arial"/>
                        </a:rPr>
                        <a:t>Job Summary</a:t>
                      </a:r>
                    </a:p>
                  </a:txBody>
                  <a:tcPr marL="6363" marR="6363" marT="6363" marB="0" anchor="b">
                    <a:lnL>
                      <a:noFill/>
                    </a:lnL>
                    <a:lnR>
                      <a:noFill/>
                    </a:lnR>
                    <a:lnT>
                      <a:noFill/>
                    </a:lnT>
                    <a:lnB>
                      <a:noFill/>
                    </a:lnB>
                  </a:tcPr>
                </a:tc>
                <a:tc>
                  <a:txBody>
                    <a:bodyPr/>
                    <a:lstStyle/>
                    <a:p>
                      <a:pPr algn="ctr" fontAlgn="b"/>
                      <a:r>
                        <a:rPr lang="en-US" sz="900" b="0" i="0" u="none" strike="noStrike">
                          <a:solidFill>
                            <a:srgbClr val="000000"/>
                          </a:solidFill>
                          <a:effectLst/>
                          <a:latin typeface="Arial"/>
                        </a:rPr>
                        <a:t>Entry Level Education</a:t>
                      </a:r>
                    </a:p>
                  </a:txBody>
                  <a:tcPr marL="6363" marR="6363" marT="6363" marB="0" anchor="b">
                    <a:lnL>
                      <a:noFill/>
                    </a:lnL>
                    <a:lnR>
                      <a:noFill/>
                    </a:lnR>
                    <a:lnT>
                      <a:noFill/>
                    </a:lnT>
                    <a:lnB>
                      <a:noFill/>
                    </a:lnB>
                  </a:tcPr>
                </a:tc>
                <a:tc>
                  <a:txBody>
                    <a:bodyPr/>
                    <a:lstStyle/>
                    <a:p>
                      <a:pPr algn="ctr" fontAlgn="b"/>
                      <a:r>
                        <a:rPr lang="en-US" sz="900" b="0" i="0" u="none" strike="noStrike" dirty="0">
                          <a:solidFill>
                            <a:srgbClr val="000000"/>
                          </a:solidFill>
                          <a:effectLst/>
                          <a:latin typeface="Arial"/>
                        </a:rPr>
                        <a:t>2010 Median Pay</a:t>
                      </a:r>
                    </a:p>
                  </a:txBody>
                  <a:tcPr marL="6363" marR="6363" marT="6363" marB="0" anchor="b">
                    <a:lnL>
                      <a:noFill/>
                    </a:lnL>
                    <a:lnR>
                      <a:noFill/>
                    </a:lnR>
                    <a:lnT>
                      <a:noFill/>
                    </a:lnT>
                    <a:lnB>
                      <a:noFill/>
                    </a:lnB>
                  </a:tcPr>
                </a:tc>
              </a:tr>
              <a:tr h="479628">
                <a:tc>
                  <a:txBody>
                    <a:bodyPr/>
                    <a:lstStyle/>
                    <a:p>
                      <a:pPr algn="l" fontAlgn="ctr"/>
                      <a:r>
                        <a:rPr lang="en-US" sz="900" b="0" i="0" u="sng" strike="noStrike" dirty="0">
                          <a:solidFill>
                            <a:srgbClr val="0000FF"/>
                          </a:solidFill>
                          <a:effectLst/>
                          <a:latin typeface="Arial"/>
                          <a:hlinkClick r:id="rId2"/>
                        </a:rPr>
                        <a:t>Computer and Information Research Scientists</a:t>
                      </a:r>
                      <a:endParaRPr lang="en-US" sz="900" b="0" i="0" u="sng" strike="noStrike" dirty="0">
                        <a:solidFill>
                          <a:srgbClr val="0000FF"/>
                        </a:solidFill>
                        <a:effectLst/>
                        <a:latin typeface="Arial"/>
                      </a:endParaRPr>
                    </a:p>
                  </a:txBody>
                  <a:tcPr marL="6363" marR="6363" marT="6363" marB="0" anchor="ctr">
                    <a:lnL>
                      <a:noFill/>
                    </a:lnL>
                    <a:lnR>
                      <a:noFill/>
                    </a:lnR>
                    <a:lnT>
                      <a:noFill/>
                    </a:lnT>
                    <a:lnB>
                      <a:noFill/>
                    </a:lnB>
                  </a:tcPr>
                </a:tc>
                <a:tc>
                  <a:txBody>
                    <a:bodyPr/>
                    <a:lstStyle/>
                    <a:p>
                      <a:pPr algn="l" fontAlgn="t"/>
                      <a:r>
                        <a:rPr lang="en-US" sz="900" b="0" i="0" u="none" strike="noStrike">
                          <a:solidFill>
                            <a:srgbClr val="000000"/>
                          </a:solidFill>
                          <a:effectLst/>
                          <a:latin typeface="Arial"/>
                        </a:rPr>
                        <a:t>Computer and information research scientists invent and design new technology and find new uses for existing technology. They study and solve complex problems in computing for business, science, medicine, and other uses.</a:t>
                      </a:r>
                    </a:p>
                  </a:txBody>
                  <a:tcPr marL="6363" marR="6363" marT="6363" marB="0">
                    <a:lnL>
                      <a:noFill/>
                    </a:lnL>
                    <a:lnR>
                      <a:noFill/>
                    </a:lnR>
                    <a:lnT>
                      <a:noFill/>
                    </a:lnT>
                    <a:lnB>
                      <a:noFill/>
                    </a:lnB>
                  </a:tcPr>
                </a:tc>
                <a:tc>
                  <a:txBody>
                    <a:bodyPr/>
                    <a:lstStyle/>
                    <a:p>
                      <a:pPr algn="l" fontAlgn="t"/>
                      <a:r>
                        <a:rPr lang="en-US" sz="900" b="0" i="0" u="none" strike="noStrike" dirty="0">
                          <a:solidFill>
                            <a:srgbClr val="000000"/>
                          </a:solidFill>
                          <a:effectLst/>
                          <a:latin typeface="Arial"/>
                        </a:rPr>
                        <a:t>Doctoral or professional degree</a:t>
                      </a:r>
                    </a:p>
                  </a:txBody>
                  <a:tcPr marL="6363" marR="6363" marT="6363" marB="0">
                    <a:lnL>
                      <a:noFill/>
                    </a:lnL>
                    <a:lnR>
                      <a:noFill/>
                    </a:lnR>
                    <a:lnT>
                      <a:noFill/>
                    </a:lnT>
                    <a:lnB>
                      <a:noFill/>
                    </a:lnB>
                  </a:tcPr>
                </a:tc>
                <a:tc>
                  <a:txBody>
                    <a:bodyPr/>
                    <a:lstStyle/>
                    <a:p>
                      <a:pPr algn="ctr" fontAlgn="t"/>
                      <a:r>
                        <a:rPr lang="en-US" sz="900" b="0" i="0" u="none" strike="noStrike">
                          <a:solidFill>
                            <a:srgbClr val="000000"/>
                          </a:solidFill>
                          <a:effectLst/>
                          <a:latin typeface="Arial"/>
                        </a:rPr>
                        <a:t>$100,660 </a:t>
                      </a:r>
                    </a:p>
                  </a:txBody>
                  <a:tcPr marL="6363" marR="6363" marT="6363" marB="0">
                    <a:lnL>
                      <a:noFill/>
                    </a:lnL>
                    <a:lnR>
                      <a:noFill/>
                    </a:lnR>
                    <a:lnT>
                      <a:noFill/>
                    </a:lnT>
                    <a:lnB>
                      <a:noFill/>
                    </a:lnB>
                  </a:tcPr>
                </a:tc>
              </a:tr>
              <a:tr h="466327">
                <a:tc>
                  <a:txBody>
                    <a:bodyPr/>
                    <a:lstStyle/>
                    <a:p>
                      <a:pPr algn="l" fontAlgn="ctr"/>
                      <a:r>
                        <a:rPr lang="en-US" sz="900" b="0" i="0" u="sng" strike="noStrike">
                          <a:solidFill>
                            <a:srgbClr val="0000FF"/>
                          </a:solidFill>
                          <a:effectLst/>
                          <a:latin typeface="Arial"/>
                          <a:hlinkClick r:id="rId3"/>
                        </a:rPr>
                        <a:t>Computer Programmers</a:t>
                      </a:r>
                      <a:endParaRPr lang="en-US" sz="900" b="0" i="0" u="sng" strike="noStrike">
                        <a:solidFill>
                          <a:srgbClr val="0000FF"/>
                        </a:solidFill>
                        <a:effectLst/>
                        <a:latin typeface="Arial"/>
                      </a:endParaRPr>
                    </a:p>
                  </a:txBody>
                  <a:tcPr marL="6363" marR="6363" marT="6363" marB="0" anchor="ctr">
                    <a:lnL>
                      <a:noFill/>
                    </a:lnL>
                    <a:lnR>
                      <a:noFill/>
                    </a:lnR>
                    <a:lnT>
                      <a:noFill/>
                    </a:lnT>
                    <a:lnB>
                      <a:noFill/>
                    </a:lnB>
                  </a:tcPr>
                </a:tc>
                <a:tc>
                  <a:txBody>
                    <a:bodyPr/>
                    <a:lstStyle/>
                    <a:p>
                      <a:pPr algn="l" fontAlgn="t"/>
                      <a:r>
                        <a:rPr lang="en-US" sz="900" b="0" i="0" u="none" strike="noStrike">
                          <a:solidFill>
                            <a:srgbClr val="000000"/>
                          </a:solidFill>
                          <a:effectLst/>
                          <a:latin typeface="Arial"/>
                        </a:rPr>
                        <a:t>Computer programmers write code to create software programs. They turn the program designs created by software developers and engineers into instructions that a computer can follow.</a:t>
                      </a:r>
                    </a:p>
                  </a:txBody>
                  <a:tcPr marL="6363" marR="6363" marT="6363" marB="0">
                    <a:lnL>
                      <a:noFill/>
                    </a:lnL>
                    <a:lnR>
                      <a:noFill/>
                    </a:lnR>
                    <a:lnT>
                      <a:noFill/>
                    </a:lnT>
                    <a:lnB>
                      <a:noFill/>
                    </a:lnB>
                  </a:tcPr>
                </a:tc>
                <a:tc>
                  <a:txBody>
                    <a:bodyPr/>
                    <a:lstStyle/>
                    <a:p>
                      <a:pPr algn="l" fontAlgn="t"/>
                      <a:r>
                        <a:rPr lang="en-US" sz="900" b="0" i="0" u="none" strike="noStrike" dirty="0">
                          <a:solidFill>
                            <a:srgbClr val="000000"/>
                          </a:solidFill>
                          <a:effectLst/>
                          <a:latin typeface="Arial"/>
                        </a:rPr>
                        <a:t>Bachelor’s degree</a:t>
                      </a:r>
                    </a:p>
                  </a:txBody>
                  <a:tcPr marL="6363" marR="6363" marT="6363" marB="0">
                    <a:lnL>
                      <a:noFill/>
                    </a:lnL>
                    <a:lnR>
                      <a:noFill/>
                    </a:lnR>
                    <a:lnT>
                      <a:noFill/>
                    </a:lnT>
                    <a:lnB>
                      <a:noFill/>
                    </a:lnB>
                  </a:tcPr>
                </a:tc>
                <a:tc>
                  <a:txBody>
                    <a:bodyPr/>
                    <a:lstStyle/>
                    <a:p>
                      <a:pPr algn="ctr" fontAlgn="t"/>
                      <a:r>
                        <a:rPr lang="en-US" sz="900" b="0" i="0" u="none" strike="noStrike">
                          <a:solidFill>
                            <a:srgbClr val="000000"/>
                          </a:solidFill>
                          <a:effectLst/>
                          <a:latin typeface="Arial"/>
                        </a:rPr>
                        <a:t>$71,380 </a:t>
                      </a:r>
                    </a:p>
                  </a:txBody>
                  <a:tcPr marL="6363" marR="6363" marT="6363" marB="0">
                    <a:lnL>
                      <a:noFill/>
                    </a:lnL>
                    <a:lnR>
                      <a:noFill/>
                    </a:lnR>
                    <a:lnT>
                      <a:noFill/>
                    </a:lnT>
                    <a:lnB>
                      <a:noFill/>
                    </a:lnB>
                  </a:tcPr>
                </a:tc>
              </a:tr>
              <a:tr h="698888">
                <a:tc>
                  <a:txBody>
                    <a:bodyPr/>
                    <a:lstStyle/>
                    <a:p>
                      <a:pPr algn="l" fontAlgn="ctr"/>
                      <a:r>
                        <a:rPr lang="en-US" sz="900" b="0" i="0" u="sng" strike="noStrike">
                          <a:solidFill>
                            <a:srgbClr val="0000FF"/>
                          </a:solidFill>
                          <a:effectLst/>
                          <a:latin typeface="Arial"/>
                          <a:hlinkClick r:id="rId4"/>
                        </a:rPr>
                        <a:t>Computer Support Specialists</a:t>
                      </a:r>
                      <a:endParaRPr lang="en-US" sz="900" b="0" i="0" u="sng" strike="noStrike">
                        <a:solidFill>
                          <a:srgbClr val="0000FF"/>
                        </a:solidFill>
                        <a:effectLst/>
                        <a:latin typeface="Arial"/>
                      </a:endParaRPr>
                    </a:p>
                  </a:txBody>
                  <a:tcPr marL="6363" marR="6363" marT="6363" marB="0" anchor="ctr">
                    <a:lnL>
                      <a:noFill/>
                    </a:lnL>
                    <a:lnR>
                      <a:noFill/>
                    </a:lnR>
                    <a:lnT>
                      <a:noFill/>
                    </a:lnT>
                    <a:lnB>
                      <a:noFill/>
                    </a:lnB>
                  </a:tcPr>
                </a:tc>
                <a:tc>
                  <a:txBody>
                    <a:bodyPr/>
                    <a:lstStyle/>
                    <a:p>
                      <a:pPr algn="l" fontAlgn="t"/>
                      <a:r>
                        <a:rPr lang="en-US" sz="900" b="0" i="0" u="none" strike="noStrike" dirty="0">
                          <a:solidFill>
                            <a:srgbClr val="000000"/>
                          </a:solidFill>
                          <a:effectLst/>
                          <a:latin typeface="Arial"/>
                        </a:rPr>
                        <a:t>Computer support specialists provide help and advice to people and organizations using computer software or equipment. Some, called technical support specialists, support information technology (IT) employees within their organization. Others, called help-desk technicians, assist non-IT users who are having computer problems.</a:t>
                      </a:r>
                    </a:p>
                  </a:txBody>
                  <a:tcPr marL="6363" marR="6363" marT="6363" marB="0">
                    <a:lnL>
                      <a:noFill/>
                    </a:lnL>
                    <a:lnR>
                      <a:noFill/>
                    </a:lnR>
                    <a:lnT>
                      <a:noFill/>
                    </a:lnT>
                    <a:lnB>
                      <a:noFill/>
                    </a:lnB>
                  </a:tcPr>
                </a:tc>
                <a:tc>
                  <a:txBody>
                    <a:bodyPr/>
                    <a:lstStyle/>
                    <a:p>
                      <a:pPr algn="l" fontAlgn="t"/>
                      <a:r>
                        <a:rPr lang="en-US" sz="900" b="0" i="0" u="none" strike="noStrike">
                          <a:solidFill>
                            <a:srgbClr val="000000"/>
                          </a:solidFill>
                          <a:effectLst/>
                          <a:latin typeface="Arial"/>
                        </a:rPr>
                        <a:t>Some college, no degree</a:t>
                      </a:r>
                    </a:p>
                  </a:txBody>
                  <a:tcPr marL="6363" marR="6363" marT="6363" marB="0">
                    <a:lnL>
                      <a:noFill/>
                    </a:lnL>
                    <a:lnR>
                      <a:noFill/>
                    </a:lnR>
                    <a:lnT>
                      <a:noFill/>
                    </a:lnT>
                    <a:lnB>
                      <a:noFill/>
                    </a:lnB>
                  </a:tcPr>
                </a:tc>
                <a:tc>
                  <a:txBody>
                    <a:bodyPr/>
                    <a:lstStyle/>
                    <a:p>
                      <a:pPr algn="ctr" fontAlgn="t"/>
                      <a:r>
                        <a:rPr lang="en-US" sz="900" b="0" i="0" u="none" strike="noStrike">
                          <a:solidFill>
                            <a:srgbClr val="000000"/>
                          </a:solidFill>
                          <a:effectLst/>
                          <a:latin typeface="Arial"/>
                        </a:rPr>
                        <a:t>$46,260 </a:t>
                      </a:r>
                    </a:p>
                  </a:txBody>
                  <a:tcPr marL="6363" marR="6363" marT="6363" marB="0">
                    <a:lnL>
                      <a:noFill/>
                    </a:lnL>
                    <a:lnR>
                      <a:noFill/>
                    </a:lnR>
                    <a:lnT>
                      <a:noFill/>
                    </a:lnT>
                    <a:lnB>
                      <a:noFill/>
                    </a:lnB>
                  </a:tcPr>
                </a:tc>
              </a:tr>
              <a:tr h="696065">
                <a:tc>
                  <a:txBody>
                    <a:bodyPr/>
                    <a:lstStyle/>
                    <a:p>
                      <a:pPr algn="l" fontAlgn="ctr"/>
                      <a:r>
                        <a:rPr lang="en-US" sz="900" b="0" i="0" u="sng" strike="noStrike" dirty="0">
                          <a:solidFill>
                            <a:srgbClr val="0000FF"/>
                          </a:solidFill>
                          <a:effectLst/>
                          <a:latin typeface="Arial"/>
                          <a:hlinkClick r:id="rId5"/>
                        </a:rPr>
                        <a:t>Computer Systems Analysts</a:t>
                      </a:r>
                      <a:endParaRPr lang="en-US" sz="900" b="0" i="0" u="sng" strike="noStrike" dirty="0">
                        <a:solidFill>
                          <a:srgbClr val="0000FF"/>
                        </a:solidFill>
                        <a:effectLst/>
                        <a:latin typeface="Arial"/>
                      </a:endParaRPr>
                    </a:p>
                  </a:txBody>
                  <a:tcPr marL="6363" marR="6363" marT="6363" marB="0" anchor="ctr">
                    <a:lnL>
                      <a:noFill/>
                    </a:lnL>
                    <a:lnR>
                      <a:noFill/>
                    </a:lnR>
                    <a:lnT>
                      <a:noFill/>
                    </a:lnT>
                    <a:lnB>
                      <a:noFill/>
                    </a:lnB>
                  </a:tcPr>
                </a:tc>
                <a:tc>
                  <a:txBody>
                    <a:bodyPr/>
                    <a:lstStyle/>
                    <a:p>
                      <a:pPr algn="l" fontAlgn="t"/>
                      <a:r>
                        <a:rPr lang="en-US" sz="900" b="0" i="0" u="none" strike="noStrike">
                          <a:solidFill>
                            <a:srgbClr val="000000"/>
                          </a:solidFill>
                          <a:effectLst/>
                          <a:latin typeface="Arial"/>
                        </a:rPr>
                        <a:t>Computer systems analysts study an organization's current computer systems and procedures and make recommendations to management to help the organization operate more efficiently and effectively. They bring business and information technology (IT) together by understanding the needs and limitations of both.</a:t>
                      </a:r>
                    </a:p>
                  </a:txBody>
                  <a:tcPr marL="6363" marR="6363" marT="6363" marB="0">
                    <a:lnL>
                      <a:noFill/>
                    </a:lnL>
                    <a:lnR>
                      <a:noFill/>
                    </a:lnR>
                    <a:lnT>
                      <a:noFill/>
                    </a:lnT>
                    <a:lnB>
                      <a:noFill/>
                    </a:lnB>
                  </a:tcPr>
                </a:tc>
                <a:tc>
                  <a:txBody>
                    <a:bodyPr/>
                    <a:lstStyle/>
                    <a:p>
                      <a:pPr algn="l" fontAlgn="t"/>
                      <a:r>
                        <a:rPr lang="en-US" sz="900" b="0" i="0" u="none" strike="noStrike">
                          <a:solidFill>
                            <a:srgbClr val="000000"/>
                          </a:solidFill>
                          <a:effectLst/>
                          <a:latin typeface="Arial"/>
                        </a:rPr>
                        <a:t>Bachelor’s degree</a:t>
                      </a:r>
                    </a:p>
                  </a:txBody>
                  <a:tcPr marL="6363" marR="6363" marT="6363" marB="0">
                    <a:lnL>
                      <a:noFill/>
                    </a:lnL>
                    <a:lnR>
                      <a:noFill/>
                    </a:lnR>
                    <a:lnT>
                      <a:noFill/>
                    </a:lnT>
                    <a:lnB>
                      <a:noFill/>
                    </a:lnB>
                  </a:tcPr>
                </a:tc>
                <a:tc>
                  <a:txBody>
                    <a:bodyPr/>
                    <a:lstStyle/>
                    <a:p>
                      <a:pPr algn="ctr" fontAlgn="t"/>
                      <a:r>
                        <a:rPr lang="en-US" sz="900" b="0" i="0" u="none" strike="noStrike">
                          <a:solidFill>
                            <a:srgbClr val="000000"/>
                          </a:solidFill>
                          <a:effectLst/>
                          <a:latin typeface="Arial"/>
                        </a:rPr>
                        <a:t>$77,740 </a:t>
                      </a:r>
                    </a:p>
                  </a:txBody>
                  <a:tcPr marL="6363" marR="6363" marT="6363" marB="0">
                    <a:lnL>
                      <a:noFill/>
                    </a:lnL>
                    <a:lnR>
                      <a:noFill/>
                    </a:lnR>
                    <a:lnT>
                      <a:noFill/>
                    </a:lnT>
                    <a:lnB>
                      <a:noFill/>
                    </a:lnB>
                  </a:tcPr>
                </a:tc>
              </a:tr>
              <a:tr h="466327">
                <a:tc>
                  <a:txBody>
                    <a:bodyPr/>
                    <a:lstStyle/>
                    <a:p>
                      <a:pPr algn="l" fontAlgn="ctr"/>
                      <a:r>
                        <a:rPr lang="en-US" sz="900" b="0" i="0" u="sng" strike="noStrike" dirty="0">
                          <a:solidFill>
                            <a:srgbClr val="0000FF"/>
                          </a:solidFill>
                          <a:effectLst/>
                          <a:latin typeface="Arial"/>
                          <a:hlinkClick r:id="rId6"/>
                        </a:rPr>
                        <a:t>Database Administrators</a:t>
                      </a:r>
                      <a:endParaRPr lang="en-US" sz="900" b="0" i="0" u="sng" strike="noStrike" dirty="0">
                        <a:solidFill>
                          <a:srgbClr val="0000FF"/>
                        </a:solidFill>
                        <a:effectLst/>
                        <a:latin typeface="Arial"/>
                      </a:endParaRPr>
                    </a:p>
                  </a:txBody>
                  <a:tcPr marL="6363" marR="6363" marT="6363" marB="0" anchor="ctr">
                    <a:lnL>
                      <a:noFill/>
                    </a:lnL>
                    <a:lnR>
                      <a:noFill/>
                    </a:lnR>
                    <a:lnT>
                      <a:noFill/>
                    </a:lnT>
                    <a:lnB>
                      <a:noFill/>
                    </a:lnB>
                  </a:tcPr>
                </a:tc>
                <a:tc>
                  <a:txBody>
                    <a:bodyPr/>
                    <a:lstStyle/>
                    <a:p>
                      <a:pPr algn="l" fontAlgn="t"/>
                      <a:r>
                        <a:rPr lang="en-US" sz="900" b="0" i="0" u="none" strike="noStrike">
                          <a:solidFill>
                            <a:srgbClr val="000000"/>
                          </a:solidFill>
                          <a:effectLst/>
                          <a:latin typeface="Arial"/>
                        </a:rPr>
                        <a:t>Database administrators use software to store and organize data, such as financial information and customer shipping records. They make sure that data are available to users and are secure from unauthorized access.</a:t>
                      </a:r>
                    </a:p>
                  </a:txBody>
                  <a:tcPr marL="6363" marR="6363" marT="6363" marB="0">
                    <a:lnL>
                      <a:noFill/>
                    </a:lnL>
                    <a:lnR>
                      <a:noFill/>
                    </a:lnR>
                    <a:lnT>
                      <a:noFill/>
                    </a:lnT>
                    <a:lnB>
                      <a:noFill/>
                    </a:lnB>
                  </a:tcPr>
                </a:tc>
                <a:tc>
                  <a:txBody>
                    <a:bodyPr/>
                    <a:lstStyle/>
                    <a:p>
                      <a:pPr algn="l" fontAlgn="t"/>
                      <a:r>
                        <a:rPr lang="en-US" sz="900" b="0" i="0" u="none" strike="noStrike">
                          <a:solidFill>
                            <a:srgbClr val="000000"/>
                          </a:solidFill>
                          <a:effectLst/>
                          <a:latin typeface="Arial"/>
                        </a:rPr>
                        <a:t>Bachelor’s degree</a:t>
                      </a:r>
                    </a:p>
                  </a:txBody>
                  <a:tcPr marL="6363" marR="6363" marT="6363" marB="0">
                    <a:lnL>
                      <a:noFill/>
                    </a:lnL>
                    <a:lnR>
                      <a:noFill/>
                    </a:lnR>
                    <a:lnT>
                      <a:noFill/>
                    </a:lnT>
                    <a:lnB>
                      <a:noFill/>
                    </a:lnB>
                  </a:tcPr>
                </a:tc>
                <a:tc>
                  <a:txBody>
                    <a:bodyPr/>
                    <a:lstStyle/>
                    <a:p>
                      <a:pPr algn="ctr" fontAlgn="t"/>
                      <a:r>
                        <a:rPr lang="en-US" sz="900" b="0" i="0" u="none" strike="noStrike">
                          <a:solidFill>
                            <a:srgbClr val="000000"/>
                          </a:solidFill>
                          <a:effectLst/>
                          <a:latin typeface="Arial"/>
                        </a:rPr>
                        <a:t>$73,490 </a:t>
                      </a:r>
                    </a:p>
                  </a:txBody>
                  <a:tcPr marL="6363" marR="6363" marT="6363" marB="0">
                    <a:lnL>
                      <a:noFill/>
                    </a:lnL>
                    <a:lnR>
                      <a:noFill/>
                    </a:lnR>
                    <a:lnT>
                      <a:noFill/>
                    </a:lnT>
                    <a:lnB>
                      <a:noFill/>
                    </a:lnB>
                  </a:tcPr>
                </a:tc>
              </a:tr>
              <a:tr h="815369">
                <a:tc>
                  <a:txBody>
                    <a:bodyPr/>
                    <a:lstStyle/>
                    <a:p>
                      <a:pPr algn="l" fontAlgn="ctr"/>
                      <a:r>
                        <a:rPr lang="en-US" sz="900" b="0" i="0" u="sng" strike="noStrike">
                          <a:solidFill>
                            <a:srgbClr val="0000FF"/>
                          </a:solidFill>
                          <a:effectLst/>
                          <a:latin typeface="Arial"/>
                          <a:hlinkClick r:id="rId7"/>
                        </a:rPr>
                        <a:t>Information Security Analysts, Web Developers, and Computer Network Architects</a:t>
                      </a:r>
                      <a:endParaRPr lang="en-US" sz="900" b="0" i="0" u="sng" strike="noStrike">
                        <a:solidFill>
                          <a:srgbClr val="0000FF"/>
                        </a:solidFill>
                        <a:effectLst/>
                        <a:latin typeface="Arial"/>
                      </a:endParaRPr>
                    </a:p>
                  </a:txBody>
                  <a:tcPr marL="6363" marR="6363" marT="6363" marB="0" anchor="ctr">
                    <a:lnL>
                      <a:noFill/>
                    </a:lnL>
                    <a:lnR>
                      <a:noFill/>
                    </a:lnR>
                    <a:lnT>
                      <a:noFill/>
                    </a:lnT>
                    <a:lnB>
                      <a:noFill/>
                    </a:lnB>
                  </a:tcPr>
                </a:tc>
                <a:tc>
                  <a:txBody>
                    <a:bodyPr/>
                    <a:lstStyle/>
                    <a:p>
                      <a:pPr algn="l" fontAlgn="t"/>
                      <a:r>
                        <a:rPr lang="en-US" sz="900" b="0" i="0" u="none" strike="noStrike">
                          <a:solidFill>
                            <a:srgbClr val="000000"/>
                          </a:solidFill>
                          <a:effectLst/>
                          <a:latin typeface="Arial"/>
                        </a:rPr>
                        <a:t>Information security analysts, web developers, and computer network architects all use information technology (IT) to advance their organization’s goals. Security analysts ensure a firm’s information stays safe from cyberattacks. Web developers create websites to help firms have a public face. Computer network architects create the internal networks all workers within organizations use.</a:t>
                      </a:r>
                    </a:p>
                  </a:txBody>
                  <a:tcPr marL="6363" marR="6363" marT="6363" marB="0">
                    <a:lnL>
                      <a:noFill/>
                    </a:lnL>
                    <a:lnR>
                      <a:noFill/>
                    </a:lnR>
                    <a:lnT>
                      <a:noFill/>
                    </a:lnT>
                    <a:lnB>
                      <a:noFill/>
                    </a:lnB>
                  </a:tcPr>
                </a:tc>
                <a:tc>
                  <a:txBody>
                    <a:bodyPr/>
                    <a:lstStyle/>
                    <a:p>
                      <a:pPr algn="l" fontAlgn="t"/>
                      <a:r>
                        <a:rPr lang="en-US" sz="900" b="0" i="0" u="none" strike="noStrike">
                          <a:solidFill>
                            <a:srgbClr val="000000"/>
                          </a:solidFill>
                          <a:effectLst/>
                          <a:latin typeface="Arial"/>
                        </a:rPr>
                        <a:t>Bachelor’s degree</a:t>
                      </a:r>
                    </a:p>
                  </a:txBody>
                  <a:tcPr marL="6363" marR="6363" marT="6363" marB="0">
                    <a:lnL>
                      <a:noFill/>
                    </a:lnL>
                    <a:lnR>
                      <a:noFill/>
                    </a:lnR>
                    <a:lnT>
                      <a:noFill/>
                    </a:lnT>
                    <a:lnB>
                      <a:noFill/>
                    </a:lnB>
                  </a:tcPr>
                </a:tc>
                <a:tc>
                  <a:txBody>
                    <a:bodyPr/>
                    <a:lstStyle/>
                    <a:p>
                      <a:pPr algn="ctr" fontAlgn="t"/>
                      <a:r>
                        <a:rPr lang="en-US" sz="900" b="0" i="0" u="none" strike="noStrike">
                          <a:solidFill>
                            <a:srgbClr val="000000"/>
                          </a:solidFill>
                          <a:effectLst/>
                          <a:latin typeface="Arial"/>
                        </a:rPr>
                        <a:t>$75,660 </a:t>
                      </a:r>
                    </a:p>
                  </a:txBody>
                  <a:tcPr marL="6363" marR="6363" marT="6363" marB="0">
                    <a:lnL>
                      <a:noFill/>
                    </a:lnL>
                    <a:lnR>
                      <a:noFill/>
                    </a:lnR>
                    <a:lnT>
                      <a:noFill/>
                    </a:lnT>
                    <a:lnB>
                      <a:noFill/>
                    </a:lnB>
                  </a:tcPr>
                </a:tc>
              </a:tr>
              <a:tr h="719444">
                <a:tc>
                  <a:txBody>
                    <a:bodyPr/>
                    <a:lstStyle/>
                    <a:p>
                      <a:pPr algn="l" fontAlgn="ctr"/>
                      <a:r>
                        <a:rPr lang="en-US" sz="900" b="0" i="0" u="sng" strike="noStrike">
                          <a:solidFill>
                            <a:srgbClr val="0000FF"/>
                          </a:solidFill>
                          <a:effectLst/>
                          <a:latin typeface="Arial"/>
                          <a:hlinkClick r:id="rId8"/>
                        </a:rPr>
                        <a:t>Network and Computer Systems Administrators</a:t>
                      </a:r>
                      <a:endParaRPr lang="en-US" sz="900" b="0" i="0" u="sng" strike="noStrike">
                        <a:solidFill>
                          <a:srgbClr val="0000FF"/>
                        </a:solidFill>
                        <a:effectLst/>
                        <a:latin typeface="Arial"/>
                      </a:endParaRPr>
                    </a:p>
                  </a:txBody>
                  <a:tcPr marL="6363" marR="6363" marT="6363" marB="0" anchor="ctr">
                    <a:lnL>
                      <a:noFill/>
                    </a:lnL>
                    <a:lnR>
                      <a:noFill/>
                    </a:lnR>
                    <a:lnT>
                      <a:noFill/>
                    </a:lnT>
                    <a:lnB>
                      <a:noFill/>
                    </a:lnB>
                  </a:tcPr>
                </a:tc>
                <a:tc>
                  <a:txBody>
                    <a:bodyPr/>
                    <a:lstStyle/>
                    <a:p>
                      <a:pPr algn="l" fontAlgn="t"/>
                      <a:r>
                        <a:rPr lang="en-US" sz="900" b="0" i="0" u="none" strike="noStrike">
                          <a:solidFill>
                            <a:srgbClr val="000000"/>
                          </a:solidFill>
                          <a:effectLst/>
                          <a:latin typeface="Arial"/>
                        </a:rPr>
                        <a:t>Network and computer systems administrators are responsible for the day-to-day operation of an organization’s computer networks. They organize, install, and support an organization’s computer systems, including local area networks (LANs), wide area networks (WANs), network segments, intranets, and other data communication systems.</a:t>
                      </a:r>
                    </a:p>
                  </a:txBody>
                  <a:tcPr marL="6363" marR="6363" marT="6363" marB="0">
                    <a:lnL>
                      <a:noFill/>
                    </a:lnL>
                    <a:lnR>
                      <a:noFill/>
                    </a:lnR>
                    <a:lnT>
                      <a:noFill/>
                    </a:lnT>
                    <a:lnB>
                      <a:noFill/>
                    </a:lnB>
                  </a:tcPr>
                </a:tc>
                <a:tc>
                  <a:txBody>
                    <a:bodyPr/>
                    <a:lstStyle/>
                    <a:p>
                      <a:pPr algn="l" fontAlgn="t"/>
                      <a:r>
                        <a:rPr lang="en-US" sz="900" b="0" i="0" u="none" strike="noStrike" dirty="0">
                          <a:solidFill>
                            <a:srgbClr val="000000"/>
                          </a:solidFill>
                          <a:effectLst/>
                          <a:latin typeface="Arial"/>
                        </a:rPr>
                        <a:t>Bachelor’s degree</a:t>
                      </a:r>
                    </a:p>
                  </a:txBody>
                  <a:tcPr marL="6363" marR="6363" marT="6363" marB="0">
                    <a:lnL>
                      <a:noFill/>
                    </a:lnL>
                    <a:lnR>
                      <a:noFill/>
                    </a:lnR>
                    <a:lnT>
                      <a:noFill/>
                    </a:lnT>
                    <a:lnB>
                      <a:noFill/>
                    </a:lnB>
                  </a:tcPr>
                </a:tc>
                <a:tc>
                  <a:txBody>
                    <a:bodyPr/>
                    <a:lstStyle/>
                    <a:p>
                      <a:pPr algn="ctr" fontAlgn="t"/>
                      <a:r>
                        <a:rPr lang="en-US" sz="900" b="0" i="0" u="none" strike="noStrike">
                          <a:solidFill>
                            <a:srgbClr val="000000"/>
                          </a:solidFill>
                          <a:effectLst/>
                          <a:latin typeface="Arial"/>
                        </a:rPr>
                        <a:t>$69,160 </a:t>
                      </a:r>
                    </a:p>
                  </a:txBody>
                  <a:tcPr marL="6363" marR="6363" marT="6363" marB="0">
                    <a:lnL>
                      <a:noFill/>
                    </a:lnL>
                    <a:lnR>
                      <a:noFill/>
                    </a:lnR>
                    <a:lnT>
                      <a:noFill/>
                    </a:lnT>
                    <a:lnB>
                      <a:noFill/>
                    </a:lnB>
                  </a:tcPr>
                </a:tc>
              </a:tr>
              <a:tr h="581196">
                <a:tc>
                  <a:txBody>
                    <a:bodyPr/>
                    <a:lstStyle/>
                    <a:p>
                      <a:pPr algn="l" fontAlgn="ctr"/>
                      <a:r>
                        <a:rPr lang="en-US" sz="900" b="0" i="0" u="sng" strike="noStrike">
                          <a:solidFill>
                            <a:srgbClr val="0000FF"/>
                          </a:solidFill>
                          <a:effectLst/>
                          <a:latin typeface="Arial"/>
                          <a:hlinkClick r:id="rId9"/>
                        </a:rPr>
                        <a:t>Software Developers</a:t>
                      </a:r>
                      <a:endParaRPr lang="en-US" sz="900" b="0" i="0" u="sng" strike="noStrike">
                        <a:solidFill>
                          <a:srgbClr val="0000FF"/>
                        </a:solidFill>
                        <a:effectLst/>
                        <a:latin typeface="Arial"/>
                      </a:endParaRPr>
                    </a:p>
                  </a:txBody>
                  <a:tcPr marL="6363" marR="6363" marT="6363" marB="0" anchor="ctr">
                    <a:lnL>
                      <a:noFill/>
                    </a:lnL>
                    <a:lnR>
                      <a:noFill/>
                    </a:lnR>
                    <a:lnT>
                      <a:noFill/>
                    </a:lnT>
                    <a:lnB>
                      <a:noFill/>
                    </a:lnB>
                  </a:tcPr>
                </a:tc>
                <a:tc>
                  <a:txBody>
                    <a:bodyPr/>
                    <a:lstStyle/>
                    <a:p>
                      <a:pPr algn="l" fontAlgn="t"/>
                      <a:r>
                        <a:rPr lang="en-US" sz="900" b="0" i="0" u="none" strike="noStrike">
                          <a:solidFill>
                            <a:srgbClr val="000000"/>
                          </a:solidFill>
                          <a:effectLst/>
                          <a:latin typeface="Arial"/>
                        </a:rPr>
                        <a:t>Software developers are the creative minds behind computer programs. Some develop the applications that allow people to do specific tasks on a computer or other device. Others develop the underlying systems that run the devices or control networks.</a:t>
                      </a:r>
                    </a:p>
                  </a:txBody>
                  <a:tcPr marL="6363" marR="6363" marT="6363" marB="0">
                    <a:lnL>
                      <a:noFill/>
                    </a:lnL>
                    <a:lnR>
                      <a:noFill/>
                    </a:lnR>
                    <a:lnT>
                      <a:noFill/>
                    </a:lnT>
                    <a:lnB>
                      <a:noFill/>
                    </a:lnB>
                  </a:tcPr>
                </a:tc>
                <a:tc>
                  <a:txBody>
                    <a:bodyPr/>
                    <a:lstStyle/>
                    <a:p>
                      <a:pPr algn="l" fontAlgn="t"/>
                      <a:r>
                        <a:rPr lang="en-US" sz="900" b="0" i="0" u="none" strike="noStrike">
                          <a:solidFill>
                            <a:srgbClr val="000000"/>
                          </a:solidFill>
                          <a:effectLst/>
                          <a:latin typeface="Arial"/>
                        </a:rPr>
                        <a:t>Bachelor’s degree</a:t>
                      </a:r>
                    </a:p>
                  </a:txBody>
                  <a:tcPr marL="6363" marR="6363" marT="6363" marB="0">
                    <a:lnL>
                      <a:noFill/>
                    </a:lnL>
                    <a:lnR>
                      <a:noFill/>
                    </a:lnR>
                    <a:lnT>
                      <a:noFill/>
                    </a:lnT>
                    <a:lnB>
                      <a:noFill/>
                    </a:lnB>
                  </a:tcPr>
                </a:tc>
                <a:tc>
                  <a:txBody>
                    <a:bodyPr/>
                    <a:lstStyle/>
                    <a:p>
                      <a:pPr algn="ctr" fontAlgn="t"/>
                      <a:r>
                        <a:rPr lang="en-US" sz="900" b="0" i="0" u="none" strike="noStrike" dirty="0">
                          <a:solidFill>
                            <a:srgbClr val="000000"/>
                          </a:solidFill>
                          <a:effectLst/>
                          <a:latin typeface="Arial"/>
                        </a:rPr>
                        <a:t>$90,530 </a:t>
                      </a:r>
                    </a:p>
                  </a:txBody>
                  <a:tcPr marL="6363" marR="6363" marT="6363" marB="0">
                    <a:lnL>
                      <a:noFill/>
                    </a:lnL>
                    <a:lnR>
                      <a:noFill/>
                    </a:lnR>
                    <a:lnT>
                      <a:noFill/>
                    </a:lnT>
                    <a:lnB>
                      <a:noFill/>
                    </a:lnB>
                  </a:tcPr>
                </a:tc>
              </a:tr>
            </a:tbl>
          </a:graphicData>
        </a:graphic>
      </p:graphicFrame>
      <p:sp>
        <p:nvSpPr>
          <p:cNvPr id="12" name="Rectangle 11"/>
          <p:cNvSpPr/>
          <p:nvPr/>
        </p:nvSpPr>
        <p:spPr>
          <a:xfrm>
            <a:off x="762000" y="762000"/>
            <a:ext cx="7924800" cy="369332"/>
          </a:xfrm>
          <a:prstGeom prst="rect">
            <a:avLst/>
          </a:prstGeom>
        </p:spPr>
        <p:txBody>
          <a:bodyPr wrap="square">
            <a:spAutoFit/>
          </a:bodyPr>
          <a:lstStyle/>
          <a:p>
            <a:r>
              <a:rPr lang="en-US" dirty="0" smtClean="0"/>
              <a:t>Computer and Information Technology Occupations</a:t>
            </a:r>
            <a:endParaRPr lang="en-US" dirty="0"/>
          </a:p>
        </p:txBody>
      </p:sp>
      <p:sp>
        <p:nvSpPr>
          <p:cNvPr id="13" name="TextBox 12"/>
          <p:cNvSpPr txBox="1"/>
          <p:nvPr/>
        </p:nvSpPr>
        <p:spPr>
          <a:xfrm>
            <a:off x="990600" y="6477000"/>
            <a:ext cx="7924800" cy="276999"/>
          </a:xfrm>
          <a:prstGeom prst="rect">
            <a:avLst/>
          </a:prstGeom>
          <a:noFill/>
        </p:spPr>
        <p:txBody>
          <a:bodyPr wrap="square" rtlCol="0">
            <a:spAutoFit/>
          </a:bodyPr>
          <a:lstStyle/>
          <a:p>
            <a:r>
              <a:rPr lang="en-US" sz="1200" dirty="0" smtClean="0"/>
              <a:t>Source: </a:t>
            </a:r>
            <a:r>
              <a:rPr lang="en-US" sz="1200" dirty="0" smtClean="0">
                <a:hlinkClick r:id="rId10"/>
              </a:rPr>
              <a:t>http://</a:t>
            </a:r>
            <a:r>
              <a:rPr lang="en-US" sz="1200" dirty="0" err="1" smtClean="0">
                <a:hlinkClick r:id="rId10"/>
              </a:rPr>
              <a:t>www.bls.gov</a:t>
            </a:r>
            <a:r>
              <a:rPr lang="en-US" sz="1200" dirty="0" smtClean="0">
                <a:hlinkClick r:id="rId10"/>
              </a:rPr>
              <a:t>/ooh/computer-and-information-technology/</a:t>
            </a:r>
            <a:r>
              <a:rPr lang="en-US" sz="1200" dirty="0" err="1" smtClean="0">
                <a:hlinkClick r:id="rId10"/>
              </a:rPr>
              <a:t>home.htm</a:t>
            </a:r>
            <a:r>
              <a:rPr lang="en-US" sz="1200" dirty="0" smtClean="0"/>
              <a:t>  (US Bureau of Labor Statistics)</a:t>
            </a:r>
            <a:endParaRPr lang="en-US" sz="1200" dirty="0"/>
          </a:p>
        </p:txBody>
      </p:sp>
    </p:spTree>
    <p:extLst>
      <p:ext uri="{BB962C8B-B14F-4D97-AF65-F5344CB8AC3E}">
        <p14:creationId xmlns:p14="http://schemas.microsoft.com/office/powerpoint/2010/main" val="2686824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dirty="0">
                <a:solidFill>
                  <a:schemeClr val="tx2"/>
                </a:solidFill>
                <a:latin typeface="Arial" pitchFamily="34" charset="0"/>
                <a:ea typeface="+mj-ea"/>
                <a:cs typeface="Arial" pitchFamily="34" charset="0"/>
              </a:rPr>
              <a:t>Chapter 1:  The Database Environment</a:t>
            </a:r>
          </a:p>
        </p:txBody>
      </p:sp>
      <p:sp>
        <p:nvSpPr>
          <p:cNvPr id="1229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ABFBA945-A238-4D3B-B4CD-FAF02DDB66AC}" type="slidenum">
              <a:rPr lang="en-US" smtClean="0"/>
              <a:pPr eaLnBrk="1" fontAlgn="base" hangingPunct="1">
                <a:spcBef>
                  <a:spcPct val="0"/>
                </a:spcBef>
                <a:spcAft>
                  <a:spcPct val="0"/>
                </a:spcAft>
              </a:pPr>
              <a:t>14</a:t>
            </a:fld>
            <a:endParaRPr lang="en-US" dirty="0" smtClean="0"/>
          </a:p>
        </p:txBody>
      </p:sp>
      <p:sp>
        <p:nvSpPr>
          <p:cNvPr id="6" name="Text Box 2"/>
          <p:cNvSpPr txBox="1">
            <a:spLocks noChangeArrowheads="1"/>
          </p:cNvSpPr>
          <p:nvPr/>
        </p:nvSpPr>
        <p:spPr bwMode="auto">
          <a:xfrm>
            <a:off x="381000" y="1447800"/>
            <a:ext cx="853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dirty="0">
                <a:solidFill>
                  <a:srgbClr val="000099"/>
                </a:solidFill>
              </a:rPr>
              <a:t>While information systems rely on data, they must provide information</a:t>
            </a:r>
          </a:p>
        </p:txBody>
      </p:sp>
      <p:sp>
        <p:nvSpPr>
          <p:cNvPr id="7" name="Text Box 3"/>
          <p:cNvSpPr txBox="1">
            <a:spLocks noChangeArrowheads="1"/>
          </p:cNvSpPr>
          <p:nvPr/>
        </p:nvSpPr>
        <p:spPr bwMode="auto">
          <a:xfrm>
            <a:off x="533400" y="2295525"/>
            <a:ext cx="807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i="1" dirty="0"/>
              <a:t> </a:t>
            </a:r>
            <a:r>
              <a:rPr lang="en-US" sz="2800" b="1" i="1" dirty="0">
                <a:solidFill>
                  <a:srgbClr val="990033"/>
                </a:solidFill>
              </a:rPr>
              <a:t>What’s the </a:t>
            </a:r>
            <a:r>
              <a:rPr lang="en-US" sz="2800" b="1" i="1" dirty="0">
                <a:solidFill>
                  <a:srgbClr val="990033"/>
                </a:solidFill>
                <a:cs typeface="Arial" charset="0"/>
              </a:rPr>
              <a:t>difference</a:t>
            </a:r>
            <a:r>
              <a:rPr lang="en-US" sz="2800" b="1" i="1" dirty="0">
                <a:solidFill>
                  <a:srgbClr val="990033"/>
                </a:solidFill>
              </a:rPr>
              <a:t>???</a:t>
            </a:r>
          </a:p>
        </p:txBody>
      </p:sp>
      <p:sp>
        <p:nvSpPr>
          <p:cNvPr id="8" name="Text Box 4"/>
          <p:cNvSpPr txBox="1">
            <a:spLocks noChangeArrowheads="1"/>
          </p:cNvSpPr>
          <p:nvPr/>
        </p:nvSpPr>
        <p:spPr bwMode="auto">
          <a:xfrm>
            <a:off x="381000" y="2879725"/>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dirty="0">
                <a:solidFill>
                  <a:srgbClr val="000099"/>
                </a:solidFill>
              </a:rPr>
              <a:t>Data (</a:t>
            </a:r>
            <a:r>
              <a:rPr lang="en-US" sz="2400" dirty="0" err="1">
                <a:solidFill>
                  <a:srgbClr val="000099"/>
                </a:solidFill>
              </a:rPr>
              <a:t>pl</a:t>
            </a:r>
            <a:r>
              <a:rPr lang="en-US" sz="2400" dirty="0">
                <a:solidFill>
                  <a:srgbClr val="000099"/>
                </a:solidFill>
              </a:rPr>
              <a:t>) is a non-random sequence of symbols</a:t>
            </a:r>
          </a:p>
        </p:txBody>
      </p:sp>
      <p:sp>
        <p:nvSpPr>
          <p:cNvPr id="9" name="Text Box 5"/>
          <p:cNvSpPr txBox="1">
            <a:spLocks noChangeArrowheads="1"/>
          </p:cNvSpPr>
          <p:nvPr/>
        </p:nvSpPr>
        <p:spPr bwMode="auto">
          <a:xfrm>
            <a:off x="762000" y="3352800"/>
            <a:ext cx="685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Fernandez, Juan A19 1211  83  77  81</a:t>
            </a:r>
          </a:p>
        </p:txBody>
      </p:sp>
      <p:sp>
        <p:nvSpPr>
          <p:cNvPr id="10" name="Text Box 6"/>
          <p:cNvSpPr txBox="1">
            <a:spLocks noChangeArrowheads="1"/>
          </p:cNvSpPr>
          <p:nvPr/>
        </p:nvSpPr>
        <p:spPr bwMode="auto">
          <a:xfrm>
            <a:off x="381000" y="3810000"/>
            <a:ext cx="853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dirty="0">
                <a:solidFill>
                  <a:srgbClr val="000099"/>
                </a:solidFill>
              </a:rPr>
              <a:t>Information, while generally based on data, is something that increases our knowledge</a:t>
            </a:r>
          </a:p>
        </p:txBody>
      </p:sp>
      <p:sp>
        <p:nvSpPr>
          <p:cNvPr id="11" name="Text Box 7"/>
          <p:cNvSpPr txBox="1">
            <a:spLocks noChangeArrowheads="1"/>
          </p:cNvSpPr>
          <p:nvPr/>
        </p:nvSpPr>
        <p:spPr bwMode="auto">
          <a:xfrm>
            <a:off x="762000" y="4708525"/>
            <a:ext cx="7772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Juan Fernandez is an Accounting Major and has a 80.3 average in Principles of Accounting</a:t>
            </a:r>
          </a:p>
        </p:txBody>
      </p:sp>
      <p:sp>
        <p:nvSpPr>
          <p:cNvPr id="12" name="Text Box 8"/>
          <p:cNvSpPr txBox="1">
            <a:spLocks noChangeArrowheads="1"/>
          </p:cNvSpPr>
          <p:nvPr/>
        </p:nvSpPr>
        <p:spPr bwMode="auto">
          <a:xfrm>
            <a:off x="762000" y="5426075"/>
            <a:ext cx="777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b="1">
                <a:solidFill>
                  <a:srgbClr val="996633"/>
                </a:solidFill>
              </a:rPr>
              <a:t>(Based on analysis of the above data)</a:t>
            </a:r>
          </a:p>
        </p:txBody>
      </p:sp>
      <p:sp>
        <p:nvSpPr>
          <p:cNvPr id="14" name="Text Box 2"/>
          <p:cNvSpPr txBox="1">
            <a:spLocks noChangeArrowheads="1"/>
          </p:cNvSpPr>
          <p:nvPr/>
        </p:nvSpPr>
        <p:spPr bwMode="auto">
          <a:xfrm>
            <a:off x="381000" y="762000"/>
            <a:ext cx="8382000" cy="519113"/>
          </a:xfrm>
          <a:prstGeom prst="rect">
            <a:avLst/>
          </a:prstGeom>
          <a:noFill/>
          <a:ln w="12700">
            <a:noFill/>
            <a:miter lim="800000"/>
            <a:headEnd type="none" w="sm" len="sm"/>
            <a:tailEnd type="none" w="sm" len="sm"/>
          </a:ln>
          <a:effectLst/>
        </p:spPr>
        <p:txBody>
          <a:bodyPr>
            <a:spAutoFit/>
          </a:bodyPr>
          <a:lstStyle/>
          <a:p>
            <a:pPr algn="ctr" fontAlgn="auto">
              <a:spcBef>
                <a:spcPts val="0"/>
              </a:spcBef>
              <a:spcAft>
                <a:spcPts val="0"/>
              </a:spcAft>
              <a:defRPr/>
            </a:pPr>
            <a:r>
              <a:rPr lang="en-US" sz="2800" b="1" i="1" dirty="0">
                <a:solidFill>
                  <a:srgbClr val="990000"/>
                </a:solidFill>
                <a:latin typeface="+mn-lt"/>
              </a:rPr>
              <a:t>Aren’t Data and Information the same thing</a:t>
            </a:r>
            <a:r>
              <a:rPr lang="en-US" sz="2800" b="1" i="1" dirty="0">
                <a:solidFill>
                  <a:srgbClr val="C00000"/>
                </a:solidFill>
                <a:latin typeface="+mn-lt"/>
              </a:rPr>
              <a:t>??</a:t>
            </a:r>
            <a:endParaRPr lang="en-US" sz="2800" b="1" i="1" dirty="0">
              <a:solidFill>
                <a:srgbClr val="C00000"/>
              </a:solidFill>
              <a:effectLst>
                <a:outerShdw blurRad="38100" dist="38100" dir="2700000" algn="tl">
                  <a:srgbClr val="C0C0C0"/>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85" decel="100000"/>
                                        <p:tgtEl>
                                          <p:spTgt spid="14"/>
                                        </p:tgtEl>
                                      </p:cBhvr>
                                    </p:animEffect>
                                    <p:animScale>
                                      <p:cBhvr>
                                        <p:cTn id="8" dur="385" decel="100000"/>
                                        <p:tgtEl>
                                          <p:spTgt spid="14"/>
                                        </p:tgtEl>
                                      </p:cBhvr>
                                      <p:from x="10000" y="10000"/>
                                      <p:to x="200000" y="450000"/>
                                    </p:animScale>
                                    <p:animScale>
                                      <p:cBhvr>
                                        <p:cTn id="9" dur="615" accel="100000" fill="hold">
                                          <p:stCondLst>
                                            <p:cond delay="385"/>
                                          </p:stCondLst>
                                        </p:cTn>
                                        <p:tgtEl>
                                          <p:spTgt spid="14"/>
                                        </p:tgtEl>
                                      </p:cBhvr>
                                      <p:from x="200000" y="450000"/>
                                      <p:to x="100000" y="100000"/>
                                    </p:animScale>
                                    <p:set>
                                      <p:cBhvr>
                                        <p:cTn id="10" dur="385" fill="hold"/>
                                        <p:tgtEl>
                                          <p:spTgt spid="14"/>
                                        </p:tgtEl>
                                        <p:attrNameLst>
                                          <p:attrName>ppt_x</p:attrName>
                                        </p:attrNameLst>
                                      </p:cBhvr>
                                      <p:to>
                                        <p:strVal val="(0.5)"/>
                                      </p:to>
                                    </p:set>
                                    <p:anim from="(0.5)" to="(#ppt_x)" calcmode="lin" valueType="num">
                                      <p:cBhvr>
                                        <p:cTn id="11" dur="615" accel="100000" fill="hold">
                                          <p:stCondLst>
                                            <p:cond delay="385"/>
                                          </p:stCondLst>
                                        </p:cTn>
                                        <p:tgtEl>
                                          <p:spTgt spid="14"/>
                                        </p:tgtEl>
                                        <p:attrNameLst>
                                          <p:attrName>ppt_x</p:attrName>
                                        </p:attrNameLst>
                                      </p:cBhvr>
                                    </p:anim>
                                    <p:set>
                                      <p:cBhvr>
                                        <p:cTn id="12" dur="385" fill="hold"/>
                                        <p:tgtEl>
                                          <p:spTgt spid="14"/>
                                        </p:tgtEl>
                                        <p:attrNameLst>
                                          <p:attrName>ppt_y</p:attrName>
                                        </p:attrNameLst>
                                      </p:cBhvr>
                                      <p:to>
                                        <p:strVal val="(#ppt_y+0.4)"/>
                                      </p:to>
                                    </p:set>
                                    <p:anim from="(#ppt_y+0.4)" to="(#ppt_y)" calcmode="lin" valueType="num">
                                      <p:cBhvr>
                                        <p:cTn id="13" dur="615" accel="100000" fill="hold">
                                          <p:stCondLst>
                                            <p:cond delay="385"/>
                                          </p:stCondLst>
                                        </p:cTn>
                                        <p:tgtEl>
                                          <p:spTgt spid="14"/>
                                        </p:tgtEl>
                                        <p:attrNameLst>
                                          <p:attrName>ppt_y</p:attrName>
                                        </p:attrNameLst>
                                      </p:cBhvr>
                                    </p:anim>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2000"/>
                                        <p:tgtEl>
                                          <p:spTgt spid="6"/>
                                        </p:tgtEl>
                                      </p:cBhvr>
                                    </p:animEffect>
                                  </p:childTnLst>
                                </p:cTn>
                              </p:par>
                            </p:childTnLst>
                          </p:cTn>
                        </p:par>
                        <p:par>
                          <p:cTn id="18" fill="hold" nodeType="afterGroup">
                            <p:stCondLst>
                              <p:cond delay="3000"/>
                            </p:stCondLst>
                            <p:childTnLst>
                              <p:par>
                                <p:cTn id="19" presetID="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2000" fill="hold"/>
                                        <p:tgtEl>
                                          <p:spTgt spid="7"/>
                                        </p:tgtEl>
                                        <p:attrNameLst>
                                          <p:attrName>ppt_x</p:attrName>
                                        </p:attrNameLst>
                                      </p:cBhvr>
                                      <p:tavLst>
                                        <p:tav tm="0">
                                          <p:val>
                                            <p:strVal val="0-#ppt_w/2"/>
                                          </p:val>
                                        </p:tav>
                                        <p:tav tm="100000">
                                          <p:val>
                                            <p:strVal val="#ppt_x"/>
                                          </p:val>
                                        </p:tav>
                                      </p:tavLst>
                                    </p:anim>
                                    <p:anim calcmode="lin" valueType="num">
                                      <p:cBhvr additive="base">
                                        <p:cTn id="22"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2000"/>
                                        <p:tgtEl>
                                          <p:spTgt spid="8"/>
                                        </p:tgtEl>
                                      </p:cBhvr>
                                    </p:animEffect>
                                  </p:childTnLst>
                                </p:cTn>
                              </p:par>
                            </p:childTnLst>
                          </p:cTn>
                        </p:par>
                        <p:par>
                          <p:cTn id="28" fill="hold" nodeType="afterGroup">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2000"/>
                                        <p:tgtEl>
                                          <p:spTgt spid="9"/>
                                        </p:tgtEl>
                                      </p:cBhvr>
                                    </p:animEffect>
                                  </p:childTnLst>
                                </p:cTn>
                              </p:par>
                            </p:childTnLst>
                          </p:cTn>
                        </p:par>
                        <p:par>
                          <p:cTn id="32" fill="hold" nodeType="afterGroup">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2000"/>
                                        <p:tgtEl>
                                          <p:spTgt spid="10"/>
                                        </p:tgtEl>
                                      </p:cBhvr>
                                    </p:animEffect>
                                  </p:childTnLst>
                                </p:cTn>
                              </p:par>
                            </p:childTnLst>
                          </p:cTn>
                        </p:par>
                        <p:par>
                          <p:cTn id="36" fill="hold" nodeType="afterGroup">
                            <p:stCondLst>
                              <p:cond delay="6000"/>
                            </p:stCondLst>
                            <p:childTnLst>
                              <p:par>
                                <p:cTn id="37" presetID="22" presetClass="entr" presetSubtype="1"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2000"/>
                                        <p:tgtEl>
                                          <p:spTgt spid="11"/>
                                        </p:tgtEl>
                                      </p:cBhvr>
                                    </p:animEffect>
                                  </p:childTnLst>
                                </p:cTn>
                              </p:par>
                            </p:childTnLst>
                          </p:cTn>
                        </p:par>
                        <p:par>
                          <p:cTn id="40" fill="hold" nodeType="afterGroup">
                            <p:stCondLst>
                              <p:cond delay="8000"/>
                            </p:stCondLst>
                            <p:childTnLst>
                              <p:par>
                                <p:cTn id="41" presetID="5" presetClass="entr" presetSubtype="5"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heckerboard(down)">
                                      <p:cBhvr>
                                        <p:cTn id="4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p:bldP spid="8" grpId="0" autoUpdateAnimBg="0"/>
      <p:bldP spid="9" grpId="0"/>
      <p:bldP spid="10" grpId="0" autoUpdateAnimBg="0"/>
      <p:bldP spid="11" grpId="0"/>
      <p:bldP spid="12" grpId="0" autoUpdateAnimBg="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1331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8AD8DA4B-50EA-4EF7-95EB-7B8C51A7A263}" type="slidenum">
              <a:rPr lang="en-US" smtClean="0"/>
              <a:pPr eaLnBrk="1" fontAlgn="base" hangingPunct="1">
                <a:spcBef>
                  <a:spcPct val="0"/>
                </a:spcBef>
                <a:spcAft>
                  <a:spcPct val="0"/>
                </a:spcAft>
              </a:pPr>
              <a:t>15</a:t>
            </a:fld>
            <a:endParaRPr lang="en-US" smtClean="0"/>
          </a:p>
        </p:txBody>
      </p:sp>
      <p:sp>
        <p:nvSpPr>
          <p:cNvPr id="7" name="Text Box 8"/>
          <p:cNvSpPr txBox="1">
            <a:spLocks noChangeArrowheads="1"/>
          </p:cNvSpPr>
          <p:nvPr/>
        </p:nvSpPr>
        <p:spPr bwMode="auto">
          <a:xfrm>
            <a:off x="381000" y="2590800"/>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25425" indent="-2254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ts val="2400"/>
              </a:lnSpc>
              <a:spcBef>
                <a:spcPts val="500"/>
              </a:spcBef>
              <a:spcAft>
                <a:spcPts val="500"/>
              </a:spcAft>
              <a:buFont typeface="Arial" charset="0"/>
              <a:buChar char="•"/>
            </a:pPr>
            <a:r>
              <a:rPr lang="en-US" sz="2300">
                <a:cs typeface="Arial" charset="0"/>
              </a:rPr>
              <a:t>It contains data about </a:t>
            </a:r>
            <a:r>
              <a:rPr lang="en-US" sz="2300" i="1">
                <a:solidFill>
                  <a:srgbClr val="C00000"/>
                </a:solidFill>
                <a:cs typeface="Arial" charset="0"/>
              </a:rPr>
              <a:t>entities</a:t>
            </a:r>
            <a:r>
              <a:rPr lang="en-US" sz="2300">
                <a:cs typeface="Arial" charset="0"/>
              </a:rPr>
              <a:t> (i.e., something that we wish to have information about).</a:t>
            </a:r>
          </a:p>
        </p:txBody>
      </p:sp>
      <p:sp>
        <p:nvSpPr>
          <p:cNvPr id="8" name="Text Box 9"/>
          <p:cNvSpPr txBox="1">
            <a:spLocks noChangeArrowheads="1"/>
          </p:cNvSpPr>
          <p:nvPr/>
        </p:nvSpPr>
        <p:spPr bwMode="auto">
          <a:xfrm>
            <a:off x="381000" y="3754438"/>
            <a:ext cx="8229600"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31775" indent="-2317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ts val="500"/>
              </a:spcBef>
              <a:spcAft>
                <a:spcPts val="500"/>
              </a:spcAft>
              <a:buFontTx/>
              <a:buChar char="•"/>
            </a:pPr>
            <a:r>
              <a:rPr lang="en-US" sz="2300">
                <a:cs typeface="Arial" charset="0"/>
              </a:rPr>
              <a:t>It contains the</a:t>
            </a:r>
            <a:r>
              <a:rPr lang="en-US" sz="2300">
                <a:solidFill>
                  <a:srgbClr val="FFFF00"/>
                </a:solidFill>
                <a:cs typeface="Arial" charset="0"/>
              </a:rPr>
              <a:t> </a:t>
            </a:r>
            <a:r>
              <a:rPr lang="en-US" sz="2300" i="1">
                <a:solidFill>
                  <a:srgbClr val="C00000"/>
                </a:solidFill>
                <a:cs typeface="Arial" charset="0"/>
              </a:rPr>
              <a:t>attributes</a:t>
            </a:r>
            <a:r>
              <a:rPr lang="en-US" sz="2300">
                <a:cs typeface="Arial" charset="0"/>
              </a:rPr>
              <a:t> (characteristics) about the entity that are important</a:t>
            </a:r>
          </a:p>
        </p:txBody>
      </p:sp>
      <p:sp>
        <p:nvSpPr>
          <p:cNvPr id="9" name="Text Box 10"/>
          <p:cNvSpPr txBox="1">
            <a:spLocks noChangeArrowheads="1"/>
          </p:cNvSpPr>
          <p:nvPr/>
        </p:nvSpPr>
        <p:spPr bwMode="auto">
          <a:xfrm>
            <a:off x="457200" y="4841875"/>
            <a:ext cx="85344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31775" indent="-2317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ts val="500"/>
              </a:spcBef>
              <a:spcAft>
                <a:spcPts val="500"/>
              </a:spcAft>
              <a:buFontTx/>
              <a:buChar char="•"/>
            </a:pPr>
            <a:r>
              <a:rPr lang="en-US" sz="2300">
                <a:cs typeface="Arial" charset="0"/>
              </a:rPr>
              <a:t>It shows the </a:t>
            </a:r>
            <a:r>
              <a:rPr lang="en-US" sz="2300" i="1">
                <a:solidFill>
                  <a:srgbClr val="C00000"/>
                </a:solidFill>
                <a:cs typeface="Arial" charset="0"/>
              </a:rPr>
              <a:t>relationships</a:t>
            </a:r>
            <a:r>
              <a:rPr lang="en-US" sz="2300">
                <a:cs typeface="Arial" charset="0"/>
              </a:rPr>
              <a:t> between entities (i.e., how the entities </a:t>
            </a:r>
            <a:r>
              <a:rPr lang="en-US" sz="2300" i="1">
                <a:cs typeface="Arial" charset="0"/>
              </a:rPr>
              <a:t>interact</a:t>
            </a:r>
            <a:r>
              <a:rPr lang="en-US" sz="2300">
                <a:cs typeface="Arial" charset="0"/>
              </a:rPr>
              <a:t>).</a:t>
            </a:r>
          </a:p>
        </p:txBody>
      </p:sp>
      <p:sp>
        <p:nvSpPr>
          <p:cNvPr id="10" name="Text Box 11"/>
          <p:cNvSpPr txBox="1">
            <a:spLocks noChangeArrowheads="1"/>
          </p:cNvSpPr>
          <p:nvPr/>
        </p:nvSpPr>
        <p:spPr bwMode="auto">
          <a:xfrm>
            <a:off x="1066800" y="3276600"/>
            <a:ext cx="2057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solidFill>
                  <a:srgbClr val="0000CC"/>
                </a:solidFill>
                <a:latin typeface="Times New Roman" pitchFamily="18" charset="0"/>
              </a:rPr>
              <a:t>   Students</a:t>
            </a:r>
          </a:p>
        </p:txBody>
      </p:sp>
      <p:sp>
        <p:nvSpPr>
          <p:cNvPr id="11" name="Text Box 12"/>
          <p:cNvSpPr txBox="1">
            <a:spLocks noChangeArrowheads="1"/>
          </p:cNvSpPr>
          <p:nvPr/>
        </p:nvSpPr>
        <p:spPr bwMode="auto">
          <a:xfrm>
            <a:off x="2743200" y="3276600"/>
            <a:ext cx="2057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solidFill>
                  <a:srgbClr val="0000CC"/>
                </a:solidFill>
                <a:latin typeface="Times New Roman" pitchFamily="18" charset="0"/>
              </a:rPr>
              <a:t>   Physicians</a:t>
            </a:r>
          </a:p>
        </p:txBody>
      </p:sp>
      <p:sp>
        <p:nvSpPr>
          <p:cNvPr id="12" name="Text Box 13"/>
          <p:cNvSpPr txBox="1">
            <a:spLocks noChangeArrowheads="1"/>
          </p:cNvSpPr>
          <p:nvPr/>
        </p:nvSpPr>
        <p:spPr bwMode="auto">
          <a:xfrm>
            <a:off x="6400800" y="3276600"/>
            <a:ext cx="2667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solidFill>
                  <a:srgbClr val="0000CC"/>
                </a:solidFill>
                <a:latin typeface="Times New Roman" pitchFamily="18" charset="0"/>
              </a:rPr>
              <a:t>   Customers</a:t>
            </a:r>
          </a:p>
        </p:txBody>
      </p:sp>
      <p:sp>
        <p:nvSpPr>
          <p:cNvPr id="13" name="Text Box 14"/>
          <p:cNvSpPr txBox="1">
            <a:spLocks noChangeArrowheads="1"/>
          </p:cNvSpPr>
          <p:nvPr/>
        </p:nvSpPr>
        <p:spPr bwMode="auto">
          <a:xfrm>
            <a:off x="1066800" y="4343400"/>
            <a:ext cx="2667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solidFill>
                  <a:srgbClr val="0000CC"/>
                </a:solidFill>
                <a:latin typeface="Times New Roman" pitchFamily="18" charset="0"/>
              </a:rPr>
              <a:t>   GPA</a:t>
            </a:r>
          </a:p>
        </p:txBody>
      </p:sp>
      <p:sp>
        <p:nvSpPr>
          <p:cNvPr id="14" name="Text Box 15"/>
          <p:cNvSpPr txBox="1">
            <a:spLocks noChangeArrowheads="1"/>
          </p:cNvSpPr>
          <p:nvPr/>
        </p:nvSpPr>
        <p:spPr bwMode="auto">
          <a:xfrm>
            <a:off x="4724400" y="3276600"/>
            <a:ext cx="2057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solidFill>
                  <a:srgbClr val="0000CC"/>
                </a:solidFill>
                <a:latin typeface="Times New Roman" pitchFamily="18" charset="0"/>
              </a:rPr>
              <a:t>   Patients</a:t>
            </a:r>
          </a:p>
        </p:txBody>
      </p:sp>
      <p:sp>
        <p:nvSpPr>
          <p:cNvPr id="15" name="Text Box 16"/>
          <p:cNvSpPr txBox="1">
            <a:spLocks noChangeArrowheads="1"/>
          </p:cNvSpPr>
          <p:nvPr/>
        </p:nvSpPr>
        <p:spPr bwMode="auto">
          <a:xfrm>
            <a:off x="2743200" y="4343400"/>
            <a:ext cx="2667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solidFill>
                  <a:srgbClr val="0000CC"/>
                </a:solidFill>
                <a:latin typeface="Times New Roman" pitchFamily="18" charset="0"/>
              </a:rPr>
              <a:t>   Specialty</a:t>
            </a:r>
          </a:p>
        </p:txBody>
      </p:sp>
      <p:sp>
        <p:nvSpPr>
          <p:cNvPr id="16" name="Text Box 17"/>
          <p:cNvSpPr txBox="1">
            <a:spLocks noChangeArrowheads="1"/>
          </p:cNvSpPr>
          <p:nvPr/>
        </p:nvSpPr>
        <p:spPr bwMode="auto">
          <a:xfrm>
            <a:off x="4724400" y="4343400"/>
            <a:ext cx="2667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solidFill>
                  <a:srgbClr val="0000CC"/>
                </a:solidFill>
                <a:latin typeface="Times New Roman" pitchFamily="18" charset="0"/>
              </a:rPr>
              <a:t>   Illness</a:t>
            </a:r>
          </a:p>
        </p:txBody>
      </p:sp>
      <p:sp>
        <p:nvSpPr>
          <p:cNvPr id="17" name="Text Box 18"/>
          <p:cNvSpPr txBox="1">
            <a:spLocks noChangeArrowheads="1"/>
          </p:cNvSpPr>
          <p:nvPr/>
        </p:nvSpPr>
        <p:spPr bwMode="auto">
          <a:xfrm>
            <a:off x="6400800" y="4343400"/>
            <a:ext cx="2667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solidFill>
                  <a:srgbClr val="0000CC"/>
                </a:solidFill>
                <a:latin typeface="Times New Roman" pitchFamily="18" charset="0"/>
              </a:rPr>
              <a:t>   Balance Due</a:t>
            </a:r>
          </a:p>
        </p:txBody>
      </p:sp>
      <p:sp>
        <p:nvSpPr>
          <p:cNvPr id="18" name="Text Box 19"/>
          <p:cNvSpPr txBox="1">
            <a:spLocks noChangeArrowheads="1"/>
          </p:cNvSpPr>
          <p:nvPr/>
        </p:nvSpPr>
        <p:spPr bwMode="auto">
          <a:xfrm>
            <a:off x="1066800" y="5592763"/>
            <a:ext cx="7772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solidFill>
                  <a:schemeClr val="tx2"/>
                </a:solidFill>
                <a:latin typeface="Times New Roman" pitchFamily="18" charset="0"/>
              </a:rPr>
              <a:t>   One Physician has many Patients</a:t>
            </a:r>
          </a:p>
        </p:txBody>
      </p:sp>
      <p:sp>
        <p:nvSpPr>
          <p:cNvPr id="19" name="Text Box 20"/>
          <p:cNvSpPr txBox="1">
            <a:spLocks noChangeArrowheads="1"/>
          </p:cNvSpPr>
          <p:nvPr/>
        </p:nvSpPr>
        <p:spPr bwMode="auto">
          <a:xfrm>
            <a:off x="1066800" y="5897563"/>
            <a:ext cx="7772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solidFill>
                  <a:schemeClr val="tx2"/>
                </a:solidFill>
                <a:latin typeface="Times New Roman" pitchFamily="18" charset="0"/>
              </a:rPr>
              <a:t>   A Patient has only one Physician</a:t>
            </a:r>
          </a:p>
        </p:txBody>
      </p:sp>
      <p:sp>
        <p:nvSpPr>
          <p:cNvPr id="7187" name="Text Box 22"/>
          <p:cNvSpPr txBox="1">
            <a:spLocks noChangeArrowheads="1"/>
          </p:cNvSpPr>
          <p:nvPr/>
        </p:nvSpPr>
        <p:spPr bwMode="auto">
          <a:xfrm>
            <a:off x="381000" y="1524000"/>
            <a:ext cx="533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sym typeface="Symbol" pitchFamily="18" charset="2"/>
              </a:rPr>
              <a:t>A way we can model (parts of) the real world (well, Sort-of) </a:t>
            </a:r>
            <a:endParaRPr lang="en-US" sz="2200"/>
          </a:p>
        </p:txBody>
      </p:sp>
      <p:sp>
        <p:nvSpPr>
          <p:cNvPr id="23" name="Text Box 24"/>
          <p:cNvSpPr txBox="1">
            <a:spLocks noChangeArrowheads="1"/>
          </p:cNvSpPr>
          <p:nvPr/>
        </p:nvSpPr>
        <p:spPr bwMode="auto">
          <a:xfrm>
            <a:off x="381000" y="700088"/>
            <a:ext cx="8382000" cy="519112"/>
          </a:xfrm>
          <a:prstGeom prst="rect">
            <a:avLst/>
          </a:prstGeom>
          <a:noFill/>
          <a:ln w="12700">
            <a:noFill/>
            <a:miter lim="800000"/>
            <a:headEnd type="none" w="sm" len="sm"/>
            <a:tailEnd type="none" w="sm" len="sm"/>
          </a:ln>
          <a:effectLst/>
        </p:spPr>
        <p:txBody>
          <a:bodyPr>
            <a:spAutoFit/>
          </a:bodyPr>
          <a:lstStyle/>
          <a:p>
            <a:pPr algn="ctr" fontAlgn="auto">
              <a:spcBef>
                <a:spcPts val="0"/>
              </a:spcBef>
              <a:spcAft>
                <a:spcPts val="0"/>
              </a:spcAft>
              <a:defRPr/>
            </a:pPr>
            <a:r>
              <a:rPr lang="en-US" sz="2800" b="1" i="1" dirty="0">
                <a:solidFill>
                  <a:srgbClr val="008000"/>
                </a:solidFill>
                <a:latin typeface="+mn-lt"/>
              </a:rPr>
              <a:t>What is a Database, really??</a:t>
            </a:r>
            <a:endParaRPr lang="en-US" sz="2800" b="1" i="1" dirty="0">
              <a:solidFill>
                <a:srgbClr val="008000"/>
              </a:solidFill>
              <a:effectLst>
                <a:outerShdw blurRad="38100" dist="38100" dir="2700000" algn="tl">
                  <a:srgbClr val="C0C0C0"/>
                </a:outerShdw>
              </a:effectLst>
              <a:latin typeface="+mn-lt"/>
            </a:endParaRPr>
          </a:p>
        </p:txBody>
      </p:sp>
      <p:pic>
        <p:nvPicPr>
          <p:cNvPr id="21" name="Picture 1078" descr="http://www.carbodydesign.com/archive/2007/09/26-mercedes-benz-f700-concept-design/Mercedes-F700-Concept-clay-model-2-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295400"/>
            <a:ext cx="18288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385" decel="100000"/>
                                        <p:tgtEl>
                                          <p:spTgt spid="23"/>
                                        </p:tgtEl>
                                      </p:cBhvr>
                                    </p:animEffect>
                                    <p:animScale>
                                      <p:cBhvr>
                                        <p:cTn id="8" dur="385" decel="100000"/>
                                        <p:tgtEl>
                                          <p:spTgt spid="23"/>
                                        </p:tgtEl>
                                      </p:cBhvr>
                                      <p:from x="10000" y="10000"/>
                                      <p:to x="200000" y="450000"/>
                                    </p:animScale>
                                    <p:animScale>
                                      <p:cBhvr>
                                        <p:cTn id="9" dur="615" accel="100000" fill="hold">
                                          <p:stCondLst>
                                            <p:cond delay="385"/>
                                          </p:stCondLst>
                                        </p:cTn>
                                        <p:tgtEl>
                                          <p:spTgt spid="23"/>
                                        </p:tgtEl>
                                      </p:cBhvr>
                                      <p:from x="200000" y="450000"/>
                                      <p:to x="100000" y="100000"/>
                                    </p:animScale>
                                    <p:set>
                                      <p:cBhvr>
                                        <p:cTn id="10" dur="385" fill="hold"/>
                                        <p:tgtEl>
                                          <p:spTgt spid="23"/>
                                        </p:tgtEl>
                                        <p:attrNameLst>
                                          <p:attrName>ppt_x</p:attrName>
                                        </p:attrNameLst>
                                      </p:cBhvr>
                                      <p:to>
                                        <p:strVal val="(0.5)"/>
                                      </p:to>
                                    </p:set>
                                    <p:anim from="(0.5)" to="(#ppt_x)" calcmode="lin" valueType="num">
                                      <p:cBhvr>
                                        <p:cTn id="11" dur="615" accel="100000" fill="hold">
                                          <p:stCondLst>
                                            <p:cond delay="385"/>
                                          </p:stCondLst>
                                        </p:cTn>
                                        <p:tgtEl>
                                          <p:spTgt spid="23"/>
                                        </p:tgtEl>
                                        <p:attrNameLst>
                                          <p:attrName>ppt_x</p:attrName>
                                        </p:attrNameLst>
                                      </p:cBhvr>
                                    </p:anim>
                                    <p:set>
                                      <p:cBhvr>
                                        <p:cTn id="12" dur="385" fill="hold"/>
                                        <p:tgtEl>
                                          <p:spTgt spid="23"/>
                                        </p:tgtEl>
                                        <p:attrNameLst>
                                          <p:attrName>ppt_y</p:attrName>
                                        </p:attrNameLst>
                                      </p:cBhvr>
                                      <p:to>
                                        <p:strVal val="(#ppt_y+0.4)"/>
                                      </p:to>
                                    </p:set>
                                    <p:anim from="(#ppt_y+0.4)" to="(#ppt_y)" calcmode="lin" valueType="num">
                                      <p:cBhvr>
                                        <p:cTn id="13" dur="615" accel="100000" fill="hold">
                                          <p:stCondLst>
                                            <p:cond delay="385"/>
                                          </p:stCondLst>
                                        </p:cTn>
                                        <p:tgtEl>
                                          <p:spTgt spid="23"/>
                                        </p:tgtEl>
                                        <p:attrNameLst>
                                          <p:attrName>ppt_y</p:attrName>
                                        </p:attrNameLst>
                                      </p:cBhvr>
                                    </p:anim>
                                  </p:childTnLst>
                                </p:cTn>
                              </p:par>
                            </p:childTnLst>
                          </p:cTn>
                        </p:par>
                        <p:par>
                          <p:cTn id="14" fill="hold" nodeType="afterGroup">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187"/>
                                        </p:tgtEl>
                                        <p:attrNameLst>
                                          <p:attrName>style.visibility</p:attrName>
                                        </p:attrNameLst>
                                      </p:cBhvr>
                                      <p:to>
                                        <p:strVal val="visible"/>
                                      </p:to>
                                    </p:set>
                                    <p:animEffect transition="in" filter="fade">
                                      <p:cBhvr>
                                        <p:cTn id="17" dur="1000"/>
                                        <p:tgtEl>
                                          <p:spTgt spid="7187"/>
                                        </p:tgtEl>
                                      </p:cBhvr>
                                    </p:animEffect>
                                    <p:anim calcmode="lin" valueType="num">
                                      <p:cBhvr>
                                        <p:cTn id="18" dur="1000" fill="hold"/>
                                        <p:tgtEl>
                                          <p:spTgt spid="7187"/>
                                        </p:tgtEl>
                                        <p:attrNameLst>
                                          <p:attrName>ppt_x</p:attrName>
                                        </p:attrNameLst>
                                      </p:cBhvr>
                                      <p:tavLst>
                                        <p:tav tm="0">
                                          <p:val>
                                            <p:strVal val="#ppt_x"/>
                                          </p:val>
                                        </p:tav>
                                        <p:tav tm="100000">
                                          <p:val>
                                            <p:strVal val="#ppt_x"/>
                                          </p:val>
                                        </p:tav>
                                      </p:tavLst>
                                    </p:anim>
                                    <p:anim calcmode="lin" valueType="num">
                                      <p:cBhvr>
                                        <p:cTn id="19" dur="1000" fill="hold"/>
                                        <p:tgtEl>
                                          <p:spTgt spid="7187"/>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1000"/>
                                        <p:tgtEl>
                                          <p:spTgt spid="7"/>
                                        </p:tgtEl>
                                      </p:cBhvr>
                                    </p:animEffect>
                                  </p:childTnLst>
                                </p:cTn>
                              </p:par>
                            </p:childTnLst>
                          </p:cTn>
                        </p:par>
                        <p:par>
                          <p:cTn id="29" fill="hold" nodeType="afterGroup">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nodeType="afterGroup">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up)">
                                      <p:cBhvr>
                                        <p:cTn id="36" dur="500"/>
                                        <p:tgtEl>
                                          <p:spTgt spid="11"/>
                                        </p:tgtEl>
                                      </p:cBhvr>
                                    </p:animEffect>
                                  </p:childTnLst>
                                </p:cTn>
                              </p:par>
                            </p:childTnLst>
                          </p:cTn>
                        </p:par>
                        <p:par>
                          <p:cTn id="37" fill="hold" nodeType="afterGroup">
                            <p:stCondLst>
                              <p:cond delay="4000"/>
                            </p:stCondLst>
                            <p:childTnLst>
                              <p:par>
                                <p:cTn id="38" presetID="22" presetClass="entr" presetSubtype="1"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up)">
                                      <p:cBhvr>
                                        <p:cTn id="40" dur="500"/>
                                        <p:tgtEl>
                                          <p:spTgt spid="14"/>
                                        </p:tgtEl>
                                      </p:cBhvr>
                                    </p:animEffect>
                                  </p:childTnLst>
                                </p:cTn>
                              </p:par>
                            </p:childTnLst>
                          </p:cTn>
                        </p:par>
                        <p:par>
                          <p:cTn id="41" fill="hold" nodeType="afterGroup">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childTnLst>
                          </p:cTn>
                        </p:par>
                        <p:par>
                          <p:cTn id="45" fill="hold" nodeType="afterGroup">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1000"/>
                                        <p:tgtEl>
                                          <p:spTgt spid="8"/>
                                        </p:tgtEl>
                                      </p:cBhvr>
                                    </p:animEffect>
                                  </p:childTnLst>
                                </p:cTn>
                              </p:par>
                            </p:childTnLst>
                          </p:cTn>
                        </p:par>
                        <p:par>
                          <p:cTn id="49" fill="hold" nodeType="afterGroup">
                            <p:stCondLst>
                              <p:cond delay="6000"/>
                            </p:stCondLst>
                            <p:childTnLst>
                              <p:par>
                                <p:cTn id="50" presetID="22" presetClass="entr" presetSubtype="1"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up)">
                                      <p:cBhvr>
                                        <p:cTn id="52" dur="500"/>
                                        <p:tgtEl>
                                          <p:spTgt spid="13"/>
                                        </p:tgtEl>
                                      </p:cBhvr>
                                    </p:animEffect>
                                  </p:childTnLst>
                                </p:cTn>
                              </p:par>
                            </p:childTnLst>
                          </p:cTn>
                        </p:par>
                        <p:par>
                          <p:cTn id="53" fill="hold" nodeType="afterGroup">
                            <p:stCondLst>
                              <p:cond delay="6500"/>
                            </p:stCondLst>
                            <p:childTnLst>
                              <p:par>
                                <p:cTn id="54" presetID="22" presetClass="entr" presetSubtype="1"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up)">
                                      <p:cBhvr>
                                        <p:cTn id="56" dur="500"/>
                                        <p:tgtEl>
                                          <p:spTgt spid="15"/>
                                        </p:tgtEl>
                                      </p:cBhvr>
                                    </p:animEffect>
                                  </p:childTnLst>
                                </p:cTn>
                              </p:par>
                            </p:childTnLst>
                          </p:cTn>
                        </p:par>
                        <p:par>
                          <p:cTn id="57" fill="hold" nodeType="afterGroup">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up)">
                                      <p:cBhvr>
                                        <p:cTn id="60" dur="500"/>
                                        <p:tgtEl>
                                          <p:spTgt spid="16"/>
                                        </p:tgtEl>
                                      </p:cBhvr>
                                    </p:animEffect>
                                  </p:childTnLst>
                                </p:cTn>
                              </p:par>
                            </p:childTnLst>
                          </p:cTn>
                        </p:par>
                        <p:par>
                          <p:cTn id="61" fill="hold" nodeType="afterGroup">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nodeType="afterGroup">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wipe(left)">
                                      <p:cBhvr>
                                        <p:cTn id="68" dur="1000"/>
                                        <p:tgtEl>
                                          <p:spTgt spid="9"/>
                                        </p:tgtEl>
                                      </p:cBhvr>
                                    </p:animEffect>
                                  </p:childTnLst>
                                </p:cTn>
                              </p:par>
                            </p:childTnLst>
                          </p:cTn>
                        </p:par>
                        <p:par>
                          <p:cTn id="69" fill="hold" nodeType="afterGroup">
                            <p:stCondLst>
                              <p:cond delay="9000"/>
                            </p:stCondLst>
                            <p:childTnLst>
                              <p:par>
                                <p:cTn id="70" presetID="22" presetClass="entr" presetSubtype="1"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up)">
                                      <p:cBhvr>
                                        <p:cTn id="72" dur="500"/>
                                        <p:tgtEl>
                                          <p:spTgt spid="18"/>
                                        </p:tgtEl>
                                      </p:cBhvr>
                                    </p:animEffect>
                                  </p:childTnLst>
                                </p:cTn>
                              </p:par>
                            </p:childTnLst>
                          </p:cTn>
                        </p:par>
                        <p:par>
                          <p:cTn id="73" fill="hold" nodeType="afterGroup">
                            <p:stCondLst>
                              <p:cond delay="9500"/>
                            </p:stCondLst>
                            <p:childTnLst>
                              <p:par>
                                <p:cTn id="74" presetID="22" presetClass="entr" presetSubtype="1" fill="hold" grpId="0" nodeType="after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wipe(up)">
                                      <p:cBhvr>
                                        <p:cTn id="7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P spid="9" grpId="0" autoUpdateAnimBg="0"/>
      <p:bldP spid="10" grpId="0" autoUpdateAnimBg="0"/>
      <p:bldP spid="11" grpId="0" autoUpdateAnimBg="0"/>
      <p:bldP spid="12" grpId="0" autoUpdateAnimBg="0"/>
      <p:bldP spid="13" grpId="0" autoUpdateAnimBg="0"/>
      <p:bldP spid="14" grpId="0" autoUpdateAnimBg="0"/>
      <p:bldP spid="15" grpId="0" autoUpdateAnimBg="0"/>
      <p:bldP spid="16" grpId="0" autoUpdateAnimBg="0"/>
      <p:bldP spid="17" grpId="0" autoUpdateAnimBg="0"/>
      <p:bldP spid="18" grpId="0" autoUpdateAnimBg="0"/>
      <p:bldP spid="19" grpId="0" autoUpdateAnimBg="0"/>
      <p:bldP spid="7187"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3" name="Text Box 4"/>
          <p:cNvSpPr txBox="1">
            <a:spLocks noChangeArrowheads="1"/>
          </p:cNvSpPr>
          <p:nvPr/>
        </p:nvSpPr>
        <p:spPr bwMode="auto">
          <a:xfrm>
            <a:off x="304800" y="609600"/>
            <a:ext cx="899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cs typeface="Arial" charset="0"/>
                <a:sym typeface="Symbol" pitchFamily="18" charset="2"/>
              </a:rPr>
              <a:t>  Consider some data the University maintains:</a:t>
            </a:r>
            <a:endParaRPr lang="en-US" sz="2400">
              <a:cs typeface="Arial" charset="0"/>
            </a:endParaRPr>
          </a:p>
        </p:txBody>
      </p:sp>
      <p:sp>
        <p:nvSpPr>
          <p:cNvPr id="5" name="Text Box 5"/>
          <p:cNvSpPr txBox="1">
            <a:spLocks noChangeArrowheads="1"/>
          </p:cNvSpPr>
          <p:nvPr/>
        </p:nvSpPr>
        <p:spPr bwMode="auto">
          <a:xfrm>
            <a:off x="685800" y="1120775"/>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333399"/>
                </a:solidFill>
                <a:cs typeface="Arial" charset="0"/>
                <a:sym typeface="Symbol" pitchFamily="18" charset="2"/>
              </a:rPr>
              <a:t>  </a:t>
            </a:r>
            <a:r>
              <a:rPr lang="en-US" sz="2400">
                <a:solidFill>
                  <a:srgbClr val="333399"/>
                </a:solidFill>
                <a:cs typeface="Arial" charset="0"/>
              </a:rPr>
              <a:t>Name</a:t>
            </a:r>
          </a:p>
        </p:txBody>
      </p:sp>
      <p:sp>
        <p:nvSpPr>
          <p:cNvPr id="6" name="Text Box 6"/>
          <p:cNvSpPr txBox="1">
            <a:spLocks noChangeArrowheads="1"/>
          </p:cNvSpPr>
          <p:nvPr/>
        </p:nvSpPr>
        <p:spPr bwMode="auto">
          <a:xfrm>
            <a:off x="685800" y="1501775"/>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333399"/>
                </a:solidFill>
                <a:cs typeface="Arial" charset="0"/>
                <a:sym typeface="Symbol" pitchFamily="18" charset="2"/>
              </a:rPr>
              <a:t>  </a:t>
            </a:r>
            <a:r>
              <a:rPr lang="en-US" sz="2400">
                <a:solidFill>
                  <a:srgbClr val="333399"/>
                </a:solidFill>
                <a:cs typeface="Arial" charset="0"/>
              </a:rPr>
              <a:t>Address</a:t>
            </a:r>
          </a:p>
        </p:txBody>
      </p:sp>
      <p:sp>
        <p:nvSpPr>
          <p:cNvPr id="7" name="Text Box 7"/>
          <p:cNvSpPr txBox="1">
            <a:spLocks noChangeArrowheads="1"/>
          </p:cNvSpPr>
          <p:nvPr/>
        </p:nvSpPr>
        <p:spPr bwMode="auto">
          <a:xfrm>
            <a:off x="685800" y="1882775"/>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333399"/>
                </a:solidFill>
                <a:cs typeface="Arial" charset="0"/>
                <a:sym typeface="Symbol" pitchFamily="18" charset="2"/>
              </a:rPr>
              <a:t>  </a:t>
            </a:r>
            <a:r>
              <a:rPr lang="en-US" sz="2400">
                <a:solidFill>
                  <a:srgbClr val="333399"/>
                </a:solidFill>
                <a:cs typeface="Arial" charset="0"/>
              </a:rPr>
              <a:t>SSN</a:t>
            </a:r>
          </a:p>
        </p:txBody>
      </p:sp>
      <p:sp>
        <p:nvSpPr>
          <p:cNvPr id="8" name="Text Box 8"/>
          <p:cNvSpPr txBox="1">
            <a:spLocks noChangeArrowheads="1"/>
          </p:cNvSpPr>
          <p:nvPr/>
        </p:nvSpPr>
        <p:spPr bwMode="auto">
          <a:xfrm>
            <a:off x="2286000" y="1120775"/>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333399"/>
                </a:solidFill>
                <a:cs typeface="Arial" charset="0"/>
                <a:sym typeface="Symbol" pitchFamily="18" charset="2"/>
              </a:rPr>
              <a:t>  </a:t>
            </a:r>
            <a:r>
              <a:rPr lang="en-US" sz="2400">
                <a:solidFill>
                  <a:srgbClr val="333399"/>
                </a:solidFill>
                <a:cs typeface="Arial" charset="0"/>
              </a:rPr>
              <a:t>Major</a:t>
            </a:r>
          </a:p>
        </p:txBody>
      </p:sp>
      <p:sp>
        <p:nvSpPr>
          <p:cNvPr id="9" name="Text Box 9"/>
          <p:cNvSpPr txBox="1">
            <a:spLocks noChangeArrowheads="1"/>
          </p:cNvSpPr>
          <p:nvPr/>
        </p:nvSpPr>
        <p:spPr bwMode="auto">
          <a:xfrm>
            <a:off x="2286000" y="1501775"/>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333399"/>
                </a:solidFill>
                <a:cs typeface="Arial" charset="0"/>
                <a:sym typeface="Symbol" pitchFamily="18" charset="2"/>
              </a:rPr>
              <a:t>  </a:t>
            </a:r>
            <a:r>
              <a:rPr lang="en-US" sz="2400">
                <a:solidFill>
                  <a:srgbClr val="333399"/>
                </a:solidFill>
                <a:cs typeface="Arial" charset="0"/>
              </a:rPr>
              <a:t>Courses Taken</a:t>
            </a:r>
          </a:p>
        </p:txBody>
      </p:sp>
      <p:sp>
        <p:nvSpPr>
          <p:cNvPr id="10" name="Text Box 10"/>
          <p:cNvSpPr txBox="1">
            <a:spLocks noChangeArrowheads="1"/>
          </p:cNvSpPr>
          <p:nvPr/>
        </p:nvSpPr>
        <p:spPr bwMode="auto">
          <a:xfrm>
            <a:off x="2286000" y="1882775"/>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333399"/>
                </a:solidFill>
                <a:cs typeface="Arial" charset="0"/>
                <a:sym typeface="Symbol" pitchFamily="18" charset="2"/>
              </a:rPr>
              <a:t>  </a:t>
            </a:r>
            <a:r>
              <a:rPr lang="en-US" sz="2400">
                <a:solidFill>
                  <a:srgbClr val="333399"/>
                </a:solidFill>
                <a:cs typeface="Arial" charset="0"/>
              </a:rPr>
              <a:t>Grades Received</a:t>
            </a:r>
          </a:p>
        </p:txBody>
      </p:sp>
      <p:sp>
        <p:nvSpPr>
          <p:cNvPr id="11" name="Text Box 11"/>
          <p:cNvSpPr txBox="1">
            <a:spLocks noChangeArrowheads="1"/>
          </p:cNvSpPr>
          <p:nvPr/>
        </p:nvSpPr>
        <p:spPr bwMode="auto">
          <a:xfrm>
            <a:off x="5181600" y="1120775"/>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333399"/>
                </a:solidFill>
                <a:cs typeface="Arial" charset="0"/>
                <a:sym typeface="Symbol" pitchFamily="18" charset="2"/>
              </a:rPr>
              <a:t>  </a:t>
            </a:r>
            <a:r>
              <a:rPr lang="en-US" sz="2400">
                <a:solidFill>
                  <a:srgbClr val="333399"/>
                </a:solidFill>
                <a:cs typeface="Arial" charset="0"/>
              </a:rPr>
              <a:t>Tuition Paid</a:t>
            </a:r>
          </a:p>
        </p:txBody>
      </p:sp>
      <p:sp>
        <p:nvSpPr>
          <p:cNvPr id="12" name="Text Box 12"/>
          <p:cNvSpPr txBox="1">
            <a:spLocks noChangeArrowheads="1"/>
          </p:cNvSpPr>
          <p:nvPr/>
        </p:nvSpPr>
        <p:spPr bwMode="auto">
          <a:xfrm>
            <a:off x="5181600" y="1501775"/>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333399"/>
                </a:solidFill>
                <a:cs typeface="Arial" charset="0"/>
                <a:sym typeface="Symbol" pitchFamily="18" charset="2"/>
              </a:rPr>
              <a:t>  </a:t>
            </a:r>
            <a:r>
              <a:rPr lang="en-US" sz="2400">
                <a:solidFill>
                  <a:srgbClr val="333399"/>
                </a:solidFill>
                <a:cs typeface="Arial" charset="0"/>
              </a:rPr>
              <a:t>Tuition Owed</a:t>
            </a:r>
          </a:p>
        </p:txBody>
      </p:sp>
      <p:sp>
        <p:nvSpPr>
          <p:cNvPr id="13" name="Text Box 13"/>
          <p:cNvSpPr txBox="1">
            <a:spLocks noChangeArrowheads="1"/>
          </p:cNvSpPr>
          <p:nvPr/>
        </p:nvSpPr>
        <p:spPr bwMode="auto">
          <a:xfrm>
            <a:off x="5181600" y="1882775"/>
            <a:ext cx="381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333399"/>
                </a:solidFill>
                <a:cs typeface="Arial" charset="0"/>
                <a:sym typeface="Symbol" pitchFamily="18" charset="2"/>
              </a:rPr>
              <a:t>  </a:t>
            </a:r>
            <a:r>
              <a:rPr lang="en-US" sz="2400">
                <a:solidFill>
                  <a:srgbClr val="333399"/>
                </a:solidFill>
                <a:cs typeface="Arial" charset="0"/>
              </a:rPr>
              <a:t>Grants/Scholarships</a:t>
            </a:r>
          </a:p>
        </p:txBody>
      </p:sp>
      <p:sp>
        <p:nvSpPr>
          <p:cNvPr id="14" name="Text Box 4"/>
          <p:cNvSpPr txBox="1">
            <a:spLocks noChangeArrowheads="1"/>
          </p:cNvSpPr>
          <p:nvPr/>
        </p:nvSpPr>
        <p:spPr bwMode="auto">
          <a:xfrm>
            <a:off x="304800" y="2457450"/>
            <a:ext cx="899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cs typeface="Arial" charset="0"/>
                <a:sym typeface="Symbol" pitchFamily="18" charset="2"/>
              </a:rPr>
              <a:t>  All of this data forms an </a:t>
            </a:r>
            <a:r>
              <a:rPr lang="en-US" sz="2400" i="1" u="sng">
                <a:solidFill>
                  <a:srgbClr val="C00000"/>
                </a:solidFill>
                <a:cs typeface="Arial" charset="0"/>
                <a:sym typeface="Symbol" pitchFamily="18" charset="2"/>
              </a:rPr>
              <a:t>entity class</a:t>
            </a:r>
            <a:r>
              <a:rPr lang="en-US" sz="2400">
                <a:cs typeface="Arial" charset="0"/>
                <a:sym typeface="Symbol" pitchFamily="18" charset="2"/>
              </a:rPr>
              <a:t> called STUDENT</a:t>
            </a:r>
            <a:endParaRPr lang="en-US" sz="2400">
              <a:cs typeface="Arial" charset="0"/>
            </a:endParaRPr>
          </a:p>
        </p:txBody>
      </p:sp>
      <p:sp>
        <p:nvSpPr>
          <p:cNvPr id="15" name="Text Box 12"/>
          <p:cNvSpPr txBox="1">
            <a:spLocks noChangeArrowheads="1"/>
          </p:cNvSpPr>
          <p:nvPr/>
        </p:nvSpPr>
        <p:spPr bwMode="auto">
          <a:xfrm>
            <a:off x="609600" y="2974975"/>
            <a:ext cx="85344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buFontTx/>
              <a:buChar char="•"/>
            </a:pPr>
            <a:r>
              <a:rPr lang="en-US" sz="2200">
                <a:cs typeface="Arial" charset="0"/>
                <a:sym typeface="Symbol" pitchFamily="18" charset="2"/>
              </a:rPr>
              <a:t>You, as a student are an </a:t>
            </a:r>
            <a:r>
              <a:rPr lang="en-US" sz="2200" i="1" u="sng">
                <a:solidFill>
                  <a:srgbClr val="C00000"/>
                </a:solidFill>
                <a:cs typeface="Arial" charset="0"/>
                <a:sym typeface="Symbol" pitchFamily="18" charset="2"/>
              </a:rPr>
              <a:t>entity instance </a:t>
            </a:r>
            <a:r>
              <a:rPr lang="en-US" sz="2200">
                <a:cs typeface="Arial" charset="0"/>
                <a:sym typeface="Symbol" pitchFamily="18" charset="2"/>
              </a:rPr>
              <a:t>within that class</a:t>
            </a:r>
            <a:endParaRPr lang="en-US" sz="2200">
              <a:cs typeface="Arial" charset="0"/>
            </a:endParaRPr>
          </a:p>
        </p:txBody>
      </p:sp>
      <p:sp>
        <p:nvSpPr>
          <p:cNvPr id="16" name="Text Box 4"/>
          <p:cNvSpPr txBox="1">
            <a:spLocks noChangeArrowheads="1"/>
          </p:cNvSpPr>
          <p:nvPr/>
        </p:nvSpPr>
        <p:spPr bwMode="auto">
          <a:xfrm>
            <a:off x="304800" y="3470275"/>
            <a:ext cx="899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cs typeface="Arial" charset="0"/>
                <a:sym typeface="Symbol" pitchFamily="18" charset="2"/>
              </a:rPr>
              <a:t>  All students must share the same attributes</a:t>
            </a:r>
            <a:endParaRPr lang="en-US" sz="2400">
              <a:cs typeface="Arial" charset="0"/>
            </a:endParaRPr>
          </a:p>
        </p:txBody>
      </p:sp>
      <p:sp>
        <p:nvSpPr>
          <p:cNvPr id="17" name="Text Box 12"/>
          <p:cNvSpPr txBox="1">
            <a:spLocks noChangeArrowheads="1"/>
          </p:cNvSpPr>
          <p:nvPr/>
        </p:nvSpPr>
        <p:spPr bwMode="auto">
          <a:xfrm>
            <a:off x="609600" y="3956050"/>
            <a:ext cx="86868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buFontTx/>
              <a:buChar char="•"/>
            </a:pPr>
            <a:r>
              <a:rPr lang="en-US" sz="2200">
                <a:cs typeface="Arial" charset="0"/>
                <a:sym typeface="Symbol" pitchFamily="18" charset="2"/>
              </a:rPr>
              <a:t>You all have names, addresses, take course and get grades</a:t>
            </a:r>
            <a:endParaRPr lang="en-US" sz="2200">
              <a:cs typeface="Arial" charset="0"/>
            </a:endParaRPr>
          </a:p>
        </p:txBody>
      </p:sp>
      <p:sp>
        <p:nvSpPr>
          <p:cNvPr id="18" name="Text Box 12"/>
          <p:cNvSpPr txBox="1">
            <a:spLocks noChangeArrowheads="1"/>
          </p:cNvSpPr>
          <p:nvPr/>
        </p:nvSpPr>
        <p:spPr bwMode="auto">
          <a:xfrm>
            <a:off x="609600" y="4346575"/>
            <a:ext cx="85344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buFontTx/>
              <a:buChar char="•"/>
            </a:pPr>
            <a:r>
              <a:rPr lang="en-US" sz="2200">
                <a:cs typeface="Arial" charset="0"/>
                <a:sym typeface="Symbol" pitchFamily="18" charset="2"/>
              </a:rPr>
              <a:t>If you are the only person, or one of a few, who have ESP, that data would </a:t>
            </a:r>
            <a:r>
              <a:rPr lang="en-US" sz="2200" i="1" u="sng">
                <a:cs typeface="Arial" charset="0"/>
                <a:sym typeface="Symbol" pitchFamily="18" charset="2"/>
              </a:rPr>
              <a:t>not</a:t>
            </a:r>
            <a:r>
              <a:rPr lang="en-US" sz="2200">
                <a:cs typeface="Arial" charset="0"/>
                <a:sym typeface="Symbol" pitchFamily="18" charset="2"/>
              </a:rPr>
              <a:t> be stored </a:t>
            </a:r>
            <a:endParaRPr lang="en-US" sz="2200">
              <a:cs typeface="Arial" charset="0"/>
            </a:endParaRPr>
          </a:p>
        </p:txBody>
      </p:sp>
      <p:sp>
        <p:nvSpPr>
          <p:cNvPr id="19" name="Text Box 4"/>
          <p:cNvSpPr txBox="1">
            <a:spLocks noChangeArrowheads="1"/>
          </p:cNvSpPr>
          <p:nvPr/>
        </p:nvSpPr>
        <p:spPr bwMode="auto">
          <a:xfrm>
            <a:off x="304800" y="5105400"/>
            <a:ext cx="899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cs typeface="Arial" charset="0"/>
                <a:sym typeface="Symbol" pitchFamily="18" charset="2"/>
              </a:rPr>
              <a:t>  All student attributes must vary</a:t>
            </a:r>
            <a:endParaRPr lang="en-US" sz="2400">
              <a:cs typeface="Arial" charset="0"/>
            </a:endParaRPr>
          </a:p>
        </p:txBody>
      </p:sp>
      <p:sp>
        <p:nvSpPr>
          <p:cNvPr id="20" name="Text Box 12"/>
          <p:cNvSpPr txBox="1">
            <a:spLocks noChangeArrowheads="1"/>
          </p:cNvSpPr>
          <p:nvPr/>
        </p:nvSpPr>
        <p:spPr bwMode="auto">
          <a:xfrm>
            <a:off x="609600" y="5641975"/>
            <a:ext cx="85344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buFontTx/>
              <a:buChar char="•"/>
            </a:pPr>
            <a:r>
              <a:rPr lang="en-US" sz="2200">
                <a:cs typeface="Arial" charset="0"/>
                <a:sym typeface="Symbol" pitchFamily="18" charset="2"/>
              </a:rPr>
              <a:t>Because we are all mammals, that data would </a:t>
            </a:r>
            <a:r>
              <a:rPr lang="en-US" sz="2200" i="1" u="sng">
                <a:cs typeface="Arial" charset="0"/>
                <a:sym typeface="Symbol" pitchFamily="18" charset="2"/>
              </a:rPr>
              <a:t>not</a:t>
            </a:r>
            <a:r>
              <a:rPr lang="en-US" sz="2200">
                <a:cs typeface="Arial" charset="0"/>
                <a:sym typeface="Symbol" pitchFamily="18" charset="2"/>
              </a:rPr>
              <a:t> be stored</a:t>
            </a:r>
            <a:endParaRPr lang="en-US" sz="220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nodeType="afterGroup">
                            <p:stCondLst>
                              <p:cond delay="1000"/>
                            </p:stCondLst>
                            <p:childTnLst>
                              <p:par>
                                <p:cTn id="9" presetID="17"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ppt_h/2"/>
                                          </p:val>
                                        </p:tav>
                                        <p:tav tm="100000">
                                          <p:val>
                                            <p:strVal val="#ppt_y"/>
                                          </p:val>
                                        </p:tav>
                                      </p:tavLst>
                                    </p:anim>
                                    <p:anim calcmode="lin" valueType="num">
                                      <p:cBhvr>
                                        <p:cTn id="13" dur="1000" fill="hold"/>
                                        <p:tgtEl>
                                          <p:spTgt spid="5"/>
                                        </p:tgtEl>
                                        <p:attrNameLst>
                                          <p:attrName>ppt_w</p:attrName>
                                        </p:attrNameLst>
                                      </p:cBhvr>
                                      <p:tavLst>
                                        <p:tav tm="0">
                                          <p:val>
                                            <p:strVal val="#ppt_w"/>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childTnLst>
                                </p:cTn>
                              </p:par>
                            </p:childTnLst>
                          </p:cTn>
                        </p:par>
                        <p:par>
                          <p:cTn id="15" fill="hold" nodeType="afterGroup">
                            <p:stCondLst>
                              <p:cond delay="2000"/>
                            </p:stCondLst>
                            <p:childTnLst>
                              <p:par>
                                <p:cTn id="16" presetID="17"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ppt_h/2"/>
                                          </p:val>
                                        </p:tav>
                                        <p:tav tm="100000">
                                          <p:val>
                                            <p:strVal val="#ppt_y"/>
                                          </p:val>
                                        </p:tav>
                                      </p:tavLst>
                                    </p:anim>
                                    <p:anim calcmode="lin" valueType="num">
                                      <p:cBhvr>
                                        <p:cTn id="20" dur="500" fill="hold"/>
                                        <p:tgtEl>
                                          <p:spTgt spid="6"/>
                                        </p:tgtEl>
                                        <p:attrNameLst>
                                          <p:attrName>ppt_w</p:attrName>
                                        </p:attrNameLst>
                                      </p:cBhvr>
                                      <p:tavLst>
                                        <p:tav tm="0">
                                          <p:val>
                                            <p:strVal val="#ppt_w"/>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childTnLst>
                                </p:cTn>
                              </p:par>
                            </p:childTnLst>
                          </p:cTn>
                        </p:par>
                        <p:par>
                          <p:cTn id="22" fill="hold" nodeType="afterGroup">
                            <p:stCondLst>
                              <p:cond delay="2500"/>
                            </p:stCondLst>
                            <p:childTnLst>
                              <p:par>
                                <p:cTn id="23" presetID="17" presetClass="entr" presetSubtype="1"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ppt_x</p:attrName>
                                        </p:attrNameLst>
                                      </p:cBhvr>
                                      <p:tavLst>
                                        <p:tav tm="0">
                                          <p:val>
                                            <p:strVal val="#ppt_x"/>
                                          </p:val>
                                        </p:tav>
                                        <p:tav tm="100000">
                                          <p:val>
                                            <p:strVal val="#ppt_x"/>
                                          </p:val>
                                        </p:tav>
                                      </p:tavLst>
                                    </p:anim>
                                    <p:anim calcmode="lin" valueType="num">
                                      <p:cBhvr>
                                        <p:cTn id="26" dur="500" fill="hold"/>
                                        <p:tgtEl>
                                          <p:spTgt spid="7"/>
                                        </p:tgtEl>
                                        <p:attrNameLst>
                                          <p:attrName>ppt_y</p:attrName>
                                        </p:attrNameLst>
                                      </p:cBhvr>
                                      <p:tavLst>
                                        <p:tav tm="0">
                                          <p:val>
                                            <p:strVal val="#ppt_y-#ppt_h/2"/>
                                          </p:val>
                                        </p:tav>
                                        <p:tav tm="100000">
                                          <p:val>
                                            <p:strVal val="#ppt_y"/>
                                          </p:val>
                                        </p:tav>
                                      </p:tavLst>
                                    </p:anim>
                                    <p:anim calcmode="lin" valueType="num">
                                      <p:cBhvr>
                                        <p:cTn id="27" dur="500" fill="hold"/>
                                        <p:tgtEl>
                                          <p:spTgt spid="7"/>
                                        </p:tgtEl>
                                        <p:attrNameLst>
                                          <p:attrName>ppt_w</p:attrName>
                                        </p:attrNameLst>
                                      </p:cBhvr>
                                      <p:tavLst>
                                        <p:tav tm="0">
                                          <p:val>
                                            <p:strVal val="#ppt_w"/>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childTnLst>
                                </p:cTn>
                              </p:par>
                            </p:childTnLst>
                          </p:cTn>
                        </p:par>
                        <p:par>
                          <p:cTn id="29" fill="hold" nodeType="afterGroup">
                            <p:stCondLst>
                              <p:cond delay="3000"/>
                            </p:stCondLst>
                            <p:childTnLst>
                              <p:par>
                                <p:cTn id="30" presetID="17" presetClass="entr" presetSubtype="1"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ppt_x</p:attrName>
                                        </p:attrNameLst>
                                      </p:cBhvr>
                                      <p:tavLst>
                                        <p:tav tm="0">
                                          <p:val>
                                            <p:strVal val="#ppt_x"/>
                                          </p:val>
                                        </p:tav>
                                        <p:tav tm="100000">
                                          <p:val>
                                            <p:strVal val="#ppt_x"/>
                                          </p:val>
                                        </p:tav>
                                      </p:tavLst>
                                    </p:anim>
                                    <p:anim calcmode="lin" valueType="num">
                                      <p:cBhvr>
                                        <p:cTn id="33" dur="500" fill="hold"/>
                                        <p:tgtEl>
                                          <p:spTgt spid="8"/>
                                        </p:tgtEl>
                                        <p:attrNameLst>
                                          <p:attrName>ppt_y</p:attrName>
                                        </p:attrNameLst>
                                      </p:cBhvr>
                                      <p:tavLst>
                                        <p:tav tm="0">
                                          <p:val>
                                            <p:strVal val="#ppt_y-#ppt_h/2"/>
                                          </p:val>
                                        </p:tav>
                                        <p:tav tm="100000">
                                          <p:val>
                                            <p:strVal val="#ppt_y"/>
                                          </p:val>
                                        </p:tav>
                                      </p:tavLst>
                                    </p:anim>
                                    <p:anim calcmode="lin" valueType="num">
                                      <p:cBhvr>
                                        <p:cTn id="34" dur="500" fill="hold"/>
                                        <p:tgtEl>
                                          <p:spTgt spid="8"/>
                                        </p:tgtEl>
                                        <p:attrNameLst>
                                          <p:attrName>ppt_w</p:attrName>
                                        </p:attrNameLst>
                                      </p:cBhvr>
                                      <p:tavLst>
                                        <p:tav tm="0">
                                          <p:val>
                                            <p:strVal val="#ppt_w"/>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childTnLst>
                                </p:cTn>
                              </p:par>
                            </p:childTnLst>
                          </p:cTn>
                        </p:par>
                        <p:par>
                          <p:cTn id="36" fill="hold" nodeType="afterGroup">
                            <p:stCondLst>
                              <p:cond delay="3500"/>
                            </p:stCondLst>
                            <p:childTnLst>
                              <p:par>
                                <p:cTn id="37" presetID="17" presetClass="entr" presetSubtype="1"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ppt_x</p:attrName>
                                        </p:attrNameLst>
                                      </p:cBhvr>
                                      <p:tavLst>
                                        <p:tav tm="0">
                                          <p:val>
                                            <p:strVal val="#ppt_x"/>
                                          </p:val>
                                        </p:tav>
                                        <p:tav tm="100000">
                                          <p:val>
                                            <p:strVal val="#ppt_x"/>
                                          </p:val>
                                        </p:tav>
                                      </p:tavLst>
                                    </p:anim>
                                    <p:anim calcmode="lin" valueType="num">
                                      <p:cBhvr>
                                        <p:cTn id="40" dur="500" fill="hold"/>
                                        <p:tgtEl>
                                          <p:spTgt spid="9"/>
                                        </p:tgtEl>
                                        <p:attrNameLst>
                                          <p:attrName>ppt_y</p:attrName>
                                        </p:attrNameLst>
                                      </p:cBhvr>
                                      <p:tavLst>
                                        <p:tav tm="0">
                                          <p:val>
                                            <p:strVal val="#ppt_y-#ppt_h/2"/>
                                          </p:val>
                                        </p:tav>
                                        <p:tav tm="100000">
                                          <p:val>
                                            <p:strVal val="#ppt_y"/>
                                          </p:val>
                                        </p:tav>
                                      </p:tavLst>
                                    </p:anim>
                                    <p:anim calcmode="lin" valueType="num">
                                      <p:cBhvr>
                                        <p:cTn id="41" dur="500" fill="hold"/>
                                        <p:tgtEl>
                                          <p:spTgt spid="9"/>
                                        </p:tgtEl>
                                        <p:attrNameLst>
                                          <p:attrName>ppt_w</p:attrName>
                                        </p:attrNameLst>
                                      </p:cBhvr>
                                      <p:tavLst>
                                        <p:tav tm="0">
                                          <p:val>
                                            <p:strVal val="#ppt_w"/>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childTnLst>
                                </p:cTn>
                              </p:par>
                            </p:childTnLst>
                          </p:cTn>
                        </p:par>
                        <p:par>
                          <p:cTn id="43" fill="hold" nodeType="afterGroup">
                            <p:stCondLst>
                              <p:cond delay="4000"/>
                            </p:stCondLst>
                            <p:childTnLst>
                              <p:par>
                                <p:cTn id="44" presetID="17" presetClass="entr" presetSubtype="1"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ppt_x</p:attrName>
                                        </p:attrNameLst>
                                      </p:cBhvr>
                                      <p:tavLst>
                                        <p:tav tm="0">
                                          <p:val>
                                            <p:strVal val="#ppt_x"/>
                                          </p:val>
                                        </p:tav>
                                        <p:tav tm="100000">
                                          <p:val>
                                            <p:strVal val="#ppt_x"/>
                                          </p:val>
                                        </p:tav>
                                      </p:tavLst>
                                    </p:anim>
                                    <p:anim calcmode="lin" valueType="num">
                                      <p:cBhvr>
                                        <p:cTn id="47" dur="500" fill="hold"/>
                                        <p:tgtEl>
                                          <p:spTgt spid="10"/>
                                        </p:tgtEl>
                                        <p:attrNameLst>
                                          <p:attrName>ppt_y</p:attrName>
                                        </p:attrNameLst>
                                      </p:cBhvr>
                                      <p:tavLst>
                                        <p:tav tm="0">
                                          <p:val>
                                            <p:strVal val="#ppt_y-#ppt_h/2"/>
                                          </p:val>
                                        </p:tav>
                                        <p:tav tm="100000">
                                          <p:val>
                                            <p:strVal val="#ppt_y"/>
                                          </p:val>
                                        </p:tav>
                                      </p:tavLst>
                                    </p:anim>
                                    <p:anim calcmode="lin" valueType="num">
                                      <p:cBhvr>
                                        <p:cTn id="48" dur="500" fill="hold"/>
                                        <p:tgtEl>
                                          <p:spTgt spid="10"/>
                                        </p:tgtEl>
                                        <p:attrNameLst>
                                          <p:attrName>ppt_w</p:attrName>
                                        </p:attrNameLst>
                                      </p:cBhvr>
                                      <p:tavLst>
                                        <p:tav tm="0">
                                          <p:val>
                                            <p:strVal val="#ppt_w"/>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childTnLst>
                                </p:cTn>
                              </p:par>
                            </p:childTnLst>
                          </p:cTn>
                        </p:par>
                        <p:par>
                          <p:cTn id="50" fill="hold" nodeType="afterGroup">
                            <p:stCondLst>
                              <p:cond delay="4500"/>
                            </p:stCondLst>
                            <p:childTnLst>
                              <p:par>
                                <p:cTn id="51" presetID="17" presetClass="entr" presetSubtype="1"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ppt_x</p:attrName>
                                        </p:attrNameLst>
                                      </p:cBhvr>
                                      <p:tavLst>
                                        <p:tav tm="0">
                                          <p:val>
                                            <p:strVal val="#ppt_x"/>
                                          </p:val>
                                        </p:tav>
                                        <p:tav tm="100000">
                                          <p:val>
                                            <p:strVal val="#ppt_x"/>
                                          </p:val>
                                        </p:tav>
                                      </p:tavLst>
                                    </p:anim>
                                    <p:anim calcmode="lin" valueType="num">
                                      <p:cBhvr>
                                        <p:cTn id="54" dur="500" fill="hold"/>
                                        <p:tgtEl>
                                          <p:spTgt spid="11"/>
                                        </p:tgtEl>
                                        <p:attrNameLst>
                                          <p:attrName>ppt_y</p:attrName>
                                        </p:attrNameLst>
                                      </p:cBhvr>
                                      <p:tavLst>
                                        <p:tav tm="0">
                                          <p:val>
                                            <p:strVal val="#ppt_y-#ppt_h/2"/>
                                          </p:val>
                                        </p:tav>
                                        <p:tav tm="100000">
                                          <p:val>
                                            <p:strVal val="#ppt_y"/>
                                          </p:val>
                                        </p:tav>
                                      </p:tavLst>
                                    </p:anim>
                                    <p:anim calcmode="lin" valueType="num">
                                      <p:cBhvr>
                                        <p:cTn id="55" dur="500" fill="hold"/>
                                        <p:tgtEl>
                                          <p:spTgt spid="11"/>
                                        </p:tgtEl>
                                        <p:attrNameLst>
                                          <p:attrName>ppt_w</p:attrName>
                                        </p:attrNameLst>
                                      </p:cBhvr>
                                      <p:tavLst>
                                        <p:tav tm="0">
                                          <p:val>
                                            <p:strVal val="#ppt_w"/>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childTnLst>
                                </p:cTn>
                              </p:par>
                            </p:childTnLst>
                          </p:cTn>
                        </p:par>
                        <p:par>
                          <p:cTn id="57" fill="hold" nodeType="afterGroup">
                            <p:stCondLst>
                              <p:cond delay="5000"/>
                            </p:stCondLst>
                            <p:childTnLst>
                              <p:par>
                                <p:cTn id="58" presetID="17" presetClass="entr" presetSubtype="1"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ppt_x</p:attrName>
                                        </p:attrNameLst>
                                      </p:cBhvr>
                                      <p:tavLst>
                                        <p:tav tm="0">
                                          <p:val>
                                            <p:strVal val="#ppt_x"/>
                                          </p:val>
                                        </p:tav>
                                        <p:tav tm="100000">
                                          <p:val>
                                            <p:strVal val="#ppt_x"/>
                                          </p:val>
                                        </p:tav>
                                      </p:tavLst>
                                    </p:anim>
                                    <p:anim calcmode="lin" valueType="num">
                                      <p:cBhvr>
                                        <p:cTn id="61" dur="500" fill="hold"/>
                                        <p:tgtEl>
                                          <p:spTgt spid="12"/>
                                        </p:tgtEl>
                                        <p:attrNameLst>
                                          <p:attrName>ppt_y</p:attrName>
                                        </p:attrNameLst>
                                      </p:cBhvr>
                                      <p:tavLst>
                                        <p:tav tm="0">
                                          <p:val>
                                            <p:strVal val="#ppt_y-#ppt_h/2"/>
                                          </p:val>
                                        </p:tav>
                                        <p:tav tm="100000">
                                          <p:val>
                                            <p:strVal val="#ppt_y"/>
                                          </p:val>
                                        </p:tav>
                                      </p:tavLst>
                                    </p:anim>
                                    <p:anim calcmode="lin" valueType="num">
                                      <p:cBhvr>
                                        <p:cTn id="62" dur="500" fill="hold"/>
                                        <p:tgtEl>
                                          <p:spTgt spid="12"/>
                                        </p:tgtEl>
                                        <p:attrNameLst>
                                          <p:attrName>ppt_w</p:attrName>
                                        </p:attrNameLst>
                                      </p:cBhvr>
                                      <p:tavLst>
                                        <p:tav tm="0">
                                          <p:val>
                                            <p:strVal val="#ppt_w"/>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childTnLst>
                                </p:cTn>
                              </p:par>
                            </p:childTnLst>
                          </p:cTn>
                        </p:par>
                        <p:par>
                          <p:cTn id="64" fill="hold" nodeType="afterGroup">
                            <p:stCondLst>
                              <p:cond delay="5500"/>
                            </p:stCondLst>
                            <p:childTnLst>
                              <p:par>
                                <p:cTn id="65" presetID="17" presetClass="entr" presetSubtype="1"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ppt_x</p:attrName>
                                        </p:attrNameLst>
                                      </p:cBhvr>
                                      <p:tavLst>
                                        <p:tav tm="0">
                                          <p:val>
                                            <p:strVal val="#ppt_x"/>
                                          </p:val>
                                        </p:tav>
                                        <p:tav tm="100000">
                                          <p:val>
                                            <p:strVal val="#ppt_x"/>
                                          </p:val>
                                        </p:tav>
                                      </p:tavLst>
                                    </p:anim>
                                    <p:anim calcmode="lin" valueType="num">
                                      <p:cBhvr>
                                        <p:cTn id="68" dur="500" fill="hold"/>
                                        <p:tgtEl>
                                          <p:spTgt spid="13"/>
                                        </p:tgtEl>
                                        <p:attrNameLst>
                                          <p:attrName>ppt_y</p:attrName>
                                        </p:attrNameLst>
                                      </p:cBhvr>
                                      <p:tavLst>
                                        <p:tav tm="0">
                                          <p:val>
                                            <p:strVal val="#ppt_y-#ppt_h/2"/>
                                          </p:val>
                                        </p:tav>
                                        <p:tav tm="100000">
                                          <p:val>
                                            <p:strVal val="#ppt_y"/>
                                          </p:val>
                                        </p:tav>
                                      </p:tavLst>
                                    </p:anim>
                                    <p:anim calcmode="lin" valueType="num">
                                      <p:cBhvr>
                                        <p:cTn id="69" dur="500" fill="hold"/>
                                        <p:tgtEl>
                                          <p:spTgt spid="13"/>
                                        </p:tgtEl>
                                        <p:attrNameLst>
                                          <p:attrName>ppt_w</p:attrName>
                                        </p:attrNameLst>
                                      </p:cBhvr>
                                      <p:tavLst>
                                        <p:tav tm="0">
                                          <p:val>
                                            <p:strVal val="#ppt_w"/>
                                          </p:val>
                                        </p:tav>
                                        <p:tav tm="100000">
                                          <p:val>
                                            <p:strVal val="#ppt_w"/>
                                          </p:val>
                                        </p:tav>
                                      </p:tavLst>
                                    </p:anim>
                                    <p:anim calcmode="lin" valueType="num">
                                      <p:cBhvr>
                                        <p:cTn id="70" dur="500" fill="hold"/>
                                        <p:tgtEl>
                                          <p:spTgt spid="13"/>
                                        </p:tgtEl>
                                        <p:attrNameLst>
                                          <p:attrName>ppt_h</p:attrName>
                                        </p:attrNameLst>
                                      </p:cBhvr>
                                      <p:tavLst>
                                        <p:tav tm="0">
                                          <p:val>
                                            <p:fltVal val="0"/>
                                          </p:val>
                                        </p:tav>
                                        <p:tav tm="100000">
                                          <p:val>
                                            <p:strVal val="#ppt_h"/>
                                          </p:val>
                                        </p:tav>
                                      </p:tavLst>
                                    </p:anim>
                                  </p:childTnLst>
                                </p:cTn>
                              </p:par>
                            </p:childTnLst>
                          </p:cTn>
                        </p:par>
                        <p:par>
                          <p:cTn id="71" fill="hold" nodeType="afterGroup">
                            <p:stCondLst>
                              <p:cond delay="6000"/>
                            </p:stCondLst>
                            <p:childTnLst>
                              <p:par>
                                <p:cTn id="72" presetID="22" presetClass="entr" presetSubtype="8" fill="hold" grpId="0"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left)">
                                      <p:cBhvr>
                                        <p:cTn id="74" dur="1000"/>
                                        <p:tgtEl>
                                          <p:spTgt spid="14"/>
                                        </p:tgtEl>
                                      </p:cBhvr>
                                    </p:animEffect>
                                  </p:childTnLst>
                                </p:cTn>
                              </p:par>
                            </p:childTnLst>
                          </p:cTn>
                        </p:par>
                        <p:par>
                          <p:cTn id="75" fill="hold" nodeType="afterGroup">
                            <p:stCondLst>
                              <p:cond delay="7000"/>
                            </p:stCondLst>
                            <p:childTnLst>
                              <p:par>
                                <p:cTn id="76" presetID="42" presetClass="entr" presetSubtype="0" fill="hold" grpId="0" nodeType="after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1000"/>
                                        <p:tgtEl>
                                          <p:spTgt spid="15"/>
                                        </p:tgtEl>
                                      </p:cBhvr>
                                    </p:animEffect>
                                    <p:anim calcmode="lin" valueType="num">
                                      <p:cBhvr>
                                        <p:cTn id="79" dur="1000" fill="hold"/>
                                        <p:tgtEl>
                                          <p:spTgt spid="15"/>
                                        </p:tgtEl>
                                        <p:attrNameLst>
                                          <p:attrName>ppt_x</p:attrName>
                                        </p:attrNameLst>
                                      </p:cBhvr>
                                      <p:tavLst>
                                        <p:tav tm="0">
                                          <p:val>
                                            <p:strVal val="#ppt_x"/>
                                          </p:val>
                                        </p:tav>
                                        <p:tav tm="100000">
                                          <p:val>
                                            <p:strVal val="#ppt_x"/>
                                          </p:val>
                                        </p:tav>
                                      </p:tavLst>
                                    </p:anim>
                                    <p:anim calcmode="lin" valueType="num">
                                      <p:cBhvr>
                                        <p:cTn id="8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wipe(left)">
                                      <p:cBhvr>
                                        <p:cTn id="85" dur="1000"/>
                                        <p:tgtEl>
                                          <p:spTgt spid="16"/>
                                        </p:tgtEl>
                                      </p:cBhvr>
                                    </p:animEffect>
                                  </p:childTnLst>
                                </p:cTn>
                              </p:par>
                            </p:childTnLst>
                          </p:cTn>
                        </p:par>
                        <p:par>
                          <p:cTn id="86" fill="hold" nodeType="afterGroup">
                            <p:stCondLst>
                              <p:cond delay="1000"/>
                            </p:stCondLst>
                            <p:childTnLst>
                              <p:par>
                                <p:cTn id="87" presetID="42" presetClass="entr" presetSubtype="0" fill="hold" grpId="0"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fade">
                                      <p:cBhvr>
                                        <p:cTn id="89" dur="1000"/>
                                        <p:tgtEl>
                                          <p:spTgt spid="17"/>
                                        </p:tgtEl>
                                      </p:cBhvr>
                                    </p:animEffect>
                                    <p:anim calcmode="lin" valueType="num">
                                      <p:cBhvr>
                                        <p:cTn id="90" dur="1000" fill="hold"/>
                                        <p:tgtEl>
                                          <p:spTgt spid="17"/>
                                        </p:tgtEl>
                                        <p:attrNameLst>
                                          <p:attrName>ppt_x</p:attrName>
                                        </p:attrNameLst>
                                      </p:cBhvr>
                                      <p:tavLst>
                                        <p:tav tm="0">
                                          <p:val>
                                            <p:strVal val="#ppt_x"/>
                                          </p:val>
                                        </p:tav>
                                        <p:tav tm="100000">
                                          <p:val>
                                            <p:strVal val="#ppt_x"/>
                                          </p:val>
                                        </p:tav>
                                      </p:tavLst>
                                    </p:anim>
                                    <p:anim calcmode="lin" valueType="num">
                                      <p:cBhvr>
                                        <p:cTn id="91" dur="1000" fill="hold"/>
                                        <p:tgtEl>
                                          <p:spTgt spid="17"/>
                                        </p:tgtEl>
                                        <p:attrNameLst>
                                          <p:attrName>ppt_y</p:attrName>
                                        </p:attrNameLst>
                                      </p:cBhvr>
                                      <p:tavLst>
                                        <p:tav tm="0">
                                          <p:val>
                                            <p:strVal val="#ppt_y+.1"/>
                                          </p:val>
                                        </p:tav>
                                        <p:tav tm="100000">
                                          <p:val>
                                            <p:strVal val="#ppt_y"/>
                                          </p:val>
                                        </p:tav>
                                      </p:tavLst>
                                    </p:anim>
                                  </p:childTnLst>
                                </p:cTn>
                              </p:par>
                            </p:childTnLst>
                          </p:cTn>
                        </p:par>
                        <p:par>
                          <p:cTn id="92" fill="hold" nodeType="afterGroup">
                            <p:stCondLst>
                              <p:cond delay="2000"/>
                            </p:stCondLst>
                            <p:childTnLst>
                              <p:par>
                                <p:cTn id="93" presetID="42"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19"/>
                                        </p:tgtEl>
                                        <p:attrNameLst>
                                          <p:attrName>style.visibility</p:attrName>
                                        </p:attrNameLst>
                                      </p:cBhvr>
                                      <p:to>
                                        <p:strVal val="visible"/>
                                      </p:to>
                                    </p:set>
                                    <p:animEffect transition="in" filter="wipe(left)">
                                      <p:cBhvr>
                                        <p:cTn id="102" dur="1000"/>
                                        <p:tgtEl>
                                          <p:spTgt spid="19"/>
                                        </p:tgtEl>
                                      </p:cBhvr>
                                    </p:animEffect>
                                  </p:childTnLst>
                                </p:cTn>
                              </p:par>
                            </p:childTnLst>
                          </p:cTn>
                        </p:par>
                        <p:par>
                          <p:cTn id="103" fill="hold" nodeType="afterGroup">
                            <p:stCondLst>
                              <p:cond delay="1000"/>
                            </p:stCondLst>
                            <p:childTnLst>
                              <p:par>
                                <p:cTn id="104" presetID="42" presetClass="entr" presetSubtype="0" fill="hold" grpId="0" nodeType="after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fade">
                                      <p:cBhvr>
                                        <p:cTn id="106" dur="1000"/>
                                        <p:tgtEl>
                                          <p:spTgt spid="20"/>
                                        </p:tgtEl>
                                      </p:cBhvr>
                                    </p:animEffect>
                                    <p:anim calcmode="lin" valueType="num">
                                      <p:cBhvr>
                                        <p:cTn id="107" dur="1000" fill="hold"/>
                                        <p:tgtEl>
                                          <p:spTgt spid="20"/>
                                        </p:tgtEl>
                                        <p:attrNameLst>
                                          <p:attrName>ppt_x</p:attrName>
                                        </p:attrNameLst>
                                      </p:cBhvr>
                                      <p:tavLst>
                                        <p:tav tm="0">
                                          <p:val>
                                            <p:strVal val="#ppt_x"/>
                                          </p:val>
                                        </p:tav>
                                        <p:tav tm="100000">
                                          <p:val>
                                            <p:strVal val="#ppt_x"/>
                                          </p:val>
                                        </p:tav>
                                      </p:tavLst>
                                    </p:anim>
                                    <p:anim calcmode="lin" valueType="num">
                                      <p:cBhvr>
                                        <p:cTn id="10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5" grpId="0" autoUpdateAnimBg="0"/>
      <p:bldP spid="6" grpId="0" autoUpdateAnimBg="0"/>
      <p:bldP spid="7" grpId="0" autoUpdateAnimBg="0"/>
      <p:bldP spid="8" grpId="0" autoUpdateAnimBg="0"/>
      <p:bldP spid="9" grpId="0" autoUpdateAnimBg="0"/>
      <p:bldP spid="10" grpId="0" autoUpdateAnimBg="0"/>
      <p:bldP spid="11" grpId="0" autoUpdateAnimBg="0"/>
      <p:bldP spid="12" grpId="0" autoUpdateAnimBg="0"/>
      <p:bldP spid="13" grpId="0" autoUpdateAnimBg="0"/>
      <p:bldP spid="14" grpId="0" autoUpdateAnimBg="0"/>
      <p:bldP spid="15" grpId="0"/>
      <p:bldP spid="16" grpId="0" autoUpdateAnimBg="0"/>
      <p:bldP spid="17" grpId="0"/>
      <p:bldP spid="18" grpId="0"/>
      <p:bldP spid="19" grpId="0" autoUpdateAnimBg="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3" name="Text Box 4"/>
          <p:cNvSpPr txBox="1">
            <a:spLocks noChangeArrowheads="1"/>
          </p:cNvSpPr>
          <p:nvPr/>
        </p:nvSpPr>
        <p:spPr bwMode="auto">
          <a:xfrm>
            <a:off x="304800" y="609600"/>
            <a:ext cx="899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cs typeface="Arial" charset="0"/>
                <a:sym typeface="Symbol" pitchFamily="18" charset="2"/>
              </a:rPr>
              <a:t>  Some students have additional data stored</a:t>
            </a:r>
            <a:endParaRPr lang="en-US" sz="2400">
              <a:cs typeface="Arial" charset="0"/>
            </a:endParaRPr>
          </a:p>
        </p:txBody>
      </p:sp>
      <p:sp>
        <p:nvSpPr>
          <p:cNvPr id="5" name="Text Box 12"/>
          <p:cNvSpPr txBox="1">
            <a:spLocks noChangeArrowheads="1"/>
          </p:cNvSpPr>
          <p:nvPr/>
        </p:nvSpPr>
        <p:spPr bwMode="auto">
          <a:xfrm>
            <a:off x="609600" y="1154113"/>
            <a:ext cx="86868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buFontTx/>
              <a:buChar char="•"/>
            </a:pPr>
            <a:r>
              <a:rPr lang="en-US" sz="2200">
                <a:cs typeface="Arial" charset="0"/>
                <a:sym typeface="Symbol" pitchFamily="18" charset="2"/>
              </a:rPr>
              <a:t>If you are an athlete, data such as the </a:t>
            </a:r>
            <a:r>
              <a:rPr lang="en-US" sz="2200" i="1">
                <a:cs typeface="Arial" charset="0"/>
                <a:sym typeface="Symbol" pitchFamily="18" charset="2"/>
              </a:rPr>
              <a:t>sport </a:t>
            </a:r>
            <a:r>
              <a:rPr lang="en-US" sz="2200">
                <a:cs typeface="Arial" charset="0"/>
                <a:sym typeface="Symbol" pitchFamily="18" charset="2"/>
              </a:rPr>
              <a:t>you play, </a:t>
            </a:r>
            <a:r>
              <a:rPr lang="en-US" sz="2200" i="1">
                <a:cs typeface="Arial" charset="0"/>
                <a:sym typeface="Symbol" pitchFamily="18" charset="2"/>
              </a:rPr>
              <a:t>athletic scholarships </a:t>
            </a:r>
            <a:r>
              <a:rPr lang="en-US" sz="2200">
                <a:cs typeface="Arial" charset="0"/>
                <a:sym typeface="Symbol" pitchFamily="18" charset="2"/>
              </a:rPr>
              <a:t>you have, and </a:t>
            </a:r>
            <a:r>
              <a:rPr lang="en-US" sz="2200" i="1">
                <a:cs typeface="Arial" charset="0"/>
                <a:sym typeface="Symbol" pitchFamily="18" charset="2"/>
              </a:rPr>
              <a:t>NCAA eligibility </a:t>
            </a:r>
            <a:r>
              <a:rPr lang="en-US" sz="2200">
                <a:cs typeface="Arial" charset="0"/>
                <a:sym typeface="Symbol" pitchFamily="18" charset="2"/>
              </a:rPr>
              <a:t>are kept</a:t>
            </a:r>
            <a:endParaRPr lang="en-US" sz="2200">
              <a:cs typeface="Arial" charset="0"/>
            </a:endParaRPr>
          </a:p>
        </p:txBody>
      </p:sp>
      <p:sp>
        <p:nvSpPr>
          <p:cNvPr id="6" name="Text Box 4"/>
          <p:cNvSpPr txBox="1">
            <a:spLocks noChangeArrowheads="1"/>
          </p:cNvSpPr>
          <p:nvPr/>
        </p:nvSpPr>
        <p:spPr bwMode="auto">
          <a:xfrm>
            <a:off x="304800" y="1905000"/>
            <a:ext cx="899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cs typeface="Arial" charset="0"/>
                <a:sym typeface="Symbol" pitchFamily="18" charset="2"/>
              </a:rPr>
              <a:t>  Further refinements of data kept may be needed</a:t>
            </a:r>
            <a:endParaRPr lang="en-US" sz="2400">
              <a:cs typeface="Arial" charset="0"/>
            </a:endParaRPr>
          </a:p>
        </p:txBody>
      </p:sp>
      <p:sp>
        <p:nvSpPr>
          <p:cNvPr id="7" name="Text Box 12"/>
          <p:cNvSpPr txBox="1">
            <a:spLocks noChangeArrowheads="1"/>
          </p:cNvSpPr>
          <p:nvPr/>
        </p:nvSpPr>
        <p:spPr bwMode="auto">
          <a:xfrm>
            <a:off x="609600" y="2449513"/>
            <a:ext cx="84582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buFontTx/>
              <a:buChar char="•"/>
            </a:pPr>
            <a:r>
              <a:rPr lang="en-US" sz="2200">
                <a:cs typeface="Arial" charset="0"/>
                <a:sym typeface="Symbol" pitchFamily="18" charset="2"/>
              </a:rPr>
              <a:t>If you are a football player, data such as </a:t>
            </a:r>
            <a:r>
              <a:rPr lang="en-US" sz="2200" i="1">
                <a:cs typeface="Arial" charset="0"/>
                <a:sym typeface="Symbol" pitchFamily="18" charset="2"/>
              </a:rPr>
              <a:t>position</a:t>
            </a:r>
            <a:r>
              <a:rPr lang="en-US" sz="2200">
                <a:cs typeface="Arial" charset="0"/>
                <a:sym typeface="Symbol" pitchFamily="18" charset="2"/>
              </a:rPr>
              <a:t> played, </a:t>
            </a:r>
            <a:r>
              <a:rPr lang="en-US" sz="2200" i="1">
                <a:cs typeface="Arial" charset="0"/>
                <a:sym typeface="Symbol" pitchFamily="18" charset="2"/>
              </a:rPr>
              <a:t>yards gained</a:t>
            </a:r>
            <a:r>
              <a:rPr lang="en-US" sz="2200">
                <a:cs typeface="Arial" charset="0"/>
                <a:sym typeface="Symbol" pitchFamily="18" charset="2"/>
              </a:rPr>
              <a:t>, and </a:t>
            </a:r>
            <a:r>
              <a:rPr lang="en-US" sz="2200" i="1">
                <a:cs typeface="Arial" charset="0"/>
                <a:sym typeface="Symbol" pitchFamily="18" charset="2"/>
              </a:rPr>
              <a:t>touchdowns scored </a:t>
            </a:r>
            <a:r>
              <a:rPr lang="en-US" sz="2200">
                <a:cs typeface="Arial" charset="0"/>
                <a:sym typeface="Symbol" pitchFamily="18" charset="2"/>
              </a:rPr>
              <a:t>might be stored in an entity called FOOTBALL PLAYERS </a:t>
            </a:r>
            <a:endParaRPr lang="en-US" sz="2200">
              <a:cs typeface="Arial" charset="0"/>
            </a:endParaRPr>
          </a:p>
        </p:txBody>
      </p:sp>
      <p:sp>
        <p:nvSpPr>
          <p:cNvPr id="8" name="Text Box 12"/>
          <p:cNvSpPr txBox="1">
            <a:spLocks noChangeArrowheads="1"/>
          </p:cNvSpPr>
          <p:nvPr/>
        </p:nvSpPr>
        <p:spPr bwMode="auto">
          <a:xfrm>
            <a:off x="609600" y="3440113"/>
            <a:ext cx="84582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buFontTx/>
              <a:buChar char="•"/>
            </a:pPr>
            <a:r>
              <a:rPr lang="en-US" sz="2200">
                <a:cs typeface="Arial" charset="0"/>
                <a:sym typeface="Symbol" pitchFamily="18" charset="2"/>
              </a:rPr>
              <a:t>If you are a basket player, data such as </a:t>
            </a:r>
            <a:r>
              <a:rPr lang="en-US" sz="2200" i="1">
                <a:cs typeface="Arial" charset="0"/>
                <a:sym typeface="Symbol" pitchFamily="18" charset="2"/>
              </a:rPr>
              <a:t>field goals </a:t>
            </a:r>
            <a:r>
              <a:rPr lang="en-US" sz="2200">
                <a:cs typeface="Arial" charset="0"/>
                <a:sym typeface="Symbol" pitchFamily="18" charset="2"/>
              </a:rPr>
              <a:t>scored, </a:t>
            </a:r>
            <a:r>
              <a:rPr lang="en-US" sz="2200" i="1">
                <a:cs typeface="Arial" charset="0"/>
                <a:sym typeface="Symbol" pitchFamily="18" charset="2"/>
              </a:rPr>
              <a:t>penalty shots </a:t>
            </a:r>
            <a:r>
              <a:rPr lang="en-US" sz="2200">
                <a:cs typeface="Arial" charset="0"/>
                <a:sym typeface="Symbol" pitchFamily="18" charset="2"/>
              </a:rPr>
              <a:t>taken might be stored in an entity called BASKET PLAYERS </a:t>
            </a:r>
            <a:endParaRPr lang="en-US" sz="2200">
              <a:cs typeface="Arial" charset="0"/>
            </a:endParaRPr>
          </a:p>
        </p:txBody>
      </p:sp>
      <p:sp>
        <p:nvSpPr>
          <p:cNvPr id="9" name="Text Box 15"/>
          <p:cNvSpPr txBox="1">
            <a:spLocks noChangeArrowheads="1"/>
          </p:cNvSpPr>
          <p:nvPr/>
        </p:nvSpPr>
        <p:spPr bwMode="auto">
          <a:xfrm>
            <a:off x="533400" y="4540250"/>
            <a:ext cx="8534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500">
                <a:cs typeface="Arial" charset="0"/>
                <a:sym typeface="Symbol" pitchFamily="18" charset="2"/>
              </a:rPr>
              <a:t>You are an </a:t>
            </a:r>
            <a:r>
              <a:rPr lang="en-US" sz="2500" i="1" u="sng">
                <a:solidFill>
                  <a:srgbClr val="C00000"/>
                </a:solidFill>
                <a:cs typeface="Arial" charset="0"/>
                <a:sym typeface="Symbol" pitchFamily="18" charset="2"/>
              </a:rPr>
              <a:t>entity</a:t>
            </a:r>
            <a:r>
              <a:rPr lang="en-US" sz="2500">
                <a:cs typeface="Arial" charset="0"/>
                <a:sym typeface="Symbol" pitchFamily="18" charset="2"/>
              </a:rPr>
              <a:t> with </a:t>
            </a:r>
            <a:r>
              <a:rPr lang="en-US" sz="2500" i="1" u="sng">
                <a:solidFill>
                  <a:srgbClr val="C00000"/>
                </a:solidFill>
                <a:cs typeface="Arial" charset="0"/>
                <a:sym typeface="Symbol" pitchFamily="18" charset="2"/>
              </a:rPr>
              <a:t>attributes</a:t>
            </a:r>
            <a:r>
              <a:rPr lang="en-US" sz="2500">
                <a:cs typeface="Arial" charset="0"/>
                <a:sym typeface="Symbol" pitchFamily="18" charset="2"/>
              </a:rPr>
              <a:t> which </a:t>
            </a:r>
            <a:r>
              <a:rPr lang="en-US" sz="2500" i="1" u="sng">
                <a:solidFill>
                  <a:srgbClr val="C00000"/>
                </a:solidFill>
                <a:cs typeface="Arial" charset="0"/>
                <a:sym typeface="Symbol" pitchFamily="18" charset="2"/>
              </a:rPr>
              <a:t>vary</a:t>
            </a:r>
            <a:r>
              <a:rPr lang="en-US" sz="2500">
                <a:cs typeface="Arial" charset="0"/>
                <a:sym typeface="Symbol" pitchFamily="18" charset="2"/>
              </a:rPr>
              <a:t>. Within the University,  </a:t>
            </a:r>
            <a:r>
              <a:rPr lang="en-US" sz="2500" i="1" u="sng">
                <a:solidFill>
                  <a:srgbClr val="C00000"/>
                </a:solidFill>
                <a:cs typeface="Arial" charset="0"/>
                <a:sym typeface="Symbol" pitchFamily="18" charset="2"/>
              </a:rPr>
              <a:t>different areas</a:t>
            </a:r>
            <a:r>
              <a:rPr lang="en-US" sz="2500">
                <a:solidFill>
                  <a:srgbClr val="C00000"/>
                </a:solidFill>
                <a:cs typeface="Arial" charset="0"/>
                <a:sym typeface="Symbol" pitchFamily="18" charset="2"/>
              </a:rPr>
              <a:t> </a:t>
            </a:r>
            <a:r>
              <a:rPr lang="en-US" sz="2500">
                <a:cs typeface="Arial" charset="0"/>
                <a:sym typeface="Symbol" pitchFamily="18" charset="2"/>
              </a:rPr>
              <a:t>have different interests in you (i.e., the Registrar, the Bursar, etc.). Nonetheless, you are still part of the </a:t>
            </a:r>
            <a:r>
              <a:rPr lang="en-US" sz="2500" i="1" u="sng">
                <a:solidFill>
                  <a:srgbClr val="C00000"/>
                </a:solidFill>
                <a:cs typeface="Arial" charset="0"/>
                <a:sym typeface="Symbol" pitchFamily="18" charset="2"/>
              </a:rPr>
              <a:t>University</a:t>
            </a:r>
            <a:r>
              <a:rPr lang="en-US" sz="2500">
                <a:cs typeface="Arial" charset="0"/>
                <a:sym typeface="Symbol" pitchFamily="18" charset="2"/>
              </a:rPr>
              <a:t> as a whole.</a:t>
            </a:r>
            <a:endParaRPr lang="en-US" sz="250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nodeType="afterGroup">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1000"/>
                                        <p:tgtEl>
                                          <p:spTgt spid="6"/>
                                        </p:tgtEl>
                                      </p:cBhvr>
                                    </p:animEffect>
                                  </p:childTnLst>
                                </p:cTn>
                              </p:par>
                            </p:childTnLst>
                          </p:cTn>
                        </p:par>
                        <p:par>
                          <p:cTn id="19" fill="hold" nodeType="afterGroup">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2"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ppt_x</p:attrName>
                                        </p:attrNameLst>
                                      </p:cBhvr>
                                      <p:tavLst>
                                        <p:tav tm="0">
                                          <p:val>
                                            <p:strVal val="#ppt_x+#ppt_w/2"/>
                                          </p:val>
                                        </p:tav>
                                        <p:tav tm="100000">
                                          <p:val>
                                            <p:strVal val="#ppt_x"/>
                                          </p:val>
                                        </p:tav>
                                      </p:tavLst>
                                    </p:anim>
                                    <p:anim calcmode="lin" valueType="num">
                                      <p:cBhvr>
                                        <p:cTn id="36" dur="500" fill="hold"/>
                                        <p:tgtEl>
                                          <p:spTgt spid="9"/>
                                        </p:tgtEl>
                                        <p:attrNameLst>
                                          <p:attrName>ppt_y</p:attrName>
                                        </p:attrNameLst>
                                      </p:cBhvr>
                                      <p:tavLst>
                                        <p:tav tm="0">
                                          <p:val>
                                            <p:strVal val="#ppt_y"/>
                                          </p:val>
                                        </p:tav>
                                        <p:tav tm="100000">
                                          <p:val>
                                            <p:strVal val="#ppt_y"/>
                                          </p:val>
                                        </p:tav>
                                      </p:tavLst>
                                    </p:anim>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5" grpId="0"/>
      <p:bldP spid="6" grpId="0" autoUpdateAnimBg="0"/>
      <p:bldP spid="7" grpId="0"/>
      <p:bldP spid="8" grpId="0"/>
      <p:bldP spid="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1638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572366CE-8A97-42F4-B04A-C5853D8823A3}" type="slidenum">
              <a:rPr lang="en-US" smtClean="0"/>
              <a:pPr eaLnBrk="1" fontAlgn="base" hangingPunct="1">
                <a:spcBef>
                  <a:spcPct val="0"/>
                </a:spcBef>
                <a:spcAft>
                  <a:spcPct val="0"/>
                </a:spcAft>
              </a:pPr>
              <a:t>18</a:t>
            </a:fld>
            <a:endParaRPr lang="en-US" smtClean="0"/>
          </a:p>
        </p:txBody>
      </p:sp>
      <p:sp>
        <p:nvSpPr>
          <p:cNvPr id="6" name="Text Box 2"/>
          <p:cNvSpPr txBox="1">
            <a:spLocks noChangeArrowheads="1"/>
          </p:cNvSpPr>
          <p:nvPr/>
        </p:nvSpPr>
        <p:spPr bwMode="auto">
          <a:xfrm>
            <a:off x="381000" y="914400"/>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i="1">
                <a:solidFill>
                  <a:srgbClr val="008000"/>
                </a:solidFill>
              </a:rPr>
              <a:t>HOW does this relate to a database?</a:t>
            </a:r>
          </a:p>
        </p:txBody>
      </p:sp>
      <p:sp>
        <p:nvSpPr>
          <p:cNvPr id="7" name="Text Box 3"/>
          <p:cNvSpPr txBox="1">
            <a:spLocks noChangeArrowheads="1"/>
          </p:cNvSpPr>
          <p:nvPr/>
        </p:nvSpPr>
        <p:spPr bwMode="auto">
          <a:xfrm>
            <a:off x="457200" y="1676400"/>
            <a:ext cx="3276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b="1" i="1"/>
              <a:t>You</a:t>
            </a:r>
            <a:r>
              <a:rPr lang="en-US" sz="2600" b="1"/>
              <a:t> are an </a:t>
            </a:r>
            <a:r>
              <a:rPr lang="en-US" sz="2600" b="1" i="1" u="sng">
                <a:solidFill>
                  <a:srgbClr val="990000"/>
                </a:solidFill>
              </a:rPr>
              <a:t>entity</a:t>
            </a:r>
          </a:p>
        </p:txBody>
      </p:sp>
      <p:sp>
        <p:nvSpPr>
          <p:cNvPr id="8" name="Line 4"/>
          <p:cNvSpPr>
            <a:spLocks noChangeShapeType="1"/>
          </p:cNvSpPr>
          <p:nvPr/>
        </p:nvSpPr>
        <p:spPr bwMode="auto">
          <a:xfrm>
            <a:off x="4038600" y="1981200"/>
            <a:ext cx="1066800" cy="0"/>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9" name="Text Box 5"/>
          <p:cNvSpPr txBox="1">
            <a:spLocks noChangeArrowheads="1"/>
          </p:cNvSpPr>
          <p:nvPr/>
        </p:nvSpPr>
        <p:spPr bwMode="auto">
          <a:xfrm>
            <a:off x="5486400" y="1600200"/>
            <a:ext cx="34290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ts val="2500"/>
              </a:lnSpc>
            </a:pPr>
            <a:r>
              <a:rPr lang="en-US" sz="2600">
                <a:solidFill>
                  <a:srgbClr val="0000CC"/>
                </a:solidFill>
              </a:rPr>
              <a:t>A </a:t>
            </a:r>
            <a:r>
              <a:rPr lang="en-US" sz="2600" b="1" i="1" u="sng">
                <a:solidFill>
                  <a:srgbClr val="C00000"/>
                </a:solidFill>
              </a:rPr>
              <a:t>record</a:t>
            </a:r>
            <a:r>
              <a:rPr lang="en-US" sz="2600">
                <a:solidFill>
                  <a:srgbClr val="0000CC"/>
                </a:solidFill>
              </a:rPr>
              <a:t> in a </a:t>
            </a:r>
            <a:r>
              <a:rPr lang="en-US" sz="2600" b="1" i="1" u="sng">
                <a:solidFill>
                  <a:srgbClr val="C00000"/>
                </a:solidFill>
              </a:rPr>
              <a:t>table</a:t>
            </a:r>
            <a:r>
              <a:rPr lang="en-US" sz="2600">
                <a:solidFill>
                  <a:srgbClr val="0000CC"/>
                </a:solidFill>
              </a:rPr>
              <a:t> called Student</a:t>
            </a:r>
          </a:p>
        </p:txBody>
      </p:sp>
      <p:sp>
        <p:nvSpPr>
          <p:cNvPr id="10" name="Text Box 6"/>
          <p:cNvSpPr txBox="1">
            <a:spLocks noChangeArrowheads="1"/>
          </p:cNvSpPr>
          <p:nvPr/>
        </p:nvSpPr>
        <p:spPr bwMode="auto">
          <a:xfrm>
            <a:off x="457200" y="2362200"/>
            <a:ext cx="2667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b="1"/>
              <a:t>with </a:t>
            </a:r>
            <a:r>
              <a:rPr lang="en-US" sz="2600" b="1" i="1" u="sng">
                <a:solidFill>
                  <a:srgbClr val="990000"/>
                </a:solidFill>
              </a:rPr>
              <a:t>attributes</a:t>
            </a:r>
          </a:p>
        </p:txBody>
      </p:sp>
      <p:sp>
        <p:nvSpPr>
          <p:cNvPr id="11" name="Line 7"/>
          <p:cNvSpPr>
            <a:spLocks noChangeShapeType="1"/>
          </p:cNvSpPr>
          <p:nvPr/>
        </p:nvSpPr>
        <p:spPr bwMode="auto">
          <a:xfrm>
            <a:off x="4038600" y="2667000"/>
            <a:ext cx="1066800" cy="0"/>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 name="Text Box 8"/>
          <p:cNvSpPr txBox="1">
            <a:spLocks noChangeArrowheads="1"/>
          </p:cNvSpPr>
          <p:nvPr/>
        </p:nvSpPr>
        <p:spPr bwMode="auto">
          <a:xfrm>
            <a:off x="5486400" y="2406650"/>
            <a:ext cx="3429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b="1" i="1" u="sng">
                <a:solidFill>
                  <a:srgbClr val="C00000"/>
                </a:solidFill>
              </a:rPr>
              <a:t>Fields</a:t>
            </a:r>
            <a:endParaRPr lang="en-US" sz="2600" i="1" u="sng">
              <a:solidFill>
                <a:srgbClr val="C00000"/>
              </a:solidFill>
            </a:endParaRPr>
          </a:p>
        </p:txBody>
      </p:sp>
      <p:sp>
        <p:nvSpPr>
          <p:cNvPr id="13" name="Text Box 9"/>
          <p:cNvSpPr txBox="1">
            <a:spLocks noChangeArrowheads="1"/>
          </p:cNvSpPr>
          <p:nvPr/>
        </p:nvSpPr>
        <p:spPr bwMode="auto">
          <a:xfrm>
            <a:off x="457200" y="2819400"/>
            <a:ext cx="2667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b="1"/>
              <a:t>which </a:t>
            </a:r>
            <a:r>
              <a:rPr lang="en-US" sz="2600" b="1" i="1" u="sng">
                <a:solidFill>
                  <a:srgbClr val="990000"/>
                </a:solidFill>
              </a:rPr>
              <a:t>vary</a:t>
            </a:r>
          </a:p>
        </p:txBody>
      </p:sp>
      <p:sp>
        <p:nvSpPr>
          <p:cNvPr id="14" name="Line 10"/>
          <p:cNvSpPr>
            <a:spLocks noChangeShapeType="1"/>
          </p:cNvSpPr>
          <p:nvPr/>
        </p:nvSpPr>
        <p:spPr bwMode="auto">
          <a:xfrm>
            <a:off x="4038600" y="3124200"/>
            <a:ext cx="1066800" cy="0"/>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 name="Text Box 11"/>
          <p:cNvSpPr txBox="1">
            <a:spLocks noChangeArrowheads="1"/>
          </p:cNvSpPr>
          <p:nvPr/>
        </p:nvSpPr>
        <p:spPr bwMode="auto">
          <a:xfrm>
            <a:off x="5486400" y="2921000"/>
            <a:ext cx="32766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5000"/>
              </a:lnSpc>
            </a:pPr>
            <a:r>
              <a:rPr lang="en-US" sz="2600"/>
              <a:t>e.g., Student GPAs differ </a:t>
            </a:r>
          </a:p>
        </p:txBody>
      </p:sp>
      <p:sp>
        <p:nvSpPr>
          <p:cNvPr id="16" name="Text Box 12"/>
          <p:cNvSpPr txBox="1">
            <a:spLocks noChangeArrowheads="1"/>
          </p:cNvSpPr>
          <p:nvPr/>
        </p:nvSpPr>
        <p:spPr bwMode="auto">
          <a:xfrm>
            <a:off x="457200" y="3521075"/>
            <a:ext cx="44958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b="1">
                <a:sym typeface="Symbol" pitchFamily="18" charset="2"/>
              </a:rPr>
              <a:t>Within the University,  </a:t>
            </a:r>
            <a:r>
              <a:rPr lang="en-US" sz="2600" b="1" i="1" u="sng">
                <a:solidFill>
                  <a:srgbClr val="990000"/>
                </a:solidFill>
                <a:sym typeface="Symbol" pitchFamily="18" charset="2"/>
              </a:rPr>
              <a:t>different</a:t>
            </a:r>
            <a:r>
              <a:rPr lang="en-US" sz="2600" b="1" i="1">
                <a:solidFill>
                  <a:srgbClr val="990000"/>
                </a:solidFill>
                <a:sym typeface="Symbol" pitchFamily="18" charset="2"/>
              </a:rPr>
              <a:t>  </a:t>
            </a:r>
            <a:r>
              <a:rPr lang="en-US" sz="2600" b="1" i="1" u="sng">
                <a:solidFill>
                  <a:srgbClr val="990000"/>
                </a:solidFill>
                <a:sym typeface="Symbol" pitchFamily="18" charset="2"/>
              </a:rPr>
              <a:t>areas</a:t>
            </a:r>
            <a:r>
              <a:rPr lang="en-US" sz="2600" b="1">
                <a:sym typeface="Symbol" pitchFamily="18" charset="2"/>
              </a:rPr>
              <a:t>, have different interests in you</a:t>
            </a:r>
            <a:endParaRPr lang="en-US" sz="2600" b="1" i="1" u="sng">
              <a:sym typeface="Symbol" pitchFamily="18" charset="2"/>
            </a:endParaRPr>
          </a:p>
        </p:txBody>
      </p:sp>
      <p:sp>
        <p:nvSpPr>
          <p:cNvPr id="17" name="Line 13"/>
          <p:cNvSpPr>
            <a:spLocks noChangeShapeType="1"/>
          </p:cNvSpPr>
          <p:nvPr/>
        </p:nvSpPr>
        <p:spPr bwMode="auto">
          <a:xfrm>
            <a:off x="4038600" y="4114800"/>
            <a:ext cx="1066800" cy="0"/>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 name="Text Box 14"/>
          <p:cNvSpPr txBox="1">
            <a:spLocks noChangeArrowheads="1"/>
          </p:cNvSpPr>
          <p:nvPr/>
        </p:nvSpPr>
        <p:spPr bwMode="auto">
          <a:xfrm>
            <a:off x="5562600" y="3733800"/>
            <a:ext cx="3581400"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ts val="2500"/>
              </a:lnSpc>
              <a:spcBef>
                <a:spcPct val="50000"/>
              </a:spcBef>
            </a:pPr>
            <a:r>
              <a:rPr lang="en-US" sz="2800">
                <a:cs typeface="Arial" charset="0"/>
              </a:rPr>
              <a:t>The registrar, bursar, and athletic depart-ment all keep differ-ent data on you in different </a:t>
            </a:r>
            <a:r>
              <a:rPr lang="en-US" sz="2800" b="1" i="1" u="sng">
                <a:solidFill>
                  <a:srgbClr val="C00000"/>
                </a:solidFill>
                <a:cs typeface="Arial" charset="0"/>
              </a:rPr>
              <a:t>Files</a:t>
            </a:r>
          </a:p>
        </p:txBody>
      </p:sp>
      <p:sp>
        <p:nvSpPr>
          <p:cNvPr id="20" name="Text Box 16"/>
          <p:cNvSpPr txBox="1">
            <a:spLocks noChangeArrowheads="1"/>
          </p:cNvSpPr>
          <p:nvPr/>
        </p:nvSpPr>
        <p:spPr bwMode="auto">
          <a:xfrm>
            <a:off x="381000" y="5181600"/>
            <a:ext cx="4495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b="1">
                <a:sym typeface="Symbol" pitchFamily="18" charset="2"/>
              </a:rPr>
              <a:t>Nonetheless, you are still part of the </a:t>
            </a:r>
            <a:r>
              <a:rPr lang="en-US" sz="2600" b="1" i="1" u="sng">
                <a:solidFill>
                  <a:srgbClr val="990000"/>
                </a:solidFill>
                <a:sym typeface="Symbol" pitchFamily="18" charset="2"/>
              </a:rPr>
              <a:t>University</a:t>
            </a:r>
          </a:p>
        </p:txBody>
      </p:sp>
      <p:sp>
        <p:nvSpPr>
          <p:cNvPr id="21" name="Line 17"/>
          <p:cNvSpPr>
            <a:spLocks noChangeShapeType="1"/>
          </p:cNvSpPr>
          <p:nvPr/>
        </p:nvSpPr>
        <p:spPr bwMode="auto">
          <a:xfrm>
            <a:off x="4114800" y="5867400"/>
            <a:ext cx="1066800" cy="0"/>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 name="Text Box 18"/>
          <p:cNvSpPr txBox="1">
            <a:spLocks noChangeArrowheads="1"/>
          </p:cNvSpPr>
          <p:nvPr/>
        </p:nvSpPr>
        <p:spPr bwMode="auto">
          <a:xfrm>
            <a:off x="5486400" y="5607050"/>
            <a:ext cx="3429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b="1" i="1" u="sng">
                <a:solidFill>
                  <a:srgbClr val="C00000"/>
                </a:solidFill>
              </a:rPr>
              <a:t>Database</a:t>
            </a:r>
            <a:endParaRPr lang="en-US" sz="2600" i="1" u="sng">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nodeType="afterGroup">
                            <p:stCondLst>
                              <p:cond delay="500"/>
                            </p:stCondLst>
                            <p:childTnLst>
                              <p:par>
                                <p:cTn id="9" presetID="17"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ppt_h/2"/>
                                          </p:val>
                                        </p:tav>
                                        <p:tav tm="100000">
                                          <p:val>
                                            <p:strVal val="#ppt_y"/>
                                          </p:val>
                                        </p:tav>
                                      </p:tavLst>
                                    </p:anim>
                                    <p:anim calcmode="lin" valueType="num">
                                      <p:cBhvr>
                                        <p:cTn id="13" dur="1000" fill="hold"/>
                                        <p:tgtEl>
                                          <p:spTgt spid="7"/>
                                        </p:tgtEl>
                                        <p:attrNameLst>
                                          <p:attrName>ppt_w</p:attrName>
                                        </p:attrNameLst>
                                      </p:cBhvr>
                                      <p:tavLst>
                                        <p:tav tm="0">
                                          <p:val>
                                            <p:strVal val="#ppt_w"/>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childTnLst>
                                </p:cTn>
                              </p:par>
                            </p:childTnLst>
                          </p:cTn>
                        </p:par>
                        <p:par>
                          <p:cTn id="15" fill="hold" nodeType="afterGroup">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000" fill="hold"/>
                                        <p:tgtEl>
                                          <p:spTgt spid="8"/>
                                        </p:tgtEl>
                                        <p:attrNameLst>
                                          <p:attrName>ppt_x</p:attrName>
                                        </p:attrNameLst>
                                      </p:cBhvr>
                                      <p:tavLst>
                                        <p:tav tm="0">
                                          <p:val>
                                            <p:strVal val="0-#ppt_w/2"/>
                                          </p:val>
                                        </p:tav>
                                        <p:tav tm="100000">
                                          <p:val>
                                            <p:strVal val="#ppt_x"/>
                                          </p:val>
                                        </p:tav>
                                      </p:tavLst>
                                    </p:anim>
                                    <p:anim calcmode="lin" valueType="num">
                                      <p:cBhvr additive="base">
                                        <p:cTn id="19" dur="1000" fill="hold"/>
                                        <p:tgtEl>
                                          <p:spTgt spid="8"/>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2500"/>
                            </p:stCondLst>
                            <p:childTnLst>
                              <p:par>
                                <p:cTn id="21" presetID="2" presetClass="entr" presetSubtype="2"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1+#ppt_w/2"/>
                                          </p:val>
                                        </p:tav>
                                        <p:tav tm="100000">
                                          <p:val>
                                            <p:strVal val="#ppt_x"/>
                                          </p:val>
                                        </p:tav>
                                      </p:tavLst>
                                    </p:anim>
                                    <p:anim calcmode="lin" valueType="num">
                                      <p:cBhvr additive="base">
                                        <p:cTn id="24" dur="1000" fill="hold"/>
                                        <p:tgtEl>
                                          <p:spTgt spid="9"/>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3500"/>
                            </p:stCondLst>
                            <p:childTnLst>
                              <p:par>
                                <p:cTn id="26" presetID="17"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ppt_h/2"/>
                                          </p:val>
                                        </p:tav>
                                        <p:tav tm="100000">
                                          <p:val>
                                            <p:strVal val="#ppt_y"/>
                                          </p:val>
                                        </p:tav>
                                      </p:tavLst>
                                    </p:anim>
                                    <p:anim calcmode="lin" valueType="num">
                                      <p:cBhvr>
                                        <p:cTn id="30" dur="1000" fill="hold"/>
                                        <p:tgtEl>
                                          <p:spTgt spid="10"/>
                                        </p:tgtEl>
                                        <p:attrNameLst>
                                          <p:attrName>ppt_w</p:attrName>
                                        </p:attrNameLst>
                                      </p:cBhvr>
                                      <p:tavLst>
                                        <p:tav tm="0">
                                          <p:val>
                                            <p:strVal val="#ppt_w"/>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childTnLst>
                                </p:cTn>
                              </p:par>
                            </p:childTnLst>
                          </p:cTn>
                        </p:par>
                        <p:par>
                          <p:cTn id="32" fill="hold" nodeType="afterGroup">
                            <p:stCondLst>
                              <p:cond delay="4500"/>
                            </p:stCondLst>
                            <p:childTnLst>
                              <p:par>
                                <p:cTn id="33" presetID="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0-#ppt_w/2"/>
                                          </p:val>
                                        </p:tav>
                                        <p:tav tm="100000">
                                          <p:val>
                                            <p:strVal val="#ppt_x"/>
                                          </p:val>
                                        </p:tav>
                                      </p:tavLst>
                                    </p:anim>
                                    <p:anim calcmode="lin" valueType="num">
                                      <p:cBhvr additive="base">
                                        <p:cTn id="36" dur="1000" fill="hold"/>
                                        <p:tgtEl>
                                          <p:spTgt spid="11"/>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5500"/>
                            </p:stCondLst>
                            <p:childTnLst>
                              <p:par>
                                <p:cTn id="38" presetID="2" presetClass="entr" presetSubtype="2"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1000" fill="hold"/>
                                        <p:tgtEl>
                                          <p:spTgt spid="12"/>
                                        </p:tgtEl>
                                        <p:attrNameLst>
                                          <p:attrName>ppt_x</p:attrName>
                                        </p:attrNameLst>
                                      </p:cBhvr>
                                      <p:tavLst>
                                        <p:tav tm="0">
                                          <p:val>
                                            <p:strVal val="1+#ppt_w/2"/>
                                          </p:val>
                                        </p:tav>
                                        <p:tav tm="100000">
                                          <p:val>
                                            <p:strVal val="#ppt_x"/>
                                          </p:val>
                                        </p:tav>
                                      </p:tavLst>
                                    </p:anim>
                                    <p:anim calcmode="lin" valueType="num">
                                      <p:cBhvr additive="base">
                                        <p:cTn id="41" dur="1000" fill="hold"/>
                                        <p:tgtEl>
                                          <p:spTgt spid="12"/>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6500"/>
                            </p:stCondLst>
                            <p:childTnLst>
                              <p:par>
                                <p:cTn id="43" presetID="17" presetClass="entr" presetSubtype="1"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ppt_h/2"/>
                                          </p:val>
                                        </p:tav>
                                        <p:tav tm="100000">
                                          <p:val>
                                            <p:strVal val="#ppt_y"/>
                                          </p:val>
                                        </p:tav>
                                      </p:tavLst>
                                    </p:anim>
                                    <p:anim calcmode="lin" valueType="num">
                                      <p:cBhvr>
                                        <p:cTn id="47" dur="1000" fill="hold"/>
                                        <p:tgtEl>
                                          <p:spTgt spid="13"/>
                                        </p:tgtEl>
                                        <p:attrNameLst>
                                          <p:attrName>ppt_w</p:attrName>
                                        </p:attrNameLst>
                                      </p:cBhvr>
                                      <p:tavLst>
                                        <p:tav tm="0">
                                          <p:val>
                                            <p:strVal val="#ppt_w"/>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childTnLst>
                                </p:cTn>
                              </p:par>
                            </p:childTnLst>
                          </p:cTn>
                        </p:par>
                        <p:par>
                          <p:cTn id="49" fill="hold" nodeType="afterGroup">
                            <p:stCondLst>
                              <p:cond delay="7500"/>
                            </p:stCondLst>
                            <p:childTnLst>
                              <p:par>
                                <p:cTn id="50" presetID="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1000" fill="hold"/>
                                        <p:tgtEl>
                                          <p:spTgt spid="14"/>
                                        </p:tgtEl>
                                        <p:attrNameLst>
                                          <p:attrName>ppt_x</p:attrName>
                                        </p:attrNameLst>
                                      </p:cBhvr>
                                      <p:tavLst>
                                        <p:tav tm="0">
                                          <p:val>
                                            <p:strVal val="0-#ppt_w/2"/>
                                          </p:val>
                                        </p:tav>
                                        <p:tav tm="100000">
                                          <p:val>
                                            <p:strVal val="#ppt_x"/>
                                          </p:val>
                                        </p:tav>
                                      </p:tavLst>
                                    </p:anim>
                                    <p:anim calcmode="lin" valueType="num">
                                      <p:cBhvr additive="base">
                                        <p:cTn id="53" dur="1000" fill="hold"/>
                                        <p:tgtEl>
                                          <p:spTgt spid="14"/>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8500"/>
                            </p:stCondLst>
                            <p:childTnLst>
                              <p:par>
                                <p:cTn id="55" presetID="2" presetClass="entr" presetSubtype="2"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1000" fill="hold"/>
                                        <p:tgtEl>
                                          <p:spTgt spid="15"/>
                                        </p:tgtEl>
                                        <p:attrNameLst>
                                          <p:attrName>ppt_x</p:attrName>
                                        </p:attrNameLst>
                                      </p:cBhvr>
                                      <p:tavLst>
                                        <p:tav tm="0">
                                          <p:val>
                                            <p:strVal val="1+#ppt_w/2"/>
                                          </p:val>
                                        </p:tav>
                                        <p:tav tm="100000">
                                          <p:val>
                                            <p:strVal val="#ppt_x"/>
                                          </p:val>
                                        </p:tav>
                                      </p:tavLst>
                                    </p:anim>
                                    <p:anim calcmode="lin" valueType="num">
                                      <p:cBhvr additive="base">
                                        <p:cTn id="58" dur="1000" fill="hold"/>
                                        <p:tgtEl>
                                          <p:spTgt spid="15"/>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9500"/>
                            </p:stCondLst>
                            <p:childTnLst>
                              <p:par>
                                <p:cTn id="60" presetID="17" presetClass="entr" presetSubtype="1"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1000" fill="hold"/>
                                        <p:tgtEl>
                                          <p:spTgt spid="16"/>
                                        </p:tgtEl>
                                        <p:attrNameLst>
                                          <p:attrName>ppt_y</p:attrName>
                                        </p:attrNameLst>
                                      </p:cBhvr>
                                      <p:tavLst>
                                        <p:tav tm="0">
                                          <p:val>
                                            <p:strVal val="#ppt_y-#ppt_h/2"/>
                                          </p:val>
                                        </p:tav>
                                        <p:tav tm="100000">
                                          <p:val>
                                            <p:strVal val="#ppt_y"/>
                                          </p:val>
                                        </p:tav>
                                      </p:tavLst>
                                    </p:anim>
                                    <p:anim calcmode="lin" valueType="num">
                                      <p:cBhvr>
                                        <p:cTn id="64" dur="1000" fill="hold"/>
                                        <p:tgtEl>
                                          <p:spTgt spid="16"/>
                                        </p:tgtEl>
                                        <p:attrNameLst>
                                          <p:attrName>ppt_w</p:attrName>
                                        </p:attrNameLst>
                                      </p:cBhvr>
                                      <p:tavLst>
                                        <p:tav tm="0">
                                          <p:val>
                                            <p:strVal val="#ppt_w"/>
                                          </p:val>
                                        </p:tav>
                                        <p:tav tm="100000">
                                          <p:val>
                                            <p:strVal val="#ppt_w"/>
                                          </p:val>
                                        </p:tav>
                                      </p:tavLst>
                                    </p:anim>
                                    <p:anim calcmode="lin" valueType="num">
                                      <p:cBhvr>
                                        <p:cTn id="65" dur="1000" fill="hold"/>
                                        <p:tgtEl>
                                          <p:spTgt spid="16"/>
                                        </p:tgtEl>
                                        <p:attrNameLst>
                                          <p:attrName>ppt_h</p:attrName>
                                        </p:attrNameLst>
                                      </p:cBhvr>
                                      <p:tavLst>
                                        <p:tav tm="0">
                                          <p:val>
                                            <p:fltVal val="0"/>
                                          </p:val>
                                        </p:tav>
                                        <p:tav tm="100000">
                                          <p:val>
                                            <p:strVal val="#ppt_h"/>
                                          </p:val>
                                        </p:tav>
                                      </p:tavLst>
                                    </p:anim>
                                  </p:childTnLst>
                                </p:cTn>
                              </p:par>
                            </p:childTnLst>
                          </p:cTn>
                        </p:par>
                        <p:par>
                          <p:cTn id="66" fill="hold" nodeType="afterGroup">
                            <p:stCondLst>
                              <p:cond delay="10500"/>
                            </p:stCondLst>
                            <p:childTnLst>
                              <p:par>
                                <p:cTn id="67" presetID="2" presetClass="entr" presetSubtype="8"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1000" fill="hold"/>
                                        <p:tgtEl>
                                          <p:spTgt spid="17"/>
                                        </p:tgtEl>
                                        <p:attrNameLst>
                                          <p:attrName>ppt_x</p:attrName>
                                        </p:attrNameLst>
                                      </p:cBhvr>
                                      <p:tavLst>
                                        <p:tav tm="0">
                                          <p:val>
                                            <p:strVal val="0-#ppt_w/2"/>
                                          </p:val>
                                        </p:tav>
                                        <p:tav tm="100000">
                                          <p:val>
                                            <p:strVal val="#ppt_x"/>
                                          </p:val>
                                        </p:tav>
                                      </p:tavLst>
                                    </p:anim>
                                    <p:anim calcmode="lin" valueType="num">
                                      <p:cBhvr additive="base">
                                        <p:cTn id="70" dur="1000" fill="hold"/>
                                        <p:tgtEl>
                                          <p:spTgt spid="17"/>
                                        </p:tgtEl>
                                        <p:attrNameLst>
                                          <p:attrName>ppt_y</p:attrName>
                                        </p:attrNameLst>
                                      </p:cBhvr>
                                      <p:tavLst>
                                        <p:tav tm="0">
                                          <p:val>
                                            <p:strVal val="#ppt_y"/>
                                          </p:val>
                                        </p:tav>
                                        <p:tav tm="100000">
                                          <p:val>
                                            <p:strVal val="#ppt_y"/>
                                          </p:val>
                                        </p:tav>
                                      </p:tavLst>
                                    </p:anim>
                                  </p:childTnLst>
                                </p:cTn>
                              </p:par>
                            </p:childTnLst>
                          </p:cTn>
                        </p:par>
                        <p:par>
                          <p:cTn id="71" fill="hold" nodeType="afterGroup">
                            <p:stCondLst>
                              <p:cond delay="11500"/>
                            </p:stCondLst>
                            <p:childTnLst>
                              <p:par>
                                <p:cTn id="72" presetID="2" presetClass="entr" presetSubtype="2"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000" fill="hold"/>
                                        <p:tgtEl>
                                          <p:spTgt spid="18"/>
                                        </p:tgtEl>
                                        <p:attrNameLst>
                                          <p:attrName>ppt_x</p:attrName>
                                        </p:attrNameLst>
                                      </p:cBhvr>
                                      <p:tavLst>
                                        <p:tav tm="0">
                                          <p:val>
                                            <p:strVal val="1+#ppt_w/2"/>
                                          </p:val>
                                        </p:tav>
                                        <p:tav tm="100000">
                                          <p:val>
                                            <p:strVal val="#ppt_x"/>
                                          </p:val>
                                        </p:tav>
                                      </p:tavLst>
                                    </p:anim>
                                    <p:anim calcmode="lin" valueType="num">
                                      <p:cBhvr additive="base">
                                        <p:cTn id="75" dur="1000" fill="hold"/>
                                        <p:tgtEl>
                                          <p:spTgt spid="18"/>
                                        </p:tgtEl>
                                        <p:attrNameLst>
                                          <p:attrName>ppt_y</p:attrName>
                                        </p:attrNameLst>
                                      </p:cBhvr>
                                      <p:tavLst>
                                        <p:tav tm="0">
                                          <p:val>
                                            <p:strVal val="#ppt_y"/>
                                          </p:val>
                                        </p:tav>
                                        <p:tav tm="100000">
                                          <p:val>
                                            <p:strVal val="#ppt_y"/>
                                          </p:val>
                                        </p:tav>
                                      </p:tavLst>
                                    </p:anim>
                                  </p:childTnLst>
                                </p:cTn>
                              </p:par>
                            </p:childTnLst>
                          </p:cTn>
                        </p:par>
                        <p:par>
                          <p:cTn id="76" fill="hold" nodeType="afterGroup">
                            <p:stCondLst>
                              <p:cond delay="12500"/>
                            </p:stCondLst>
                            <p:childTnLst>
                              <p:par>
                                <p:cTn id="77" presetID="17" presetClass="entr" presetSubtype="1"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1000" fill="hold"/>
                                        <p:tgtEl>
                                          <p:spTgt spid="20"/>
                                        </p:tgtEl>
                                        <p:attrNameLst>
                                          <p:attrName>ppt_x</p:attrName>
                                        </p:attrNameLst>
                                      </p:cBhvr>
                                      <p:tavLst>
                                        <p:tav tm="0">
                                          <p:val>
                                            <p:strVal val="#ppt_x"/>
                                          </p:val>
                                        </p:tav>
                                        <p:tav tm="100000">
                                          <p:val>
                                            <p:strVal val="#ppt_x"/>
                                          </p:val>
                                        </p:tav>
                                      </p:tavLst>
                                    </p:anim>
                                    <p:anim calcmode="lin" valueType="num">
                                      <p:cBhvr>
                                        <p:cTn id="80" dur="1000" fill="hold"/>
                                        <p:tgtEl>
                                          <p:spTgt spid="20"/>
                                        </p:tgtEl>
                                        <p:attrNameLst>
                                          <p:attrName>ppt_y</p:attrName>
                                        </p:attrNameLst>
                                      </p:cBhvr>
                                      <p:tavLst>
                                        <p:tav tm="0">
                                          <p:val>
                                            <p:strVal val="#ppt_y-#ppt_h/2"/>
                                          </p:val>
                                        </p:tav>
                                        <p:tav tm="100000">
                                          <p:val>
                                            <p:strVal val="#ppt_y"/>
                                          </p:val>
                                        </p:tav>
                                      </p:tavLst>
                                    </p:anim>
                                    <p:anim calcmode="lin" valueType="num">
                                      <p:cBhvr>
                                        <p:cTn id="81" dur="1000" fill="hold"/>
                                        <p:tgtEl>
                                          <p:spTgt spid="20"/>
                                        </p:tgtEl>
                                        <p:attrNameLst>
                                          <p:attrName>ppt_w</p:attrName>
                                        </p:attrNameLst>
                                      </p:cBhvr>
                                      <p:tavLst>
                                        <p:tav tm="0">
                                          <p:val>
                                            <p:strVal val="#ppt_w"/>
                                          </p:val>
                                        </p:tav>
                                        <p:tav tm="100000">
                                          <p:val>
                                            <p:strVal val="#ppt_w"/>
                                          </p:val>
                                        </p:tav>
                                      </p:tavLst>
                                    </p:anim>
                                    <p:anim calcmode="lin" valueType="num">
                                      <p:cBhvr>
                                        <p:cTn id="82" dur="1000" fill="hold"/>
                                        <p:tgtEl>
                                          <p:spTgt spid="20"/>
                                        </p:tgtEl>
                                        <p:attrNameLst>
                                          <p:attrName>ppt_h</p:attrName>
                                        </p:attrNameLst>
                                      </p:cBhvr>
                                      <p:tavLst>
                                        <p:tav tm="0">
                                          <p:val>
                                            <p:fltVal val="0"/>
                                          </p:val>
                                        </p:tav>
                                        <p:tav tm="100000">
                                          <p:val>
                                            <p:strVal val="#ppt_h"/>
                                          </p:val>
                                        </p:tav>
                                      </p:tavLst>
                                    </p:anim>
                                  </p:childTnLst>
                                </p:cTn>
                              </p:par>
                            </p:childTnLst>
                          </p:cTn>
                        </p:par>
                        <p:par>
                          <p:cTn id="83" fill="hold" nodeType="afterGroup">
                            <p:stCondLst>
                              <p:cond delay="13500"/>
                            </p:stCondLst>
                            <p:childTnLst>
                              <p:par>
                                <p:cTn id="84" presetID="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additive="base">
                                        <p:cTn id="86" dur="1000" fill="hold"/>
                                        <p:tgtEl>
                                          <p:spTgt spid="21"/>
                                        </p:tgtEl>
                                        <p:attrNameLst>
                                          <p:attrName>ppt_x</p:attrName>
                                        </p:attrNameLst>
                                      </p:cBhvr>
                                      <p:tavLst>
                                        <p:tav tm="0">
                                          <p:val>
                                            <p:strVal val="0-#ppt_w/2"/>
                                          </p:val>
                                        </p:tav>
                                        <p:tav tm="100000">
                                          <p:val>
                                            <p:strVal val="#ppt_x"/>
                                          </p:val>
                                        </p:tav>
                                      </p:tavLst>
                                    </p:anim>
                                    <p:anim calcmode="lin" valueType="num">
                                      <p:cBhvr additive="base">
                                        <p:cTn id="87" dur="1000" fill="hold"/>
                                        <p:tgtEl>
                                          <p:spTgt spid="21"/>
                                        </p:tgtEl>
                                        <p:attrNameLst>
                                          <p:attrName>ppt_y</p:attrName>
                                        </p:attrNameLst>
                                      </p:cBhvr>
                                      <p:tavLst>
                                        <p:tav tm="0">
                                          <p:val>
                                            <p:strVal val="#ppt_y"/>
                                          </p:val>
                                        </p:tav>
                                        <p:tav tm="100000">
                                          <p:val>
                                            <p:strVal val="#ppt_y"/>
                                          </p:val>
                                        </p:tav>
                                      </p:tavLst>
                                    </p:anim>
                                  </p:childTnLst>
                                </p:cTn>
                              </p:par>
                            </p:childTnLst>
                          </p:cTn>
                        </p:par>
                        <p:par>
                          <p:cTn id="88" fill="hold" nodeType="afterGroup">
                            <p:stCondLst>
                              <p:cond delay="14500"/>
                            </p:stCondLst>
                            <p:childTnLst>
                              <p:par>
                                <p:cTn id="89" presetID="2" presetClass="entr" presetSubtype="2"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1000" fill="hold"/>
                                        <p:tgtEl>
                                          <p:spTgt spid="22"/>
                                        </p:tgtEl>
                                        <p:attrNameLst>
                                          <p:attrName>ppt_x</p:attrName>
                                        </p:attrNameLst>
                                      </p:cBhvr>
                                      <p:tavLst>
                                        <p:tav tm="0">
                                          <p:val>
                                            <p:strVal val="1+#ppt_w/2"/>
                                          </p:val>
                                        </p:tav>
                                        <p:tav tm="100000">
                                          <p:val>
                                            <p:strVal val="#ppt_x"/>
                                          </p:val>
                                        </p:tav>
                                      </p:tavLst>
                                    </p:anim>
                                    <p:anim calcmode="lin" valueType="num">
                                      <p:cBhvr additive="base">
                                        <p:cTn id="92"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8" grpId="0" animBg="1"/>
      <p:bldP spid="9" grpId="0" autoUpdateAnimBg="0"/>
      <p:bldP spid="10" grpId="0" autoUpdateAnimBg="0"/>
      <p:bldP spid="11" grpId="0" animBg="1"/>
      <p:bldP spid="12" grpId="0" autoUpdateAnimBg="0"/>
      <p:bldP spid="13" grpId="0" autoUpdateAnimBg="0"/>
      <p:bldP spid="14" grpId="0" animBg="1"/>
      <p:bldP spid="15" grpId="0" autoUpdateAnimBg="0"/>
      <p:bldP spid="16" grpId="0" autoUpdateAnimBg="0"/>
      <p:bldP spid="17" grpId="0" animBg="1"/>
      <p:bldP spid="18" grpId="0" autoUpdateAnimBg="0"/>
      <p:bldP spid="20" grpId="0" autoUpdateAnimBg="0"/>
      <p:bldP spid="21" grpId="0" animBg="1"/>
      <p:bldP spid="22"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1741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55A18999-6C18-4447-8B07-C52821B97D20}" type="slidenum">
              <a:rPr lang="en-US" smtClean="0"/>
              <a:pPr eaLnBrk="1" fontAlgn="base" hangingPunct="1">
                <a:spcBef>
                  <a:spcPct val="0"/>
                </a:spcBef>
                <a:spcAft>
                  <a:spcPct val="0"/>
                </a:spcAft>
              </a:pPr>
              <a:t>19</a:t>
            </a:fld>
            <a:endParaRPr lang="en-US" smtClean="0"/>
          </a:p>
        </p:txBody>
      </p:sp>
      <p:sp>
        <p:nvSpPr>
          <p:cNvPr id="7" name="Text Box 3"/>
          <p:cNvSpPr txBox="1">
            <a:spLocks noChangeArrowheads="1"/>
          </p:cNvSpPr>
          <p:nvPr/>
        </p:nvSpPr>
        <p:spPr bwMode="auto">
          <a:xfrm>
            <a:off x="457200" y="1797050"/>
            <a:ext cx="4800600" cy="488950"/>
          </a:xfrm>
          <a:prstGeom prst="rect">
            <a:avLst/>
          </a:prstGeom>
          <a:noFill/>
          <a:ln w="12700">
            <a:noFill/>
            <a:miter lim="800000"/>
            <a:headEnd type="none" w="sm" len="sm"/>
            <a:tailEnd type="none" w="sm" len="sm"/>
          </a:ln>
          <a:effectLst/>
        </p:spPr>
        <p:txBody>
          <a:bodyPr>
            <a:spAutoFit/>
          </a:bodyPr>
          <a:lstStyle/>
          <a:p>
            <a:pPr fontAlgn="auto">
              <a:spcBef>
                <a:spcPts val="0"/>
              </a:spcBef>
              <a:spcAft>
                <a:spcPts val="0"/>
              </a:spcAft>
              <a:defRPr/>
            </a:pPr>
            <a:r>
              <a:rPr lang="en-US" sz="2600" b="1" u="sng">
                <a:latin typeface="+mn-lt"/>
              </a:rPr>
              <a:t>Hierarchically</a:t>
            </a:r>
            <a:r>
              <a:rPr lang="en-US" sz="2600" b="1">
                <a:latin typeface="+mn-lt"/>
              </a:rPr>
              <a:t>:</a:t>
            </a:r>
            <a:endParaRPr lang="en-US" sz="2600" b="1">
              <a:effectLst>
                <a:outerShdw blurRad="38100" dist="38100" dir="2700000" algn="tl">
                  <a:srgbClr val="C0C0C0"/>
                </a:outerShdw>
              </a:effectLst>
              <a:latin typeface="+mn-lt"/>
            </a:endParaRPr>
          </a:p>
        </p:txBody>
      </p:sp>
      <p:sp>
        <p:nvSpPr>
          <p:cNvPr id="8" name="Text Box 4"/>
          <p:cNvSpPr txBox="1">
            <a:spLocks noChangeArrowheads="1"/>
          </p:cNvSpPr>
          <p:nvPr/>
        </p:nvSpPr>
        <p:spPr bwMode="auto">
          <a:xfrm>
            <a:off x="457200" y="2286000"/>
            <a:ext cx="3733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a:t>
            </a:r>
            <a:r>
              <a:rPr lang="en-US" sz="2600" b="1"/>
              <a:t> </a:t>
            </a:r>
            <a:r>
              <a:rPr lang="en-US" sz="2600" b="1">
                <a:solidFill>
                  <a:srgbClr val="990000"/>
                </a:solidFill>
              </a:rPr>
              <a:t>Database</a:t>
            </a:r>
            <a:r>
              <a:rPr lang="en-US" sz="2600" b="1">
                <a:solidFill>
                  <a:srgbClr val="FFFF00"/>
                </a:solidFill>
              </a:rPr>
              <a:t> </a:t>
            </a:r>
            <a:r>
              <a:rPr lang="en-US"/>
              <a:t>consists of</a:t>
            </a:r>
          </a:p>
        </p:txBody>
      </p:sp>
      <p:sp>
        <p:nvSpPr>
          <p:cNvPr id="9" name="Text Box 5"/>
          <p:cNvSpPr txBox="1">
            <a:spLocks noChangeArrowheads="1"/>
          </p:cNvSpPr>
          <p:nvPr/>
        </p:nvSpPr>
        <p:spPr bwMode="auto">
          <a:xfrm>
            <a:off x="381000" y="3200400"/>
            <a:ext cx="3733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b="1">
                <a:solidFill>
                  <a:srgbClr val="990000"/>
                </a:solidFill>
              </a:rPr>
              <a:t>Files</a:t>
            </a:r>
            <a:r>
              <a:rPr lang="en-US" sz="2600" b="1"/>
              <a:t>, </a:t>
            </a:r>
            <a:r>
              <a:rPr lang="en-US"/>
              <a:t>which</a:t>
            </a:r>
            <a:r>
              <a:rPr lang="en-US" sz="2600" b="1"/>
              <a:t> </a:t>
            </a:r>
            <a:r>
              <a:rPr lang="en-US"/>
              <a:t>contain</a:t>
            </a:r>
          </a:p>
        </p:txBody>
      </p:sp>
      <p:sp>
        <p:nvSpPr>
          <p:cNvPr id="10" name="Text Box 6"/>
          <p:cNvSpPr txBox="1">
            <a:spLocks noChangeArrowheads="1"/>
          </p:cNvSpPr>
          <p:nvPr/>
        </p:nvSpPr>
        <p:spPr bwMode="auto">
          <a:xfrm>
            <a:off x="381000" y="4191000"/>
            <a:ext cx="3733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b="1">
                <a:solidFill>
                  <a:srgbClr val="990000"/>
                </a:solidFill>
              </a:rPr>
              <a:t>Records</a:t>
            </a:r>
            <a:r>
              <a:rPr lang="en-US" sz="2600" b="1">
                <a:solidFill>
                  <a:srgbClr val="FFFFFF"/>
                </a:solidFill>
              </a:rPr>
              <a:t>, </a:t>
            </a:r>
            <a:r>
              <a:rPr lang="en-US"/>
              <a:t>which</a:t>
            </a:r>
            <a:r>
              <a:rPr lang="en-US" sz="2600" b="1"/>
              <a:t> </a:t>
            </a:r>
            <a:r>
              <a:rPr lang="en-US"/>
              <a:t>contain</a:t>
            </a:r>
          </a:p>
        </p:txBody>
      </p:sp>
      <p:sp>
        <p:nvSpPr>
          <p:cNvPr id="11" name="Text Box 7"/>
          <p:cNvSpPr txBox="1">
            <a:spLocks noChangeArrowheads="1"/>
          </p:cNvSpPr>
          <p:nvPr/>
        </p:nvSpPr>
        <p:spPr bwMode="auto">
          <a:xfrm>
            <a:off x="381000" y="5334000"/>
            <a:ext cx="39624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b="1">
                <a:solidFill>
                  <a:srgbClr val="990000"/>
                </a:solidFill>
              </a:rPr>
              <a:t>Fields</a:t>
            </a:r>
            <a:r>
              <a:rPr lang="en-US" sz="2600" b="1"/>
              <a:t>, </a:t>
            </a:r>
            <a:r>
              <a:rPr lang="en-US"/>
              <a:t>which</a:t>
            </a:r>
            <a:r>
              <a:rPr lang="en-US" sz="2600" b="1"/>
              <a:t> </a:t>
            </a:r>
            <a:r>
              <a:rPr lang="en-US"/>
              <a:t>may consist of a variety of data types</a:t>
            </a:r>
          </a:p>
        </p:txBody>
      </p:sp>
      <p:sp>
        <p:nvSpPr>
          <p:cNvPr id="12" name="Line 8"/>
          <p:cNvSpPr>
            <a:spLocks noChangeShapeType="1"/>
          </p:cNvSpPr>
          <p:nvPr/>
        </p:nvSpPr>
        <p:spPr bwMode="auto">
          <a:xfrm>
            <a:off x="990600" y="2743200"/>
            <a:ext cx="0" cy="5334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 name="Line 9"/>
          <p:cNvSpPr>
            <a:spLocks noChangeShapeType="1"/>
          </p:cNvSpPr>
          <p:nvPr/>
        </p:nvSpPr>
        <p:spPr bwMode="auto">
          <a:xfrm>
            <a:off x="990600" y="3657600"/>
            <a:ext cx="0" cy="5334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0"/>
          <p:cNvSpPr>
            <a:spLocks noChangeShapeType="1"/>
          </p:cNvSpPr>
          <p:nvPr/>
        </p:nvSpPr>
        <p:spPr bwMode="auto">
          <a:xfrm>
            <a:off x="990600" y="4724400"/>
            <a:ext cx="0" cy="5334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 name="Text Box 11"/>
          <p:cNvSpPr txBox="1">
            <a:spLocks noChangeArrowheads="1"/>
          </p:cNvSpPr>
          <p:nvPr/>
        </p:nvSpPr>
        <p:spPr bwMode="auto">
          <a:xfrm>
            <a:off x="4724400" y="4984750"/>
            <a:ext cx="1600200" cy="349250"/>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Jones, Mary</a:t>
            </a:r>
          </a:p>
        </p:txBody>
      </p:sp>
      <p:sp>
        <p:nvSpPr>
          <p:cNvPr id="16" name="Text Box 12"/>
          <p:cNvSpPr txBox="1">
            <a:spLocks noChangeArrowheads="1"/>
          </p:cNvSpPr>
          <p:nvPr/>
        </p:nvSpPr>
        <p:spPr bwMode="auto">
          <a:xfrm>
            <a:off x="6400800" y="4984750"/>
            <a:ext cx="1295400" cy="349250"/>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234567890</a:t>
            </a:r>
          </a:p>
        </p:txBody>
      </p:sp>
      <p:sp>
        <p:nvSpPr>
          <p:cNvPr id="17" name="Text Box 13"/>
          <p:cNvSpPr txBox="1">
            <a:spLocks noChangeArrowheads="1"/>
          </p:cNvSpPr>
          <p:nvPr/>
        </p:nvSpPr>
        <p:spPr bwMode="auto">
          <a:xfrm>
            <a:off x="7543800" y="4984750"/>
            <a:ext cx="685800" cy="349250"/>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102</a:t>
            </a:r>
          </a:p>
        </p:txBody>
      </p:sp>
      <p:sp>
        <p:nvSpPr>
          <p:cNvPr id="18" name="Text Box 14"/>
          <p:cNvSpPr txBox="1">
            <a:spLocks noChangeArrowheads="1"/>
          </p:cNvSpPr>
          <p:nvPr/>
        </p:nvSpPr>
        <p:spPr bwMode="auto">
          <a:xfrm>
            <a:off x="8077200" y="4984750"/>
            <a:ext cx="609600" cy="349250"/>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3.87</a:t>
            </a:r>
          </a:p>
        </p:txBody>
      </p:sp>
      <p:grpSp>
        <p:nvGrpSpPr>
          <p:cNvPr id="2" name="Group 111"/>
          <p:cNvGrpSpPr>
            <a:grpSpLocks/>
          </p:cNvGrpSpPr>
          <p:nvPr/>
        </p:nvGrpSpPr>
        <p:grpSpPr bwMode="auto">
          <a:xfrm>
            <a:off x="4724400" y="4648200"/>
            <a:ext cx="3962400" cy="349250"/>
            <a:chOff x="2976" y="2928"/>
            <a:chExt cx="2496" cy="220"/>
          </a:xfrm>
        </p:grpSpPr>
        <p:sp>
          <p:nvSpPr>
            <p:cNvPr id="17517" name="Text Box 16"/>
            <p:cNvSpPr txBox="1">
              <a:spLocks noChangeArrowheads="1"/>
            </p:cNvSpPr>
            <p:nvPr/>
          </p:nvSpPr>
          <p:spPr bwMode="auto">
            <a:xfrm>
              <a:off x="2976" y="2928"/>
              <a:ext cx="1152" cy="220"/>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Hernandez, Juan</a:t>
              </a:r>
            </a:p>
          </p:txBody>
        </p:sp>
        <p:sp>
          <p:nvSpPr>
            <p:cNvPr id="17518" name="Text Box 17"/>
            <p:cNvSpPr txBox="1">
              <a:spLocks noChangeArrowheads="1"/>
            </p:cNvSpPr>
            <p:nvPr/>
          </p:nvSpPr>
          <p:spPr bwMode="auto">
            <a:xfrm>
              <a:off x="4032" y="2928"/>
              <a:ext cx="816" cy="220"/>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123456789</a:t>
              </a:r>
            </a:p>
          </p:txBody>
        </p:sp>
        <p:sp>
          <p:nvSpPr>
            <p:cNvPr id="17519" name="Text Box 18"/>
            <p:cNvSpPr txBox="1">
              <a:spLocks noChangeArrowheads="1"/>
            </p:cNvSpPr>
            <p:nvPr/>
          </p:nvSpPr>
          <p:spPr bwMode="auto">
            <a:xfrm>
              <a:off x="4800" y="2928"/>
              <a:ext cx="336" cy="220"/>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72</a:t>
              </a:r>
            </a:p>
          </p:txBody>
        </p:sp>
        <p:sp>
          <p:nvSpPr>
            <p:cNvPr id="17520" name="Text Box 19"/>
            <p:cNvSpPr txBox="1">
              <a:spLocks noChangeArrowheads="1"/>
            </p:cNvSpPr>
            <p:nvPr/>
          </p:nvSpPr>
          <p:spPr bwMode="auto">
            <a:xfrm>
              <a:off x="5088" y="2928"/>
              <a:ext cx="384" cy="220"/>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2.42</a:t>
              </a:r>
            </a:p>
          </p:txBody>
        </p:sp>
      </p:grpSp>
      <p:sp>
        <p:nvSpPr>
          <p:cNvPr id="24" name="Line 20"/>
          <p:cNvSpPr>
            <a:spLocks noChangeShapeType="1"/>
          </p:cNvSpPr>
          <p:nvPr/>
        </p:nvSpPr>
        <p:spPr bwMode="auto">
          <a:xfrm>
            <a:off x="8305800" y="5334000"/>
            <a:ext cx="0" cy="457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 name="Line 21"/>
          <p:cNvSpPr>
            <a:spLocks noChangeShapeType="1"/>
          </p:cNvSpPr>
          <p:nvPr/>
        </p:nvSpPr>
        <p:spPr bwMode="auto">
          <a:xfrm flipH="1">
            <a:off x="4038600" y="5791200"/>
            <a:ext cx="4267200"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 name="Line 22"/>
          <p:cNvSpPr>
            <a:spLocks noChangeShapeType="1"/>
          </p:cNvSpPr>
          <p:nvPr/>
        </p:nvSpPr>
        <p:spPr bwMode="auto">
          <a:xfrm>
            <a:off x="7772400" y="5334000"/>
            <a:ext cx="0" cy="457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 name="Line 23"/>
          <p:cNvSpPr>
            <a:spLocks noChangeShapeType="1"/>
          </p:cNvSpPr>
          <p:nvPr/>
        </p:nvSpPr>
        <p:spPr bwMode="auto">
          <a:xfrm>
            <a:off x="6934200" y="5334000"/>
            <a:ext cx="0" cy="457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 name="Line 24"/>
          <p:cNvSpPr>
            <a:spLocks noChangeShapeType="1"/>
          </p:cNvSpPr>
          <p:nvPr/>
        </p:nvSpPr>
        <p:spPr bwMode="auto">
          <a:xfrm>
            <a:off x="5715000" y="5334000"/>
            <a:ext cx="0" cy="457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9" name="Line 25"/>
          <p:cNvSpPr>
            <a:spLocks noChangeShapeType="1"/>
          </p:cNvSpPr>
          <p:nvPr/>
        </p:nvSpPr>
        <p:spPr bwMode="auto">
          <a:xfrm flipH="1">
            <a:off x="1371600" y="5181600"/>
            <a:ext cx="3276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0" name="Line 26"/>
          <p:cNvSpPr>
            <a:spLocks noChangeShapeType="1"/>
          </p:cNvSpPr>
          <p:nvPr/>
        </p:nvSpPr>
        <p:spPr bwMode="auto">
          <a:xfrm flipV="1">
            <a:off x="1371600" y="4648200"/>
            <a:ext cx="0" cy="5334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31" name="Line 27"/>
          <p:cNvSpPr>
            <a:spLocks noChangeShapeType="1"/>
          </p:cNvSpPr>
          <p:nvPr/>
        </p:nvSpPr>
        <p:spPr bwMode="auto">
          <a:xfrm flipH="1">
            <a:off x="1371600" y="4800600"/>
            <a:ext cx="3200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3" name="Group 28"/>
          <p:cNvGrpSpPr>
            <a:grpSpLocks/>
          </p:cNvGrpSpPr>
          <p:nvPr/>
        </p:nvGrpSpPr>
        <p:grpSpPr bwMode="auto">
          <a:xfrm>
            <a:off x="3733800" y="3200400"/>
            <a:ext cx="1524000" cy="906463"/>
            <a:chOff x="2352" y="1728"/>
            <a:chExt cx="960" cy="571"/>
          </a:xfrm>
        </p:grpSpPr>
        <p:grpSp>
          <p:nvGrpSpPr>
            <p:cNvPr id="17496" name="Group 29"/>
            <p:cNvGrpSpPr>
              <a:grpSpLocks/>
            </p:cNvGrpSpPr>
            <p:nvPr/>
          </p:nvGrpSpPr>
          <p:grpSpPr bwMode="auto">
            <a:xfrm>
              <a:off x="2352" y="1728"/>
              <a:ext cx="288" cy="571"/>
              <a:chOff x="2352" y="1728"/>
              <a:chExt cx="288" cy="571"/>
            </a:xfrm>
          </p:grpSpPr>
          <p:grpSp>
            <p:nvGrpSpPr>
              <p:cNvPr id="17511" name="Group 30"/>
              <p:cNvGrpSpPr>
                <a:grpSpLocks/>
              </p:cNvGrpSpPr>
              <p:nvPr/>
            </p:nvGrpSpPr>
            <p:grpSpPr bwMode="auto">
              <a:xfrm>
                <a:off x="2352" y="1728"/>
                <a:ext cx="288" cy="283"/>
                <a:chOff x="2352" y="1728"/>
                <a:chExt cx="288" cy="283"/>
              </a:xfrm>
            </p:grpSpPr>
            <p:sp>
              <p:nvSpPr>
                <p:cNvPr id="17515" name="Text Box 31"/>
                <p:cNvSpPr txBox="1">
                  <a:spLocks noChangeArrowheads="1"/>
                </p:cNvSpPr>
                <p:nvPr/>
              </p:nvSpPr>
              <p:spPr bwMode="auto">
                <a:xfrm>
                  <a:off x="2352" y="1728"/>
                  <a:ext cx="288" cy="139"/>
                </a:xfrm>
                <a:prstGeom prst="rect">
                  <a:avLst/>
                </a:prstGeom>
                <a:noFill/>
                <a:ln w="19050">
                  <a:solidFill>
                    <a:srgbClr val="0000CC"/>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60000"/>
                    </a:lnSpc>
                  </a:pPr>
                  <a:r>
                    <a:rPr lang="en-US" sz="1200"/>
                    <a:t>• • •</a:t>
                  </a:r>
                </a:p>
              </p:txBody>
            </p:sp>
            <p:sp>
              <p:nvSpPr>
                <p:cNvPr id="17516" name="Text Box 32"/>
                <p:cNvSpPr txBox="1">
                  <a:spLocks noChangeArrowheads="1"/>
                </p:cNvSpPr>
                <p:nvPr/>
              </p:nvSpPr>
              <p:spPr bwMode="auto">
                <a:xfrm>
                  <a:off x="2352" y="1872"/>
                  <a:ext cx="288" cy="139"/>
                </a:xfrm>
                <a:prstGeom prst="rect">
                  <a:avLst/>
                </a:prstGeom>
                <a:noFill/>
                <a:ln w="19050">
                  <a:solidFill>
                    <a:srgbClr val="0000CC"/>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60000"/>
                    </a:lnSpc>
                  </a:pPr>
                  <a:r>
                    <a:rPr lang="en-US" sz="1200"/>
                    <a:t>• • •</a:t>
                  </a:r>
                </a:p>
              </p:txBody>
            </p:sp>
          </p:grpSp>
          <p:grpSp>
            <p:nvGrpSpPr>
              <p:cNvPr id="17512" name="Group 33"/>
              <p:cNvGrpSpPr>
                <a:grpSpLocks/>
              </p:cNvGrpSpPr>
              <p:nvPr/>
            </p:nvGrpSpPr>
            <p:grpSpPr bwMode="auto">
              <a:xfrm>
                <a:off x="2352" y="2016"/>
                <a:ext cx="288" cy="283"/>
                <a:chOff x="2352" y="1728"/>
                <a:chExt cx="288" cy="283"/>
              </a:xfrm>
            </p:grpSpPr>
            <p:sp>
              <p:nvSpPr>
                <p:cNvPr id="17513" name="Text Box 34"/>
                <p:cNvSpPr txBox="1">
                  <a:spLocks noChangeArrowheads="1"/>
                </p:cNvSpPr>
                <p:nvPr/>
              </p:nvSpPr>
              <p:spPr bwMode="auto">
                <a:xfrm>
                  <a:off x="2352" y="1728"/>
                  <a:ext cx="288" cy="139"/>
                </a:xfrm>
                <a:prstGeom prst="rect">
                  <a:avLst/>
                </a:prstGeom>
                <a:noFill/>
                <a:ln w="19050">
                  <a:solidFill>
                    <a:srgbClr val="0000CC"/>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60000"/>
                    </a:lnSpc>
                  </a:pPr>
                  <a:r>
                    <a:rPr lang="en-US" sz="1200"/>
                    <a:t>• • •</a:t>
                  </a:r>
                </a:p>
              </p:txBody>
            </p:sp>
            <p:sp>
              <p:nvSpPr>
                <p:cNvPr id="17514" name="Text Box 35"/>
                <p:cNvSpPr txBox="1">
                  <a:spLocks noChangeArrowheads="1"/>
                </p:cNvSpPr>
                <p:nvPr/>
              </p:nvSpPr>
              <p:spPr bwMode="auto">
                <a:xfrm>
                  <a:off x="2352" y="1872"/>
                  <a:ext cx="288" cy="139"/>
                </a:xfrm>
                <a:prstGeom prst="rect">
                  <a:avLst/>
                </a:prstGeom>
                <a:noFill/>
                <a:ln w="19050">
                  <a:solidFill>
                    <a:srgbClr val="0000CC"/>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60000"/>
                    </a:lnSpc>
                  </a:pPr>
                  <a:r>
                    <a:rPr lang="en-US" sz="1200"/>
                    <a:t>• • •</a:t>
                  </a:r>
                </a:p>
              </p:txBody>
            </p:sp>
          </p:grpSp>
        </p:grpSp>
        <p:grpSp>
          <p:nvGrpSpPr>
            <p:cNvPr id="17497" name="Group 36"/>
            <p:cNvGrpSpPr>
              <a:grpSpLocks/>
            </p:cNvGrpSpPr>
            <p:nvPr/>
          </p:nvGrpSpPr>
          <p:grpSpPr bwMode="auto">
            <a:xfrm>
              <a:off x="2640" y="1728"/>
              <a:ext cx="432" cy="571"/>
              <a:chOff x="2352" y="1728"/>
              <a:chExt cx="288" cy="571"/>
            </a:xfrm>
          </p:grpSpPr>
          <p:grpSp>
            <p:nvGrpSpPr>
              <p:cNvPr id="17505" name="Group 41"/>
              <p:cNvGrpSpPr>
                <a:grpSpLocks/>
              </p:cNvGrpSpPr>
              <p:nvPr/>
            </p:nvGrpSpPr>
            <p:grpSpPr bwMode="auto">
              <a:xfrm>
                <a:off x="2352" y="1728"/>
                <a:ext cx="288" cy="283"/>
                <a:chOff x="2352" y="1728"/>
                <a:chExt cx="288" cy="283"/>
              </a:xfrm>
            </p:grpSpPr>
            <p:sp>
              <p:nvSpPr>
                <p:cNvPr id="17509" name="Text Box 38"/>
                <p:cNvSpPr txBox="1">
                  <a:spLocks noChangeArrowheads="1"/>
                </p:cNvSpPr>
                <p:nvPr/>
              </p:nvSpPr>
              <p:spPr bwMode="auto">
                <a:xfrm>
                  <a:off x="2352" y="1728"/>
                  <a:ext cx="288" cy="139"/>
                </a:xfrm>
                <a:prstGeom prst="rect">
                  <a:avLst/>
                </a:prstGeom>
                <a:noFill/>
                <a:ln w="19050">
                  <a:solidFill>
                    <a:srgbClr val="0000CC"/>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60000"/>
                    </a:lnSpc>
                  </a:pPr>
                  <a:r>
                    <a:rPr lang="en-US" sz="1200"/>
                    <a:t>• • • • •</a:t>
                  </a:r>
                </a:p>
              </p:txBody>
            </p:sp>
            <p:sp>
              <p:nvSpPr>
                <p:cNvPr id="17510" name="Text Box 39"/>
                <p:cNvSpPr txBox="1">
                  <a:spLocks noChangeArrowheads="1"/>
                </p:cNvSpPr>
                <p:nvPr/>
              </p:nvSpPr>
              <p:spPr bwMode="auto">
                <a:xfrm>
                  <a:off x="2352" y="1872"/>
                  <a:ext cx="288" cy="139"/>
                </a:xfrm>
                <a:prstGeom prst="rect">
                  <a:avLst/>
                </a:prstGeom>
                <a:noFill/>
                <a:ln w="19050">
                  <a:solidFill>
                    <a:srgbClr val="0000CC"/>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60000"/>
                    </a:lnSpc>
                  </a:pPr>
                  <a:r>
                    <a:rPr lang="en-US" sz="1200"/>
                    <a:t>• • • • •</a:t>
                  </a:r>
                </a:p>
              </p:txBody>
            </p:sp>
          </p:grpSp>
          <p:grpSp>
            <p:nvGrpSpPr>
              <p:cNvPr id="17506" name="Group 40"/>
              <p:cNvGrpSpPr>
                <a:grpSpLocks/>
              </p:cNvGrpSpPr>
              <p:nvPr/>
            </p:nvGrpSpPr>
            <p:grpSpPr bwMode="auto">
              <a:xfrm>
                <a:off x="2352" y="2016"/>
                <a:ext cx="288" cy="283"/>
                <a:chOff x="2352" y="1728"/>
                <a:chExt cx="288" cy="283"/>
              </a:xfrm>
            </p:grpSpPr>
            <p:sp>
              <p:nvSpPr>
                <p:cNvPr id="17507" name="Text Box 41"/>
                <p:cNvSpPr txBox="1">
                  <a:spLocks noChangeArrowheads="1"/>
                </p:cNvSpPr>
                <p:nvPr/>
              </p:nvSpPr>
              <p:spPr bwMode="auto">
                <a:xfrm>
                  <a:off x="2352" y="1728"/>
                  <a:ext cx="288" cy="139"/>
                </a:xfrm>
                <a:prstGeom prst="rect">
                  <a:avLst/>
                </a:prstGeom>
                <a:noFill/>
                <a:ln w="19050">
                  <a:solidFill>
                    <a:srgbClr val="0000CC"/>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60000"/>
                    </a:lnSpc>
                  </a:pPr>
                  <a:r>
                    <a:rPr lang="en-US" sz="1200"/>
                    <a:t>• • • • •</a:t>
                  </a:r>
                </a:p>
              </p:txBody>
            </p:sp>
            <p:sp>
              <p:nvSpPr>
                <p:cNvPr id="17508" name="Text Box 42"/>
                <p:cNvSpPr txBox="1">
                  <a:spLocks noChangeArrowheads="1"/>
                </p:cNvSpPr>
                <p:nvPr/>
              </p:nvSpPr>
              <p:spPr bwMode="auto">
                <a:xfrm>
                  <a:off x="2352" y="1872"/>
                  <a:ext cx="288" cy="139"/>
                </a:xfrm>
                <a:prstGeom prst="rect">
                  <a:avLst/>
                </a:prstGeom>
                <a:noFill/>
                <a:ln w="19050">
                  <a:solidFill>
                    <a:srgbClr val="0000CC"/>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60000"/>
                    </a:lnSpc>
                  </a:pPr>
                  <a:r>
                    <a:rPr lang="en-US" sz="1200"/>
                    <a:t>• • • • •</a:t>
                  </a:r>
                </a:p>
              </p:txBody>
            </p:sp>
          </p:grpSp>
        </p:grpSp>
        <p:grpSp>
          <p:nvGrpSpPr>
            <p:cNvPr id="17498" name="Group 43"/>
            <p:cNvGrpSpPr>
              <a:grpSpLocks/>
            </p:cNvGrpSpPr>
            <p:nvPr/>
          </p:nvGrpSpPr>
          <p:grpSpPr bwMode="auto">
            <a:xfrm>
              <a:off x="3072" y="1728"/>
              <a:ext cx="240" cy="571"/>
              <a:chOff x="2352" y="1728"/>
              <a:chExt cx="288" cy="571"/>
            </a:xfrm>
          </p:grpSpPr>
          <p:grpSp>
            <p:nvGrpSpPr>
              <p:cNvPr id="17499" name="Group 44"/>
              <p:cNvGrpSpPr>
                <a:grpSpLocks/>
              </p:cNvGrpSpPr>
              <p:nvPr/>
            </p:nvGrpSpPr>
            <p:grpSpPr bwMode="auto">
              <a:xfrm>
                <a:off x="2352" y="1728"/>
                <a:ext cx="288" cy="283"/>
                <a:chOff x="2352" y="1728"/>
                <a:chExt cx="288" cy="283"/>
              </a:xfrm>
            </p:grpSpPr>
            <p:sp>
              <p:nvSpPr>
                <p:cNvPr id="17503" name="Text Box 45"/>
                <p:cNvSpPr txBox="1">
                  <a:spLocks noChangeArrowheads="1"/>
                </p:cNvSpPr>
                <p:nvPr/>
              </p:nvSpPr>
              <p:spPr bwMode="auto">
                <a:xfrm>
                  <a:off x="2352" y="1728"/>
                  <a:ext cx="288" cy="139"/>
                </a:xfrm>
                <a:prstGeom prst="rect">
                  <a:avLst/>
                </a:prstGeom>
                <a:noFill/>
                <a:ln w="19050">
                  <a:solidFill>
                    <a:srgbClr val="0000CC"/>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60000"/>
                    </a:lnSpc>
                  </a:pPr>
                  <a:r>
                    <a:rPr lang="en-US" sz="1200"/>
                    <a:t>• • </a:t>
                  </a:r>
                </a:p>
              </p:txBody>
            </p:sp>
            <p:sp>
              <p:nvSpPr>
                <p:cNvPr id="17504" name="Text Box 46"/>
                <p:cNvSpPr txBox="1">
                  <a:spLocks noChangeArrowheads="1"/>
                </p:cNvSpPr>
                <p:nvPr/>
              </p:nvSpPr>
              <p:spPr bwMode="auto">
                <a:xfrm>
                  <a:off x="2352" y="1872"/>
                  <a:ext cx="288" cy="139"/>
                </a:xfrm>
                <a:prstGeom prst="rect">
                  <a:avLst/>
                </a:prstGeom>
                <a:noFill/>
                <a:ln w="19050">
                  <a:solidFill>
                    <a:srgbClr val="0000CC"/>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60000"/>
                    </a:lnSpc>
                  </a:pPr>
                  <a:r>
                    <a:rPr lang="en-US" sz="1200"/>
                    <a:t>• • </a:t>
                  </a:r>
                </a:p>
              </p:txBody>
            </p:sp>
          </p:grpSp>
          <p:grpSp>
            <p:nvGrpSpPr>
              <p:cNvPr id="17500" name="Group 47"/>
              <p:cNvGrpSpPr>
                <a:grpSpLocks/>
              </p:cNvGrpSpPr>
              <p:nvPr/>
            </p:nvGrpSpPr>
            <p:grpSpPr bwMode="auto">
              <a:xfrm>
                <a:off x="2352" y="2016"/>
                <a:ext cx="288" cy="283"/>
                <a:chOff x="2352" y="1728"/>
                <a:chExt cx="288" cy="283"/>
              </a:xfrm>
            </p:grpSpPr>
            <p:sp>
              <p:nvSpPr>
                <p:cNvPr id="17501" name="Text Box 48"/>
                <p:cNvSpPr txBox="1">
                  <a:spLocks noChangeArrowheads="1"/>
                </p:cNvSpPr>
                <p:nvPr/>
              </p:nvSpPr>
              <p:spPr bwMode="auto">
                <a:xfrm>
                  <a:off x="2352" y="1728"/>
                  <a:ext cx="288" cy="139"/>
                </a:xfrm>
                <a:prstGeom prst="rect">
                  <a:avLst/>
                </a:prstGeom>
                <a:noFill/>
                <a:ln w="19050">
                  <a:solidFill>
                    <a:srgbClr val="0000CC"/>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60000"/>
                    </a:lnSpc>
                  </a:pPr>
                  <a:r>
                    <a:rPr lang="en-US" sz="1200"/>
                    <a:t>• •</a:t>
                  </a:r>
                </a:p>
              </p:txBody>
            </p:sp>
            <p:sp>
              <p:nvSpPr>
                <p:cNvPr id="17502" name="Text Box 49"/>
                <p:cNvSpPr txBox="1">
                  <a:spLocks noChangeArrowheads="1"/>
                </p:cNvSpPr>
                <p:nvPr/>
              </p:nvSpPr>
              <p:spPr bwMode="auto">
                <a:xfrm>
                  <a:off x="2352" y="1872"/>
                  <a:ext cx="288" cy="139"/>
                </a:xfrm>
                <a:prstGeom prst="rect">
                  <a:avLst/>
                </a:prstGeom>
                <a:noFill/>
                <a:ln w="19050">
                  <a:solidFill>
                    <a:srgbClr val="0000CC"/>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60000"/>
                    </a:lnSpc>
                  </a:pPr>
                  <a:r>
                    <a:rPr lang="en-US" sz="1200"/>
                    <a:t>• • </a:t>
                  </a:r>
                </a:p>
              </p:txBody>
            </p:sp>
          </p:grpSp>
        </p:grpSp>
      </p:grpSp>
      <p:grpSp>
        <p:nvGrpSpPr>
          <p:cNvPr id="10314" name="Group 50"/>
          <p:cNvGrpSpPr>
            <a:grpSpLocks/>
          </p:cNvGrpSpPr>
          <p:nvPr/>
        </p:nvGrpSpPr>
        <p:grpSpPr bwMode="auto">
          <a:xfrm>
            <a:off x="5638800" y="3200400"/>
            <a:ext cx="838200" cy="906463"/>
            <a:chOff x="3696" y="1728"/>
            <a:chExt cx="528" cy="571"/>
          </a:xfrm>
        </p:grpSpPr>
        <p:grpSp>
          <p:nvGrpSpPr>
            <p:cNvPr id="17482" name="Group 51"/>
            <p:cNvGrpSpPr>
              <a:grpSpLocks/>
            </p:cNvGrpSpPr>
            <p:nvPr/>
          </p:nvGrpSpPr>
          <p:grpSpPr bwMode="auto">
            <a:xfrm>
              <a:off x="3696" y="1728"/>
              <a:ext cx="288" cy="571"/>
              <a:chOff x="2352" y="1728"/>
              <a:chExt cx="288" cy="571"/>
            </a:xfrm>
          </p:grpSpPr>
          <p:grpSp>
            <p:nvGrpSpPr>
              <p:cNvPr id="17490" name="Group 52"/>
              <p:cNvGrpSpPr>
                <a:grpSpLocks/>
              </p:cNvGrpSpPr>
              <p:nvPr/>
            </p:nvGrpSpPr>
            <p:grpSpPr bwMode="auto">
              <a:xfrm>
                <a:off x="2352" y="1728"/>
                <a:ext cx="288" cy="283"/>
                <a:chOff x="2352" y="1728"/>
                <a:chExt cx="288" cy="283"/>
              </a:xfrm>
            </p:grpSpPr>
            <p:sp>
              <p:nvSpPr>
                <p:cNvPr id="17494" name="Text Box 53"/>
                <p:cNvSpPr txBox="1">
                  <a:spLocks noChangeArrowheads="1"/>
                </p:cNvSpPr>
                <p:nvPr/>
              </p:nvSpPr>
              <p:spPr bwMode="auto">
                <a:xfrm>
                  <a:off x="2352" y="1728"/>
                  <a:ext cx="288" cy="139"/>
                </a:xfrm>
                <a:prstGeom prst="rect">
                  <a:avLst/>
                </a:prstGeom>
                <a:noFill/>
                <a:ln w="19050">
                  <a:solidFill>
                    <a:srgbClr val="0000CC"/>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60000"/>
                    </a:lnSpc>
                  </a:pPr>
                  <a:r>
                    <a:rPr lang="en-US" sz="1200"/>
                    <a:t>• • •</a:t>
                  </a:r>
                </a:p>
              </p:txBody>
            </p:sp>
            <p:sp>
              <p:nvSpPr>
                <p:cNvPr id="17495" name="Text Box 54"/>
                <p:cNvSpPr txBox="1">
                  <a:spLocks noChangeArrowheads="1"/>
                </p:cNvSpPr>
                <p:nvPr/>
              </p:nvSpPr>
              <p:spPr bwMode="auto">
                <a:xfrm>
                  <a:off x="2352" y="1872"/>
                  <a:ext cx="288" cy="139"/>
                </a:xfrm>
                <a:prstGeom prst="rect">
                  <a:avLst/>
                </a:prstGeom>
                <a:noFill/>
                <a:ln w="19050">
                  <a:solidFill>
                    <a:srgbClr val="0000CC"/>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60000"/>
                    </a:lnSpc>
                  </a:pPr>
                  <a:r>
                    <a:rPr lang="en-US" sz="1200"/>
                    <a:t>• • •</a:t>
                  </a:r>
                </a:p>
              </p:txBody>
            </p:sp>
          </p:grpSp>
          <p:grpSp>
            <p:nvGrpSpPr>
              <p:cNvPr id="17491" name="Group 55"/>
              <p:cNvGrpSpPr>
                <a:grpSpLocks/>
              </p:cNvGrpSpPr>
              <p:nvPr/>
            </p:nvGrpSpPr>
            <p:grpSpPr bwMode="auto">
              <a:xfrm>
                <a:off x="2352" y="2016"/>
                <a:ext cx="288" cy="283"/>
                <a:chOff x="2352" y="1728"/>
                <a:chExt cx="288" cy="283"/>
              </a:xfrm>
            </p:grpSpPr>
            <p:sp>
              <p:nvSpPr>
                <p:cNvPr id="17492" name="Text Box 56"/>
                <p:cNvSpPr txBox="1">
                  <a:spLocks noChangeArrowheads="1"/>
                </p:cNvSpPr>
                <p:nvPr/>
              </p:nvSpPr>
              <p:spPr bwMode="auto">
                <a:xfrm>
                  <a:off x="2352" y="1728"/>
                  <a:ext cx="288" cy="139"/>
                </a:xfrm>
                <a:prstGeom prst="rect">
                  <a:avLst/>
                </a:prstGeom>
                <a:noFill/>
                <a:ln w="19050">
                  <a:solidFill>
                    <a:srgbClr val="0000CC"/>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60000"/>
                    </a:lnSpc>
                  </a:pPr>
                  <a:r>
                    <a:rPr lang="en-US" sz="1200"/>
                    <a:t>• • •</a:t>
                  </a:r>
                </a:p>
              </p:txBody>
            </p:sp>
            <p:sp>
              <p:nvSpPr>
                <p:cNvPr id="17493" name="Text Box 57"/>
                <p:cNvSpPr txBox="1">
                  <a:spLocks noChangeArrowheads="1"/>
                </p:cNvSpPr>
                <p:nvPr/>
              </p:nvSpPr>
              <p:spPr bwMode="auto">
                <a:xfrm>
                  <a:off x="2352" y="1872"/>
                  <a:ext cx="288" cy="139"/>
                </a:xfrm>
                <a:prstGeom prst="rect">
                  <a:avLst/>
                </a:prstGeom>
                <a:noFill/>
                <a:ln w="19050">
                  <a:solidFill>
                    <a:srgbClr val="0000CC"/>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60000"/>
                    </a:lnSpc>
                  </a:pPr>
                  <a:r>
                    <a:rPr lang="en-US" sz="1200"/>
                    <a:t>• • •</a:t>
                  </a:r>
                </a:p>
              </p:txBody>
            </p:sp>
          </p:grpSp>
        </p:grpSp>
        <p:grpSp>
          <p:nvGrpSpPr>
            <p:cNvPr id="17483" name="Group 58"/>
            <p:cNvGrpSpPr>
              <a:grpSpLocks/>
            </p:cNvGrpSpPr>
            <p:nvPr/>
          </p:nvGrpSpPr>
          <p:grpSpPr bwMode="auto">
            <a:xfrm>
              <a:off x="3984" y="1728"/>
              <a:ext cx="240" cy="571"/>
              <a:chOff x="2352" y="1728"/>
              <a:chExt cx="288" cy="571"/>
            </a:xfrm>
          </p:grpSpPr>
          <p:grpSp>
            <p:nvGrpSpPr>
              <p:cNvPr id="17484" name="Group 59"/>
              <p:cNvGrpSpPr>
                <a:grpSpLocks/>
              </p:cNvGrpSpPr>
              <p:nvPr/>
            </p:nvGrpSpPr>
            <p:grpSpPr bwMode="auto">
              <a:xfrm>
                <a:off x="2352" y="1728"/>
                <a:ext cx="288" cy="283"/>
                <a:chOff x="2352" y="1728"/>
                <a:chExt cx="288" cy="283"/>
              </a:xfrm>
            </p:grpSpPr>
            <p:sp>
              <p:nvSpPr>
                <p:cNvPr id="17488" name="Text Box 60"/>
                <p:cNvSpPr txBox="1">
                  <a:spLocks noChangeArrowheads="1"/>
                </p:cNvSpPr>
                <p:nvPr/>
              </p:nvSpPr>
              <p:spPr bwMode="auto">
                <a:xfrm>
                  <a:off x="2352" y="1728"/>
                  <a:ext cx="288" cy="139"/>
                </a:xfrm>
                <a:prstGeom prst="rect">
                  <a:avLst/>
                </a:prstGeom>
                <a:noFill/>
                <a:ln w="19050">
                  <a:solidFill>
                    <a:srgbClr val="0000CC"/>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60000"/>
                    </a:lnSpc>
                  </a:pPr>
                  <a:r>
                    <a:rPr lang="en-US" sz="1200"/>
                    <a:t>• • </a:t>
                  </a:r>
                </a:p>
              </p:txBody>
            </p:sp>
            <p:sp>
              <p:nvSpPr>
                <p:cNvPr id="17489" name="Text Box 61"/>
                <p:cNvSpPr txBox="1">
                  <a:spLocks noChangeArrowheads="1"/>
                </p:cNvSpPr>
                <p:nvPr/>
              </p:nvSpPr>
              <p:spPr bwMode="auto">
                <a:xfrm>
                  <a:off x="2352" y="1872"/>
                  <a:ext cx="288" cy="139"/>
                </a:xfrm>
                <a:prstGeom prst="rect">
                  <a:avLst/>
                </a:prstGeom>
                <a:noFill/>
                <a:ln w="19050">
                  <a:solidFill>
                    <a:srgbClr val="0000CC"/>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60000"/>
                    </a:lnSpc>
                  </a:pPr>
                  <a:r>
                    <a:rPr lang="en-US" sz="1200"/>
                    <a:t>• • </a:t>
                  </a:r>
                </a:p>
              </p:txBody>
            </p:sp>
          </p:grpSp>
          <p:grpSp>
            <p:nvGrpSpPr>
              <p:cNvPr id="17485" name="Group 62"/>
              <p:cNvGrpSpPr>
                <a:grpSpLocks/>
              </p:cNvGrpSpPr>
              <p:nvPr/>
            </p:nvGrpSpPr>
            <p:grpSpPr bwMode="auto">
              <a:xfrm>
                <a:off x="2352" y="2016"/>
                <a:ext cx="288" cy="283"/>
                <a:chOff x="2352" y="1728"/>
                <a:chExt cx="288" cy="283"/>
              </a:xfrm>
            </p:grpSpPr>
            <p:sp>
              <p:nvSpPr>
                <p:cNvPr id="17486" name="Text Box 63"/>
                <p:cNvSpPr txBox="1">
                  <a:spLocks noChangeArrowheads="1"/>
                </p:cNvSpPr>
                <p:nvPr/>
              </p:nvSpPr>
              <p:spPr bwMode="auto">
                <a:xfrm>
                  <a:off x="2352" y="1728"/>
                  <a:ext cx="288" cy="139"/>
                </a:xfrm>
                <a:prstGeom prst="rect">
                  <a:avLst/>
                </a:prstGeom>
                <a:noFill/>
                <a:ln w="19050">
                  <a:solidFill>
                    <a:srgbClr val="0000CC"/>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60000"/>
                    </a:lnSpc>
                  </a:pPr>
                  <a:r>
                    <a:rPr lang="en-US" sz="1200"/>
                    <a:t>• •</a:t>
                  </a:r>
                </a:p>
              </p:txBody>
            </p:sp>
            <p:sp>
              <p:nvSpPr>
                <p:cNvPr id="17487" name="Text Box 64"/>
                <p:cNvSpPr txBox="1">
                  <a:spLocks noChangeArrowheads="1"/>
                </p:cNvSpPr>
                <p:nvPr/>
              </p:nvSpPr>
              <p:spPr bwMode="auto">
                <a:xfrm>
                  <a:off x="2352" y="1872"/>
                  <a:ext cx="288" cy="139"/>
                </a:xfrm>
                <a:prstGeom prst="rect">
                  <a:avLst/>
                </a:prstGeom>
                <a:noFill/>
                <a:ln w="19050">
                  <a:solidFill>
                    <a:srgbClr val="0000CC"/>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60000"/>
                    </a:lnSpc>
                  </a:pPr>
                  <a:r>
                    <a:rPr lang="en-US" sz="1200"/>
                    <a:t>• • </a:t>
                  </a:r>
                </a:p>
              </p:txBody>
            </p:sp>
          </p:grpSp>
        </p:grpSp>
      </p:grpSp>
      <p:grpSp>
        <p:nvGrpSpPr>
          <p:cNvPr id="10329" name="Group 65"/>
          <p:cNvGrpSpPr>
            <a:grpSpLocks/>
          </p:cNvGrpSpPr>
          <p:nvPr/>
        </p:nvGrpSpPr>
        <p:grpSpPr bwMode="auto">
          <a:xfrm>
            <a:off x="6781800" y="3200400"/>
            <a:ext cx="1905000" cy="906463"/>
            <a:chOff x="4224" y="1728"/>
            <a:chExt cx="1152" cy="571"/>
          </a:xfrm>
        </p:grpSpPr>
        <p:grpSp>
          <p:nvGrpSpPr>
            <p:cNvPr id="17454" name="Group 66"/>
            <p:cNvGrpSpPr>
              <a:grpSpLocks/>
            </p:cNvGrpSpPr>
            <p:nvPr/>
          </p:nvGrpSpPr>
          <p:grpSpPr bwMode="auto">
            <a:xfrm>
              <a:off x="4224" y="1728"/>
              <a:ext cx="288" cy="571"/>
              <a:chOff x="2352" y="1728"/>
              <a:chExt cx="288" cy="571"/>
            </a:xfrm>
          </p:grpSpPr>
          <p:grpSp>
            <p:nvGrpSpPr>
              <p:cNvPr id="17476" name="Group 67"/>
              <p:cNvGrpSpPr>
                <a:grpSpLocks/>
              </p:cNvGrpSpPr>
              <p:nvPr/>
            </p:nvGrpSpPr>
            <p:grpSpPr bwMode="auto">
              <a:xfrm>
                <a:off x="2352" y="1728"/>
                <a:ext cx="288" cy="283"/>
                <a:chOff x="2352" y="1728"/>
                <a:chExt cx="288" cy="283"/>
              </a:xfrm>
            </p:grpSpPr>
            <p:sp>
              <p:nvSpPr>
                <p:cNvPr id="17480" name="Text Box 68"/>
                <p:cNvSpPr txBox="1">
                  <a:spLocks noChangeArrowheads="1"/>
                </p:cNvSpPr>
                <p:nvPr/>
              </p:nvSpPr>
              <p:spPr bwMode="auto">
                <a:xfrm>
                  <a:off x="2352" y="1728"/>
                  <a:ext cx="288" cy="139"/>
                </a:xfrm>
                <a:prstGeom prst="rect">
                  <a:avLst/>
                </a:prstGeom>
                <a:noFill/>
                <a:ln w="19050">
                  <a:solidFill>
                    <a:srgbClr val="0000CC"/>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60000"/>
                    </a:lnSpc>
                  </a:pPr>
                  <a:r>
                    <a:rPr lang="en-US" sz="1200"/>
                    <a:t>• • •</a:t>
                  </a:r>
                </a:p>
              </p:txBody>
            </p:sp>
            <p:sp>
              <p:nvSpPr>
                <p:cNvPr id="17481" name="Text Box 69"/>
                <p:cNvSpPr txBox="1">
                  <a:spLocks noChangeArrowheads="1"/>
                </p:cNvSpPr>
                <p:nvPr/>
              </p:nvSpPr>
              <p:spPr bwMode="auto">
                <a:xfrm>
                  <a:off x="2352" y="1872"/>
                  <a:ext cx="288" cy="139"/>
                </a:xfrm>
                <a:prstGeom prst="rect">
                  <a:avLst/>
                </a:prstGeom>
                <a:noFill/>
                <a:ln w="19050">
                  <a:solidFill>
                    <a:srgbClr val="0000CC"/>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60000"/>
                    </a:lnSpc>
                  </a:pPr>
                  <a:r>
                    <a:rPr lang="en-US" sz="1200"/>
                    <a:t>• • •</a:t>
                  </a:r>
                </a:p>
              </p:txBody>
            </p:sp>
          </p:grpSp>
          <p:grpSp>
            <p:nvGrpSpPr>
              <p:cNvPr id="17477" name="Group 70"/>
              <p:cNvGrpSpPr>
                <a:grpSpLocks/>
              </p:cNvGrpSpPr>
              <p:nvPr/>
            </p:nvGrpSpPr>
            <p:grpSpPr bwMode="auto">
              <a:xfrm>
                <a:off x="2352" y="2016"/>
                <a:ext cx="288" cy="283"/>
                <a:chOff x="2352" y="1728"/>
                <a:chExt cx="288" cy="283"/>
              </a:xfrm>
            </p:grpSpPr>
            <p:sp>
              <p:nvSpPr>
                <p:cNvPr id="17478" name="Text Box 71"/>
                <p:cNvSpPr txBox="1">
                  <a:spLocks noChangeArrowheads="1"/>
                </p:cNvSpPr>
                <p:nvPr/>
              </p:nvSpPr>
              <p:spPr bwMode="auto">
                <a:xfrm>
                  <a:off x="2352" y="1728"/>
                  <a:ext cx="288" cy="139"/>
                </a:xfrm>
                <a:prstGeom prst="rect">
                  <a:avLst/>
                </a:prstGeom>
                <a:noFill/>
                <a:ln w="19050">
                  <a:solidFill>
                    <a:srgbClr val="0000CC"/>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60000"/>
                    </a:lnSpc>
                  </a:pPr>
                  <a:r>
                    <a:rPr lang="en-US" sz="1200"/>
                    <a:t>• • •</a:t>
                  </a:r>
                </a:p>
              </p:txBody>
            </p:sp>
            <p:sp>
              <p:nvSpPr>
                <p:cNvPr id="17479" name="Text Box 72"/>
                <p:cNvSpPr txBox="1">
                  <a:spLocks noChangeArrowheads="1"/>
                </p:cNvSpPr>
                <p:nvPr/>
              </p:nvSpPr>
              <p:spPr bwMode="auto">
                <a:xfrm>
                  <a:off x="2352" y="1872"/>
                  <a:ext cx="288" cy="139"/>
                </a:xfrm>
                <a:prstGeom prst="rect">
                  <a:avLst/>
                </a:prstGeom>
                <a:noFill/>
                <a:ln w="19050">
                  <a:solidFill>
                    <a:srgbClr val="0000CC"/>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60000"/>
                    </a:lnSpc>
                  </a:pPr>
                  <a:r>
                    <a:rPr lang="en-US" sz="1200"/>
                    <a:t>• • •</a:t>
                  </a:r>
                </a:p>
              </p:txBody>
            </p:sp>
          </p:grpSp>
        </p:grpSp>
        <p:grpSp>
          <p:nvGrpSpPr>
            <p:cNvPr id="17455" name="Group 73"/>
            <p:cNvGrpSpPr>
              <a:grpSpLocks/>
            </p:cNvGrpSpPr>
            <p:nvPr/>
          </p:nvGrpSpPr>
          <p:grpSpPr bwMode="auto">
            <a:xfrm>
              <a:off x="4512" y="1728"/>
              <a:ext cx="288" cy="571"/>
              <a:chOff x="2352" y="1728"/>
              <a:chExt cx="288" cy="571"/>
            </a:xfrm>
          </p:grpSpPr>
          <p:grpSp>
            <p:nvGrpSpPr>
              <p:cNvPr id="17470" name="Group 74"/>
              <p:cNvGrpSpPr>
                <a:grpSpLocks/>
              </p:cNvGrpSpPr>
              <p:nvPr/>
            </p:nvGrpSpPr>
            <p:grpSpPr bwMode="auto">
              <a:xfrm>
                <a:off x="2352" y="1728"/>
                <a:ext cx="288" cy="283"/>
                <a:chOff x="2352" y="1728"/>
                <a:chExt cx="288" cy="283"/>
              </a:xfrm>
            </p:grpSpPr>
            <p:sp>
              <p:nvSpPr>
                <p:cNvPr id="17474" name="Text Box 75"/>
                <p:cNvSpPr txBox="1">
                  <a:spLocks noChangeArrowheads="1"/>
                </p:cNvSpPr>
                <p:nvPr/>
              </p:nvSpPr>
              <p:spPr bwMode="auto">
                <a:xfrm>
                  <a:off x="2352" y="1728"/>
                  <a:ext cx="288" cy="139"/>
                </a:xfrm>
                <a:prstGeom prst="rect">
                  <a:avLst/>
                </a:prstGeom>
                <a:noFill/>
                <a:ln w="19050">
                  <a:solidFill>
                    <a:srgbClr val="0000CC"/>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60000"/>
                    </a:lnSpc>
                  </a:pPr>
                  <a:r>
                    <a:rPr lang="en-US" sz="1200"/>
                    <a:t>• • • </a:t>
                  </a:r>
                </a:p>
              </p:txBody>
            </p:sp>
            <p:sp>
              <p:nvSpPr>
                <p:cNvPr id="17475" name="Text Box 76"/>
                <p:cNvSpPr txBox="1">
                  <a:spLocks noChangeArrowheads="1"/>
                </p:cNvSpPr>
                <p:nvPr/>
              </p:nvSpPr>
              <p:spPr bwMode="auto">
                <a:xfrm>
                  <a:off x="2352" y="1872"/>
                  <a:ext cx="288" cy="139"/>
                </a:xfrm>
                <a:prstGeom prst="rect">
                  <a:avLst/>
                </a:prstGeom>
                <a:noFill/>
                <a:ln w="19050">
                  <a:solidFill>
                    <a:srgbClr val="0000CC"/>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60000"/>
                    </a:lnSpc>
                  </a:pPr>
                  <a:r>
                    <a:rPr lang="en-US" sz="1200"/>
                    <a:t>• • • </a:t>
                  </a:r>
                </a:p>
              </p:txBody>
            </p:sp>
          </p:grpSp>
          <p:grpSp>
            <p:nvGrpSpPr>
              <p:cNvPr id="17471" name="Group 77"/>
              <p:cNvGrpSpPr>
                <a:grpSpLocks/>
              </p:cNvGrpSpPr>
              <p:nvPr/>
            </p:nvGrpSpPr>
            <p:grpSpPr bwMode="auto">
              <a:xfrm>
                <a:off x="2352" y="2016"/>
                <a:ext cx="288" cy="283"/>
                <a:chOff x="2352" y="1728"/>
                <a:chExt cx="288" cy="283"/>
              </a:xfrm>
            </p:grpSpPr>
            <p:sp>
              <p:nvSpPr>
                <p:cNvPr id="17472" name="Text Box 78"/>
                <p:cNvSpPr txBox="1">
                  <a:spLocks noChangeArrowheads="1"/>
                </p:cNvSpPr>
                <p:nvPr/>
              </p:nvSpPr>
              <p:spPr bwMode="auto">
                <a:xfrm>
                  <a:off x="2352" y="1728"/>
                  <a:ext cx="288" cy="139"/>
                </a:xfrm>
                <a:prstGeom prst="rect">
                  <a:avLst/>
                </a:prstGeom>
                <a:noFill/>
                <a:ln w="19050">
                  <a:solidFill>
                    <a:srgbClr val="0000CC"/>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60000"/>
                    </a:lnSpc>
                  </a:pPr>
                  <a:r>
                    <a:rPr lang="en-US" sz="1200"/>
                    <a:t>• • • </a:t>
                  </a:r>
                </a:p>
              </p:txBody>
            </p:sp>
            <p:sp>
              <p:nvSpPr>
                <p:cNvPr id="17473" name="Text Box 79"/>
                <p:cNvSpPr txBox="1">
                  <a:spLocks noChangeArrowheads="1"/>
                </p:cNvSpPr>
                <p:nvPr/>
              </p:nvSpPr>
              <p:spPr bwMode="auto">
                <a:xfrm>
                  <a:off x="2352" y="1872"/>
                  <a:ext cx="288" cy="139"/>
                </a:xfrm>
                <a:prstGeom prst="rect">
                  <a:avLst/>
                </a:prstGeom>
                <a:noFill/>
                <a:ln w="19050">
                  <a:solidFill>
                    <a:srgbClr val="0000CC"/>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60000"/>
                    </a:lnSpc>
                  </a:pPr>
                  <a:r>
                    <a:rPr lang="en-US" sz="1200"/>
                    <a:t>• • • </a:t>
                  </a:r>
                </a:p>
              </p:txBody>
            </p:sp>
          </p:grpSp>
        </p:grpSp>
        <p:grpSp>
          <p:nvGrpSpPr>
            <p:cNvPr id="17456" name="Group 80"/>
            <p:cNvGrpSpPr>
              <a:grpSpLocks/>
            </p:cNvGrpSpPr>
            <p:nvPr/>
          </p:nvGrpSpPr>
          <p:grpSpPr bwMode="auto">
            <a:xfrm>
              <a:off x="4800" y="1728"/>
              <a:ext cx="240" cy="571"/>
              <a:chOff x="2352" y="1728"/>
              <a:chExt cx="288" cy="571"/>
            </a:xfrm>
          </p:grpSpPr>
          <p:grpSp>
            <p:nvGrpSpPr>
              <p:cNvPr id="17464" name="Group 81"/>
              <p:cNvGrpSpPr>
                <a:grpSpLocks/>
              </p:cNvGrpSpPr>
              <p:nvPr/>
            </p:nvGrpSpPr>
            <p:grpSpPr bwMode="auto">
              <a:xfrm>
                <a:off x="2352" y="1728"/>
                <a:ext cx="288" cy="283"/>
                <a:chOff x="2352" y="1728"/>
                <a:chExt cx="288" cy="283"/>
              </a:xfrm>
            </p:grpSpPr>
            <p:sp>
              <p:nvSpPr>
                <p:cNvPr id="17468" name="Text Box 82"/>
                <p:cNvSpPr txBox="1">
                  <a:spLocks noChangeArrowheads="1"/>
                </p:cNvSpPr>
                <p:nvPr/>
              </p:nvSpPr>
              <p:spPr bwMode="auto">
                <a:xfrm>
                  <a:off x="2352" y="1728"/>
                  <a:ext cx="288" cy="139"/>
                </a:xfrm>
                <a:prstGeom prst="rect">
                  <a:avLst/>
                </a:prstGeom>
                <a:noFill/>
                <a:ln w="19050">
                  <a:solidFill>
                    <a:srgbClr val="0000CC"/>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60000"/>
                    </a:lnSpc>
                  </a:pPr>
                  <a:r>
                    <a:rPr lang="en-US" sz="1200"/>
                    <a:t>• • </a:t>
                  </a:r>
                </a:p>
              </p:txBody>
            </p:sp>
            <p:sp>
              <p:nvSpPr>
                <p:cNvPr id="17469" name="Text Box 83"/>
                <p:cNvSpPr txBox="1">
                  <a:spLocks noChangeArrowheads="1"/>
                </p:cNvSpPr>
                <p:nvPr/>
              </p:nvSpPr>
              <p:spPr bwMode="auto">
                <a:xfrm>
                  <a:off x="2352" y="1872"/>
                  <a:ext cx="288" cy="139"/>
                </a:xfrm>
                <a:prstGeom prst="rect">
                  <a:avLst/>
                </a:prstGeom>
                <a:noFill/>
                <a:ln w="19050">
                  <a:solidFill>
                    <a:srgbClr val="0000CC"/>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60000"/>
                    </a:lnSpc>
                  </a:pPr>
                  <a:r>
                    <a:rPr lang="en-US" sz="1200"/>
                    <a:t>• • </a:t>
                  </a:r>
                </a:p>
              </p:txBody>
            </p:sp>
          </p:grpSp>
          <p:grpSp>
            <p:nvGrpSpPr>
              <p:cNvPr id="17465" name="Group 84"/>
              <p:cNvGrpSpPr>
                <a:grpSpLocks/>
              </p:cNvGrpSpPr>
              <p:nvPr/>
            </p:nvGrpSpPr>
            <p:grpSpPr bwMode="auto">
              <a:xfrm>
                <a:off x="2352" y="2016"/>
                <a:ext cx="288" cy="283"/>
                <a:chOff x="2352" y="1728"/>
                <a:chExt cx="288" cy="283"/>
              </a:xfrm>
            </p:grpSpPr>
            <p:sp>
              <p:nvSpPr>
                <p:cNvPr id="17466" name="Text Box 85"/>
                <p:cNvSpPr txBox="1">
                  <a:spLocks noChangeArrowheads="1"/>
                </p:cNvSpPr>
                <p:nvPr/>
              </p:nvSpPr>
              <p:spPr bwMode="auto">
                <a:xfrm>
                  <a:off x="2352" y="1728"/>
                  <a:ext cx="288" cy="139"/>
                </a:xfrm>
                <a:prstGeom prst="rect">
                  <a:avLst/>
                </a:prstGeom>
                <a:noFill/>
                <a:ln w="19050">
                  <a:solidFill>
                    <a:srgbClr val="0000CC"/>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60000"/>
                    </a:lnSpc>
                  </a:pPr>
                  <a:r>
                    <a:rPr lang="en-US" sz="1200"/>
                    <a:t>• •</a:t>
                  </a:r>
                </a:p>
              </p:txBody>
            </p:sp>
            <p:sp>
              <p:nvSpPr>
                <p:cNvPr id="17467" name="Text Box 86"/>
                <p:cNvSpPr txBox="1">
                  <a:spLocks noChangeArrowheads="1"/>
                </p:cNvSpPr>
                <p:nvPr/>
              </p:nvSpPr>
              <p:spPr bwMode="auto">
                <a:xfrm>
                  <a:off x="2352" y="1872"/>
                  <a:ext cx="288" cy="139"/>
                </a:xfrm>
                <a:prstGeom prst="rect">
                  <a:avLst/>
                </a:prstGeom>
                <a:noFill/>
                <a:ln w="19050">
                  <a:solidFill>
                    <a:srgbClr val="0000CC"/>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60000"/>
                    </a:lnSpc>
                  </a:pPr>
                  <a:r>
                    <a:rPr lang="en-US" sz="1200"/>
                    <a:t>• • </a:t>
                  </a:r>
                </a:p>
              </p:txBody>
            </p:sp>
          </p:grpSp>
        </p:grpSp>
        <p:grpSp>
          <p:nvGrpSpPr>
            <p:cNvPr id="17457" name="Group 87"/>
            <p:cNvGrpSpPr>
              <a:grpSpLocks/>
            </p:cNvGrpSpPr>
            <p:nvPr/>
          </p:nvGrpSpPr>
          <p:grpSpPr bwMode="auto">
            <a:xfrm>
              <a:off x="5040" y="1728"/>
              <a:ext cx="336" cy="571"/>
              <a:chOff x="2352" y="1728"/>
              <a:chExt cx="288" cy="571"/>
            </a:xfrm>
          </p:grpSpPr>
          <p:grpSp>
            <p:nvGrpSpPr>
              <p:cNvPr id="17458" name="Group 88"/>
              <p:cNvGrpSpPr>
                <a:grpSpLocks/>
              </p:cNvGrpSpPr>
              <p:nvPr/>
            </p:nvGrpSpPr>
            <p:grpSpPr bwMode="auto">
              <a:xfrm>
                <a:off x="2352" y="1728"/>
                <a:ext cx="288" cy="283"/>
                <a:chOff x="2352" y="1728"/>
                <a:chExt cx="288" cy="283"/>
              </a:xfrm>
            </p:grpSpPr>
            <p:sp>
              <p:nvSpPr>
                <p:cNvPr id="17462" name="Text Box 89"/>
                <p:cNvSpPr txBox="1">
                  <a:spLocks noChangeArrowheads="1"/>
                </p:cNvSpPr>
                <p:nvPr/>
              </p:nvSpPr>
              <p:spPr bwMode="auto">
                <a:xfrm>
                  <a:off x="2352" y="1728"/>
                  <a:ext cx="288" cy="139"/>
                </a:xfrm>
                <a:prstGeom prst="rect">
                  <a:avLst/>
                </a:prstGeom>
                <a:noFill/>
                <a:ln w="19050">
                  <a:solidFill>
                    <a:srgbClr val="0000CC"/>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60000"/>
                    </a:lnSpc>
                  </a:pPr>
                  <a:r>
                    <a:rPr lang="en-US" sz="1200"/>
                    <a:t>• • • • </a:t>
                  </a:r>
                </a:p>
              </p:txBody>
            </p:sp>
            <p:sp>
              <p:nvSpPr>
                <p:cNvPr id="17463" name="Text Box 90"/>
                <p:cNvSpPr txBox="1">
                  <a:spLocks noChangeArrowheads="1"/>
                </p:cNvSpPr>
                <p:nvPr/>
              </p:nvSpPr>
              <p:spPr bwMode="auto">
                <a:xfrm>
                  <a:off x="2352" y="1872"/>
                  <a:ext cx="288" cy="139"/>
                </a:xfrm>
                <a:prstGeom prst="rect">
                  <a:avLst/>
                </a:prstGeom>
                <a:noFill/>
                <a:ln w="19050">
                  <a:solidFill>
                    <a:srgbClr val="0000CC"/>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60000"/>
                    </a:lnSpc>
                  </a:pPr>
                  <a:r>
                    <a:rPr lang="en-US" sz="1200"/>
                    <a:t>• • • • </a:t>
                  </a:r>
                </a:p>
              </p:txBody>
            </p:sp>
          </p:grpSp>
          <p:grpSp>
            <p:nvGrpSpPr>
              <p:cNvPr id="17459" name="Group 91"/>
              <p:cNvGrpSpPr>
                <a:grpSpLocks/>
              </p:cNvGrpSpPr>
              <p:nvPr/>
            </p:nvGrpSpPr>
            <p:grpSpPr bwMode="auto">
              <a:xfrm>
                <a:off x="2352" y="2016"/>
                <a:ext cx="288" cy="283"/>
                <a:chOff x="2352" y="1728"/>
                <a:chExt cx="288" cy="283"/>
              </a:xfrm>
            </p:grpSpPr>
            <p:sp>
              <p:nvSpPr>
                <p:cNvPr id="17460" name="Text Box 92"/>
                <p:cNvSpPr txBox="1">
                  <a:spLocks noChangeArrowheads="1"/>
                </p:cNvSpPr>
                <p:nvPr/>
              </p:nvSpPr>
              <p:spPr bwMode="auto">
                <a:xfrm>
                  <a:off x="2352" y="1728"/>
                  <a:ext cx="288" cy="139"/>
                </a:xfrm>
                <a:prstGeom prst="rect">
                  <a:avLst/>
                </a:prstGeom>
                <a:noFill/>
                <a:ln w="19050">
                  <a:solidFill>
                    <a:srgbClr val="0000CC"/>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60000"/>
                    </a:lnSpc>
                  </a:pPr>
                  <a:r>
                    <a:rPr lang="en-US" sz="1200"/>
                    <a:t>• • • •</a:t>
                  </a:r>
                </a:p>
              </p:txBody>
            </p:sp>
            <p:sp>
              <p:nvSpPr>
                <p:cNvPr id="17461" name="Text Box 93"/>
                <p:cNvSpPr txBox="1">
                  <a:spLocks noChangeArrowheads="1"/>
                </p:cNvSpPr>
                <p:nvPr/>
              </p:nvSpPr>
              <p:spPr bwMode="auto">
                <a:xfrm>
                  <a:off x="2352" y="1872"/>
                  <a:ext cx="288" cy="139"/>
                </a:xfrm>
                <a:prstGeom prst="rect">
                  <a:avLst/>
                </a:prstGeom>
                <a:noFill/>
                <a:ln w="19050">
                  <a:solidFill>
                    <a:srgbClr val="0000CC"/>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60000"/>
                    </a:lnSpc>
                  </a:pPr>
                  <a:r>
                    <a:rPr lang="en-US" sz="1200"/>
                    <a:t>• • • • </a:t>
                  </a:r>
                </a:p>
              </p:txBody>
            </p:sp>
          </p:grpSp>
        </p:grpSp>
      </p:grpSp>
      <p:sp>
        <p:nvSpPr>
          <p:cNvPr id="98" name="Line 94"/>
          <p:cNvSpPr>
            <a:spLocks noChangeShapeType="1"/>
          </p:cNvSpPr>
          <p:nvPr/>
        </p:nvSpPr>
        <p:spPr bwMode="auto">
          <a:xfrm flipV="1">
            <a:off x="6781800" y="4114800"/>
            <a:ext cx="914400" cy="5334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99" name="Line 95"/>
          <p:cNvSpPr>
            <a:spLocks noChangeShapeType="1"/>
          </p:cNvSpPr>
          <p:nvPr/>
        </p:nvSpPr>
        <p:spPr bwMode="auto">
          <a:xfrm flipH="1" flipV="1">
            <a:off x="6096000" y="4114800"/>
            <a:ext cx="685800" cy="5334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0" name="Line 96"/>
          <p:cNvSpPr>
            <a:spLocks noChangeShapeType="1"/>
          </p:cNvSpPr>
          <p:nvPr/>
        </p:nvSpPr>
        <p:spPr bwMode="auto">
          <a:xfrm flipH="1" flipV="1">
            <a:off x="4572000" y="4114800"/>
            <a:ext cx="2209800" cy="5334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10358" name="Group 97"/>
          <p:cNvGrpSpPr>
            <a:grpSpLocks/>
          </p:cNvGrpSpPr>
          <p:nvPr/>
        </p:nvGrpSpPr>
        <p:grpSpPr bwMode="auto">
          <a:xfrm>
            <a:off x="4495800" y="3048000"/>
            <a:ext cx="3200400" cy="152400"/>
            <a:chOff x="2784" y="1632"/>
            <a:chExt cx="2016" cy="96"/>
          </a:xfrm>
        </p:grpSpPr>
        <p:sp>
          <p:nvSpPr>
            <p:cNvPr id="17451" name="Line 98"/>
            <p:cNvSpPr>
              <a:spLocks noChangeShapeType="1"/>
            </p:cNvSpPr>
            <p:nvPr/>
          </p:nvSpPr>
          <p:spPr bwMode="auto">
            <a:xfrm flipV="1">
              <a:off x="4800" y="1632"/>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452" name="Line 99"/>
            <p:cNvSpPr>
              <a:spLocks noChangeShapeType="1"/>
            </p:cNvSpPr>
            <p:nvPr/>
          </p:nvSpPr>
          <p:spPr bwMode="auto">
            <a:xfrm flipV="1">
              <a:off x="3792" y="1632"/>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453" name="Line 100"/>
            <p:cNvSpPr>
              <a:spLocks noChangeShapeType="1"/>
            </p:cNvSpPr>
            <p:nvPr/>
          </p:nvSpPr>
          <p:spPr bwMode="auto">
            <a:xfrm flipV="1">
              <a:off x="2784" y="1632"/>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05" name="Line 101"/>
          <p:cNvSpPr>
            <a:spLocks noChangeShapeType="1"/>
          </p:cNvSpPr>
          <p:nvPr/>
        </p:nvSpPr>
        <p:spPr bwMode="auto">
          <a:xfrm>
            <a:off x="4495800" y="3048000"/>
            <a:ext cx="3200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6" name="Line 102"/>
          <p:cNvSpPr>
            <a:spLocks noChangeShapeType="1"/>
          </p:cNvSpPr>
          <p:nvPr/>
        </p:nvSpPr>
        <p:spPr bwMode="auto">
          <a:xfrm flipH="1">
            <a:off x="1066800" y="3048000"/>
            <a:ext cx="3429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7" name="Line 103"/>
          <p:cNvSpPr>
            <a:spLocks noChangeShapeType="1"/>
          </p:cNvSpPr>
          <p:nvPr/>
        </p:nvSpPr>
        <p:spPr bwMode="auto">
          <a:xfrm flipH="1">
            <a:off x="1066800" y="3048000"/>
            <a:ext cx="0" cy="2286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8" name="AutoShape 104"/>
          <p:cNvSpPr>
            <a:spLocks noChangeArrowheads="1"/>
          </p:cNvSpPr>
          <p:nvPr/>
        </p:nvSpPr>
        <p:spPr bwMode="auto">
          <a:xfrm>
            <a:off x="5410200" y="1905000"/>
            <a:ext cx="1295400" cy="762000"/>
          </a:xfrm>
          <a:prstGeom prst="can">
            <a:avLst>
              <a:gd name="adj" fmla="val 25000"/>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9" name="Line 105"/>
          <p:cNvSpPr>
            <a:spLocks noChangeShapeType="1"/>
          </p:cNvSpPr>
          <p:nvPr/>
        </p:nvSpPr>
        <p:spPr bwMode="auto">
          <a:xfrm flipV="1">
            <a:off x="6096000" y="2743200"/>
            <a:ext cx="0" cy="3048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0" name="Line 106"/>
          <p:cNvSpPr>
            <a:spLocks noChangeShapeType="1"/>
          </p:cNvSpPr>
          <p:nvPr/>
        </p:nvSpPr>
        <p:spPr bwMode="auto">
          <a:xfrm flipH="1">
            <a:off x="3962400" y="2514600"/>
            <a:ext cx="1447800"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1" name="Text Box 107"/>
          <p:cNvSpPr txBox="1">
            <a:spLocks noChangeArrowheads="1"/>
          </p:cNvSpPr>
          <p:nvPr/>
        </p:nvSpPr>
        <p:spPr bwMode="auto">
          <a:xfrm>
            <a:off x="990600" y="62484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Notice that there should always be a </a:t>
            </a:r>
            <a:r>
              <a:rPr lang="en-US" b="1">
                <a:solidFill>
                  <a:srgbClr val="990000"/>
                </a:solidFill>
              </a:rPr>
              <a:t>Key</a:t>
            </a:r>
            <a:r>
              <a:rPr lang="en-US"/>
              <a:t> (Unique) Field</a:t>
            </a:r>
          </a:p>
        </p:txBody>
      </p:sp>
      <p:sp>
        <p:nvSpPr>
          <p:cNvPr id="112" name="Line 108"/>
          <p:cNvSpPr>
            <a:spLocks noChangeShapeType="1"/>
          </p:cNvSpPr>
          <p:nvPr/>
        </p:nvSpPr>
        <p:spPr bwMode="auto">
          <a:xfrm flipV="1">
            <a:off x="5791200" y="6019800"/>
            <a:ext cx="0" cy="228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3" name="Line 109"/>
          <p:cNvSpPr>
            <a:spLocks noChangeShapeType="1"/>
          </p:cNvSpPr>
          <p:nvPr/>
        </p:nvSpPr>
        <p:spPr bwMode="auto">
          <a:xfrm>
            <a:off x="5791200" y="6019800"/>
            <a:ext cx="990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4" name="Line 110"/>
          <p:cNvSpPr>
            <a:spLocks noChangeShapeType="1"/>
          </p:cNvSpPr>
          <p:nvPr/>
        </p:nvSpPr>
        <p:spPr bwMode="auto">
          <a:xfrm flipV="1">
            <a:off x="6781800" y="5334000"/>
            <a:ext cx="0" cy="6858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450" name="Text Box 2"/>
          <p:cNvSpPr txBox="1">
            <a:spLocks noChangeArrowheads="1"/>
          </p:cNvSpPr>
          <p:nvPr/>
        </p:nvSpPr>
        <p:spPr bwMode="auto">
          <a:xfrm>
            <a:off x="381000" y="914400"/>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i="1">
                <a:solidFill>
                  <a:srgbClr val="008000"/>
                </a:solidFill>
              </a:rPr>
              <a:t>HOW does this relate to a database?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nodeType="afterGroup">
                            <p:stCondLst>
                              <p:cond delay="500"/>
                            </p:stCondLst>
                            <p:childTnLst>
                              <p:par>
                                <p:cTn id="9" presetID="5" presetClass="entr" presetSubtype="5"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heckerboard(down)">
                                      <p:cBhvr>
                                        <p:cTn id="11" dur="500"/>
                                        <p:tgtEl>
                                          <p:spTgt spid="8"/>
                                        </p:tgtEl>
                                      </p:cBhvr>
                                    </p:animEffect>
                                  </p:childTnLst>
                                </p:cTn>
                              </p:par>
                            </p:childTnLst>
                          </p:cTn>
                        </p:par>
                        <p:par>
                          <p:cTn id="12" fill="hold" nodeType="afterGroup">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childTnLst>
                          </p:cTn>
                        </p:par>
                        <p:par>
                          <p:cTn id="17" fill="hold" nodeType="afterGroup">
                            <p:stCondLst>
                              <p:cond delay="1500"/>
                            </p:stCondLst>
                            <p:childTnLst>
                              <p:par>
                                <p:cTn id="18" presetID="5" presetClass="entr" presetSubtype="5"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down)">
                                      <p:cBhvr>
                                        <p:cTn id="20" dur="500"/>
                                        <p:tgtEl>
                                          <p:spTgt spid="9"/>
                                        </p:tgtEl>
                                      </p:cBhvr>
                                    </p:animEffect>
                                  </p:childTnLst>
                                </p:cTn>
                              </p:par>
                            </p:childTnLst>
                          </p:cTn>
                        </p:par>
                        <p:par>
                          <p:cTn id="21" fill="hold" nodeType="afterGroup">
                            <p:stCondLst>
                              <p:cond delay="2000"/>
                            </p:stCondLst>
                            <p:childTnLst>
                              <p:par>
                                <p:cTn id="22" presetID="2" presetClass="entr" presetSubtype="1"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0-#ppt_h/2"/>
                                          </p:val>
                                        </p:tav>
                                        <p:tav tm="100000">
                                          <p:val>
                                            <p:strVal val="#ppt_y"/>
                                          </p:val>
                                        </p:tav>
                                      </p:tavLst>
                                    </p:anim>
                                  </p:childTnLst>
                                </p:cTn>
                              </p:par>
                            </p:childTnLst>
                          </p:cTn>
                        </p:par>
                        <p:par>
                          <p:cTn id="26" fill="hold" nodeType="afterGroup">
                            <p:stCondLst>
                              <p:cond delay="2500"/>
                            </p:stCondLst>
                            <p:childTnLst>
                              <p:par>
                                <p:cTn id="27" presetID="5" presetClass="entr" presetSubtype="5"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heckerboard(down)">
                                      <p:cBhvr>
                                        <p:cTn id="29" dur="500"/>
                                        <p:tgtEl>
                                          <p:spTgt spid="10"/>
                                        </p:tgtEl>
                                      </p:cBhvr>
                                    </p:animEffect>
                                  </p:childTnLst>
                                </p:cTn>
                              </p:par>
                            </p:childTnLst>
                          </p:cTn>
                        </p:par>
                        <p:par>
                          <p:cTn id="30" fill="hold" nodeType="afterGroup">
                            <p:stCondLst>
                              <p:cond delay="3000"/>
                            </p:stCondLst>
                            <p:childTnLst>
                              <p:par>
                                <p:cTn id="31" presetID="2" presetClass="entr" presetSubtype="1"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0-#ppt_h/2"/>
                                          </p:val>
                                        </p:tav>
                                        <p:tav tm="100000">
                                          <p:val>
                                            <p:strVal val="#ppt_y"/>
                                          </p:val>
                                        </p:tav>
                                      </p:tavLst>
                                    </p:anim>
                                  </p:childTnLst>
                                </p:cTn>
                              </p:par>
                            </p:childTnLst>
                          </p:cTn>
                        </p:par>
                        <p:par>
                          <p:cTn id="35" fill="hold" nodeType="afterGroup">
                            <p:stCondLst>
                              <p:cond delay="3500"/>
                            </p:stCondLst>
                            <p:childTnLst>
                              <p:par>
                                <p:cTn id="36" presetID="5" presetClass="entr" presetSubtype="5"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heckerboard(down)">
                                      <p:cBhvr>
                                        <p:cTn id="38" dur="500"/>
                                        <p:tgtEl>
                                          <p:spTgt spid="11"/>
                                        </p:tgtEl>
                                      </p:cBhvr>
                                    </p:animEffect>
                                  </p:childTnLst>
                                </p:cTn>
                              </p:par>
                            </p:childTnLst>
                          </p:cTn>
                        </p:par>
                        <p:par>
                          <p:cTn id="39" fill="hold" nodeType="afterGroup">
                            <p:stCondLst>
                              <p:cond delay="4000"/>
                            </p:stCondLst>
                            <p:childTnLst>
                              <p:par>
                                <p:cTn id="40" presetID="17" presetClass="entr" presetSubtype="2"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ppt_x</p:attrName>
                                        </p:attrNameLst>
                                      </p:cBhvr>
                                      <p:tavLst>
                                        <p:tav tm="0">
                                          <p:val>
                                            <p:strVal val="#ppt_x+#ppt_w/2"/>
                                          </p:val>
                                        </p:tav>
                                        <p:tav tm="100000">
                                          <p:val>
                                            <p:strVal val="#ppt_x"/>
                                          </p:val>
                                        </p:tav>
                                      </p:tavLst>
                                    </p:anim>
                                    <p:anim calcmode="lin" valueType="num">
                                      <p:cBhvr>
                                        <p:cTn id="43" dur="500" fill="hold"/>
                                        <p:tgtEl>
                                          <p:spTgt spid="18"/>
                                        </p:tgtEl>
                                        <p:attrNameLst>
                                          <p:attrName>ppt_y</p:attrName>
                                        </p:attrNameLst>
                                      </p:cBhvr>
                                      <p:tavLst>
                                        <p:tav tm="0">
                                          <p:val>
                                            <p:strVal val="#ppt_y"/>
                                          </p:val>
                                        </p:tav>
                                        <p:tav tm="100000">
                                          <p:val>
                                            <p:strVal val="#ppt_y"/>
                                          </p:val>
                                        </p:tav>
                                      </p:tavLst>
                                    </p:anim>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strVal val="#ppt_h"/>
                                          </p:val>
                                        </p:tav>
                                        <p:tav tm="100000">
                                          <p:val>
                                            <p:strVal val="#ppt_h"/>
                                          </p:val>
                                        </p:tav>
                                      </p:tavLst>
                                    </p:anim>
                                  </p:childTnLst>
                                </p:cTn>
                              </p:par>
                            </p:childTnLst>
                          </p:cTn>
                        </p:par>
                        <p:par>
                          <p:cTn id="46" fill="hold" nodeType="afterGroup">
                            <p:stCondLst>
                              <p:cond delay="4500"/>
                            </p:stCondLst>
                            <p:childTnLst>
                              <p:par>
                                <p:cTn id="47" presetID="2" presetClass="entr" presetSubtype="1"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0-#ppt_h/2"/>
                                          </p:val>
                                        </p:tav>
                                        <p:tav tm="100000">
                                          <p:val>
                                            <p:strVal val="#ppt_y"/>
                                          </p:val>
                                        </p:tav>
                                      </p:tavLst>
                                    </p:anim>
                                  </p:childTnLst>
                                </p:cTn>
                              </p:par>
                            </p:childTnLst>
                          </p:cTn>
                        </p:par>
                        <p:par>
                          <p:cTn id="51" fill="hold" nodeType="afterGroup">
                            <p:stCondLst>
                              <p:cond delay="5000"/>
                            </p:stCondLst>
                            <p:childTnLst>
                              <p:par>
                                <p:cTn id="52" presetID="2" presetClass="entr" presetSubtype="2"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1+#ppt_w/2"/>
                                          </p:val>
                                        </p:tav>
                                        <p:tav tm="100000">
                                          <p:val>
                                            <p:strVal val="#ppt_x"/>
                                          </p:val>
                                        </p:tav>
                                      </p:tavLst>
                                    </p:anim>
                                    <p:anim calcmode="lin" valueType="num">
                                      <p:cBhvr additive="base">
                                        <p:cTn id="55" dur="500" fill="hold"/>
                                        <p:tgtEl>
                                          <p:spTgt spid="25"/>
                                        </p:tgtEl>
                                        <p:attrNameLst>
                                          <p:attrName>ppt_y</p:attrName>
                                        </p:attrNameLst>
                                      </p:cBhvr>
                                      <p:tavLst>
                                        <p:tav tm="0">
                                          <p:val>
                                            <p:strVal val="#ppt_y"/>
                                          </p:val>
                                        </p:tav>
                                        <p:tav tm="100000">
                                          <p:val>
                                            <p:strVal val="#ppt_y"/>
                                          </p:val>
                                        </p:tav>
                                      </p:tavLst>
                                    </p:anim>
                                  </p:childTnLst>
                                </p:cTn>
                              </p:par>
                            </p:childTnLst>
                          </p:cTn>
                        </p:par>
                        <p:par>
                          <p:cTn id="56" fill="hold" nodeType="afterGroup">
                            <p:stCondLst>
                              <p:cond delay="5500"/>
                            </p:stCondLst>
                            <p:childTnLst>
                              <p:par>
                                <p:cTn id="57" presetID="17" presetClass="entr" presetSubtype="2"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ppt_x</p:attrName>
                                        </p:attrNameLst>
                                      </p:cBhvr>
                                      <p:tavLst>
                                        <p:tav tm="0">
                                          <p:val>
                                            <p:strVal val="#ppt_x+#ppt_w/2"/>
                                          </p:val>
                                        </p:tav>
                                        <p:tav tm="100000">
                                          <p:val>
                                            <p:strVal val="#ppt_x"/>
                                          </p:val>
                                        </p:tav>
                                      </p:tavLst>
                                    </p:anim>
                                    <p:anim calcmode="lin" valueType="num">
                                      <p:cBhvr>
                                        <p:cTn id="60" dur="500" fill="hold"/>
                                        <p:tgtEl>
                                          <p:spTgt spid="17"/>
                                        </p:tgtEl>
                                        <p:attrNameLst>
                                          <p:attrName>ppt_y</p:attrName>
                                        </p:attrNameLst>
                                      </p:cBhvr>
                                      <p:tavLst>
                                        <p:tav tm="0">
                                          <p:val>
                                            <p:strVal val="#ppt_y"/>
                                          </p:val>
                                        </p:tav>
                                        <p:tav tm="100000">
                                          <p:val>
                                            <p:strVal val="#ppt_y"/>
                                          </p:val>
                                        </p:tav>
                                      </p:tavLst>
                                    </p:anim>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strVal val="#ppt_h"/>
                                          </p:val>
                                        </p:tav>
                                        <p:tav tm="100000">
                                          <p:val>
                                            <p:strVal val="#ppt_h"/>
                                          </p:val>
                                        </p:tav>
                                      </p:tavLst>
                                    </p:anim>
                                  </p:childTnLst>
                                </p:cTn>
                              </p:par>
                            </p:childTnLst>
                          </p:cTn>
                        </p:par>
                        <p:par>
                          <p:cTn id="63" fill="hold" nodeType="afterGroup">
                            <p:stCondLst>
                              <p:cond delay="6000"/>
                            </p:stCondLst>
                            <p:childTnLst>
                              <p:par>
                                <p:cTn id="64" presetID="2" presetClass="entr" presetSubtype="1"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additive="base">
                                        <p:cTn id="66" dur="500" fill="hold"/>
                                        <p:tgtEl>
                                          <p:spTgt spid="26"/>
                                        </p:tgtEl>
                                        <p:attrNameLst>
                                          <p:attrName>ppt_x</p:attrName>
                                        </p:attrNameLst>
                                      </p:cBhvr>
                                      <p:tavLst>
                                        <p:tav tm="0">
                                          <p:val>
                                            <p:strVal val="#ppt_x"/>
                                          </p:val>
                                        </p:tav>
                                        <p:tav tm="100000">
                                          <p:val>
                                            <p:strVal val="#ppt_x"/>
                                          </p:val>
                                        </p:tav>
                                      </p:tavLst>
                                    </p:anim>
                                    <p:anim calcmode="lin" valueType="num">
                                      <p:cBhvr additive="base">
                                        <p:cTn id="67" dur="500" fill="hold"/>
                                        <p:tgtEl>
                                          <p:spTgt spid="26"/>
                                        </p:tgtEl>
                                        <p:attrNameLst>
                                          <p:attrName>ppt_y</p:attrName>
                                        </p:attrNameLst>
                                      </p:cBhvr>
                                      <p:tavLst>
                                        <p:tav tm="0">
                                          <p:val>
                                            <p:strVal val="0-#ppt_h/2"/>
                                          </p:val>
                                        </p:tav>
                                        <p:tav tm="100000">
                                          <p:val>
                                            <p:strVal val="#ppt_y"/>
                                          </p:val>
                                        </p:tav>
                                      </p:tavLst>
                                    </p:anim>
                                  </p:childTnLst>
                                </p:cTn>
                              </p:par>
                            </p:childTnLst>
                          </p:cTn>
                        </p:par>
                        <p:par>
                          <p:cTn id="68" fill="hold" nodeType="afterGroup">
                            <p:stCondLst>
                              <p:cond delay="6500"/>
                            </p:stCondLst>
                            <p:childTnLst>
                              <p:par>
                                <p:cTn id="69" presetID="17" presetClass="entr" presetSubtype="2"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ppt_x</p:attrName>
                                        </p:attrNameLst>
                                      </p:cBhvr>
                                      <p:tavLst>
                                        <p:tav tm="0">
                                          <p:val>
                                            <p:strVal val="#ppt_x+#ppt_w/2"/>
                                          </p:val>
                                        </p:tav>
                                        <p:tav tm="100000">
                                          <p:val>
                                            <p:strVal val="#ppt_x"/>
                                          </p:val>
                                        </p:tav>
                                      </p:tavLst>
                                    </p:anim>
                                    <p:anim calcmode="lin" valueType="num">
                                      <p:cBhvr>
                                        <p:cTn id="72" dur="500" fill="hold"/>
                                        <p:tgtEl>
                                          <p:spTgt spid="16"/>
                                        </p:tgtEl>
                                        <p:attrNameLst>
                                          <p:attrName>ppt_y</p:attrName>
                                        </p:attrNameLst>
                                      </p:cBhvr>
                                      <p:tavLst>
                                        <p:tav tm="0">
                                          <p:val>
                                            <p:strVal val="#ppt_y"/>
                                          </p:val>
                                        </p:tav>
                                        <p:tav tm="100000">
                                          <p:val>
                                            <p:strVal val="#ppt_y"/>
                                          </p:val>
                                        </p:tav>
                                      </p:tavLst>
                                    </p:anim>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strVal val="#ppt_h"/>
                                          </p:val>
                                        </p:tav>
                                        <p:tav tm="100000">
                                          <p:val>
                                            <p:strVal val="#ppt_h"/>
                                          </p:val>
                                        </p:tav>
                                      </p:tavLst>
                                    </p:anim>
                                  </p:childTnLst>
                                </p:cTn>
                              </p:par>
                            </p:childTnLst>
                          </p:cTn>
                        </p:par>
                        <p:par>
                          <p:cTn id="75" fill="hold" nodeType="afterGroup">
                            <p:stCondLst>
                              <p:cond delay="7000"/>
                            </p:stCondLst>
                            <p:childTnLst>
                              <p:par>
                                <p:cTn id="76" presetID="2" presetClass="entr" presetSubtype="1" fill="hold" grpId="0" nodeType="after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additive="base">
                                        <p:cTn id="78" dur="500" fill="hold"/>
                                        <p:tgtEl>
                                          <p:spTgt spid="27"/>
                                        </p:tgtEl>
                                        <p:attrNameLst>
                                          <p:attrName>ppt_x</p:attrName>
                                        </p:attrNameLst>
                                      </p:cBhvr>
                                      <p:tavLst>
                                        <p:tav tm="0">
                                          <p:val>
                                            <p:strVal val="#ppt_x"/>
                                          </p:val>
                                        </p:tav>
                                        <p:tav tm="100000">
                                          <p:val>
                                            <p:strVal val="#ppt_x"/>
                                          </p:val>
                                        </p:tav>
                                      </p:tavLst>
                                    </p:anim>
                                    <p:anim calcmode="lin" valueType="num">
                                      <p:cBhvr additive="base">
                                        <p:cTn id="79" dur="500" fill="hold"/>
                                        <p:tgtEl>
                                          <p:spTgt spid="27"/>
                                        </p:tgtEl>
                                        <p:attrNameLst>
                                          <p:attrName>ppt_y</p:attrName>
                                        </p:attrNameLst>
                                      </p:cBhvr>
                                      <p:tavLst>
                                        <p:tav tm="0">
                                          <p:val>
                                            <p:strVal val="0-#ppt_h/2"/>
                                          </p:val>
                                        </p:tav>
                                        <p:tav tm="100000">
                                          <p:val>
                                            <p:strVal val="#ppt_y"/>
                                          </p:val>
                                        </p:tav>
                                      </p:tavLst>
                                    </p:anim>
                                  </p:childTnLst>
                                </p:cTn>
                              </p:par>
                            </p:childTnLst>
                          </p:cTn>
                        </p:par>
                        <p:par>
                          <p:cTn id="80" fill="hold" nodeType="afterGroup">
                            <p:stCondLst>
                              <p:cond delay="7500"/>
                            </p:stCondLst>
                            <p:childTnLst>
                              <p:par>
                                <p:cTn id="81" presetID="17" presetClass="entr" presetSubtype="2"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500" fill="hold"/>
                                        <p:tgtEl>
                                          <p:spTgt spid="15"/>
                                        </p:tgtEl>
                                        <p:attrNameLst>
                                          <p:attrName>ppt_x</p:attrName>
                                        </p:attrNameLst>
                                      </p:cBhvr>
                                      <p:tavLst>
                                        <p:tav tm="0">
                                          <p:val>
                                            <p:strVal val="#ppt_x+#ppt_w/2"/>
                                          </p:val>
                                        </p:tav>
                                        <p:tav tm="100000">
                                          <p:val>
                                            <p:strVal val="#ppt_x"/>
                                          </p:val>
                                        </p:tav>
                                      </p:tavLst>
                                    </p:anim>
                                    <p:anim calcmode="lin" valueType="num">
                                      <p:cBhvr>
                                        <p:cTn id="84" dur="500" fill="hold"/>
                                        <p:tgtEl>
                                          <p:spTgt spid="15"/>
                                        </p:tgtEl>
                                        <p:attrNameLst>
                                          <p:attrName>ppt_y</p:attrName>
                                        </p:attrNameLst>
                                      </p:cBhvr>
                                      <p:tavLst>
                                        <p:tav tm="0">
                                          <p:val>
                                            <p:strVal val="#ppt_y"/>
                                          </p:val>
                                        </p:tav>
                                        <p:tav tm="100000">
                                          <p:val>
                                            <p:strVal val="#ppt_y"/>
                                          </p:val>
                                        </p:tav>
                                      </p:tavLst>
                                    </p:anim>
                                    <p:anim calcmode="lin" valueType="num">
                                      <p:cBhvr>
                                        <p:cTn id="85" dur="500" fill="hold"/>
                                        <p:tgtEl>
                                          <p:spTgt spid="15"/>
                                        </p:tgtEl>
                                        <p:attrNameLst>
                                          <p:attrName>ppt_w</p:attrName>
                                        </p:attrNameLst>
                                      </p:cBhvr>
                                      <p:tavLst>
                                        <p:tav tm="0">
                                          <p:val>
                                            <p:fltVal val="0"/>
                                          </p:val>
                                        </p:tav>
                                        <p:tav tm="100000">
                                          <p:val>
                                            <p:strVal val="#ppt_w"/>
                                          </p:val>
                                        </p:tav>
                                      </p:tavLst>
                                    </p:anim>
                                    <p:anim calcmode="lin" valueType="num">
                                      <p:cBhvr>
                                        <p:cTn id="86" dur="500" fill="hold"/>
                                        <p:tgtEl>
                                          <p:spTgt spid="15"/>
                                        </p:tgtEl>
                                        <p:attrNameLst>
                                          <p:attrName>ppt_h</p:attrName>
                                        </p:attrNameLst>
                                      </p:cBhvr>
                                      <p:tavLst>
                                        <p:tav tm="0">
                                          <p:val>
                                            <p:strVal val="#ppt_h"/>
                                          </p:val>
                                        </p:tav>
                                        <p:tav tm="100000">
                                          <p:val>
                                            <p:strVal val="#ppt_h"/>
                                          </p:val>
                                        </p:tav>
                                      </p:tavLst>
                                    </p:anim>
                                  </p:childTnLst>
                                </p:cTn>
                              </p:par>
                            </p:childTnLst>
                          </p:cTn>
                        </p:par>
                        <p:par>
                          <p:cTn id="87" fill="hold" nodeType="afterGroup">
                            <p:stCondLst>
                              <p:cond delay="8000"/>
                            </p:stCondLst>
                            <p:childTnLst>
                              <p:par>
                                <p:cTn id="88" presetID="2" presetClass="entr" presetSubtype="1" fill="hold" grpId="0"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additive="base">
                                        <p:cTn id="90" dur="500" fill="hold"/>
                                        <p:tgtEl>
                                          <p:spTgt spid="28"/>
                                        </p:tgtEl>
                                        <p:attrNameLst>
                                          <p:attrName>ppt_x</p:attrName>
                                        </p:attrNameLst>
                                      </p:cBhvr>
                                      <p:tavLst>
                                        <p:tav tm="0">
                                          <p:val>
                                            <p:strVal val="#ppt_x"/>
                                          </p:val>
                                        </p:tav>
                                        <p:tav tm="100000">
                                          <p:val>
                                            <p:strVal val="#ppt_x"/>
                                          </p:val>
                                        </p:tav>
                                      </p:tavLst>
                                    </p:anim>
                                    <p:anim calcmode="lin" valueType="num">
                                      <p:cBhvr additive="base">
                                        <p:cTn id="91" dur="500" fill="hold"/>
                                        <p:tgtEl>
                                          <p:spTgt spid="28"/>
                                        </p:tgtEl>
                                        <p:attrNameLst>
                                          <p:attrName>ppt_y</p:attrName>
                                        </p:attrNameLst>
                                      </p:cBhvr>
                                      <p:tavLst>
                                        <p:tav tm="0">
                                          <p:val>
                                            <p:strVal val="0-#ppt_h/2"/>
                                          </p:val>
                                        </p:tav>
                                        <p:tav tm="100000">
                                          <p:val>
                                            <p:strVal val="#ppt_y"/>
                                          </p:val>
                                        </p:tav>
                                      </p:tavLst>
                                    </p:anim>
                                  </p:childTnLst>
                                </p:cTn>
                              </p:par>
                            </p:childTnLst>
                          </p:cTn>
                        </p:par>
                        <p:par>
                          <p:cTn id="92" fill="hold" nodeType="afterGroup">
                            <p:stCondLst>
                              <p:cond delay="8500"/>
                            </p:stCondLst>
                            <p:childTnLst>
                              <p:par>
                                <p:cTn id="93" presetID="2" presetClass="entr" presetSubtype="2" fill="hold" grpId="0" nodeType="after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fill="hold"/>
                                        <p:tgtEl>
                                          <p:spTgt spid="29"/>
                                        </p:tgtEl>
                                        <p:attrNameLst>
                                          <p:attrName>ppt_x</p:attrName>
                                        </p:attrNameLst>
                                      </p:cBhvr>
                                      <p:tavLst>
                                        <p:tav tm="0">
                                          <p:val>
                                            <p:strVal val="1+#ppt_w/2"/>
                                          </p:val>
                                        </p:tav>
                                        <p:tav tm="100000">
                                          <p:val>
                                            <p:strVal val="#ppt_x"/>
                                          </p:val>
                                        </p:tav>
                                      </p:tavLst>
                                    </p:anim>
                                    <p:anim calcmode="lin" valueType="num">
                                      <p:cBhvr additive="base">
                                        <p:cTn id="96" dur="500" fill="hold"/>
                                        <p:tgtEl>
                                          <p:spTgt spid="29"/>
                                        </p:tgtEl>
                                        <p:attrNameLst>
                                          <p:attrName>ppt_y</p:attrName>
                                        </p:attrNameLst>
                                      </p:cBhvr>
                                      <p:tavLst>
                                        <p:tav tm="0">
                                          <p:val>
                                            <p:strVal val="#ppt_y"/>
                                          </p:val>
                                        </p:tav>
                                        <p:tav tm="100000">
                                          <p:val>
                                            <p:strVal val="#ppt_y"/>
                                          </p:val>
                                        </p:tav>
                                      </p:tavLst>
                                    </p:anim>
                                  </p:childTnLst>
                                </p:cTn>
                              </p:par>
                            </p:childTnLst>
                          </p:cTn>
                        </p:par>
                        <p:par>
                          <p:cTn id="97" fill="hold" nodeType="afterGroup">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500" fill="hold"/>
                                        <p:tgtEl>
                                          <p:spTgt spid="30"/>
                                        </p:tgtEl>
                                        <p:attrNameLst>
                                          <p:attrName>ppt_x</p:attrName>
                                        </p:attrNameLst>
                                      </p:cBhvr>
                                      <p:tavLst>
                                        <p:tav tm="0">
                                          <p:val>
                                            <p:strVal val="#ppt_x"/>
                                          </p:val>
                                        </p:tav>
                                        <p:tav tm="100000">
                                          <p:val>
                                            <p:strVal val="#ppt_x"/>
                                          </p:val>
                                        </p:tav>
                                      </p:tavLst>
                                    </p:anim>
                                    <p:anim calcmode="lin" valueType="num">
                                      <p:cBhvr additive="base">
                                        <p:cTn id="101" dur="500" fill="hold"/>
                                        <p:tgtEl>
                                          <p:spTgt spid="30"/>
                                        </p:tgtEl>
                                        <p:attrNameLst>
                                          <p:attrName>ppt_y</p:attrName>
                                        </p:attrNameLst>
                                      </p:cBhvr>
                                      <p:tavLst>
                                        <p:tav tm="0">
                                          <p:val>
                                            <p:strVal val="1+#ppt_h/2"/>
                                          </p:val>
                                        </p:tav>
                                        <p:tav tm="100000">
                                          <p:val>
                                            <p:strVal val="#ppt_y"/>
                                          </p:val>
                                        </p:tav>
                                      </p:tavLst>
                                    </p:anim>
                                  </p:childTnLst>
                                </p:cTn>
                              </p:par>
                            </p:childTnLst>
                          </p:cTn>
                        </p:par>
                        <p:par>
                          <p:cTn id="102" fill="hold" nodeType="afterGroup">
                            <p:stCondLst>
                              <p:cond delay="9500"/>
                            </p:stCondLst>
                            <p:childTnLst>
                              <p:par>
                                <p:cTn id="103" presetID="22" presetClass="entr" presetSubtype="2" fill="hold" nodeType="afterEffect">
                                  <p:stCondLst>
                                    <p:cond delay="0"/>
                                  </p:stCondLst>
                                  <p:childTnLst>
                                    <p:set>
                                      <p:cBhvr>
                                        <p:cTn id="104" dur="1" fill="hold">
                                          <p:stCondLst>
                                            <p:cond delay="0"/>
                                          </p:stCondLst>
                                        </p:cTn>
                                        <p:tgtEl>
                                          <p:spTgt spid="2"/>
                                        </p:tgtEl>
                                        <p:attrNameLst>
                                          <p:attrName>style.visibility</p:attrName>
                                        </p:attrNameLst>
                                      </p:cBhvr>
                                      <p:to>
                                        <p:strVal val="visible"/>
                                      </p:to>
                                    </p:set>
                                    <p:animEffect transition="in" filter="wipe(right)">
                                      <p:cBhvr>
                                        <p:cTn id="105" dur="1000"/>
                                        <p:tgtEl>
                                          <p:spTgt spid="2"/>
                                        </p:tgtEl>
                                      </p:cBhvr>
                                    </p:animEffect>
                                  </p:childTnLst>
                                </p:cTn>
                              </p:par>
                            </p:childTnLst>
                          </p:cTn>
                        </p:par>
                        <p:par>
                          <p:cTn id="106" fill="hold" nodeType="afterGroup">
                            <p:stCondLst>
                              <p:cond delay="10500"/>
                            </p:stCondLst>
                            <p:childTnLst>
                              <p:par>
                                <p:cTn id="107" presetID="2" presetClass="entr" presetSubtype="2"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 calcmode="lin" valueType="num">
                                      <p:cBhvr additive="base">
                                        <p:cTn id="109" dur="500" fill="hold"/>
                                        <p:tgtEl>
                                          <p:spTgt spid="31"/>
                                        </p:tgtEl>
                                        <p:attrNameLst>
                                          <p:attrName>ppt_x</p:attrName>
                                        </p:attrNameLst>
                                      </p:cBhvr>
                                      <p:tavLst>
                                        <p:tav tm="0">
                                          <p:val>
                                            <p:strVal val="1+#ppt_w/2"/>
                                          </p:val>
                                        </p:tav>
                                        <p:tav tm="100000">
                                          <p:val>
                                            <p:strVal val="#ppt_x"/>
                                          </p:val>
                                        </p:tav>
                                      </p:tavLst>
                                    </p:anim>
                                    <p:anim calcmode="lin" valueType="num">
                                      <p:cBhvr additive="base">
                                        <p:cTn id="110" dur="500" fill="hold"/>
                                        <p:tgtEl>
                                          <p:spTgt spid="31"/>
                                        </p:tgtEl>
                                        <p:attrNameLst>
                                          <p:attrName>ppt_y</p:attrName>
                                        </p:attrNameLst>
                                      </p:cBhvr>
                                      <p:tavLst>
                                        <p:tav tm="0">
                                          <p:val>
                                            <p:strVal val="#ppt_y"/>
                                          </p:val>
                                        </p:tav>
                                        <p:tav tm="100000">
                                          <p:val>
                                            <p:strVal val="#ppt_y"/>
                                          </p:val>
                                        </p:tav>
                                      </p:tavLst>
                                    </p:anim>
                                  </p:childTnLst>
                                </p:cTn>
                              </p:par>
                            </p:childTnLst>
                          </p:cTn>
                        </p:par>
                        <p:par>
                          <p:cTn id="111" fill="hold" nodeType="afterGroup">
                            <p:stCondLst>
                              <p:cond delay="11000"/>
                            </p:stCondLst>
                            <p:childTnLst>
                              <p:par>
                                <p:cTn id="112" presetID="17" presetClass="entr" presetSubtype="8" fill="hold" grpId="0" nodeType="afterEffect">
                                  <p:stCondLst>
                                    <p:cond delay="0"/>
                                  </p:stCondLst>
                                  <p:childTnLst>
                                    <p:set>
                                      <p:cBhvr>
                                        <p:cTn id="113" dur="1" fill="hold">
                                          <p:stCondLst>
                                            <p:cond delay="0"/>
                                          </p:stCondLst>
                                        </p:cTn>
                                        <p:tgtEl>
                                          <p:spTgt spid="98"/>
                                        </p:tgtEl>
                                        <p:attrNameLst>
                                          <p:attrName>style.visibility</p:attrName>
                                        </p:attrNameLst>
                                      </p:cBhvr>
                                      <p:to>
                                        <p:strVal val="visible"/>
                                      </p:to>
                                    </p:set>
                                    <p:anim calcmode="lin" valueType="num">
                                      <p:cBhvr>
                                        <p:cTn id="114" dur="500" fill="hold"/>
                                        <p:tgtEl>
                                          <p:spTgt spid="98"/>
                                        </p:tgtEl>
                                        <p:attrNameLst>
                                          <p:attrName>ppt_x</p:attrName>
                                        </p:attrNameLst>
                                      </p:cBhvr>
                                      <p:tavLst>
                                        <p:tav tm="0">
                                          <p:val>
                                            <p:strVal val="#ppt_x-#ppt_w/2"/>
                                          </p:val>
                                        </p:tav>
                                        <p:tav tm="100000">
                                          <p:val>
                                            <p:strVal val="#ppt_x"/>
                                          </p:val>
                                        </p:tav>
                                      </p:tavLst>
                                    </p:anim>
                                    <p:anim calcmode="lin" valueType="num">
                                      <p:cBhvr>
                                        <p:cTn id="115" dur="500" fill="hold"/>
                                        <p:tgtEl>
                                          <p:spTgt spid="98"/>
                                        </p:tgtEl>
                                        <p:attrNameLst>
                                          <p:attrName>ppt_y</p:attrName>
                                        </p:attrNameLst>
                                      </p:cBhvr>
                                      <p:tavLst>
                                        <p:tav tm="0">
                                          <p:val>
                                            <p:strVal val="#ppt_y"/>
                                          </p:val>
                                        </p:tav>
                                        <p:tav tm="100000">
                                          <p:val>
                                            <p:strVal val="#ppt_y"/>
                                          </p:val>
                                        </p:tav>
                                      </p:tavLst>
                                    </p:anim>
                                    <p:anim calcmode="lin" valueType="num">
                                      <p:cBhvr>
                                        <p:cTn id="116" dur="500" fill="hold"/>
                                        <p:tgtEl>
                                          <p:spTgt spid="98"/>
                                        </p:tgtEl>
                                        <p:attrNameLst>
                                          <p:attrName>ppt_w</p:attrName>
                                        </p:attrNameLst>
                                      </p:cBhvr>
                                      <p:tavLst>
                                        <p:tav tm="0">
                                          <p:val>
                                            <p:fltVal val="0"/>
                                          </p:val>
                                        </p:tav>
                                        <p:tav tm="100000">
                                          <p:val>
                                            <p:strVal val="#ppt_w"/>
                                          </p:val>
                                        </p:tav>
                                      </p:tavLst>
                                    </p:anim>
                                    <p:anim calcmode="lin" valueType="num">
                                      <p:cBhvr>
                                        <p:cTn id="117" dur="500" fill="hold"/>
                                        <p:tgtEl>
                                          <p:spTgt spid="98"/>
                                        </p:tgtEl>
                                        <p:attrNameLst>
                                          <p:attrName>ppt_h</p:attrName>
                                        </p:attrNameLst>
                                      </p:cBhvr>
                                      <p:tavLst>
                                        <p:tav tm="0">
                                          <p:val>
                                            <p:strVal val="#ppt_h"/>
                                          </p:val>
                                        </p:tav>
                                        <p:tav tm="100000">
                                          <p:val>
                                            <p:strVal val="#ppt_h"/>
                                          </p:val>
                                        </p:tav>
                                      </p:tavLst>
                                    </p:anim>
                                  </p:childTnLst>
                                </p:cTn>
                              </p:par>
                            </p:childTnLst>
                          </p:cTn>
                        </p:par>
                        <p:par>
                          <p:cTn id="118" fill="hold" nodeType="afterGroup">
                            <p:stCondLst>
                              <p:cond delay="11500"/>
                            </p:stCondLst>
                            <p:childTnLst>
                              <p:par>
                                <p:cTn id="119" presetID="17" presetClass="entr" presetSubtype="4" fill="hold" nodeType="afterEffect">
                                  <p:stCondLst>
                                    <p:cond delay="0"/>
                                  </p:stCondLst>
                                  <p:childTnLst>
                                    <p:set>
                                      <p:cBhvr>
                                        <p:cTn id="120" dur="1" fill="hold">
                                          <p:stCondLst>
                                            <p:cond delay="0"/>
                                          </p:stCondLst>
                                        </p:cTn>
                                        <p:tgtEl>
                                          <p:spTgt spid="10329"/>
                                        </p:tgtEl>
                                        <p:attrNameLst>
                                          <p:attrName>style.visibility</p:attrName>
                                        </p:attrNameLst>
                                      </p:cBhvr>
                                      <p:to>
                                        <p:strVal val="visible"/>
                                      </p:to>
                                    </p:set>
                                    <p:anim calcmode="lin" valueType="num">
                                      <p:cBhvr>
                                        <p:cTn id="121" dur="500" fill="hold"/>
                                        <p:tgtEl>
                                          <p:spTgt spid="10329"/>
                                        </p:tgtEl>
                                        <p:attrNameLst>
                                          <p:attrName>ppt_x</p:attrName>
                                        </p:attrNameLst>
                                      </p:cBhvr>
                                      <p:tavLst>
                                        <p:tav tm="0">
                                          <p:val>
                                            <p:strVal val="#ppt_x"/>
                                          </p:val>
                                        </p:tav>
                                        <p:tav tm="100000">
                                          <p:val>
                                            <p:strVal val="#ppt_x"/>
                                          </p:val>
                                        </p:tav>
                                      </p:tavLst>
                                    </p:anim>
                                    <p:anim calcmode="lin" valueType="num">
                                      <p:cBhvr>
                                        <p:cTn id="122" dur="500" fill="hold"/>
                                        <p:tgtEl>
                                          <p:spTgt spid="10329"/>
                                        </p:tgtEl>
                                        <p:attrNameLst>
                                          <p:attrName>ppt_y</p:attrName>
                                        </p:attrNameLst>
                                      </p:cBhvr>
                                      <p:tavLst>
                                        <p:tav tm="0">
                                          <p:val>
                                            <p:strVal val="#ppt_y+#ppt_h/2"/>
                                          </p:val>
                                        </p:tav>
                                        <p:tav tm="100000">
                                          <p:val>
                                            <p:strVal val="#ppt_y"/>
                                          </p:val>
                                        </p:tav>
                                      </p:tavLst>
                                    </p:anim>
                                    <p:anim calcmode="lin" valueType="num">
                                      <p:cBhvr>
                                        <p:cTn id="123" dur="500" fill="hold"/>
                                        <p:tgtEl>
                                          <p:spTgt spid="10329"/>
                                        </p:tgtEl>
                                        <p:attrNameLst>
                                          <p:attrName>ppt_w</p:attrName>
                                        </p:attrNameLst>
                                      </p:cBhvr>
                                      <p:tavLst>
                                        <p:tav tm="0">
                                          <p:val>
                                            <p:strVal val="#ppt_w"/>
                                          </p:val>
                                        </p:tav>
                                        <p:tav tm="100000">
                                          <p:val>
                                            <p:strVal val="#ppt_w"/>
                                          </p:val>
                                        </p:tav>
                                      </p:tavLst>
                                    </p:anim>
                                    <p:anim calcmode="lin" valueType="num">
                                      <p:cBhvr>
                                        <p:cTn id="124" dur="500" fill="hold"/>
                                        <p:tgtEl>
                                          <p:spTgt spid="10329"/>
                                        </p:tgtEl>
                                        <p:attrNameLst>
                                          <p:attrName>ppt_h</p:attrName>
                                        </p:attrNameLst>
                                      </p:cBhvr>
                                      <p:tavLst>
                                        <p:tav tm="0">
                                          <p:val>
                                            <p:fltVal val="0"/>
                                          </p:val>
                                        </p:tav>
                                        <p:tav tm="100000">
                                          <p:val>
                                            <p:strVal val="#ppt_h"/>
                                          </p:val>
                                        </p:tav>
                                      </p:tavLst>
                                    </p:anim>
                                  </p:childTnLst>
                                </p:cTn>
                              </p:par>
                            </p:childTnLst>
                          </p:cTn>
                        </p:par>
                        <p:par>
                          <p:cTn id="125" fill="hold" nodeType="afterGroup">
                            <p:stCondLst>
                              <p:cond delay="12000"/>
                            </p:stCondLst>
                            <p:childTnLst>
                              <p:par>
                                <p:cTn id="126" presetID="17" presetClass="entr" presetSubtype="2" fill="hold" grpId="0" nodeType="afterEffect">
                                  <p:stCondLst>
                                    <p:cond delay="0"/>
                                  </p:stCondLst>
                                  <p:childTnLst>
                                    <p:set>
                                      <p:cBhvr>
                                        <p:cTn id="127" dur="1" fill="hold">
                                          <p:stCondLst>
                                            <p:cond delay="0"/>
                                          </p:stCondLst>
                                        </p:cTn>
                                        <p:tgtEl>
                                          <p:spTgt spid="99"/>
                                        </p:tgtEl>
                                        <p:attrNameLst>
                                          <p:attrName>style.visibility</p:attrName>
                                        </p:attrNameLst>
                                      </p:cBhvr>
                                      <p:to>
                                        <p:strVal val="visible"/>
                                      </p:to>
                                    </p:set>
                                    <p:anim calcmode="lin" valueType="num">
                                      <p:cBhvr>
                                        <p:cTn id="128" dur="500" fill="hold"/>
                                        <p:tgtEl>
                                          <p:spTgt spid="99"/>
                                        </p:tgtEl>
                                        <p:attrNameLst>
                                          <p:attrName>ppt_x</p:attrName>
                                        </p:attrNameLst>
                                      </p:cBhvr>
                                      <p:tavLst>
                                        <p:tav tm="0">
                                          <p:val>
                                            <p:strVal val="#ppt_x+#ppt_w/2"/>
                                          </p:val>
                                        </p:tav>
                                        <p:tav tm="100000">
                                          <p:val>
                                            <p:strVal val="#ppt_x"/>
                                          </p:val>
                                        </p:tav>
                                      </p:tavLst>
                                    </p:anim>
                                    <p:anim calcmode="lin" valueType="num">
                                      <p:cBhvr>
                                        <p:cTn id="129" dur="500" fill="hold"/>
                                        <p:tgtEl>
                                          <p:spTgt spid="99"/>
                                        </p:tgtEl>
                                        <p:attrNameLst>
                                          <p:attrName>ppt_y</p:attrName>
                                        </p:attrNameLst>
                                      </p:cBhvr>
                                      <p:tavLst>
                                        <p:tav tm="0">
                                          <p:val>
                                            <p:strVal val="#ppt_y"/>
                                          </p:val>
                                        </p:tav>
                                        <p:tav tm="100000">
                                          <p:val>
                                            <p:strVal val="#ppt_y"/>
                                          </p:val>
                                        </p:tav>
                                      </p:tavLst>
                                    </p:anim>
                                    <p:anim calcmode="lin" valueType="num">
                                      <p:cBhvr>
                                        <p:cTn id="130" dur="500" fill="hold"/>
                                        <p:tgtEl>
                                          <p:spTgt spid="99"/>
                                        </p:tgtEl>
                                        <p:attrNameLst>
                                          <p:attrName>ppt_w</p:attrName>
                                        </p:attrNameLst>
                                      </p:cBhvr>
                                      <p:tavLst>
                                        <p:tav tm="0">
                                          <p:val>
                                            <p:fltVal val="0"/>
                                          </p:val>
                                        </p:tav>
                                        <p:tav tm="100000">
                                          <p:val>
                                            <p:strVal val="#ppt_w"/>
                                          </p:val>
                                        </p:tav>
                                      </p:tavLst>
                                    </p:anim>
                                    <p:anim calcmode="lin" valueType="num">
                                      <p:cBhvr>
                                        <p:cTn id="131" dur="500" fill="hold"/>
                                        <p:tgtEl>
                                          <p:spTgt spid="99"/>
                                        </p:tgtEl>
                                        <p:attrNameLst>
                                          <p:attrName>ppt_h</p:attrName>
                                        </p:attrNameLst>
                                      </p:cBhvr>
                                      <p:tavLst>
                                        <p:tav tm="0">
                                          <p:val>
                                            <p:strVal val="#ppt_h"/>
                                          </p:val>
                                        </p:tav>
                                        <p:tav tm="100000">
                                          <p:val>
                                            <p:strVal val="#ppt_h"/>
                                          </p:val>
                                        </p:tav>
                                      </p:tavLst>
                                    </p:anim>
                                  </p:childTnLst>
                                </p:cTn>
                              </p:par>
                            </p:childTnLst>
                          </p:cTn>
                        </p:par>
                        <p:par>
                          <p:cTn id="132" fill="hold" nodeType="afterGroup">
                            <p:stCondLst>
                              <p:cond delay="12500"/>
                            </p:stCondLst>
                            <p:childTnLst>
                              <p:par>
                                <p:cTn id="133" presetID="17" presetClass="entr" presetSubtype="4" fill="hold" nodeType="afterEffect">
                                  <p:stCondLst>
                                    <p:cond delay="0"/>
                                  </p:stCondLst>
                                  <p:childTnLst>
                                    <p:set>
                                      <p:cBhvr>
                                        <p:cTn id="134" dur="1" fill="hold">
                                          <p:stCondLst>
                                            <p:cond delay="0"/>
                                          </p:stCondLst>
                                        </p:cTn>
                                        <p:tgtEl>
                                          <p:spTgt spid="10314"/>
                                        </p:tgtEl>
                                        <p:attrNameLst>
                                          <p:attrName>style.visibility</p:attrName>
                                        </p:attrNameLst>
                                      </p:cBhvr>
                                      <p:to>
                                        <p:strVal val="visible"/>
                                      </p:to>
                                    </p:set>
                                    <p:anim calcmode="lin" valueType="num">
                                      <p:cBhvr>
                                        <p:cTn id="135" dur="500" fill="hold"/>
                                        <p:tgtEl>
                                          <p:spTgt spid="10314"/>
                                        </p:tgtEl>
                                        <p:attrNameLst>
                                          <p:attrName>ppt_x</p:attrName>
                                        </p:attrNameLst>
                                      </p:cBhvr>
                                      <p:tavLst>
                                        <p:tav tm="0">
                                          <p:val>
                                            <p:strVal val="#ppt_x"/>
                                          </p:val>
                                        </p:tav>
                                        <p:tav tm="100000">
                                          <p:val>
                                            <p:strVal val="#ppt_x"/>
                                          </p:val>
                                        </p:tav>
                                      </p:tavLst>
                                    </p:anim>
                                    <p:anim calcmode="lin" valueType="num">
                                      <p:cBhvr>
                                        <p:cTn id="136" dur="500" fill="hold"/>
                                        <p:tgtEl>
                                          <p:spTgt spid="10314"/>
                                        </p:tgtEl>
                                        <p:attrNameLst>
                                          <p:attrName>ppt_y</p:attrName>
                                        </p:attrNameLst>
                                      </p:cBhvr>
                                      <p:tavLst>
                                        <p:tav tm="0">
                                          <p:val>
                                            <p:strVal val="#ppt_y+#ppt_h/2"/>
                                          </p:val>
                                        </p:tav>
                                        <p:tav tm="100000">
                                          <p:val>
                                            <p:strVal val="#ppt_y"/>
                                          </p:val>
                                        </p:tav>
                                      </p:tavLst>
                                    </p:anim>
                                    <p:anim calcmode="lin" valueType="num">
                                      <p:cBhvr>
                                        <p:cTn id="137" dur="500" fill="hold"/>
                                        <p:tgtEl>
                                          <p:spTgt spid="10314"/>
                                        </p:tgtEl>
                                        <p:attrNameLst>
                                          <p:attrName>ppt_w</p:attrName>
                                        </p:attrNameLst>
                                      </p:cBhvr>
                                      <p:tavLst>
                                        <p:tav tm="0">
                                          <p:val>
                                            <p:strVal val="#ppt_w"/>
                                          </p:val>
                                        </p:tav>
                                        <p:tav tm="100000">
                                          <p:val>
                                            <p:strVal val="#ppt_w"/>
                                          </p:val>
                                        </p:tav>
                                      </p:tavLst>
                                    </p:anim>
                                    <p:anim calcmode="lin" valueType="num">
                                      <p:cBhvr>
                                        <p:cTn id="138" dur="500" fill="hold"/>
                                        <p:tgtEl>
                                          <p:spTgt spid="10314"/>
                                        </p:tgtEl>
                                        <p:attrNameLst>
                                          <p:attrName>ppt_h</p:attrName>
                                        </p:attrNameLst>
                                      </p:cBhvr>
                                      <p:tavLst>
                                        <p:tav tm="0">
                                          <p:val>
                                            <p:fltVal val="0"/>
                                          </p:val>
                                        </p:tav>
                                        <p:tav tm="100000">
                                          <p:val>
                                            <p:strVal val="#ppt_h"/>
                                          </p:val>
                                        </p:tav>
                                      </p:tavLst>
                                    </p:anim>
                                  </p:childTnLst>
                                </p:cTn>
                              </p:par>
                            </p:childTnLst>
                          </p:cTn>
                        </p:par>
                        <p:par>
                          <p:cTn id="139" fill="hold" nodeType="afterGroup">
                            <p:stCondLst>
                              <p:cond delay="13000"/>
                            </p:stCondLst>
                            <p:childTnLst>
                              <p:par>
                                <p:cTn id="140" presetID="17" presetClass="entr" presetSubtype="2" fill="hold" grpId="0" nodeType="afterEffect">
                                  <p:stCondLst>
                                    <p:cond delay="0"/>
                                  </p:stCondLst>
                                  <p:childTnLst>
                                    <p:set>
                                      <p:cBhvr>
                                        <p:cTn id="141" dur="1" fill="hold">
                                          <p:stCondLst>
                                            <p:cond delay="0"/>
                                          </p:stCondLst>
                                        </p:cTn>
                                        <p:tgtEl>
                                          <p:spTgt spid="100"/>
                                        </p:tgtEl>
                                        <p:attrNameLst>
                                          <p:attrName>style.visibility</p:attrName>
                                        </p:attrNameLst>
                                      </p:cBhvr>
                                      <p:to>
                                        <p:strVal val="visible"/>
                                      </p:to>
                                    </p:set>
                                    <p:anim calcmode="lin" valueType="num">
                                      <p:cBhvr>
                                        <p:cTn id="142" dur="500" fill="hold"/>
                                        <p:tgtEl>
                                          <p:spTgt spid="100"/>
                                        </p:tgtEl>
                                        <p:attrNameLst>
                                          <p:attrName>ppt_x</p:attrName>
                                        </p:attrNameLst>
                                      </p:cBhvr>
                                      <p:tavLst>
                                        <p:tav tm="0">
                                          <p:val>
                                            <p:strVal val="#ppt_x+#ppt_w/2"/>
                                          </p:val>
                                        </p:tav>
                                        <p:tav tm="100000">
                                          <p:val>
                                            <p:strVal val="#ppt_x"/>
                                          </p:val>
                                        </p:tav>
                                      </p:tavLst>
                                    </p:anim>
                                    <p:anim calcmode="lin" valueType="num">
                                      <p:cBhvr>
                                        <p:cTn id="143" dur="500" fill="hold"/>
                                        <p:tgtEl>
                                          <p:spTgt spid="100"/>
                                        </p:tgtEl>
                                        <p:attrNameLst>
                                          <p:attrName>ppt_y</p:attrName>
                                        </p:attrNameLst>
                                      </p:cBhvr>
                                      <p:tavLst>
                                        <p:tav tm="0">
                                          <p:val>
                                            <p:strVal val="#ppt_y"/>
                                          </p:val>
                                        </p:tav>
                                        <p:tav tm="100000">
                                          <p:val>
                                            <p:strVal val="#ppt_y"/>
                                          </p:val>
                                        </p:tav>
                                      </p:tavLst>
                                    </p:anim>
                                    <p:anim calcmode="lin" valueType="num">
                                      <p:cBhvr>
                                        <p:cTn id="144" dur="500" fill="hold"/>
                                        <p:tgtEl>
                                          <p:spTgt spid="100"/>
                                        </p:tgtEl>
                                        <p:attrNameLst>
                                          <p:attrName>ppt_w</p:attrName>
                                        </p:attrNameLst>
                                      </p:cBhvr>
                                      <p:tavLst>
                                        <p:tav tm="0">
                                          <p:val>
                                            <p:fltVal val="0"/>
                                          </p:val>
                                        </p:tav>
                                        <p:tav tm="100000">
                                          <p:val>
                                            <p:strVal val="#ppt_w"/>
                                          </p:val>
                                        </p:tav>
                                      </p:tavLst>
                                    </p:anim>
                                    <p:anim calcmode="lin" valueType="num">
                                      <p:cBhvr>
                                        <p:cTn id="145" dur="500" fill="hold"/>
                                        <p:tgtEl>
                                          <p:spTgt spid="100"/>
                                        </p:tgtEl>
                                        <p:attrNameLst>
                                          <p:attrName>ppt_h</p:attrName>
                                        </p:attrNameLst>
                                      </p:cBhvr>
                                      <p:tavLst>
                                        <p:tav tm="0">
                                          <p:val>
                                            <p:strVal val="#ppt_h"/>
                                          </p:val>
                                        </p:tav>
                                        <p:tav tm="100000">
                                          <p:val>
                                            <p:strVal val="#ppt_h"/>
                                          </p:val>
                                        </p:tav>
                                      </p:tavLst>
                                    </p:anim>
                                  </p:childTnLst>
                                </p:cTn>
                              </p:par>
                            </p:childTnLst>
                          </p:cTn>
                        </p:par>
                        <p:par>
                          <p:cTn id="146" fill="hold" nodeType="afterGroup">
                            <p:stCondLst>
                              <p:cond delay="13500"/>
                            </p:stCondLst>
                            <p:childTnLst>
                              <p:par>
                                <p:cTn id="147" presetID="17" presetClass="entr" presetSubtype="4" fill="hold" nodeType="afterEffect">
                                  <p:stCondLst>
                                    <p:cond delay="0"/>
                                  </p:stCondLst>
                                  <p:childTnLst>
                                    <p:set>
                                      <p:cBhvr>
                                        <p:cTn id="148" dur="1" fill="hold">
                                          <p:stCondLst>
                                            <p:cond delay="0"/>
                                          </p:stCondLst>
                                        </p:cTn>
                                        <p:tgtEl>
                                          <p:spTgt spid="3"/>
                                        </p:tgtEl>
                                        <p:attrNameLst>
                                          <p:attrName>style.visibility</p:attrName>
                                        </p:attrNameLst>
                                      </p:cBhvr>
                                      <p:to>
                                        <p:strVal val="visible"/>
                                      </p:to>
                                    </p:set>
                                    <p:anim calcmode="lin" valueType="num">
                                      <p:cBhvr>
                                        <p:cTn id="149" dur="500" fill="hold"/>
                                        <p:tgtEl>
                                          <p:spTgt spid="3"/>
                                        </p:tgtEl>
                                        <p:attrNameLst>
                                          <p:attrName>ppt_x</p:attrName>
                                        </p:attrNameLst>
                                      </p:cBhvr>
                                      <p:tavLst>
                                        <p:tav tm="0">
                                          <p:val>
                                            <p:strVal val="#ppt_x"/>
                                          </p:val>
                                        </p:tav>
                                        <p:tav tm="100000">
                                          <p:val>
                                            <p:strVal val="#ppt_x"/>
                                          </p:val>
                                        </p:tav>
                                      </p:tavLst>
                                    </p:anim>
                                    <p:anim calcmode="lin" valueType="num">
                                      <p:cBhvr>
                                        <p:cTn id="150" dur="500" fill="hold"/>
                                        <p:tgtEl>
                                          <p:spTgt spid="3"/>
                                        </p:tgtEl>
                                        <p:attrNameLst>
                                          <p:attrName>ppt_y</p:attrName>
                                        </p:attrNameLst>
                                      </p:cBhvr>
                                      <p:tavLst>
                                        <p:tav tm="0">
                                          <p:val>
                                            <p:strVal val="#ppt_y+#ppt_h/2"/>
                                          </p:val>
                                        </p:tav>
                                        <p:tav tm="100000">
                                          <p:val>
                                            <p:strVal val="#ppt_y"/>
                                          </p:val>
                                        </p:tav>
                                      </p:tavLst>
                                    </p:anim>
                                    <p:anim calcmode="lin" valueType="num">
                                      <p:cBhvr>
                                        <p:cTn id="151" dur="500" fill="hold"/>
                                        <p:tgtEl>
                                          <p:spTgt spid="3"/>
                                        </p:tgtEl>
                                        <p:attrNameLst>
                                          <p:attrName>ppt_w</p:attrName>
                                        </p:attrNameLst>
                                      </p:cBhvr>
                                      <p:tavLst>
                                        <p:tav tm="0">
                                          <p:val>
                                            <p:strVal val="#ppt_w"/>
                                          </p:val>
                                        </p:tav>
                                        <p:tav tm="100000">
                                          <p:val>
                                            <p:strVal val="#ppt_w"/>
                                          </p:val>
                                        </p:tav>
                                      </p:tavLst>
                                    </p:anim>
                                    <p:anim calcmode="lin" valueType="num">
                                      <p:cBhvr>
                                        <p:cTn id="152" dur="500" fill="hold"/>
                                        <p:tgtEl>
                                          <p:spTgt spid="3"/>
                                        </p:tgtEl>
                                        <p:attrNameLst>
                                          <p:attrName>ppt_h</p:attrName>
                                        </p:attrNameLst>
                                      </p:cBhvr>
                                      <p:tavLst>
                                        <p:tav tm="0">
                                          <p:val>
                                            <p:fltVal val="0"/>
                                          </p:val>
                                        </p:tav>
                                        <p:tav tm="100000">
                                          <p:val>
                                            <p:strVal val="#ppt_h"/>
                                          </p:val>
                                        </p:tav>
                                      </p:tavLst>
                                    </p:anim>
                                  </p:childTnLst>
                                </p:cTn>
                              </p:par>
                            </p:childTnLst>
                          </p:cTn>
                        </p:par>
                        <p:par>
                          <p:cTn id="153" fill="hold" nodeType="afterGroup">
                            <p:stCondLst>
                              <p:cond delay="14000"/>
                            </p:stCondLst>
                            <p:childTnLst>
                              <p:par>
                                <p:cTn id="154" presetID="17" presetClass="entr" presetSubtype="4" fill="hold" nodeType="afterEffect">
                                  <p:stCondLst>
                                    <p:cond delay="0"/>
                                  </p:stCondLst>
                                  <p:childTnLst>
                                    <p:set>
                                      <p:cBhvr>
                                        <p:cTn id="155" dur="1" fill="hold">
                                          <p:stCondLst>
                                            <p:cond delay="0"/>
                                          </p:stCondLst>
                                        </p:cTn>
                                        <p:tgtEl>
                                          <p:spTgt spid="10358"/>
                                        </p:tgtEl>
                                        <p:attrNameLst>
                                          <p:attrName>style.visibility</p:attrName>
                                        </p:attrNameLst>
                                      </p:cBhvr>
                                      <p:to>
                                        <p:strVal val="visible"/>
                                      </p:to>
                                    </p:set>
                                    <p:anim calcmode="lin" valueType="num">
                                      <p:cBhvr>
                                        <p:cTn id="156" dur="500" fill="hold"/>
                                        <p:tgtEl>
                                          <p:spTgt spid="10358"/>
                                        </p:tgtEl>
                                        <p:attrNameLst>
                                          <p:attrName>ppt_x</p:attrName>
                                        </p:attrNameLst>
                                      </p:cBhvr>
                                      <p:tavLst>
                                        <p:tav tm="0">
                                          <p:val>
                                            <p:strVal val="#ppt_x"/>
                                          </p:val>
                                        </p:tav>
                                        <p:tav tm="100000">
                                          <p:val>
                                            <p:strVal val="#ppt_x"/>
                                          </p:val>
                                        </p:tav>
                                      </p:tavLst>
                                    </p:anim>
                                    <p:anim calcmode="lin" valueType="num">
                                      <p:cBhvr>
                                        <p:cTn id="157" dur="500" fill="hold"/>
                                        <p:tgtEl>
                                          <p:spTgt spid="10358"/>
                                        </p:tgtEl>
                                        <p:attrNameLst>
                                          <p:attrName>ppt_y</p:attrName>
                                        </p:attrNameLst>
                                      </p:cBhvr>
                                      <p:tavLst>
                                        <p:tav tm="0">
                                          <p:val>
                                            <p:strVal val="#ppt_y+#ppt_h/2"/>
                                          </p:val>
                                        </p:tav>
                                        <p:tav tm="100000">
                                          <p:val>
                                            <p:strVal val="#ppt_y"/>
                                          </p:val>
                                        </p:tav>
                                      </p:tavLst>
                                    </p:anim>
                                    <p:anim calcmode="lin" valueType="num">
                                      <p:cBhvr>
                                        <p:cTn id="158" dur="500" fill="hold"/>
                                        <p:tgtEl>
                                          <p:spTgt spid="10358"/>
                                        </p:tgtEl>
                                        <p:attrNameLst>
                                          <p:attrName>ppt_w</p:attrName>
                                        </p:attrNameLst>
                                      </p:cBhvr>
                                      <p:tavLst>
                                        <p:tav tm="0">
                                          <p:val>
                                            <p:strVal val="#ppt_w"/>
                                          </p:val>
                                        </p:tav>
                                        <p:tav tm="100000">
                                          <p:val>
                                            <p:strVal val="#ppt_w"/>
                                          </p:val>
                                        </p:tav>
                                      </p:tavLst>
                                    </p:anim>
                                    <p:anim calcmode="lin" valueType="num">
                                      <p:cBhvr>
                                        <p:cTn id="159" dur="500" fill="hold"/>
                                        <p:tgtEl>
                                          <p:spTgt spid="10358"/>
                                        </p:tgtEl>
                                        <p:attrNameLst>
                                          <p:attrName>ppt_h</p:attrName>
                                        </p:attrNameLst>
                                      </p:cBhvr>
                                      <p:tavLst>
                                        <p:tav tm="0">
                                          <p:val>
                                            <p:fltVal val="0"/>
                                          </p:val>
                                        </p:tav>
                                        <p:tav tm="100000">
                                          <p:val>
                                            <p:strVal val="#ppt_h"/>
                                          </p:val>
                                        </p:tav>
                                      </p:tavLst>
                                    </p:anim>
                                  </p:childTnLst>
                                </p:cTn>
                              </p:par>
                            </p:childTnLst>
                          </p:cTn>
                        </p:par>
                        <p:par>
                          <p:cTn id="160" fill="hold" nodeType="afterGroup">
                            <p:stCondLst>
                              <p:cond delay="14500"/>
                            </p:stCondLst>
                            <p:childTnLst>
                              <p:par>
                                <p:cTn id="161" presetID="17" presetClass="entr" presetSubtype="4" fill="hold" grpId="0" nodeType="afterEffect">
                                  <p:stCondLst>
                                    <p:cond delay="0"/>
                                  </p:stCondLst>
                                  <p:childTnLst>
                                    <p:set>
                                      <p:cBhvr>
                                        <p:cTn id="162" dur="1" fill="hold">
                                          <p:stCondLst>
                                            <p:cond delay="0"/>
                                          </p:stCondLst>
                                        </p:cTn>
                                        <p:tgtEl>
                                          <p:spTgt spid="105"/>
                                        </p:tgtEl>
                                        <p:attrNameLst>
                                          <p:attrName>style.visibility</p:attrName>
                                        </p:attrNameLst>
                                      </p:cBhvr>
                                      <p:to>
                                        <p:strVal val="visible"/>
                                      </p:to>
                                    </p:set>
                                    <p:anim calcmode="lin" valueType="num">
                                      <p:cBhvr>
                                        <p:cTn id="163" dur="500" fill="hold"/>
                                        <p:tgtEl>
                                          <p:spTgt spid="105"/>
                                        </p:tgtEl>
                                        <p:attrNameLst>
                                          <p:attrName>ppt_x</p:attrName>
                                        </p:attrNameLst>
                                      </p:cBhvr>
                                      <p:tavLst>
                                        <p:tav tm="0">
                                          <p:val>
                                            <p:strVal val="#ppt_x"/>
                                          </p:val>
                                        </p:tav>
                                        <p:tav tm="100000">
                                          <p:val>
                                            <p:strVal val="#ppt_x"/>
                                          </p:val>
                                        </p:tav>
                                      </p:tavLst>
                                    </p:anim>
                                    <p:anim calcmode="lin" valueType="num">
                                      <p:cBhvr>
                                        <p:cTn id="164" dur="500" fill="hold"/>
                                        <p:tgtEl>
                                          <p:spTgt spid="105"/>
                                        </p:tgtEl>
                                        <p:attrNameLst>
                                          <p:attrName>ppt_y</p:attrName>
                                        </p:attrNameLst>
                                      </p:cBhvr>
                                      <p:tavLst>
                                        <p:tav tm="0">
                                          <p:val>
                                            <p:strVal val="#ppt_y+#ppt_h/2"/>
                                          </p:val>
                                        </p:tav>
                                        <p:tav tm="100000">
                                          <p:val>
                                            <p:strVal val="#ppt_y"/>
                                          </p:val>
                                        </p:tav>
                                      </p:tavLst>
                                    </p:anim>
                                    <p:anim calcmode="lin" valueType="num">
                                      <p:cBhvr>
                                        <p:cTn id="165" dur="500" fill="hold"/>
                                        <p:tgtEl>
                                          <p:spTgt spid="105"/>
                                        </p:tgtEl>
                                        <p:attrNameLst>
                                          <p:attrName>ppt_w</p:attrName>
                                        </p:attrNameLst>
                                      </p:cBhvr>
                                      <p:tavLst>
                                        <p:tav tm="0">
                                          <p:val>
                                            <p:strVal val="#ppt_w"/>
                                          </p:val>
                                        </p:tav>
                                        <p:tav tm="100000">
                                          <p:val>
                                            <p:strVal val="#ppt_w"/>
                                          </p:val>
                                        </p:tav>
                                      </p:tavLst>
                                    </p:anim>
                                    <p:anim calcmode="lin" valueType="num">
                                      <p:cBhvr>
                                        <p:cTn id="166" dur="500" fill="hold"/>
                                        <p:tgtEl>
                                          <p:spTgt spid="105"/>
                                        </p:tgtEl>
                                        <p:attrNameLst>
                                          <p:attrName>ppt_h</p:attrName>
                                        </p:attrNameLst>
                                      </p:cBhvr>
                                      <p:tavLst>
                                        <p:tav tm="0">
                                          <p:val>
                                            <p:fltVal val="0"/>
                                          </p:val>
                                        </p:tav>
                                        <p:tav tm="100000">
                                          <p:val>
                                            <p:strVal val="#ppt_h"/>
                                          </p:val>
                                        </p:tav>
                                      </p:tavLst>
                                    </p:anim>
                                  </p:childTnLst>
                                </p:cTn>
                              </p:par>
                            </p:childTnLst>
                          </p:cTn>
                        </p:par>
                        <p:par>
                          <p:cTn id="167" fill="hold" nodeType="afterGroup">
                            <p:stCondLst>
                              <p:cond delay="15000"/>
                            </p:stCondLst>
                            <p:childTnLst>
                              <p:par>
                                <p:cTn id="168" presetID="2" presetClass="entr" presetSubtype="2" fill="hold" grpId="0" nodeType="afterEffect">
                                  <p:stCondLst>
                                    <p:cond delay="0"/>
                                  </p:stCondLst>
                                  <p:childTnLst>
                                    <p:set>
                                      <p:cBhvr>
                                        <p:cTn id="169" dur="1" fill="hold">
                                          <p:stCondLst>
                                            <p:cond delay="0"/>
                                          </p:stCondLst>
                                        </p:cTn>
                                        <p:tgtEl>
                                          <p:spTgt spid="106"/>
                                        </p:tgtEl>
                                        <p:attrNameLst>
                                          <p:attrName>style.visibility</p:attrName>
                                        </p:attrNameLst>
                                      </p:cBhvr>
                                      <p:to>
                                        <p:strVal val="visible"/>
                                      </p:to>
                                    </p:set>
                                    <p:anim calcmode="lin" valueType="num">
                                      <p:cBhvr additive="base">
                                        <p:cTn id="170" dur="500" fill="hold"/>
                                        <p:tgtEl>
                                          <p:spTgt spid="106"/>
                                        </p:tgtEl>
                                        <p:attrNameLst>
                                          <p:attrName>ppt_x</p:attrName>
                                        </p:attrNameLst>
                                      </p:cBhvr>
                                      <p:tavLst>
                                        <p:tav tm="0">
                                          <p:val>
                                            <p:strVal val="1+#ppt_w/2"/>
                                          </p:val>
                                        </p:tav>
                                        <p:tav tm="100000">
                                          <p:val>
                                            <p:strVal val="#ppt_x"/>
                                          </p:val>
                                        </p:tav>
                                      </p:tavLst>
                                    </p:anim>
                                    <p:anim calcmode="lin" valueType="num">
                                      <p:cBhvr additive="base">
                                        <p:cTn id="171" dur="500" fill="hold"/>
                                        <p:tgtEl>
                                          <p:spTgt spid="106"/>
                                        </p:tgtEl>
                                        <p:attrNameLst>
                                          <p:attrName>ppt_y</p:attrName>
                                        </p:attrNameLst>
                                      </p:cBhvr>
                                      <p:tavLst>
                                        <p:tav tm="0">
                                          <p:val>
                                            <p:strVal val="#ppt_y"/>
                                          </p:val>
                                        </p:tav>
                                        <p:tav tm="100000">
                                          <p:val>
                                            <p:strVal val="#ppt_y"/>
                                          </p:val>
                                        </p:tav>
                                      </p:tavLst>
                                    </p:anim>
                                  </p:childTnLst>
                                </p:cTn>
                              </p:par>
                            </p:childTnLst>
                          </p:cTn>
                        </p:par>
                        <p:par>
                          <p:cTn id="172" fill="hold" nodeType="afterGroup">
                            <p:stCondLst>
                              <p:cond delay="15500"/>
                            </p:stCondLst>
                            <p:childTnLst>
                              <p:par>
                                <p:cTn id="173" presetID="2" presetClass="entr" presetSubtype="1" fill="hold" grpId="0" nodeType="afterEffect">
                                  <p:stCondLst>
                                    <p:cond delay="0"/>
                                  </p:stCondLst>
                                  <p:childTnLst>
                                    <p:set>
                                      <p:cBhvr>
                                        <p:cTn id="174" dur="1" fill="hold">
                                          <p:stCondLst>
                                            <p:cond delay="0"/>
                                          </p:stCondLst>
                                        </p:cTn>
                                        <p:tgtEl>
                                          <p:spTgt spid="107"/>
                                        </p:tgtEl>
                                        <p:attrNameLst>
                                          <p:attrName>style.visibility</p:attrName>
                                        </p:attrNameLst>
                                      </p:cBhvr>
                                      <p:to>
                                        <p:strVal val="visible"/>
                                      </p:to>
                                    </p:set>
                                    <p:anim calcmode="lin" valueType="num">
                                      <p:cBhvr additive="base">
                                        <p:cTn id="175" dur="500" fill="hold"/>
                                        <p:tgtEl>
                                          <p:spTgt spid="107"/>
                                        </p:tgtEl>
                                        <p:attrNameLst>
                                          <p:attrName>ppt_x</p:attrName>
                                        </p:attrNameLst>
                                      </p:cBhvr>
                                      <p:tavLst>
                                        <p:tav tm="0">
                                          <p:val>
                                            <p:strVal val="#ppt_x"/>
                                          </p:val>
                                        </p:tav>
                                        <p:tav tm="100000">
                                          <p:val>
                                            <p:strVal val="#ppt_x"/>
                                          </p:val>
                                        </p:tav>
                                      </p:tavLst>
                                    </p:anim>
                                    <p:anim calcmode="lin" valueType="num">
                                      <p:cBhvr additive="base">
                                        <p:cTn id="176" dur="500" fill="hold"/>
                                        <p:tgtEl>
                                          <p:spTgt spid="107"/>
                                        </p:tgtEl>
                                        <p:attrNameLst>
                                          <p:attrName>ppt_y</p:attrName>
                                        </p:attrNameLst>
                                      </p:cBhvr>
                                      <p:tavLst>
                                        <p:tav tm="0">
                                          <p:val>
                                            <p:strVal val="0-#ppt_h/2"/>
                                          </p:val>
                                        </p:tav>
                                        <p:tav tm="100000">
                                          <p:val>
                                            <p:strVal val="#ppt_y"/>
                                          </p:val>
                                        </p:tav>
                                      </p:tavLst>
                                    </p:anim>
                                  </p:childTnLst>
                                </p:cTn>
                              </p:par>
                            </p:childTnLst>
                          </p:cTn>
                        </p:par>
                        <p:par>
                          <p:cTn id="177" fill="hold" nodeType="afterGroup">
                            <p:stCondLst>
                              <p:cond delay="16000"/>
                            </p:stCondLst>
                            <p:childTnLst>
                              <p:par>
                                <p:cTn id="178" presetID="2" presetClass="entr" presetSubtype="4" fill="hold" grpId="0" nodeType="afterEffect">
                                  <p:stCondLst>
                                    <p:cond delay="0"/>
                                  </p:stCondLst>
                                  <p:childTnLst>
                                    <p:set>
                                      <p:cBhvr>
                                        <p:cTn id="179" dur="1" fill="hold">
                                          <p:stCondLst>
                                            <p:cond delay="0"/>
                                          </p:stCondLst>
                                        </p:cTn>
                                        <p:tgtEl>
                                          <p:spTgt spid="109"/>
                                        </p:tgtEl>
                                        <p:attrNameLst>
                                          <p:attrName>style.visibility</p:attrName>
                                        </p:attrNameLst>
                                      </p:cBhvr>
                                      <p:to>
                                        <p:strVal val="visible"/>
                                      </p:to>
                                    </p:set>
                                    <p:anim calcmode="lin" valueType="num">
                                      <p:cBhvr additive="base">
                                        <p:cTn id="180" dur="500" fill="hold"/>
                                        <p:tgtEl>
                                          <p:spTgt spid="109"/>
                                        </p:tgtEl>
                                        <p:attrNameLst>
                                          <p:attrName>ppt_x</p:attrName>
                                        </p:attrNameLst>
                                      </p:cBhvr>
                                      <p:tavLst>
                                        <p:tav tm="0">
                                          <p:val>
                                            <p:strVal val="#ppt_x"/>
                                          </p:val>
                                        </p:tav>
                                        <p:tav tm="100000">
                                          <p:val>
                                            <p:strVal val="#ppt_x"/>
                                          </p:val>
                                        </p:tav>
                                      </p:tavLst>
                                    </p:anim>
                                    <p:anim calcmode="lin" valueType="num">
                                      <p:cBhvr additive="base">
                                        <p:cTn id="181" dur="500" fill="hold"/>
                                        <p:tgtEl>
                                          <p:spTgt spid="109"/>
                                        </p:tgtEl>
                                        <p:attrNameLst>
                                          <p:attrName>ppt_y</p:attrName>
                                        </p:attrNameLst>
                                      </p:cBhvr>
                                      <p:tavLst>
                                        <p:tav tm="0">
                                          <p:val>
                                            <p:strVal val="1+#ppt_h/2"/>
                                          </p:val>
                                        </p:tav>
                                        <p:tav tm="100000">
                                          <p:val>
                                            <p:strVal val="#ppt_y"/>
                                          </p:val>
                                        </p:tav>
                                      </p:tavLst>
                                    </p:anim>
                                  </p:childTnLst>
                                </p:cTn>
                              </p:par>
                            </p:childTnLst>
                          </p:cTn>
                        </p:par>
                        <p:par>
                          <p:cTn id="182" fill="hold" nodeType="afterGroup">
                            <p:stCondLst>
                              <p:cond delay="16500"/>
                            </p:stCondLst>
                            <p:childTnLst>
                              <p:par>
                                <p:cTn id="183" presetID="17" presetClass="entr" presetSubtype="1" fill="hold" grpId="0" nodeType="after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p:cTn id="185" dur="500" fill="hold"/>
                                        <p:tgtEl>
                                          <p:spTgt spid="108"/>
                                        </p:tgtEl>
                                        <p:attrNameLst>
                                          <p:attrName>ppt_x</p:attrName>
                                        </p:attrNameLst>
                                      </p:cBhvr>
                                      <p:tavLst>
                                        <p:tav tm="0">
                                          <p:val>
                                            <p:strVal val="#ppt_x"/>
                                          </p:val>
                                        </p:tav>
                                        <p:tav tm="100000">
                                          <p:val>
                                            <p:strVal val="#ppt_x"/>
                                          </p:val>
                                        </p:tav>
                                      </p:tavLst>
                                    </p:anim>
                                    <p:anim calcmode="lin" valueType="num">
                                      <p:cBhvr>
                                        <p:cTn id="186" dur="500" fill="hold"/>
                                        <p:tgtEl>
                                          <p:spTgt spid="108"/>
                                        </p:tgtEl>
                                        <p:attrNameLst>
                                          <p:attrName>ppt_y</p:attrName>
                                        </p:attrNameLst>
                                      </p:cBhvr>
                                      <p:tavLst>
                                        <p:tav tm="0">
                                          <p:val>
                                            <p:strVal val="#ppt_y-#ppt_h/2"/>
                                          </p:val>
                                        </p:tav>
                                        <p:tav tm="100000">
                                          <p:val>
                                            <p:strVal val="#ppt_y"/>
                                          </p:val>
                                        </p:tav>
                                      </p:tavLst>
                                    </p:anim>
                                    <p:anim calcmode="lin" valueType="num">
                                      <p:cBhvr>
                                        <p:cTn id="187" dur="500" fill="hold"/>
                                        <p:tgtEl>
                                          <p:spTgt spid="108"/>
                                        </p:tgtEl>
                                        <p:attrNameLst>
                                          <p:attrName>ppt_w</p:attrName>
                                        </p:attrNameLst>
                                      </p:cBhvr>
                                      <p:tavLst>
                                        <p:tav tm="0">
                                          <p:val>
                                            <p:strVal val="#ppt_w"/>
                                          </p:val>
                                        </p:tav>
                                        <p:tav tm="100000">
                                          <p:val>
                                            <p:strVal val="#ppt_w"/>
                                          </p:val>
                                        </p:tav>
                                      </p:tavLst>
                                    </p:anim>
                                    <p:anim calcmode="lin" valueType="num">
                                      <p:cBhvr>
                                        <p:cTn id="188" dur="500" fill="hold"/>
                                        <p:tgtEl>
                                          <p:spTgt spid="108"/>
                                        </p:tgtEl>
                                        <p:attrNameLst>
                                          <p:attrName>ppt_h</p:attrName>
                                        </p:attrNameLst>
                                      </p:cBhvr>
                                      <p:tavLst>
                                        <p:tav tm="0">
                                          <p:val>
                                            <p:fltVal val="0"/>
                                          </p:val>
                                        </p:tav>
                                        <p:tav tm="100000">
                                          <p:val>
                                            <p:strVal val="#ppt_h"/>
                                          </p:val>
                                        </p:tav>
                                      </p:tavLst>
                                    </p:anim>
                                  </p:childTnLst>
                                </p:cTn>
                              </p:par>
                            </p:childTnLst>
                          </p:cTn>
                        </p:par>
                        <p:par>
                          <p:cTn id="189" fill="hold" nodeType="afterGroup">
                            <p:stCondLst>
                              <p:cond delay="17000"/>
                            </p:stCondLst>
                            <p:childTnLst>
                              <p:par>
                                <p:cTn id="190" presetID="2" presetClass="entr" presetSubtype="2" fill="hold" grpId="0" nodeType="afterEffect">
                                  <p:stCondLst>
                                    <p:cond delay="0"/>
                                  </p:stCondLst>
                                  <p:childTnLst>
                                    <p:set>
                                      <p:cBhvr>
                                        <p:cTn id="191" dur="1" fill="hold">
                                          <p:stCondLst>
                                            <p:cond delay="0"/>
                                          </p:stCondLst>
                                        </p:cTn>
                                        <p:tgtEl>
                                          <p:spTgt spid="110"/>
                                        </p:tgtEl>
                                        <p:attrNameLst>
                                          <p:attrName>style.visibility</p:attrName>
                                        </p:attrNameLst>
                                      </p:cBhvr>
                                      <p:to>
                                        <p:strVal val="visible"/>
                                      </p:to>
                                    </p:set>
                                    <p:anim calcmode="lin" valueType="num">
                                      <p:cBhvr additive="base">
                                        <p:cTn id="192" dur="500" fill="hold"/>
                                        <p:tgtEl>
                                          <p:spTgt spid="110"/>
                                        </p:tgtEl>
                                        <p:attrNameLst>
                                          <p:attrName>ppt_x</p:attrName>
                                        </p:attrNameLst>
                                      </p:cBhvr>
                                      <p:tavLst>
                                        <p:tav tm="0">
                                          <p:val>
                                            <p:strVal val="1+#ppt_w/2"/>
                                          </p:val>
                                        </p:tav>
                                        <p:tav tm="100000">
                                          <p:val>
                                            <p:strVal val="#ppt_x"/>
                                          </p:val>
                                        </p:tav>
                                      </p:tavLst>
                                    </p:anim>
                                    <p:anim calcmode="lin" valueType="num">
                                      <p:cBhvr additive="base">
                                        <p:cTn id="193" dur="500" fill="hold"/>
                                        <p:tgtEl>
                                          <p:spTgt spid="110"/>
                                        </p:tgtEl>
                                        <p:attrNameLst>
                                          <p:attrName>ppt_y</p:attrName>
                                        </p:attrNameLst>
                                      </p:cBhvr>
                                      <p:tavLst>
                                        <p:tav tm="0">
                                          <p:val>
                                            <p:strVal val="#ppt_y"/>
                                          </p:val>
                                        </p:tav>
                                        <p:tav tm="100000">
                                          <p:val>
                                            <p:strVal val="#ppt_y"/>
                                          </p:val>
                                        </p:tav>
                                      </p:tavLst>
                                    </p:anim>
                                  </p:childTnLst>
                                </p:cTn>
                              </p:par>
                            </p:childTnLst>
                          </p:cTn>
                        </p:par>
                        <p:par>
                          <p:cTn id="194" fill="hold" nodeType="afterGroup">
                            <p:stCondLst>
                              <p:cond delay="17500"/>
                            </p:stCondLst>
                            <p:childTnLst>
                              <p:par>
                                <p:cTn id="195" presetID="5" presetClass="entr" presetSubtype="5" fill="hold" grpId="0" nodeType="afterEffect">
                                  <p:stCondLst>
                                    <p:cond delay="0"/>
                                  </p:stCondLst>
                                  <p:childTnLst>
                                    <p:set>
                                      <p:cBhvr>
                                        <p:cTn id="196" dur="1" fill="hold">
                                          <p:stCondLst>
                                            <p:cond delay="0"/>
                                          </p:stCondLst>
                                        </p:cTn>
                                        <p:tgtEl>
                                          <p:spTgt spid="111"/>
                                        </p:tgtEl>
                                        <p:attrNameLst>
                                          <p:attrName>style.visibility</p:attrName>
                                        </p:attrNameLst>
                                      </p:cBhvr>
                                      <p:to>
                                        <p:strVal val="visible"/>
                                      </p:to>
                                    </p:set>
                                    <p:animEffect transition="in" filter="checkerboard(down)">
                                      <p:cBhvr>
                                        <p:cTn id="197" dur="500"/>
                                        <p:tgtEl>
                                          <p:spTgt spid="111"/>
                                        </p:tgtEl>
                                      </p:cBhvr>
                                    </p:animEffect>
                                  </p:childTnLst>
                                </p:cTn>
                              </p:par>
                            </p:childTnLst>
                          </p:cTn>
                        </p:par>
                        <p:par>
                          <p:cTn id="198" fill="hold" nodeType="afterGroup">
                            <p:stCondLst>
                              <p:cond delay="18000"/>
                            </p:stCondLst>
                            <p:childTnLst>
                              <p:par>
                                <p:cTn id="199" presetID="2" presetClass="entr" presetSubtype="4" fill="hold" grpId="0" nodeType="afterEffect">
                                  <p:stCondLst>
                                    <p:cond delay="0"/>
                                  </p:stCondLst>
                                  <p:childTnLst>
                                    <p:set>
                                      <p:cBhvr>
                                        <p:cTn id="200" dur="1" fill="hold">
                                          <p:stCondLst>
                                            <p:cond delay="0"/>
                                          </p:stCondLst>
                                        </p:cTn>
                                        <p:tgtEl>
                                          <p:spTgt spid="112"/>
                                        </p:tgtEl>
                                        <p:attrNameLst>
                                          <p:attrName>style.visibility</p:attrName>
                                        </p:attrNameLst>
                                      </p:cBhvr>
                                      <p:to>
                                        <p:strVal val="visible"/>
                                      </p:to>
                                    </p:set>
                                    <p:anim calcmode="lin" valueType="num">
                                      <p:cBhvr additive="base">
                                        <p:cTn id="201" dur="500" fill="hold"/>
                                        <p:tgtEl>
                                          <p:spTgt spid="112"/>
                                        </p:tgtEl>
                                        <p:attrNameLst>
                                          <p:attrName>ppt_x</p:attrName>
                                        </p:attrNameLst>
                                      </p:cBhvr>
                                      <p:tavLst>
                                        <p:tav tm="0">
                                          <p:val>
                                            <p:strVal val="#ppt_x"/>
                                          </p:val>
                                        </p:tav>
                                        <p:tav tm="100000">
                                          <p:val>
                                            <p:strVal val="#ppt_x"/>
                                          </p:val>
                                        </p:tav>
                                      </p:tavLst>
                                    </p:anim>
                                    <p:anim calcmode="lin" valueType="num">
                                      <p:cBhvr additive="base">
                                        <p:cTn id="202" dur="500" fill="hold"/>
                                        <p:tgtEl>
                                          <p:spTgt spid="112"/>
                                        </p:tgtEl>
                                        <p:attrNameLst>
                                          <p:attrName>ppt_y</p:attrName>
                                        </p:attrNameLst>
                                      </p:cBhvr>
                                      <p:tavLst>
                                        <p:tav tm="0">
                                          <p:val>
                                            <p:strVal val="1+#ppt_h/2"/>
                                          </p:val>
                                        </p:tav>
                                        <p:tav tm="100000">
                                          <p:val>
                                            <p:strVal val="#ppt_y"/>
                                          </p:val>
                                        </p:tav>
                                      </p:tavLst>
                                    </p:anim>
                                  </p:childTnLst>
                                </p:cTn>
                              </p:par>
                            </p:childTnLst>
                          </p:cTn>
                        </p:par>
                        <p:par>
                          <p:cTn id="203" fill="hold" nodeType="afterGroup">
                            <p:stCondLst>
                              <p:cond delay="18500"/>
                            </p:stCondLst>
                            <p:childTnLst>
                              <p:par>
                                <p:cTn id="204" presetID="2" presetClass="entr" presetSubtype="8" fill="hold" grpId="0" nodeType="afterEffect">
                                  <p:stCondLst>
                                    <p:cond delay="0"/>
                                  </p:stCondLst>
                                  <p:childTnLst>
                                    <p:set>
                                      <p:cBhvr>
                                        <p:cTn id="205" dur="1" fill="hold">
                                          <p:stCondLst>
                                            <p:cond delay="0"/>
                                          </p:stCondLst>
                                        </p:cTn>
                                        <p:tgtEl>
                                          <p:spTgt spid="113"/>
                                        </p:tgtEl>
                                        <p:attrNameLst>
                                          <p:attrName>style.visibility</p:attrName>
                                        </p:attrNameLst>
                                      </p:cBhvr>
                                      <p:to>
                                        <p:strVal val="visible"/>
                                      </p:to>
                                    </p:set>
                                    <p:anim calcmode="lin" valueType="num">
                                      <p:cBhvr additive="base">
                                        <p:cTn id="206" dur="500" fill="hold"/>
                                        <p:tgtEl>
                                          <p:spTgt spid="113"/>
                                        </p:tgtEl>
                                        <p:attrNameLst>
                                          <p:attrName>ppt_x</p:attrName>
                                        </p:attrNameLst>
                                      </p:cBhvr>
                                      <p:tavLst>
                                        <p:tav tm="0">
                                          <p:val>
                                            <p:strVal val="0-#ppt_w/2"/>
                                          </p:val>
                                        </p:tav>
                                        <p:tav tm="100000">
                                          <p:val>
                                            <p:strVal val="#ppt_x"/>
                                          </p:val>
                                        </p:tav>
                                      </p:tavLst>
                                    </p:anim>
                                    <p:anim calcmode="lin" valueType="num">
                                      <p:cBhvr additive="base">
                                        <p:cTn id="207" dur="500" fill="hold"/>
                                        <p:tgtEl>
                                          <p:spTgt spid="113"/>
                                        </p:tgtEl>
                                        <p:attrNameLst>
                                          <p:attrName>ppt_y</p:attrName>
                                        </p:attrNameLst>
                                      </p:cBhvr>
                                      <p:tavLst>
                                        <p:tav tm="0">
                                          <p:val>
                                            <p:strVal val="#ppt_y"/>
                                          </p:val>
                                        </p:tav>
                                        <p:tav tm="100000">
                                          <p:val>
                                            <p:strVal val="#ppt_y"/>
                                          </p:val>
                                        </p:tav>
                                      </p:tavLst>
                                    </p:anim>
                                  </p:childTnLst>
                                </p:cTn>
                              </p:par>
                            </p:childTnLst>
                          </p:cTn>
                        </p:par>
                        <p:par>
                          <p:cTn id="208" fill="hold" nodeType="afterGroup">
                            <p:stCondLst>
                              <p:cond delay="1900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500" fill="hold"/>
                                        <p:tgtEl>
                                          <p:spTgt spid="114"/>
                                        </p:tgtEl>
                                        <p:attrNameLst>
                                          <p:attrName>ppt_x</p:attrName>
                                        </p:attrNameLst>
                                      </p:cBhvr>
                                      <p:tavLst>
                                        <p:tav tm="0">
                                          <p:val>
                                            <p:strVal val="#ppt_x"/>
                                          </p:val>
                                        </p:tav>
                                        <p:tav tm="100000">
                                          <p:val>
                                            <p:strVal val="#ppt_x"/>
                                          </p:val>
                                        </p:tav>
                                      </p:tavLst>
                                    </p:anim>
                                    <p:anim calcmode="lin" valueType="num">
                                      <p:cBhvr additive="base">
                                        <p:cTn id="212"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P spid="9" grpId="0" autoUpdateAnimBg="0"/>
      <p:bldP spid="10" grpId="0" autoUpdateAnimBg="0"/>
      <p:bldP spid="11" grpId="0" autoUpdateAnimBg="0"/>
      <p:bldP spid="12" grpId="0" animBg="1"/>
      <p:bldP spid="13" grpId="0" animBg="1"/>
      <p:bldP spid="14" grpId="0" animBg="1"/>
      <p:bldP spid="15" grpId="0" animBg="1" autoUpdateAnimBg="0"/>
      <p:bldP spid="16" grpId="0" animBg="1" autoUpdateAnimBg="0"/>
      <p:bldP spid="17" grpId="0" animBg="1" autoUpdateAnimBg="0"/>
      <p:bldP spid="18" grpId="0" animBg="1" autoUpdateAnimBg="0"/>
      <p:bldP spid="24" grpId="0" animBg="1"/>
      <p:bldP spid="25" grpId="0" animBg="1"/>
      <p:bldP spid="26" grpId="0" animBg="1"/>
      <p:bldP spid="27" grpId="0" animBg="1"/>
      <p:bldP spid="28" grpId="0" animBg="1"/>
      <p:bldP spid="29" grpId="0" animBg="1"/>
      <p:bldP spid="30" grpId="0" animBg="1"/>
      <p:bldP spid="31" grpId="0" animBg="1"/>
      <p:bldP spid="98" grpId="0" animBg="1"/>
      <p:bldP spid="99" grpId="0" animBg="1"/>
      <p:bldP spid="100" grpId="0" animBg="1"/>
      <p:bldP spid="105" grpId="0" animBg="1"/>
      <p:bldP spid="106" grpId="0" animBg="1"/>
      <p:bldP spid="107" grpId="0" animBg="1"/>
      <p:bldP spid="108" grpId="0" animBg="1"/>
      <p:bldP spid="109" grpId="0" animBg="1"/>
      <p:bldP spid="110" grpId="0" animBg="1"/>
      <p:bldP spid="111" grpId="0" autoUpdateAnimBg="0"/>
      <p:bldP spid="112" grpId="0" animBg="1"/>
      <p:bldP spid="113" grpId="0" animBg="1"/>
      <p:bldP spid="1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dirty="0">
                <a:solidFill>
                  <a:schemeClr val="tx2"/>
                </a:solidFill>
                <a:latin typeface="Arial" pitchFamily="34" charset="0"/>
                <a:ea typeface="+mj-ea"/>
                <a:cs typeface="Arial" pitchFamily="34" charset="0"/>
              </a:rPr>
              <a:t>Chapter 1:  The Database Environment</a:t>
            </a:r>
          </a:p>
        </p:txBody>
      </p:sp>
      <p:sp>
        <p:nvSpPr>
          <p:cNvPr id="409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411FC67C-821E-46C6-9B34-B5D4EFF1E8A2}" type="slidenum">
              <a:rPr lang="en-US" smtClean="0"/>
              <a:pPr eaLnBrk="1" fontAlgn="base" hangingPunct="1">
                <a:spcBef>
                  <a:spcPct val="0"/>
                </a:spcBef>
                <a:spcAft>
                  <a:spcPct val="0"/>
                </a:spcAft>
              </a:pPr>
              <a:t>2</a:t>
            </a:fld>
            <a:endParaRPr lang="en-US" dirty="0" smtClean="0"/>
          </a:p>
        </p:txBody>
      </p:sp>
      <p:sp>
        <p:nvSpPr>
          <p:cNvPr id="7" name="Text Box 2"/>
          <p:cNvSpPr txBox="1">
            <a:spLocks noChangeArrowheads="1"/>
          </p:cNvSpPr>
          <p:nvPr/>
        </p:nvSpPr>
        <p:spPr bwMode="auto">
          <a:xfrm>
            <a:off x="381000" y="685800"/>
            <a:ext cx="8382000" cy="519113"/>
          </a:xfrm>
          <a:prstGeom prst="rect">
            <a:avLst/>
          </a:prstGeom>
          <a:noFill/>
          <a:ln w="12700">
            <a:noFill/>
            <a:miter lim="800000"/>
            <a:headEnd type="none" w="sm" len="sm"/>
            <a:tailEnd type="none" w="sm" len="sm"/>
          </a:ln>
          <a:effectLst/>
        </p:spPr>
        <p:txBody>
          <a:bodyPr>
            <a:spAutoFit/>
          </a:bodyPr>
          <a:lstStyle/>
          <a:p>
            <a:pPr algn="ctr" fontAlgn="auto">
              <a:spcBef>
                <a:spcPts val="0"/>
              </a:spcBef>
              <a:spcAft>
                <a:spcPts val="0"/>
              </a:spcAft>
              <a:defRPr/>
            </a:pPr>
            <a:r>
              <a:rPr lang="en-US" sz="2800" b="1" i="1" dirty="0">
                <a:solidFill>
                  <a:srgbClr val="008000"/>
                </a:solidFill>
                <a:latin typeface="+mn-lt"/>
              </a:rPr>
              <a:t>Data, Data Everywhere *</a:t>
            </a:r>
            <a:endParaRPr lang="en-US" sz="2800" b="1" i="1" dirty="0">
              <a:solidFill>
                <a:srgbClr val="008000"/>
              </a:solidFill>
              <a:effectLst>
                <a:outerShdw blurRad="38100" dist="38100" dir="2700000" algn="tl">
                  <a:srgbClr val="C0C0C0"/>
                </a:outerShdw>
              </a:effectLst>
              <a:latin typeface="+mn-lt"/>
            </a:endParaRPr>
          </a:p>
        </p:txBody>
      </p:sp>
      <p:sp>
        <p:nvSpPr>
          <p:cNvPr id="8" name="Text Box 3"/>
          <p:cNvSpPr txBox="1">
            <a:spLocks noChangeArrowheads="1"/>
          </p:cNvSpPr>
          <p:nvPr/>
        </p:nvSpPr>
        <p:spPr bwMode="auto">
          <a:xfrm>
            <a:off x="381000" y="1295400"/>
            <a:ext cx="85344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2200" dirty="0">
                <a:sym typeface="Symbol" pitchFamily="18" charset="2"/>
              </a:rPr>
              <a:t>The </a:t>
            </a:r>
            <a:r>
              <a:rPr lang="en-US" sz="2200" dirty="0">
                <a:sym typeface="Symbol" pitchFamily="18" charset="2"/>
                <a:hlinkClick r:id="rId3"/>
              </a:rPr>
              <a:t>Sloan Digital Sky Survey </a:t>
            </a:r>
            <a:r>
              <a:rPr lang="en-US" sz="2200" dirty="0">
                <a:sym typeface="Symbol" pitchFamily="18" charset="2"/>
              </a:rPr>
              <a:t>started in 2000. In its first few weeks it collected more data than had been amassed the entire history of astronomy  </a:t>
            </a:r>
            <a:endParaRPr lang="en-US" sz="2200" u="sng" dirty="0"/>
          </a:p>
        </p:txBody>
      </p:sp>
      <p:sp>
        <p:nvSpPr>
          <p:cNvPr id="14" name="TextBox 13"/>
          <p:cNvSpPr txBox="1">
            <a:spLocks noChangeArrowheads="1"/>
          </p:cNvSpPr>
          <p:nvPr/>
        </p:nvSpPr>
        <p:spPr bwMode="auto">
          <a:xfrm>
            <a:off x="0" y="651986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600" dirty="0">
                <a:solidFill>
                  <a:srgbClr val="008000"/>
                </a:solidFill>
              </a:rPr>
              <a:t>* Excerpted from a Feb. 27</a:t>
            </a:r>
            <a:r>
              <a:rPr lang="en-US" sz="1600" baseline="30000" dirty="0">
                <a:solidFill>
                  <a:srgbClr val="008000"/>
                </a:solidFill>
              </a:rPr>
              <a:t>th</a:t>
            </a:r>
            <a:r>
              <a:rPr lang="en-US" sz="1600" dirty="0">
                <a:solidFill>
                  <a:srgbClr val="008000"/>
                </a:solidFill>
              </a:rPr>
              <a:t>, 2010, Economist article</a:t>
            </a:r>
          </a:p>
        </p:txBody>
      </p:sp>
      <p:sp>
        <p:nvSpPr>
          <p:cNvPr id="12" name="Text Box 3"/>
          <p:cNvSpPr txBox="1">
            <a:spLocks noChangeArrowheads="1"/>
          </p:cNvSpPr>
          <p:nvPr/>
        </p:nvSpPr>
        <p:spPr bwMode="auto">
          <a:xfrm>
            <a:off x="381000" y="2441575"/>
            <a:ext cx="8534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2200" dirty="0">
                <a:sym typeface="Symbol" pitchFamily="18" charset="2"/>
              </a:rPr>
              <a:t>By 2010, it had collected 140 terabytes of data</a:t>
            </a:r>
            <a:endParaRPr lang="en-US" sz="2200" u="sng" dirty="0"/>
          </a:p>
        </p:txBody>
      </p:sp>
      <p:sp>
        <p:nvSpPr>
          <p:cNvPr id="15" name="Text Box 3"/>
          <p:cNvSpPr txBox="1">
            <a:spLocks noChangeArrowheads="1"/>
          </p:cNvSpPr>
          <p:nvPr/>
        </p:nvSpPr>
        <p:spPr bwMode="auto">
          <a:xfrm>
            <a:off x="381000" y="2967038"/>
            <a:ext cx="8534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2200" dirty="0">
                <a:sym typeface="Symbol" pitchFamily="18" charset="2"/>
              </a:rPr>
              <a:t>Its replacement, scheduled for 2016, will collect that amount of data every 5 days</a:t>
            </a:r>
            <a:endParaRPr lang="en-US" sz="2200" u="sng" dirty="0"/>
          </a:p>
        </p:txBody>
      </p:sp>
      <p:sp>
        <p:nvSpPr>
          <p:cNvPr id="16" name="Text Box 3"/>
          <p:cNvSpPr txBox="1">
            <a:spLocks noChangeArrowheads="1"/>
          </p:cNvSpPr>
          <p:nvPr/>
        </p:nvSpPr>
        <p:spPr bwMode="auto">
          <a:xfrm>
            <a:off x="381000" y="3846513"/>
            <a:ext cx="8534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2200" dirty="0">
                <a:sym typeface="Symbol" pitchFamily="18" charset="2"/>
              </a:rPr>
              <a:t>In 2010, </a:t>
            </a:r>
            <a:r>
              <a:rPr lang="en-US" sz="2200" dirty="0" err="1">
                <a:sym typeface="Symbol" pitchFamily="18" charset="2"/>
              </a:rPr>
              <a:t>Walmart</a:t>
            </a:r>
            <a:r>
              <a:rPr lang="en-US" sz="2200">
                <a:sym typeface="Symbol" pitchFamily="18" charset="2"/>
              </a:rPr>
              <a:t> processed 1M customer transactions every hour</a:t>
            </a:r>
            <a:endParaRPr lang="en-US" sz="2200" u="sng"/>
          </a:p>
        </p:txBody>
      </p:sp>
      <p:sp>
        <p:nvSpPr>
          <p:cNvPr id="17" name="Text Box 3"/>
          <p:cNvSpPr txBox="1">
            <a:spLocks noChangeArrowheads="1"/>
          </p:cNvSpPr>
          <p:nvPr/>
        </p:nvSpPr>
        <p:spPr bwMode="auto">
          <a:xfrm>
            <a:off x="762000" y="4608513"/>
            <a:ext cx="8153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2200">
                <a:sym typeface="Symbol" pitchFamily="18" charset="2"/>
              </a:rPr>
              <a:t>This equates to 2.5 petabytes, the equivalent of 167 times the books in the American Library of Congress</a:t>
            </a:r>
            <a:endParaRPr lang="en-US" sz="2200" u="sng"/>
          </a:p>
        </p:txBody>
      </p:sp>
      <p:sp>
        <p:nvSpPr>
          <p:cNvPr id="18" name="Text Box 3"/>
          <p:cNvSpPr txBox="1">
            <a:spLocks noChangeArrowheads="1"/>
          </p:cNvSpPr>
          <p:nvPr/>
        </p:nvSpPr>
        <p:spPr bwMode="auto">
          <a:xfrm>
            <a:off x="304800" y="5405438"/>
            <a:ext cx="85344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2200">
                <a:sym typeface="Symbol" pitchFamily="18" charset="2"/>
              </a:rPr>
              <a:t>Facebook houses more than 40 billion photos</a:t>
            </a:r>
            <a:endParaRPr lang="en-US" sz="2200" u="sng"/>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900" decel="100000" fill="hold"/>
                                        <p:tgtEl>
                                          <p:spTgt spid="14"/>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14" fill="hold" nodeType="afterGroup">
                            <p:stCondLst>
                              <p:cond delay="1000"/>
                            </p:stCondLst>
                            <p:childTnLst>
                              <p:par>
                                <p:cTn id="15" presetID="17"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ppt_h/2"/>
                                          </p:val>
                                        </p:tav>
                                        <p:tav tm="100000">
                                          <p:val>
                                            <p:strVal val="#ppt_y"/>
                                          </p:val>
                                        </p:tav>
                                      </p:tavLst>
                                    </p:anim>
                                    <p:anim calcmode="lin" valueType="num">
                                      <p:cBhvr>
                                        <p:cTn id="19" dur="1000" fill="hold"/>
                                        <p:tgtEl>
                                          <p:spTgt spid="8"/>
                                        </p:tgtEl>
                                        <p:attrNameLst>
                                          <p:attrName>ppt_w</p:attrName>
                                        </p:attrNameLst>
                                      </p:cBhvr>
                                      <p:tavLst>
                                        <p:tav tm="0">
                                          <p:val>
                                            <p:strVal val="#ppt_w"/>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ppt_h/2"/>
                                          </p:val>
                                        </p:tav>
                                        <p:tav tm="100000">
                                          <p:val>
                                            <p:strVal val="#ppt_y"/>
                                          </p:val>
                                        </p:tav>
                                      </p:tavLst>
                                    </p:anim>
                                    <p:anim calcmode="lin" valueType="num">
                                      <p:cBhvr>
                                        <p:cTn id="27" dur="1000" fill="hold"/>
                                        <p:tgtEl>
                                          <p:spTgt spid="12"/>
                                        </p:tgtEl>
                                        <p:attrNameLst>
                                          <p:attrName>ppt_w</p:attrName>
                                        </p:attrNameLst>
                                      </p:cBhvr>
                                      <p:tavLst>
                                        <p:tav tm="0">
                                          <p:val>
                                            <p:strVal val="#ppt_w"/>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childTnLst>
                                </p:cTn>
                              </p:par>
                            </p:childTnLst>
                          </p:cTn>
                        </p:par>
                        <p:par>
                          <p:cTn id="29" fill="hold" nodeType="afterGroup">
                            <p:stCondLst>
                              <p:cond delay="1000"/>
                            </p:stCondLst>
                            <p:childTnLst>
                              <p:par>
                                <p:cTn id="30" presetID="17"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ppt_h/2"/>
                                          </p:val>
                                        </p:tav>
                                        <p:tav tm="100000">
                                          <p:val>
                                            <p:strVal val="#ppt_y"/>
                                          </p:val>
                                        </p:tav>
                                      </p:tavLst>
                                    </p:anim>
                                    <p:anim calcmode="lin" valueType="num">
                                      <p:cBhvr>
                                        <p:cTn id="34" dur="1000" fill="hold"/>
                                        <p:tgtEl>
                                          <p:spTgt spid="15"/>
                                        </p:tgtEl>
                                        <p:attrNameLst>
                                          <p:attrName>ppt_w</p:attrName>
                                        </p:attrNameLst>
                                      </p:cBhvr>
                                      <p:tavLst>
                                        <p:tav tm="0">
                                          <p:val>
                                            <p:strVal val="#ppt_w"/>
                                          </p:val>
                                        </p:tav>
                                        <p:tav tm="100000">
                                          <p:val>
                                            <p:strVal val="#ppt_w"/>
                                          </p:val>
                                        </p:tav>
                                      </p:tavLst>
                                    </p:anim>
                                    <p:anim calcmode="lin" valueType="num">
                                      <p:cBhvr>
                                        <p:cTn id="35" dur="10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7" presetClass="entr" presetSubtype="4"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ppt_h/2"/>
                                          </p:val>
                                        </p:tav>
                                        <p:tav tm="100000">
                                          <p:val>
                                            <p:strVal val="#ppt_y"/>
                                          </p:val>
                                        </p:tav>
                                      </p:tavLst>
                                    </p:anim>
                                    <p:anim calcmode="lin" valueType="num">
                                      <p:cBhvr>
                                        <p:cTn id="42" dur="1000" fill="hold"/>
                                        <p:tgtEl>
                                          <p:spTgt spid="16"/>
                                        </p:tgtEl>
                                        <p:attrNameLst>
                                          <p:attrName>ppt_w</p:attrName>
                                        </p:attrNameLst>
                                      </p:cBhvr>
                                      <p:tavLst>
                                        <p:tav tm="0">
                                          <p:val>
                                            <p:strVal val="#ppt_w"/>
                                          </p:val>
                                        </p:tav>
                                        <p:tav tm="100000">
                                          <p:val>
                                            <p:strVal val="#ppt_w"/>
                                          </p:val>
                                        </p:tav>
                                      </p:tavLst>
                                    </p:anim>
                                    <p:anim calcmode="lin" valueType="num">
                                      <p:cBhvr>
                                        <p:cTn id="43" dur="1000" fill="hold"/>
                                        <p:tgtEl>
                                          <p:spTgt spid="16"/>
                                        </p:tgtEl>
                                        <p:attrNameLst>
                                          <p:attrName>ppt_h</p:attrName>
                                        </p:attrNameLst>
                                      </p:cBhvr>
                                      <p:tavLst>
                                        <p:tav tm="0">
                                          <p:val>
                                            <p:fltVal val="0"/>
                                          </p:val>
                                        </p:tav>
                                        <p:tav tm="100000">
                                          <p:val>
                                            <p:strVal val="#ppt_h"/>
                                          </p:val>
                                        </p:tav>
                                      </p:tavLst>
                                    </p:anim>
                                  </p:childTnLst>
                                </p:cTn>
                              </p:par>
                            </p:childTnLst>
                          </p:cTn>
                        </p:par>
                        <p:par>
                          <p:cTn id="44" fill="hold" nodeType="afterGroup">
                            <p:stCondLst>
                              <p:cond delay="1000"/>
                            </p:stCondLst>
                            <p:childTnLst>
                              <p:par>
                                <p:cTn id="45" presetID="17" presetClass="entr" presetSubtype="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ppt_x</p:attrName>
                                        </p:attrNameLst>
                                      </p:cBhvr>
                                      <p:tavLst>
                                        <p:tav tm="0">
                                          <p:val>
                                            <p:strVal val="#ppt_x-#ppt_w/2"/>
                                          </p:val>
                                        </p:tav>
                                        <p:tav tm="100000">
                                          <p:val>
                                            <p:strVal val="#ppt_x"/>
                                          </p:val>
                                        </p:tav>
                                      </p:tavLst>
                                    </p:anim>
                                    <p:anim calcmode="lin" valueType="num">
                                      <p:cBhvr>
                                        <p:cTn id="48" dur="1000" fill="hold"/>
                                        <p:tgtEl>
                                          <p:spTgt spid="17"/>
                                        </p:tgtEl>
                                        <p:attrNameLst>
                                          <p:attrName>ppt_y</p:attrName>
                                        </p:attrNameLst>
                                      </p:cBhvr>
                                      <p:tavLst>
                                        <p:tav tm="0">
                                          <p:val>
                                            <p:strVal val="#ppt_y"/>
                                          </p:val>
                                        </p:tav>
                                        <p:tav tm="100000">
                                          <p:val>
                                            <p:strVal val="#ppt_y"/>
                                          </p:val>
                                        </p:tav>
                                      </p:tavLst>
                                    </p:anim>
                                    <p:anim calcmode="lin" valueType="num">
                                      <p:cBhvr>
                                        <p:cTn id="49" dur="1000" fill="hold"/>
                                        <p:tgtEl>
                                          <p:spTgt spid="17"/>
                                        </p:tgtEl>
                                        <p:attrNameLst>
                                          <p:attrName>ppt_w</p:attrName>
                                        </p:attrNameLst>
                                      </p:cBhvr>
                                      <p:tavLst>
                                        <p:tav tm="0">
                                          <p:val>
                                            <p:fltVal val="0"/>
                                          </p:val>
                                        </p:tav>
                                        <p:tav tm="100000">
                                          <p:val>
                                            <p:strVal val="#ppt_w"/>
                                          </p:val>
                                        </p:tav>
                                      </p:tavLst>
                                    </p:anim>
                                    <p:anim calcmode="lin" valueType="num">
                                      <p:cBhvr>
                                        <p:cTn id="50" dur="1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1000" fill="hold"/>
                                        <p:tgtEl>
                                          <p:spTgt spid="18"/>
                                        </p:tgtEl>
                                        <p:attrNameLst>
                                          <p:attrName>ppt_x</p:attrName>
                                        </p:attrNameLst>
                                      </p:cBhvr>
                                      <p:tavLst>
                                        <p:tav tm="0">
                                          <p:val>
                                            <p:strVal val="#ppt_x"/>
                                          </p:val>
                                        </p:tav>
                                        <p:tav tm="100000">
                                          <p:val>
                                            <p:strVal val="#ppt_x"/>
                                          </p:val>
                                        </p:tav>
                                      </p:tavLst>
                                    </p:anim>
                                    <p:anim calcmode="lin" valueType="num">
                                      <p:cBhvr>
                                        <p:cTn id="56" dur="1000" fill="hold"/>
                                        <p:tgtEl>
                                          <p:spTgt spid="18"/>
                                        </p:tgtEl>
                                        <p:attrNameLst>
                                          <p:attrName>ppt_y</p:attrName>
                                        </p:attrNameLst>
                                      </p:cBhvr>
                                      <p:tavLst>
                                        <p:tav tm="0">
                                          <p:val>
                                            <p:strVal val="#ppt_y+#ppt_h/2"/>
                                          </p:val>
                                        </p:tav>
                                        <p:tav tm="100000">
                                          <p:val>
                                            <p:strVal val="#ppt_y"/>
                                          </p:val>
                                        </p:tav>
                                      </p:tavLst>
                                    </p:anim>
                                    <p:anim calcmode="lin" valueType="num">
                                      <p:cBhvr>
                                        <p:cTn id="57" dur="1000" fill="hold"/>
                                        <p:tgtEl>
                                          <p:spTgt spid="18"/>
                                        </p:tgtEl>
                                        <p:attrNameLst>
                                          <p:attrName>ppt_w</p:attrName>
                                        </p:attrNameLst>
                                      </p:cBhvr>
                                      <p:tavLst>
                                        <p:tav tm="0">
                                          <p:val>
                                            <p:strVal val="#ppt_w"/>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P spid="14" grpId="0"/>
      <p:bldP spid="12" grpId="0" autoUpdateAnimBg="0"/>
      <p:bldP spid="15" grpId="0" autoUpdateAnimBg="0"/>
      <p:bldP spid="16" grpId="0" autoUpdateAnimBg="0"/>
      <p:bldP spid="17" grpId="0" autoUpdateAnimBg="0"/>
      <p:bldP spid="1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1843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D1054C1-F093-47EA-B4AD-EFD8A0B611D6}" type="slidenum">
              <a:rPr lang="en-US" smtClean="0"/>
              <a:pPr eaLnBrk="1" fontAlgn="base" hangingPunct="1">
                <a:spcBef>
                  <a:spcPct val="0"/>
                </a:spcBef>
                <a:spcAft>
                  <a:spcPct val="0"/>
                </a:spcAft>
              </a:pPr>
              <a:t>20</a:t>
            </a:fld>
            <a:endParaRPr lang="en-US" smtClean="0"/>
          </a:p>
        </p:txBody>
      </p:sp>
      <p:sp>
        <p:nvSpPr>
          <p:cNvPr id="6" name="Text Box 2"/>
          <p:cNvSpPr txBox="1">
            <a:spLocks noChangeArrowheads="1"/>
          </p:cNvSpPr>
          <p:nvPr/>
        </p:nvSpPr>
        <p:spPr bwMode="auto">
          <a:xfrm>
            <a:off x="381000" y="914400"/>
            <a:ext cx="8534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b="1">
                <a:sym typeface="Symbol" pitchFamily="18" charset="2"/>
              </a:rPr>
              <a:t>Alternatively (from smallest to largest component):</a:t>
            </a:r>
            <a:endParaRPr lang="en-US" sz="2600"/>
          </a:p>
        </p:txBody>
      </p:sp>
      <p:sp>
        <p:nvSpPr>
          <p:cNvPr id="7" name="Text Box 3"/>
          <p:cNvSpPr txBox="1">
            <a:spLocks noChangeArrowheads="1"/>
          </p:cNvSpPr>
          <p:nvPr/>
        </p:nvSpPr>
        <p:spPr bwMode="auto">
          <a:xfrm>
            <a:off x="381000" y="1873250"/>
            <a:ext cx="8382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b="1">
                <a:solidFill>
                  <a:srgbClr val="990000"/>
                </a:solidFill>
              </a:rPr>
              <a:t>Character:</a:t>
            </a:r>
            <a:r>
              <a:rPr lang="en-US" sz="2600" b="1">
                <a:solidFill>
                  <a:srgbClr val="FFFF00"/>
                </a:solidFill>
              </a:rPr>
              <a:t> </a:t>
            </a:r>
            <a:r>
              <a:rPr lang="en-US"/>
              <a:t>A single alphabetic, numeric or other symbol</a:t>
            </a:r>
          </a:p>
        </p:txBody>
      </p:sp>
      <p:sp>
        <p:nvSpPr>
          <p:cNvPr id="8" name="Text Box 4"/>
          <p:cNvSpPr txBox="1">
            <a:spLocks noChangeArrowheads="1"/>
          </p:cNvSpPr>
          <p:nvPr/>
        </p:nvSpPr>
        <p:spPr bwMode="auto">
          <a:xfrm>
            <a:off x="381000" y="2330450"/>
            <a:ext cx="8382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b="1">
                <a:solidFill>
                  <a:srgbClr val="990000"/>
                </a:solidFill>
              </a:rPr>
              <a:t>Field:</a:t>
            </a:r>
            <a:r>
              <a:rPr lang="en-US" sz="2600" b="1">
                <a:solidFill>
                  <a:srgbClr val="FFFF00"/>
                </a:solidFill>
              </a:rPr>
              <a:t> </a:t>
            </a:r>
            <a:r>
              <a:rPr lang="en-US"/>
              <a:t>A group of related characters</a:t>
            </a:r>
          </a:p>
        </p:txBody>
      </p:sp>
      <p:sp>
        <p:nvSpPr>
          <p:cNvPr id="9" name="Text Box 5"/>
          <p:cNvSpPr txBox="1">
            <a:spLocks noChangeArrowheads="1"/>
          </p:cNvSpPr>
          <p:nvPr/>
        </p:nvSpPr>
        <p:spPr bwMode="auto">
          <a:xfrm>
            <a:off x="381000" y="2787650"/>
            <a:ext cx="8382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b="1">
                <a:solidFill>
                  <a:srgbClr val="990000"/>
                </a:solidFill>
              </a:rPr>
              <a:t>Entity:</a:t>
            </a:r>
            <a:r>
              <a:rPr lang="en-US" sz="2600" b="1">
                <a:solidFill>
                  <a:srgbClr val="FFFF00"/>
                </a:solidFill>
              </a:rPr>
              <a:t> </a:t>
            </a:r>
            <a:r>
              <a:rPr lang="en-US"/>
              <a:t>A person, place, object or event</a:t>
            </a:r>
          </a:p>
        </p:txBody>
      </p:sp>
      <p:sp>
        <p:nvSpPr>
          <p:cNvPr id="10" name="Text Box 6"/>
          <p:cNvSpPr txBox="1">
            <a:spLocks noChangeArrowheads="1"/>
          </p:cNvSpPr>
          <p:nvPr/>
        </p:nvSpPr>
        <p:spPr bwMode="auto">
          <a:xfrm>
            <a:off x="381000" y="3276600"/>
            <a:ext cx="8382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b="1">
                <a:solidFill>
                  <a:srgbClr val="990000"/>
                </a:solidFill>
              </a:rPr>
              <a:t>Attribute:</a:t>
            </a:r>
            <a:r>
              <a:rPr lang="en-US" sz="2600" b="1">
                <a:solidFill>
                  <a:srgbClr val="FFFF00"/>
                </a:solidFill>
              </a:rPr>
              <a:t> </a:t>
            </a:r>
            <a:r>
              <a:rPr lang="en-US"/>
              <a:t>A characteristic of an entity</a:t>
            </a:r>
          </a:p>
        </p:txBody>
      </p:sp>
      <p:sp>
        <p:nvSpPr>
          <p:cNvPr id="11" name="Text Box 7"/>
          <p:cNvSpPr txBox="1">
            <a:spLocks noChangeArrowheads="1"/>
          </p:cNvSpPr>
          <p:nvPr/>
        </p:nvSpPr>
        <p:spPr bwMode="auto">
          <a:xfrm>
            <a:off x="381000" y="3733800"/>
            <a:ext cx="8382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b="1">
                <a:solidFill>
                  <a:srgbClr val="990000"/>
                </a:solidFill>
              </a:rPr>
              <a:t>Record:</a:t>
            </a:r>
            <a:r>
              <a:rPr lang="en-US" sz="2600" b="1">
                <a:solidFill>
                  <a:srgbClr val="FFFF00"/>
                </a:solidFill>
              </a:rPr>
              <a:t> </a:t>
            </a:r>
            <a:r>
              <a:rPr lang="en-US"/>
              <a:t>A collection of attributes that describe an entity</a:t>
            </a:r>
          </a:p>
        </p:txBody>
      </p:sp>
      <p:sp>
        <p:nvSpPr>
          <p:cNvPr id="12" name="Text Box 8"/>
          <p:cNvSpPr txBox="1">
            <a:spLocks noChangeArrowheads="1"/>
          </p:cNvSpPr>
          <p:nvPr/>
        </p:nvSpPr>
        <p:spPr bwMode="auto">
          <a:xfrm>
            <a:off x="381000" y="4191000"/>
            <a:ext cx="8382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b="1">
                <a:solidFill>
                  <a:srgbClr val="990000"/>
                </a:solidFill>
              </a:rPr>
              <a:t>File:</a:t>
            </a:r>
            <a:r>
              <a:rPr lang="en-US" sz="2600" b="1">
                <a:solidFill>
                  <a:srgbClr val="FFFF00"/>
                </a:solidFill>
              </a:rPr>
              <a:t> </a:t>
            </a:r>
            <a:r>
              <a:rPr lang="en-US"/>
              <a:t>A group of related records</a:t>
            </a:r>
          </a:p>
        </p:txBody>
      </p:sp>
      <p:sp>
        <p:nvSpPr>
          <p:cNvPr id="13" name="Text Box 9"/>
          <p:cNvSpPr txBox="1">
            <a:spLocks noChangeArrowheads="1"/>
          </p:cNvSpPr>
          <p:nvPr/>
        </p:nvSpPr>
        <p:spPr bwMode="auto">
          <a:xfrm>
            <a:off x="381000" y="4692650"/>
            <a:ext cx="8382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b="1">
                <a:solidFill>
                  <a:srgbClr val="990000"/>
                </a:solidFill>
              </a:rPr>
              <a:t>Database:</a:t>
            </a:r>
            <a:r>
              <a:rPr lang="en-US" sz="2600" b="1">
                <a:solidFill>
                  <a:srgbClr val="FFFF00"/>
                </a:solidFill>
              </a:rPr>
              <a:t> </a:t>
            </a:r>
            <a:r>
              <a:rPr lang="en-US"/>
              <a:t>An integrated collection of logically related data elements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
                                          </p:val>
                                        </p:tav>
                                        <p:tav tm="100000">
                                          <p:val>
                                            <p:strVal val="#ppt_x"/>
                                          </p:val>
                                        </p:tav>
                                      </p:tavLst>
                                    </p:anim>
                                    <p:anim calcmode="lin" valueType="num">
                                      <p:cBhvr>
                                        <p:cTn id="8" dur="1000" fill="hold"/>
                                        <p:tgtEl>
                                          <p:spTgt spid="6"/>
                                        </p:tgtEl>
                                        <p:attrNameLst>
                                          <p:attrName>ppt_y</p:attrName>
                                        </p:attrNameLst>
                                      </p:cBhvr>
                                      <p:tavLst>
                                        <p:tav tm="0">
                                          <p:val>
                                            <p:strVal val="#ppt_y+#ppt_h/2"/>
                                          </p:val>
                                        </p:tav>
                                        <p:tav tm="100000">
                                          <p:val>
                                            <p:strVal val="#ppt_y"/>
                                          </p:val>
                                        </p:tav>
                                      </p:tavLst>
                                    </p:anim>
                                    <p:anim calcmode="lin" valueType="num">
                                      <p:cBhvr>
                                        <p:cTn id="9" dur="1000" fill="hold"/>
                                        <p:tgtEl>
                                          <p:spTgt spid="6"/>
                                        </p:tgtEl>
                                        <p:attrNameLst>
                                          <p:attrName>ppt_w</p:attrName>
                                        </p:attrNameLst>
                                      </p:cBhvr>
                                      <p:tavLst>
                                        <p:tav tm="0">
                                          <p:val>
                                            <p:strVal val="#ppt_w"/>
                                          </p:val>
                                        </p:tav>
                                        <p:tav tm="100000">
                                          <p:val>
                                            <p:strVal val="#ppt_w"/>
                                          </p:val>
                                        </p:tav>
                                      </p:tavLst>
                                    </p:anim>
                                    <p:anim calcmode="lin" valueType="num">
                                      <p:cBhvr>
                                        <p:cTn id="10" dur="1000" fill="hold"/>
                                        <p:tgtEl>
                                          <p:spTgt spid="6"/>
                                        </p:tgtEl>
                                        <p:attrNameLst>
                                          <p:attrName>ppt_h</p:attrName>
                                        </p:attrNameLst>
                                      </p:cBhvr>
                                      <p:tavLst>
                                        <p:tav tm="0">
                                          <p:val>
                                            <p:fltVal val="0"/>
                                          </p:val>
                                        </p:tav>
                                        <p:tav tm="100000">
                                          <p:val>
                                            <p:strVal val="#ppt_h"/>
                                          </p:val>
                                        </p:tav>
                                      </p:tavLst>
                                    </p:anim>
                                  </p:childTnLst>
                                </p:cTn>
                              </p:par>
                            </p:childTnLst>
                          </p:cTn>
                        </p:par>
                        <p:par>
                          <p:cTn id="11" fill="hold" nodeType="afterGroup">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1000"/>
                                        <p:tgtEl>
                                          <p:spTgt spid="7"/>
                                        </p:tgtEl>
                                      </p:cBhvr>
                                    </p:animEffect>
                                  </p:childTnLst>
                                </p:cTn>
                              </p:par>
                            </p:childTnLst>
                          </p:cTn>
                        </p:par>
                        <p:par>
                          <p:cTn id="15" fill="hold" nodeType="afterGroup">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1000"/>
                                        <p:tgtEl>
                                          <p:spTgt spid="8"/>
                                        </p:tgtEl>
                                      </p:cBhvr>
                                    </p:animEffect>
                                  </p:childTnLst>
                                </p:cTn>
                              </p:par>
                            </p:childTnLst>
                          </p:cTn>
                        </p:par>
                        <p:par>
                          <p:cTn id="19" fill="hold" nodeType="afterGroup">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000"/>
                                        <p:tgtEl>
                                          <p:spTgt spid="9"/>
                                        </p:tgtEl>
                                      </p:cBhvr>
                                    </p:animEffect>
                                  </p:childTnLst>
                                </p:cTn>
                              </p:par>
                            </p:childTnLst>
                          </p:cTn>
                        </p:par>
                        <p:par>
                          <p:cTn id="23" fill="hold" nodeType="afterGroup">
                            <p:stCondLst>
                              <p:cond delay="4000"/>
                            </p:stCondLst>
                            <p:childTnLst>
                              <p:par>
                                <p:cTn id="24" presetID="22" presetClass="entr" presetSubtype="8"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1000"/>
                                        <p:tgtEl>
                                          <p:spTgt spid="10"/>
                                        </p:tgtEl>
                                      </p:cBhvr>
                                    </p:animEffect>
                                  </p:childTnLst>
                                </p:cTn>
                              </p:par>
                            </p:childTnLst>
                          </p:cTn>
                        </p:par>
                        <p:par>
                          <p:cTn id="27" fill="hold" nodeType="afterGroup">
                            <p:stCondLst>
                              <p:cond delay="5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childTnLst>
                          </p:cTn>
                        </p:par>
                        <p:par>
                          <p:cTn id="31" fill="hold" nodeType="afterGroup">
                            <p:stCondLst>
                              <p:cond delay="6000"/>
                            </p:stCondLst>
                            <p:childTnLst>
                              <p:par>
                                <p:cTn id="32" presetID="22" presetClass="entr" presetSubtype="8"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1000"/>
                                        <p:tgtEl>
                                          <p:spTgt spid="12"/>
                                        </p:tgtEl>
                                      </p:cBhvr>
                                    </p:animEffect>
                                  </p:childTnLst>
                                </p:cTn>
                              </p:par>
                            </p:childTnLst>
                          </p:cTn>
                        </p:par>
                        <p:par>
                          <p:cTn id="35" fill="hold" nodeType="afterGroup">
                            <p:stCondLst>
                              <p:cond delay="7000"/>
                            </p:stCondLst>
                            <p:childTnLst>
                              <p:par>
                                <p:cTn id="36" presetID="2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p:bldP spid="8" grpId="0"/>
      <p:bldP spid="9" grpId="0"/>
      <p:bldP spid="10" grpId="0"/>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1945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511201F8-EEA0-4356-BC2A-B4D8B12A2B71}" type="slidenum">
              <a:rPr lang="en-US" smtClean="0"/>
              <a:pPr eaLnBrk="1" fontAlgn="base" hangingPunct="1">
                <a:spcBef>
                  <a:spcPct val="0"/>
                </a:spcBef>
                <a:spcAft>
                  <a:spcPct val="0"/>
                </a:spcAft>
              </a:pPr>
              <a:t>21</a:t>
            </a:fld>
            <a:endParaRPr lang="en-US" smtClean="0"/>
          </a:p>
        </p:txBody>
      </p:sp>
      <p:sp>
        <p:nvSpPr>
          <p:cNvPr id="6" name="Text Box 2"/>
          <p:cNvSpPr txBox="1">
            <a:spLocks noChangeArrowheads="1"/>
          </p:cNvSpPr>
          <p:nvPr/>
        </p:nvSpPr>
        <p:spPr bwMode="auto">
          <a:xfrm>
            <a:off x="381000" y="838200"/>
            <a:ext cx="853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t>Logical Data Elements:</a:t>
            </a:r>
          </a:p>
        </p:txBody>
      </p:sp>
      <p:pic>
        <p:nvPicPr>
          <p:cNvPr id="7" name="Picture 3" descr="obr3588x_05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12925"/>
            <a:ext cx="8610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
                                          </p:val>
                                        </p:tav>
                                        <p:tav tm="100000">
                                          <p:val>
                                            <p:strVal val="#ppt_x"/>
                                          </p:val>
                                        </p:tav>
                                      </p:tavLst>
                                    </p:anim>
                                    <p:anim calcmode="lin" valueType="num">
                                      <p:cBhvr>
                                        <p:cTn id="8" dur="1000" fill="hold"/>
                                        <p:tgtEl>
                                          <p:spTgt spid="6"/>
                                        </p:tgtEl>
                                        <p:attrNameLst>
                                          <p:attrName>ppt_y</p:attrName>
                                        </p:attrNameLst>
                                      </p:cBhvr>
                                      <p:tavLst>
                                        <p:tav tm="0">
                                          <p:val>
                                            <p:strVal val="#ppt_y+#ppt_h/2"/>
                                          </p:val>
                                        </p:tav>
                                        <p:tav tm="100000">
                                          <p:val>
                                            <p:strVal val="#ppt_y"/>
                                          </p:val>
                                        </p:tav>
                                      </p:tavLst>
                                    </p:anim>
                                    <p:anim calcmode="lin" valueType="num">
                                      <p:cBhvr>
                                        <p:cTn id="9" dur="1000" fill="hold"/>
                                        <p:tgtEl>
                                          <p:spTgt spid="6"/>
                                        </p:tgtEl>
                                        <p:attrNameLst>
                                          <p:attrName>ppt_w</p:attrName>
                                        </p:attrNameLst>
                                      </p:cBhvr>
                                      <p:tavLst>
                                        <p:tav tm="0">
                                          <p:val>
                                            <p:strVal val="#ppt_w"/>
                                          </p:val>
                                        </p:tav>
                                        <p:tav tm="100000">
                                          <p:val>
                                            <p:strVal val="#ppt_w"/>
                                          </p:val>
                                        </p:tav>
                                      </p:tavLst>
                                    </p:anim>
                                    <p:anim calcmode="lin" valueType="num">
                                      <p:cBhvr>
                                        <p:cTn id="10" dur="1000" fill="hold"/>
                                        <p:tgtEl>
                                          <p:spTgt spid="6"/>
                                        </p:tgtEl>
                                        <p:attrNameLst>
                                          <p:attrName>ppt_h</p:attrName>
                                        </p:attrNameLst>
                                      </p:cBhvr>
                                      <p:tavLst>
                                        <p:tav tm="0">
                                          <p:val>
                                            <p:fltVal val="0"/>
                                          </p:val>
                                        </p:tav>
                                        <p:tav tm="100000">
                                          <p:val>
                                            <p:strVal val="#ppt_h"/>
                                          </p:val>
                                        </p:tav>
                                      </p:tavLst>
                                    </p:anim>
                                  </p:childTnLst>
                                </p:cTn>
                              </p:par>
                            </p:childTnLst>
                          </p:cTn>
                        </p:par>
                        <p:par>
                          <p:cTn id="11" fill="hold" nodeType="afterGroup">
                            <p:stCondLst>
                              <p:cond delay="1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2048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A67BADCA-1E75-47C1-874B-BEC2BFE84049}" type="slidenum">
              <a:rPr lang="en-US" smtClean="0"/>
              <a:pPr eaLnBrk="1" fontAlgn="base" hangingPunct="1">
                <a:spcBef>
                  <a:spcPct val="0"/>
                </a:spcBef>
                <a:spcAft>
                  <a:spcPct val="0"/>
                </a:spcAft>
              </a:pPr>
              <a:t>22</a:t>
            </a:fld>
            <a:endParaRPr lang="en-US" smtClean="0"/>
          </a:p>
        </p:txBody>
      </p:sp>
      <p:sp>
        <p:nvSpPr>
          <p:cNvPr id="6" name="Text Box 3"/>
          <p:cNvSpPr txBox="1">
            <a:spLocks noChangeArrowheads="1"/>
          </p:cNvSpPr>
          <p:nvPr/>
        </p:nvSpPr>
        <p:spPr bwMode="auto">
          <a:xfrm>
            <a:off x="381000" y="18288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ym typeface="Symbol" pitchFamily="18" charset="2"/>
              </a:rPr>
              <a:t>Databases were </a:t>
            </a:r>
            <a:r>
              <a:rPr lang="en-US" sz="2400" b="1" i="1">
                <a:sym typeface="Symbol" pitchFamily="18" charset="2"/>
              </a:rPr>
              <a:t>not</a:t>
            </a:r>
            <a:r>
              <a:rPr lang="en-US" sz="2400">
                <a:sym typeface="Symbol" pitchFamily="18" charset="2"/>
              </a:rPr>
              <a:t> always commonplace</a:t>
            </a:r>
            <a:endParaRPr lang="en-US" sz="2400"/>
          </a:p>
        </p:txBody>
      </p:sp>
      <p:sp>
        <p:nvSpPr>
          <p:cNvPr id="7" name="Text Box 4"/>
          <p:cNvSpPr txBox="1">
            <a:spLocks noChangeArrowheads="1"/>
          </p:cNvSpPr>
          <p:nvPr/>
        </p:nvSpPr>
        <p:spPr bwMode="auto">
          <a:xfrm>
            <a:off x="457200" y="2271713"/>
            <a:ext cx="8153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ym typeface="Symbol" pitchFamily="18" charset="2"/>
              </a:rPr>
              <a:t>  </a:t>
            </a:r>
            <a:r>
              <a:rPr lang="en-US" sz="2400"/>
              <a:t>Initially, there were no databases or </a:t>
            </a:r>
            <a:r>
              <a:rPr lang="en-US" sz="2400" u="sng">
                <a:solidFill>
                  <a:srgbClr val="990000"/>
                </a:solidFill>
              </a:rPr>
              <a:t>D</a:t>
            </a:r>
            <a:r>
              <a:rPr lang="en-US" sz="2400"/>
              <a:t>ata</a:t>
            </a:r>
            <a:r>
              <a:rPr lang="en-US" sz="2400" u="sng">
                <a:solidFill>
                  <a:srgbClr val="990000"/>
                </a:solidFill>
              </a:rPr>
              <a:t>B</a:t>
            </a:r>
            <a:r>
              <a:rPr lang="en-US" sz="2400"/>
              <a:t>ase </a:t>
            </a:r>
            <a:r>
              <a:rPr lang="en-US" sz="2400" u="sng">
                <a:solidFill>
                  <a:srgbClr val="990000"/>
                </a:solidFill>
              </a:rPr>
              <a:t>M</a:t>
            </a:r>
            <a:r>
              <a:rPr lang="en-US" sz="2400"/>
              <a:t>anagement </a:t>
            </a:r>
            <a:r>
              <a:rPr lang="en-US" sz="2400" u="sng">
                <a:solidFill>
                  <a:srgbClr val="990000"/>
                </a:solidFill>
              </a:rPr>
              <a:t>S</a:t>
            </a:r>
            <a:r>
              <a:rPr lang="en-US" sz="2400"/>
              <a:t>ystems (</a:t>
            </a:r>
            <a:r>
              <a:rPr lang="en-US" sz="2400">
                <a:solidFill>
                  <a:srgbClr val="990000"/>
                </a:solidFill>
              </a:rPr>
              <a:t>DBMS</a:t>
            </a:r>
            <a:r>
              <a:rPr lang="en-US" sz="2400"/>
              <a:t>)</a:t>
            </a:r>
          </a:p>
        </p:txBody>
      </p:sp>
      <p:sp>
        <p:nvSpPr>
          <p:cNvPr id="8" name="Text Box 5"/>
          <p:cNvSpPr txBox="1">
            <a:spLocks noChangeArrowheads="1"/>
          </p:cNvSpPr>
          <p:nvPr/>
        </p:nvSpPr>
        <p:spPr bwMode="auto">
          <a:xfrm>
            <a:off x="457200" y="3292475"/>
            <a:ext cx="8305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ym typeface="Symbol" pitchFamily="18" charset="2"/>
              </a:rPr>
              <a:t>  </a:t>
            </a:r>
            <a:r>
              <a:rPr lang="en-US" sz="2400"/>
              <a:t>Individual Applications were written to meet specific user needs</a:t>
            </a:r>
          </a:p>
        </p:txBody>
      </p:sp>
      <p:sp>
        <p:nvSpPr>
          <p:cNvPr id="9" name="Text Box 6"/>
          <p:cNvSpPr txBox="1">
            <a:spLocks noChangeArrowheads="1"/>
          </p:cNvSpPr>
          <p:nvPr/>
        </p:nvSpPr>
        <p:spPr bwMode="auto">
          <a:xfrm>
            <a:off x="533400" y="4159250"/>
            <a:ext cx="845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solidFill>
                  <a:schemeClr val="tx2"/>
                </a:solidFill>
              </a:rPr>
              <a:t>(File Processing </a:t>
            </a:r>
            <a:r>
              <a:rPr lang="en-US" sz="2400" b="1"/>
              <a:t>or</a:t>
            </a:r>
            <a:r>
              <a:rPr lang="en-US" sz="2400" b="1">
                <a:solidFill>
                  <a:schemeClr val="tx2"/>
                </a:solidFill>
              </a:rPr>
              <a:t> Traditional File Processing Systems)</a:t>
            </a:r>
          </a:p>
        </p:txBody>
      </p:sp>
      <p:sp>
        <p:nvSpPr>
          <p:cNvPr id="10" name="Text Box 7"/>
          <p:cNvSpPr txBox="1">
            <a:spLocks noChangeArrowheads="1"/>
          </p:cNvSpPr>
          <p:nvPr/>
        </p:nvSpPr>
        <p:spPr bwMode="auto">
          <a:xfrm>
            <a:off x="457200" y="4800600"/>
            <a:ext cx="838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ym typeface="Symbol" pitchFamily="18" charset="2"/>
              </a:rPr>
              <a:t>  </a:t>
            </a:r>
            <a:r>
              <a:rPr lang="en-US" sz="2400"/>
              <a:t>As business applications became more complex, it became apparent that there were too many problems associated with Traditional Processing Systems</a:t>
            </a:r>
          </a:p>
        </p:txBody>
      </p:sp>
      <p:sp>
        <p:nvSpPr>
          <p:cNvPr id="11" name="Text Box 8"/>
          <p:cNvSpPr txBox="1">
            <a:spLocks noChangeArrowheads="1"/>
          </p:cNvSpPr>
          <p:nvPr/>
        </p:nvSpPr>
        <p:spPr bwMode="auto">
          <a:xfrm>
            <a:off x="0" y="9906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Why Databases??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70" decel="100000"/>
                                        <p:tgtEl>
                                          <p:spTgt spid="11"/>
                                        </p:tgtEl>
                                      </p:cBhvr>
                                    </p:animEffect>
                                    <p:animScale>
                                      <p:cBhvr>
                                        <p:cTn id="8" dur="770" decel="100000"/>
                                        <p:tgtEl>
                                          <p:spTgt spid="11"/>
                                        </p:tgtEl>
                                      </p:cBhvr>
                                      <p:from x="10000" y="10000"/>
                                      <p:to x="200000" y="450000"/>
                                    </p:animScale>
                                    <p:animScale>
                                      <p:cBhvr>
                                        <p:cTn id="9" dur="1230" accel="100000" fill="hold">
                                          <p:stCondLst>
                                            <p:cond delay="770"/>
                                          </p:stCondLst>
                                        </p:cTn>
                                        <p:tgtEl>
                                          <p:spTgt spid="11"/>
                                        </p:tgtEl>
                                      </p:cBhvr>
                                      <p:from x="200000" y="450000"/>
                                      <p:to x="100000" y="100000"/>
                                    </p:animScale>
                                    <p:set>
                                      <p:cBhvr>
                                        <p:cTn id="10" dur="770" fill="hold"/>
                                        <p:tgtEl>
                                          <p:spTgt spid="11"/>
                                        </p:tgtEl>
                                        <p:attrNameLst>
                                          <p:attrName>ppt_x</p:attrName>
                                        </p:attrNameLst>
                                      </p:cBhvr>
                                      <p:to>
                                        <p:strVal val="(0.5)"/>
                                      </p:to>
                                    </p:set>
                                    <p:anim from="(0.5)" to="(#ppt_x)" calcmode="lin" valueType="num">
                                      <p:cBhvr>
                                        <p:cTn id="11" dur="1230" accel="100000" fill="hold">
                                          <p:stCondLst>
                                            <p:cond delay="770"/>
                                          </p:stCondLst>
                                        </p:cTn>
                                        <p:tgtEl>
                                          <p:spTgt spid="11"/>
                                        </p:tgtEl>
                                        <p:attrNameLst>
                                          <p:attrName>ppt_x</p:attrName>
                                        </p:attrNameLst>
                                      </p:cBhvr>
                                    </p:anim>
                                    <p:set>
                                      <p:cBhvr>
                                        <p:cTn id="12" dur="770" fill="hold"/>
                                        <p:tgtEl>
                                          <p:spTgt spid="11"/>
                                        </p:tgtEl>
                                        <p:attrNameLst>
                                          <p:attrName>ppt_y</p:attrName>
                                        </p:attrNameLst>
                                      </p:cBhvr>
                                      <p:to>
                                        <p:strVal val="(#ppt_y+0.4)"/>
                                      </p:to>
                                    </p:set>
                                    <p:anim from="(#ppt_y+0.4)" to="(#ppt_y)" calcmode="lin" valueType="num">
                                      <p:cBhvr>
                                        <p:cTn id="13" dur="1230" accel="100000" fill="hold">
                                          <p:stCondLst>
                                            <p:cond delay="770"/>
                                          </p:stCondLst>
                                        </p:cTn>
                                        <p:tgtEl>
                                          <p:spTgt spid="11"/>
                                        </p:tgtEl>
                                        <p:attrNameLst>
                                          <p:attrName>ppt_y</p:attrName>
                                        </p:attrNameLst>
                                      </p:cBhvr>
                                    </p:anim>
                                  </p:childTnLst>
                                </p:cTn>
                              </p:par>
                            </p:childTnLst>
                          </p:cTn>
                        </p:par>
                        <p:par>
                          <p:cTn id="14" fill="hold" nodeType="afterGroup">
                            <p:stCondLst>
                              <p:cond delay="2000"/>
                            </p:stCondLst>
                            <p:childTnLst>
                              <p:par>
                                <p:cTn id="15" presetID="17"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ppt_h/2"/>
                                          </p:val>
                                        </p:tav>
                                        <p:tav tm="100000">
                                          <p:val>
                                            <p:strVal val="#ppt_y"/>
                                          </p:val>
                                        </p:tav>
                                      </p:tavLst>
                                    </p:anim>
                                    <p:anim calcmode="lin" valueType="num">
                                      <p:cBhvr>
                                        <p:cTn id="19" dur="1000" fill="hold"/>
                                        <p:tgtEl>
                                          <p:spTgt spid="6"/>
                                        </p:tgtEl>
                                        <p:attrNameLst>
                                          <p:attrName>ppt_w</p:attrName>
                                        </p:attrNameLst>
                                      </p:cBhvr>
                                      <p:tavLst>
                                        <p:tav tm="0">
                                          <p:val>
                                            <p:strVal val="#ppt_w"/>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childTnLst>
                                </p:cTn>
                              </p:par>
                            </p:childTnLst>
                          </p:cTn>
                        </p:par>
                        <p:par>
                          <p:cTn id="21" fill="hold" nodeType="afterGroup">
                            <p:stCondLst>
                              <p:cond delay="3000"/>
                            </p:stCondLst>
                            <p:childTnLst>
                              <p:par>
                                <p:cTn id="22" presetID="17" presetClass="entr" presetSubtype="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ppt_h/2"/>
                                          </p:val>
                                        </p:tav>
                                        <p:tav tm="100000">
                                          <p:val>
                                            <p:strVal val="#ppt_y"/>
                                          </p:val>
                                        </p:tav>
                                      </p:tavLst>
                                    </p:anim>
                                    <p:anim calcmode="lin" valueType="num">
                                      <p:cBhvr>
                                        <p:cTn id="26" dur="1000" fill="hold"/>
                                        <p:tgtEl>
                                          <p:spTgt spid="7"/>
                                        </p:tgtEl>
                                        <p:attrNameLst>
                                          <p:attrName>ppt_w</p:attrName>
                                        </p:attrNameLst>
                                      </p:cBhvr>
                                      <p:tavLst>
                                        <p:tav tm="0">
                                          <p:val>
                                            <p:strVal val="#ppt_w"/>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childTnLst>
                                </p:cTn>
                              </p:par>
                            </p:childTnLst>
                          </p:cTn>
                        </p:par>
                        <p:par>
                          <p:cTn id="28" fill="hold" nodeType="afterGroup">
                            <p:stCondLst>
                              <p:cond delay="4000"/>
                            </p:stCondLst>
                            <p:childTnLst>
                              <p:par>
                                <p:cTn id="29" presetID="17" presetClass="entr" presetSubtype="1"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ppt_h/2"/>
                                          </p:val>
                                        </p:tav>
                                        <p:tav tm="100000">
                                          <p:val>
                                            <p:strVal val="#ppt_y"/>
                                          </p:val>
                                        </p:tav>
                                      </p:tavLst>
                                    </p:anim>
                                    <p:anim calcmode="lin" valueType="num">
                                      <p:cBhvr>
                                        <p:cTn id="33" dur="1000" fill="hold"/>
                                        <p:tgtEl>
                                          <p:spTgt spid="8"/>
                                        </p:tgtEl>
                                        <p:attrNameLst>
                                          <p:attrName>ppt_w</p:attrName>
                                        </p:attrNameLst>
                                      </p:cBhvr>
                                      <p:tavLst>
                                        <p:tav tm="0">
                                          <p:val>
                                            <p:strVal val="#ppt_w"/>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childTnLst>
                                </p:cTn>
                              </p:par>
                            </p:childTnLst>
                          </p:cTn>
                        </p:par>
                        <p:par>
                          <p:cTn id="35" fill="hold" nodeType="afterGroup">
                            <p:stCondLst>
                              <p:cond delay="5000"/>
                            </p:stCondLst>
                            <p:childTnLst>
                              <p:par>
                                <p:cTn id="36" presetID="9"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dissolve">
                                      <p:cBhvr>
                                        <p:cTn id="38" dur="500"/>
                                        <p:tgtEl>
                                          <p:spTgt spid="9"/>
                                        </p:tgtEl>
                                      </p:cBhvr>
                                    </p:animEffect>
                                  </p:childTnLst>
                                </p:cTn>
                              </p:par>
                            </p:childTnLst>
                          </p:cTn>
                        </p:par>
                        <p:par>
                          <p:cTn id="39" fill="hold" nodeType="afterGroup">
                            <p:stCondLst>
                              <p:cond delay="5500"/>
                            </p:stCondLst>
                            <p:childTnLst>
                              <p:par>
                                <p:cTn id="40" presetID="17" presetClass="entr" presetSubtype="1"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ppt_x</p:attrName>
                                        </p:attrNameLst>
                                      </p:cBhvr>
                                      <p:tavLst>
                                        <p:tav tm="0">
                                          <p:val>
                                            <p:strVal val="#ppt_x"/>
                                          </p:val>
                                        </p:tav>
                                        <p:tav tm="100000">
                                          <p:val>
                                            <p:strVal val="#ppt_x"/>
                                          </p:val>
                                        </p:tav>
                                      </p:tavLst>
                                    </p:anim>
                                    <p:anim calcmode="lin" valueType="num">
                                      <p:cBhvr>
                                        <p:cTn id="43" dur="500" fill="hold"/>
                                        <p:tgtEl>
                                          <p:spTgt spid="10"/>
                                        </p:tgtEl>
                                        <p:attrNameLst>
                                          <p:attrName>ppt_y</p:attrName>
                                        </p:attrNameLst>
                                      </p:cBhvr>
                                      <p:tavLst>
                                        <p:tav tm="0">
                                          <p:val>
                                            <p:strVal val="#ppt_y-#ppt_h/2"/>
                                          </p:val>
                                        </p:tav>
                                        <p:tav tm="100000">
                                          <p:val>
                                            <p:strVal val="#ppt_y"/>
                                          </p:val>
                                        </p:tav>
                                      </p:tavLst>
                                    </p:anim>
                                    <p:anim calcmode="lin" valueType="num">
                                      <p:cBhvr>
                                        <p:cTn id="44" dur="500" fill="hold"/>
                                        <p:tgtEl>
                                          <p:spTgt spid="10"/>
                                        </p:tgtEl>
                                        <p:attrNameLst>
                                          <p:attrName>ppt_w</p:attrName>
                                        </p:attrNameLst>
                                      </p:cBhvr>
                                      <p:tavLst>
                                        <p:tav tm="0">
                                          <p:val>
                                            <p:strVal val="#ppt_w"/>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8" grpId="0" autoUpdateAnimBg="0"/>
      <p:bldP spid="9" grpId="0" autoUpdateAnimBg="0"/>
      <p:bldP spid="10" grpId="0" autoUpdateAnimBg="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2150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15440007-C33A-4A86-A7AC-E818AB778BAF}" type="slidenum">
              <a:rPr lang="en-US" smtClean="0"/>
              <a:pPr eaLnBrk="1" fontAlgn="base" hangingPunct="1">
                <a:spcBef>
                  <a:spcPct val="0"/>
                </a:spcBef>
                <a:spcAft>
                  <a:spcPct val="0"/>
                </a:spcAft>
              </a:pPr>
              <a:t>23</a:t>
            </a:fld>
            <a:endParaRPr lang="en-US" smtClean="0"/>
          </a:p>
        </p:txBody>
      </p:sp>
      <p:sp>
        <p:nvSpPr>
          <p:cNvPr id="6" name="Text Box 7"/>
          <p:cNvSpPr txBox="1">
            <a:spLocks noChangeArrowheads="1"/>
          </p:cNvSpPr>
          <p:nvPr/>
        </p:nvSpPr>
        <p:spPr bwMode="auto">
          <a:xfrm>
            <a:off x="0" y="6858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What Problems??</a:t>
            </a:r>
          </a:p>
        </p:txBody>
      </p:sp>
      <p:sp>
        <p:nvSpPr>
          <p:cNvPr id="7" name="Text Box 8"/>
          <p:cNvSpPr txBox="1">
            <a:spLocks noChangeArrowheads="1"/>
          </p:cNvSpPr>
          <p:nvPr/>
        </p:nvSpPr>
        <p:spPr bwMode="auto">
          <a:xfrm>
            <a:off x="228600" y="1905000"/>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schemeClr val="tx2"/>
                </a:solidFill>
                <a:sym typeface="Symbol" pitchFamily="18" charset="2"/>
              </a:rPr>
              <a:t>   </a:t>
            </a:r>
            <a:r>
              <a:rPr lang="en-US" sz="2400" b="1">
                <a:solidFill>
                  <a:schemeClr val="tx2"/>
                </a:solidFill>
              </a:rPr>
              <a:t>Single Applications</a:t>
            </a:r>
          </a:p>
        </p:txBody>
      </p:sp>
      <p:sp>
        <p:nvSpPr>
          <p:cNvPr id="8" name="Text Box 9"/>
          <p:cNvSpPr txBox="1">
            <a:spLocks noChangeArrowheads="1"/>
          </p:cNvSpPr>
          <p:nvPr/>
        </p:nvSpPr>
        <p:spPr bwMode="auto">
          <a:xfrm>
            <a:off x="685800" y="2374900"/>
            <a:ext cx="55626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sz="2400"/>
              <a:t>A program was written for (generally) one</a:t>
            </a:r>
            <a:r>
              <a:rPr lang="en-US" sz="2400">
                <a:solidFill>
                  <a:srgbClr val="FFFFFF"/>
                </a:solidFill>
              </a:rPr>
              <a:t> </a:t>
            </a:r>
            <a:r>
              <a:rPr lang="en-US" sz="2400"/>
              <a:t>and only</a:t>
            </a:r>
            <a:r>
              <a:rPr lang="en-US" sz="2400">
                <a:solidFill>
                  <a:srgbClr val="FFFFFF"/>
                </a:solidFill>
              </a:rPr>
              <a:t> </a:t>
            </a:r>
            <a:r>
              <a:rPr lang="en-US" sz="2400"/>
              <a:t>one  application</a:t>
            </a:r>
          </a:p>
        </p:txBody>
      </p:sp>
      <p:sp>
        <p:nvSpPr>
          <p:cNvPr id="9" name="Text Box 10"/>
          <p:cNvSpPr txBox="1">
            <a:spLocks noChangeArrowheads="1"/>
          </p:cNvSpPr>
          <p:nvPr/>
        </p:nvSpPr>
        <p:spPr bwMode="auto">
          <a:xfrm>
            <a:off x="304800" y="3810000"/>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schemeClr val="tx2"/>
                </a:solidFill>
                <a:sym typeface="Symbol" pitchFamily="18" charset="2"/>
              </a:rPr>
              <a:t>   </a:t>
            </a:r>
            <a:r>
              <a:rPr lang="en-US" sz="2400" b="1">
                <a:solidFill>
                  <a:schemeClr val="tx2"/>
                </a:solidFill>
              </a:rPr>
              <a:t>Program-Data Dependence</a:t>
            </a:r>
          </a:p>
        </p:txBody>
      </p:sp>
      <p:sp>
        <p:nvSpPr>
          <p:cNvPr id="10" name="Text Box 11"/>
          <p:cNvSpPr txBox="1">
            <a:spLocks noChangeArrowheads="1"/>
          </p:cNvSpPr>
          <p:nvPr/>
        </p:nvSpPr>
        <p:spPr bwMode="auto">
          <a:xfrm>
            <a:off x="762000" y="4375150"/>
            <a:ext cx="76962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sz="2400"/>
              <a:t>Since each program was written for a specific data set, a change in the data, or data format, required a change in the program which uses the data</a:t>
            </a:r>
          </a:p>
        </p:txBody>
      </p:sp>
      <p:sp>
        <p:nvSpPr>
          <p:cNvPr id="11" name="Text Box 12"/>
          <p:cNvSpPr txBox="1">
            <a:spLocks noChangeArrowheads="1"/>
          </p:cNvSpPr>
          <p:nvPr/>
        </p:nvSpPr>
        <p:spPr bwMode="auto">
          <a:xfrm>
            <a:off x="457200" y="3200400"/>
            <a:ext cx="845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solidFill>
                  <a:srgbClr val="0000CC"/>
                </a:solidFill>
              </a:rPr>
              <a:t>(The user would specify their individual needs)</a:t>
            </a:r>
          </a:p>
        </p:txBody>
      </p:sp>
      <p:pic>
        <p:nvPicPr>
          <p:cNvPr id="12" name="Picture 13" descr="nore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828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childTnLst>
                          </p:cTn>
                        </p:par>
                        <p:par>
                          <p:cTn id="14" fill="hold" nodeType="afterGroup">
                            <p:stCondLst>
                              <p:cond delay="2000"/>
                            </p:stCondLst>
                            <p:childTnLst>
                              <p:par>
                                <p:cTn id="15" presetID="17"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ppt_h/2"/>
                                          </p:val>
                                        </p:tav>
                                        <p:tav tm="100000">
                                          <p:val>
                                            <p:strVal val="#ppt_y"/>
                                          </p:val>
                                        </p:tav>
                                      </p:tavLst>
                                    </p:anim>
                                    <p:anim calcmode="lin" valueType="num">
                                      <p:cBhvr>
                                        <p:cTn id="19" dur="1000" fill="hold"/>
                                        <p:tgtEl>
                                          <p:spTgt spid="7"/>
                                        </p:tgtEl>
                                        <p:attrNameLst>
                                          <p:attrName>ppt_w</p:attrName>
                                        </p:attrNameLst>
                                      </p:cBhvr>
                                      <p:tavLst>
                                        <p:tav tm="0">
                                          <p:val>
                                            <p:strVal val="#ppt_w"/>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childTnLst>
                                </p:cTn>
                              </p:par>
                              <p:par>
                                <p:cTn id="21" presetID="35"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style.rotation</p:attrName>
                                        </p:attrNameLst>
                                      </p:cBhvr>
                                      <p:tavLst>
                                        <p:tav tm="0">
                                          <p:val>
                                            <p:fltVal val="720"/>
                                          </p:val>
                                        </p:tav>
                                        <p:tav tm="100000">
                                          <p:val>
                                            <p:fltVal val="0"/>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ppt_w</p:attrName>
                                        </p:attrNameLst>
                                      </p:cBhvr>
                                      <p:tavLst>
                                        <p:tav tm="0">
                                          <p:val>
                                            <p:fltVal val="0"/>
                                          </p:val>
                                        </p:tav>
                                        <p:tav tm="100000">
                                          <p:val>
                                            <p:strVal val="#ppt_w"/>
                                          </p:val>
                                        </p:tav>
                                      </p:tavLst>
                                    </p:anim>
                                  </p:childTnLst>
                                </p:cTn>
                              </p:par>
                            </p:childTnLst>
                          </p:cTn>
                        </p:par>
                        <p:par>
                          <p:cTn id="27" fill="hold" nodeType="afterGroup">
                            <p:stCondLst>
                              <p:cond delay="3000"/>
                            </p:stCondLst>
                            <p:childTnLst>
                              <p:par>
                                <p:cTn id="28" presetID="12" presetClass="entr" presetSubtype="4"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slide(fromBottom)">
                                      <p:cBhvr>
                                        <p:cTn id="30" dur="1000"/>
                                        <p:tgtEl>
                                          <p:spTgt spid="8"/>
                                        </p:tgtEl>
                                      </p:cBhvr>
                                    </p:animEffect>
                                  </p:childTnLst>
                                </p:cTn>
                              </p:par>
                            </p:childTnLst>
                          </p:cTn>
                        </p:par>
                        <p:par>
                          <p:cTn id="31" fill="hold" nodeType="afterGroup">
                            <p:stCondLst>
                              <p:cond delay="4000"/>
                            </p:stCondLst>
                            <p:childTnLst>
                              <p:par>
                                <p:cTn id="32" presetID="9"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dissolve">
                                      <p:cBhvr>
                                        <p:cTn id="34" dur="1000"/>
                                        <p:tgtEl>
                                          <p:spTgt spid="11"/>
                                        </p:tgtEl>
                                      </p:cBhvr>
                                    </p:animEffect>
                                  </p:childTnLst>
                                </p:cTn>
                              </p:par>
                            </p:childTnLst>
                          </p:cTn>
                        </p:par>
                        <p:par>
                          <p:cTn id="35" fill="hold" nodeType="afterGroup">
                            <p:stCondLst>
                              <p:cond delay="5000"/>
                            </p:stCondLst>
                            <p:childTnLst>
                              <p:par>
                                <p:cTn id="36" presetID="17" presetClass="entr" presetSubtype="1"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ppt_h/2"/>
                                          </p:val>
                                        </p:tav>
                                        <p:tav tm="100000">
                                          <p:val>
                                            <p:strVal val="#ppt_y"/>
                                          </p:val>
                                        </p:tav>
                                      </p:tavLst>
                                    </p:anim>
                                    <p:anim calcmode="lin" valueType="num">
                                      <p:cBhvr>
                                        <p:cTn id="40" dur="1000" fill="hold"/>
                                        <p:tgtEl>
                                          <p:spTgt spid="9"/>
                                        </p:tgtEl>
                                        <p:attrNameLst>
                                          <p:attrName>ppt_w</p:attrName>
                                        </p:attrNameLst>
                                      </p:cBhvr>
                                      <p:tavLst>
                                        <p:tav tm="0">
                                          <p:val>
                                            <p:strVal val="#ppt_w"/>
                                          </p:val>
                                        </p:tav>
                                        <p:tav tm="100000">
                                          <p:val>
                                            <p:strVal val="#ppt_w"/>
                                          </p:val>
                                        </p:tav>
                                      </p:tavLst>
                                    </p:anim>
                                    <p:anim calcmode="lin" valueType="num">
                                      <p:cBhvr>
                                        <p:cTn id="41" dur="1000" fill="hold"/>
                                        <p:tgtEl>
                                          <p:spTgt spid="9"/>
                                        </p:tgtEl>
                                        <p:attrNameLst>
                                          <p:attrName>ppt_h</p:attrName>
                                        </p:attrNameLst>
                                      </p:cBhvr>
                                      <p:tavLst>
                                        <p:tav tm="0">
                                          <p:val>
                                            <p:fltVal val="0"/>
                                          </p:val>
                                        </p:tav>
                                        <p:tav tm="100000">
                                          <p:val>
                                            <p:strVal val="#ppt_h"/>
                                          </p:val>
                                        </p:tav>
                                      </p:tavLst>
                                    </p:anim>
                                  </p:childTnLst>
                                </p:cTn>
                              </p:par>
                            </p:childTnLst>
                          </p:cTn>
                        </p:par>
                        <p:par>
                          <p:cTn id="42" fill="hold" nodeType="afterGroup">
                            <p:stCondLst>
                              <p:cond delay="6000"/>
                            </p:stCondLst>
                            <p:childTnLst>
                              <p:par>
                                <p:cTn id="43" presetID="12" presetClass="entr" presetSubtype="4"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slide(fromBottom)">
                                      <p:cBhvr>
                                        <p:cTn id="4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utoUpdateAnimBg="0"/>
      <p:bldP spid="8" grpId="0" autoUpdateAnimBg="0"/>
      <p:bldP spid="9" grpId="0" autoUpdateAnimBg="0"/>
      <p:bldP spid="10" grpId="0" autoUpdateAnimBg="0"/>
      <p:bldP spid="11"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2253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3221624C-0F2E-4043-A900-DA27190EBFD8}" type="slidenum">
              <a:rPr lang="en-US" smtClean="0"/>
              <a:pPr eaLnBrk="1" fontAlgn="base" hangingPunct="1">
                <a:spcBef>
                  <a:spcPct val="0"/>
                </a:spcBef>
                <a:spcAft>
                  <a:spcPct val="0"/>
                </a:spcAft>
              </a:pPr>
              <a:t>24</a:t>
            </a:fld>
            <a:endParaRPr lang="en-US" smtClean="0"/>
          </a:p>
        </p:txBody>
      </p:sp>
      <p:sp>
        <p:nvSpPr>
          <p:cNvPr id="6" name="Text Box 7"/>
          <p:cNvSpPr txBox="1">
            <a:spLocks noChangeArrowheads="1"/>
          </p:cNvSpPr>
          <p:nvPr/>
        </p:nvSpPr>
        <p:spPr bwMode="auto">
          <a:xfrm>
            <a:off x="0" y="6858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What Problems??</a:t>
            </a:r>
          </a:p>
        </p:txBody>
      </p:sp>
      <p:sp>
        <p:nvSpPr>
          <p:cNvPr id="7" name="Text Box 3"/>
          <p:cNvSpPr txBox="1">
            <a:spLocks noChangeArrowheads="1"/>
          </p:cNvSpPr>
          <p:nvPr/>
        </p:nvSpPr>
        <p:spPr bwMode="auto">
          <a:xfrm>
            <a:off x="381000" y="1339850"/>
            <a:ext cx="8763000" cy="523875"/>
          </a:xfrm>
          <a:prstGeom prst="rect">
            <a:avLst/>
          </a:prstGeom>
          <a:noFill/>
          <a:ln w="12700">
            <a:noFill/>
            <a:miter lim="800000"/>
            <a:headEnd type="none" w="sm" len="sm"/>
            <a:tailEnd type="none" w="sm" len="sm"/>
          </a:ln>
          <a:effectLst/>
        </p:spPr>
        <p:txBody>
          <a:bodyPr>
            <a:spAutoFit/>
          </a:bodyPr>
          <a:lstStyle/>
          <a:p>
            <a:pPr fontAlgn="auto">
              <a:spcBef>
                <a:spcPct val="50000"/>
              </a:spcBef>
              <a:spcAft>
                <a:spcPts val="0"/>
              </a:spcAft>
              <a:defRPr/>
            </a:pPr>
            <a:r>
              <a:rPr lang="en-US" sz="2800">
                <a:solidFill>
                  <a:srgbClr val="002060"/>
                </a:solidFill>
                <a:latin typeface="+mn-lt"/>
              </a:rPr>
              <a:t>Consider the following (Section) of COBOL Code:</a:t>
            </a:r>
            <a:endParaRPr lang="en-US" sz="2800">
              <a:solidFill>
                <a:srgbClr val="002060"/>
              </a:solidFill>
              <a:effectLst>
                <a:outerShdw blurRad="38100" dist="38100" dir="2700000" algn="tl">
                  <a:srgbClr val="FFFFFF"/>
                </a:outerShdw>
              </a:effectLst>
              <a:latin typeface="+mn-lt"/>
            </a:endParaRPr>
          </a:p>
        </p:txBody>
      </p:sp>
      <p:sp>
        <p:nvSpPr>
          <p:cNvPr id="8" name="Text Box 4"/>
          <p:cNvSpPr txBox="1">
            <a:spLocks noChangeArrowheads="1"/>
          </p:cNvSpPr>
          <p:nvPr/>
        </p:nvSpPr>
        <p:spPr bwMode="auto">
          <a:xfrm>
            <a:off x="304800" y="2403475"/>
            <a:ext cx="40386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sz="1900">
                <a:latin typeface="Impact" pitchFamily="34" charset="0"/>
              </a:rPr>
              <a:t>  SELECT INPUTFILE</a:t>
            </a:r>
          </a:p>
          <a:p>
            <a:pPr eaLnBrk="1" hangingPunct="1">
              <a:lnSpc>
                <a:spcPct val="90000"/>
              </a:lnSpc>
            </a:pPr>
            <a:r>
              <a:rPr lang="en-US" sz="1900">
                <a:latin typeface="Impact" pitchFamily="34" charset="0"/>
              </a:rPr>
              <a:t>           ASSIGN TO ‘C:\INDATA1.DAT’ </a:t>
            </a:r>
          </a:p>
          <a:p>
            <a:pPr eaLnBrk="1" hangingPunct="1">
              <a:lnSpc>
                <a:spcPct val="90000"/>
              </a:lnSpc>
            </a:pPr>
            <a:r>
              <a:rPr lang="en-US" sz="1900">
                <a:latin typeface="Impact" pitchFamily="34" charset="0"/>
              </a:rPr>
              <a:t>           ORGANIZATION IS LINE SEQUENTIAL.  </a:t>
            </a:r>
          </a:p>
        </p:txBody>
      </p:sp>
      <p:sp>
        <p:nvSpPr>
          <p:cNvPr id="9" name="Text Box 5"/>
          <p:cNvSpPr txBox="1">
            <a:spLocks noChangeArrowheads="1"/>
          </p:cNvSpPr>
          <p:nvPr/>
        </p:nvSpPr>
        <p:spPr bwMode="auto">
          <a:xfrm>
            <a:off x="304800" y="32004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900">
                <a:latin typeface="Impact" pitchFamily="34" charset="0"/>
              </a:rPr>
              <a:t>  FD   INPUTFILE</a:t>
            </a:r>
          </a:p>
        </p:txBody>
      </p:sp>
      <p:sp>
        <p:nvSpPr>
          <p:cNvPr id="10" name="Text Box 6"/>
          <p:cNvSpPr txBox="1">
            <a:spLocks noChangeArrowheads="1"/>
          </p:cNvSpPr>
          <p:nvPr/>
        </p:nvSpPr>
        <p:spPr bwMode="auto">
          <a:xfrm>
            <a:off x="685800" y="4114800"/>
            <a:ext cx="3886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tabLst>
                <a:tab pos="2225675" algn="l"/>
              </a:tabLst>
              <a:defRPr>
                <a:solidFill>
                  <a:schemeClr val="tx1"/>
                </a:solidFill>
                <a:latin typeface="Arial" charset="0"/>
              </a:defRPr>
            </a:lvl1pPr>
            <a:lvl2pPr marL="742950" indent="-285750" eaLnBrk="0" hangingPunct="0">
              <a:tabLst>
                <a:tab pos="2225675" algn="l"/>
              </a:tabLst>
              <a:defRPr>
                <a:solidFill>
                  <a:schemeClr val="tx1"/>
                </a:solidFill>
                <a:latin typeface="Arial" charset="0"/>
              </a:defRPr>
            </a:lvl2pPr>
            <a:lvl3pPr marL="1143000" indent="-228600" eaLnBrk="0" hangingPunct="0">
              <a:tabLst>
                <a:tab pos="2225675" algn="l"/>
              </a:tabLst>
              <a:defRPr>
                <a:solidFill>
                  <a:schemeClr val="tx1"/>
                </a:solidFill>
                <a:latin typeface="Arial" charset="0"/>
              </a:defRPr>
            </a:lvl3pPr>
            <a:lvl4pPr marL="1600200" indent="-228600" eaLnBrk="0" hangingPunct="0">
              <a:tabLst>
                <a:tab pos="2225675" algn="l"/>
              </a:tabLst>
              <a:defRPr>
                <a:solidFill>
                  <a:schemeClr val="tx1"/>
                </a:solidFill>
                <a:latin typeface="Arial" charset="0"/>
              </a:defRPr>
            </a:lvl4pPr>
            <a:lvl5pPr marL="2057400" indent="-228600" eaLnBrk="0" hangingPunct="0">
              <a:tabLst>
                <a:tab pos="2225675" algn="l"/>
              </a:tabLst>
              <a:defRPr>
                <a:solidFill>
                  <a:schemeClr val="tx1"/>
                </a:solidFill>
                <a:latin typeface="Arial" charset="0"/>
              </a:defRPr>
            </a:lvl5pPr>
            <a:lvl6pPr marL="2514600" indent="-228600" eaLnBrk="0" fontAlgn="base" hangingPunct="0">
              <a:spcBef>
                <a:spcPct val="0"/>
              </a:spcBef>
              <a:spcAft>
                <a:spcPct val="0"/>
              </a:spcAft>
              <a:tabLst>
                <a:tab pos="2225675" algn="l"/>
              </a:tabLst>
              <a:defRPr>
                <a:solidFill>
                  <a:schemeClr val="tx1"/>
                </a:solidFill>
                <a:latin typeface="Arial" charset="0"/>
              </a:defRPr>
            </a:lvl6pPr>
            <a:lvl7pPr marL="2971800" indent="-228600" eaLnBrk="0" fontAlgn="base" hangingPunct="0">
              <a:spcBef>
                <a:spcPct val="0"/>
              </a:spcBef>
              <a:spcAft>
                <a:spcPct val="0"/>
              </a:spcAft>
              <a:tabLst>
                <a:tab pos="2225675" algn="l"/>
              </a:tabLst>
              <a:defRPr>
                <a:solidFill>
                  <a:schemeClr val="tx1"/>
                </a:solidFill>
                <a:latin typeface="Arial" charset="0"/>
              </a:defRPr>
            </a:lvl7pPr>
            <a:lvl8pPr marL="3429000" indent="-228600" eaLnBrk="0" fontAlgn="base" hangingPunct="0">
              <a:spcBef>
                <a:spcPct val="0"/>
              </a:spcBef>
              <a:spcAft>
                <a:spcPct val="0"/>
              </a:spcAft>
              <a:tabLst>
                <a:tab pos="2225675" algn="l"/>
              </a:tabLst>
              <a:defRPr>
                <a:solidFill>
                  <a:schemeClr val="tx1"/>
                </a:solidFill>
                <a:latin typeface="Arial" charset="0"/>
              </a:defRPr>
            </a:lvl8pPr>
            <a:lvl9pPr marL="3886200" indent="-228600" eaLnBrk="0" fontAlgn="base" hangingPunct="0">
              <a:spcBef>
                <a:spcPct val="0"/>
              </a:spcBef>
              <a:spcAft>
                <a:spcPct val="0"/>
              </a:spcAft>
              <a:tabLst>
                <a:tab pos="2225675" algn="l"/>
              </a:tabLst>
              <a:defRPr>
                <a:solidFill>
                  <a:schemeClr val="tx1"/>
                </a:solidFill>
                <a:latin typeface="Arial" charset="0"/>
              </a:defRPr>
            </a:lvl9pPr>
          </a:lstStyle>
          <a:p>
            <a:pPr eaLnBrk="1" hangingPunct="1">
              <a:spcBef>
                <a:spcPct val="50000"/>
              </a:spcBef>
            </a:pPr>
            <a:r>
              <a:rPr lang="en-US" sz="1900">
                <a:latin typeface="Impact" pitchFamily="34" charset="0"/>
              </a:rPr>
              <a:t>  05   C-N    	PIC X(20).</a:t>
            </a:r>
          </a:p>
        </p:txBody>
      </p:sp>
      <p:sp>
        <p:nvSpPr>
          <p:cNvPr id="11" name="Text Box 7"/>
          <p:cNvSpPr txBox="1">
            <a:spLocks noChangeArrowheads="1"/>
          </p:cNvSpPr>
          <p:nvPr/>
        </p:nvSpPr>
        <p:spPr bwMode="auto">
          <a:xfrm>
            <a:off x="685800" y="4419600"/>
            <a:ext cx="3657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tabLst>
                <a:tab pos="2225675" algn="l"/>
              </a:tabLst>
              <a:defRPr>
                <a:solidFill>
                  <a:schemeClr val="tx1"/>
                </a:solidFill>
                <a:latin typeface="Arial" charset="0"/>
              </a:defRPr>
            </a:lvl1pPr>
            <a:lvl2pPr marL="742950" indent="-285750" eaLnBrk="0" hangingPunct="0">
              <a:tabLst>
                <a:tab pos="2225675" algn="l"/>
              </a:tabLst>
              <a:defRPr>
                <a:solidFill>
                  <a:schemeClr val="tx1"/>
                </a:solidFill>
                <a:latin typeface="Arial" charset="0"/>
              </a:defRPr>
            </a:lvl2pPr>
            <a:lvl3pPr marL="1143000" indent="-228600" eaLnBrk="0" hangingPunct="0">
              <a:tabLst>
                <a:tab pos="2225675" algn="l"/>
              </a:tabLst>
              <a:defRPr>
                <a:solidFill>
                  <a:schemeClr val="tx1"/>
                </a:solidFill>
                <a:latin typeface="Arial" charset="0"/>
              </a:defRPr>
            </a:lvl3pPr>
            <a:lvl4pPr marL="1600200" indent="-228600" eaLnBrk="0" hangingPunct="0">
              <a:tabLst>
                <a:tab pos="2225675" algn="l"/>
              </a:tabLst>
              <a:defRPr>
                <a:solidFill>
                  <a:schemeClr val="tx1"/>
                </a:solidFill>
                <a:latin typeface="Arial" charset="0"/>
              </a:defRPr>
            </a:lvl4pPr>
            <a:lvl5pPr marL="2057400" indent="-228600" eaLnBrk="0" hangingPunct="0">
              <a:tabLst>
                <a:tab pos="2225675" algn="l"/>
              </a:tabLst>
              <a:defRPr>
                <a:solidFill>
                  <a:schemeClr val="tx1"/>
                </a:solidFill>
                <a:latin typeface="Arial" charset="0"/>
              </a:defRPr>
            </a:lvl5pPr>
            <a:lvl6pPr marL="2514600" indent="-228600" eaLnBrk="0" fontAlgn="base" hangingPunct="0">
              <a:spcBef>
                <a:spcPct val="0"/>
              </a:spcBef>
              <a:spcAft>
                <a:spcPct val="0"/>
              </a:spcAft>
              <a:tabLst>
                <a:tab pos="2225675" algn="l"/>
              </a:tabLst>
              <a:defRPr>
                <a:solidFill>
                  <a:schemeClr val="tx1"/>
                </a:solidFill>
                <a:latin typeface="Arial" charset="0"/>
              </a:defRPr>
            </a:lvl6pPr>
            <a:lvl7pPr marL="2971800" indent="-228600" eaLnBrk="0" fontAlgn="base" hangingPunct="0">
              <a:spcBef>
                <a:spcPct val="0"/>
              </a:spcBef>
              <a:spcAft>
                <a:spcPct val="0"/>
              </a:spcAft>
              <a:tabLst>
                <a:tab pos="2225675" algn="l"/>
              </a:tabLst>
              <a:defRPr>
                <a:solidFill>
                  <a:schemeClr val="tx1"/>
                </a:solidFill>
                <a:latin typeface="Arial" charset="0"/>
              </a:defRPr>
            </a:lvl7pPr>
            <a:lvl8pPr marL="3429000" indent="-228600" eaLnBrk="0" fontAlgn="base" hangingPunct="0">
              <a:spcBef>
                <a:spcPct val="0"/>
              </a:spcBef>
              <a:spcAft>
                <a:spcPct val="0"/>
              </a:spcAft>
              <a:tabLst>
                <a:tab pos="2225675" algn="l"/>
              </a:tabLst>
              <a:defRPr>
                <a:solidFill>
                  <a:schemeClr val="tx1"/>
                </a:solidFill>
                <a:latin typeface="Arial" charset="0"/>
              </a:defRPr>
            </a:lvl8pPr>
            <a:lvl9pPr marL="3886200" indent="-228600" eaLnBrk="0" fontAlgn="base" hangingPunct="0">
              <a:spcBef>
                <a:spcPct val="0"/>
              </a:spcBef>
              <a:spcAft>
                <a:spcPct val="0"/>
              </a:spcAft>
              <a:tabLst>
                <a:tab pos="2225675" algn="l"/>
              </a:tabLst>
              <a:defRPr>
                <a:solidFill>
                  <a:schemeClr val="tx1"/>
                </a:solidFill>
                <a:latin typeface="Arial" charset="0"/>
              </a:defRPr>
            </a:lvl9pPr>
          </a:lstStyle>
          <a:p>
            <a:pPr eaLnBrk="1" hangingPunct="1">
              <a:spcBef>
                <a:spcPct val="50000"/>
              </a:spcBef>
            </a:pPr>
            <a:r>
              <a:rPr lang="en-US" sz="1900">
                <a:latin typeface="Impact" pitchFamily="34" charset="0"/>
              </a:rPr>
              <a:t>  05   C-A               	PIC X(50). </a:t>
            </a:r>
          </a:p>
        </p:txBody>
      </p:sp>
      <p:sp>
        <p:nvSpPr>
          <p:cNvPr id="12" name="Text Box 8"/>
          <p:cNvSpPr txBox="1">
            <a:spLocks noChangeArrowheads="1"/>
          </p:cNvSpPr>
          <p:nvPr/>
        </p:nvSpPr>
        <p:spPr bwMode="auto">
          <a:xfrm>
            <a:off x="685800" y="3505200"/>
            <a:ext cx="403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900">
                <a:latin typeface="Impact" pitchFamily="34" charset="0"/>
              </a:rPr>
              <a:t>  RECORD CONTAINS 73 CHARACTERS.</a:t>
            </a:r>
          </a:p>
        </p:txBody>
      </p:sp>
      <p:sp>
        <p:nvSpPr>
          <p:cNvPr id="13" name="Text Box 9"/>
          <p:cNvSpPr txBox="1">
            <a:spLocks noChangeArrowheads="1"/>
          </p:cNvSpPr>
          <p:nvPr/>
        </p:nvSpPr>
        <p:spPr bwMode="auto">
          <a:xfrm>
            <a:off x="304800" y="2057400"/>
            <a:ext cx="419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900">
                <a:latin typeface="Impact" pitchFamily="34" charset="0"/>
              </a:rPr>
              <a:t>  FILE-CONTROL .  </a:t>
            </a:r>
          </a:p>
        </p:txBody>
      </p:sp>
      <p:sp>
        <p:nvSpPr>
          <p:cNvPr id="14" name="Text Box 10"/>
          <p:cNvSpPr txBox="1">
            <a:spLocks noChangeArrowheads="1"/>
          </p:cNvSpPr>
          <p:nvPr/>
        </p:nvSpPr>
        <p:spPr bwMode="auto">
          <a:xfrm>
            <a:off x="304800" y="3810000"/>
            <a:ext cx="3124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900">
                <a:latin typeface="Impact" pitchFamily="34" charset="0"/>
              </a:rPr>
              <a:t>  01   CUSTOMER-RECORD.</a:t>
            </a:r>
          </a:p>
        </p:txBody>
      </p:sp>
      <p:sp>
        <p:nvSpPr>
          <p:cNvPr id="15" name="Text Box 11"/>
          <p:cNvSpPr txBox="1">
            <a:spLocks noChangeArrowheads="1"/>
          </p:cNvSpPr>
          <p:nvPr/>
        </p:nvSpPr>
        <p:spPr bwMode="auto">
          <a:xfrm>
            <a:off x="685800" y="4724400"/>
            <a:ext cx="3429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tabLst>
                <a:tab pos="2225675" algn="l"/>
              </a:tabLst>
              <a:defRPr>
                <a:solidFill>
                  <a:schemeClr val="tx1"/>
                </a:solidFill>
                <a:latin typeface="Arial" charset="0"/>
              </a:defRPr>
            </a:lvl1pPr>
            <a:lvl2pPr marL="742950" indent="-285750" eaLnBrk="0" hangingPunct="0">
              <a:tabLst>
                <a:tab pos="2225675" algn="l"/>
              </a:tabLst>
              <a:defRPr>
                <a:solidFill>
                  <a:schemeClr val="tx1"/>
                </a:solidFill>
                <a:latin typeface="Arial" charset="0"/>
              </a:defRPr>
            </a:lvl2pPr>
            <a:lvl3pPr marL="1143000" indent="-228600" eaLnBrk="0" hangingPunct="0">
              <a:tabLst>
                <a:tab pos="2225675" algn="l"/>
              </a:tabLst>
              <a:defRPr>
                <a:solidFill>
                  <a:schemeClr val="tx1"/>
                </a:solidFill>
                <a:latin typeface="Arial" charset="0"/>
              </a:defRPr>
            </a:lvl3pPr>
            <a:lvl4pPr marL="1600200" indent="-228600" eaLnBrk="0" hangingPunct="0">
              <a:tabLst>
                <a:tab pos="2225675" algn="l"/>
              </a:tabLst>
              <a:defRPr>
                <a:solidFill>
                  <a:schemeClr val="tx1"/>
                </a:solidFill>
                <a:latin typeface="Arial" charset="0"/>
              </a:defRPr>
            </a:lvl4pPr>
            <a:lvl5pPr marL="2057400" indent="-228600" eaLnBrk="0" hangingPunct="0">
              <a:tabLst>
                <a:tab pos="2225675" algn="l"/>
              </a:tabLst>
              <a:defRPr>
                <a:solidFill>
                  <a:schemeClr val="tx1"/>
                </a:solidFill>
                <a:latin typeface="Arial" charset="0"/>
              </a:defRPr>
            </a:lvl5pPr>
            <a:lvl6pPr marL="2514600" indent="-228600" eaLnBrk="0" fontAlgn="base" hangingPunct="0">
              <a:spcBef>
                <a:spcPct val="0"/>
              </a:spcBef>
              <a:spcAft>
                <a:spcPct val="0"/>
              </a:spcAft>
              <a:tabLst>
                <a:tab pos="2225675" algn="l"/>
              </a:tabLst>
              <a:defRPr>
                <a:solidFill>
                  <a:schemeClr val="tx1"/>
                </a:solidFill>
                <a:latin typeface="Arial" charset="0"/>
              </a:defRPr>
            </a:lvl6pPr>
            <a:lvl7pPr marL="2971800" indent="-228600" eaLnBrk="0" fontAlgn="base" hangingPunct="0">
              <a:spcBef>
                <a:spcPct val="0"/>
              </a:spcBef>
              <a:spcAft>
                <a:spcPct val="0"/>
              </a:spcAft>
              <a:tabLst>
                <a:tab pos="2225675" algn="l"/>
              </a:tabLst>
              <a:defRPr>
                <a:solidFill>
                  <a:schemeClr val="tx1"/>
                </a:solidFill>
                <a:latin typeface="Arial" charset="0"/>
              </a:defRPr>
            </a:lvl7pPr>
            <a:lvl8pPr marL="3429000" indent="-228600" eaLnBrk="0" fontAlgn="base" hangingPunct="0">
              <a:spcBef>
                <a:spcPct val="0"/>
              </a:spcBef>
              <a:spcAft>
                <a:spcPct val="0"/>
              </a:spcAft>
              <a:tabLst>
                <a:tab pos="2225675" algn="l"/>
              </a:tabLst>
              <a:defRPr>
                <a:solidFill>
                  <a:schemeClr val="tx1"/>
                </a:solidFill>
                <a:latin typeface="Arial" charset="0"/>
              </a:defRPr>
            </a:lvl8pPr>
            <a:lvl9pPr marL="3886200" indent="-228600" eaLnBrk="0" fontAlgn="base" hangingPunct="0">
              <a:spcBef>
                <a:spcPct val="0"/>
              </a:spcBef>
              <a:spcAft>
                <a:spcPct val="0"/>
              </a:spcAft>
              <a:tabLst>
                <a:tab pos="2225675" algn="l"/>
              </a:tabLst>
              <a:defRPr>
                <a:solidFill>
                  <a:schemeClr val="tx1"/>
                </a:solidFill>
                <a:latin typeface="Arial" charset="0"/>
              </a:defRPr>
            </a:lvl9pPr>
          </a:lstStyle>
          <a:p>
            <a:pPr eaLnBrk="1" hangingPunct="1">
              <a:spcBef>
                <a:spcPct val="50000"/>
              </a:spcBef>
            </a:pPr>
            <a:r>
              <a:rPr lang="en-US" sz="1900">
                <a:latin typeface="Impact" pitchFamily="34" charset="0"/>
              </a:rPr>
              <a:t>  05   C-B           	PIC 9(3).</a:t>
            </a:r>
          </a:p>
        </p:txBody>
      </p:sp>
      <p:sp>
        <p:nvSpPr>
          <p:cNvPr id="16" name="Text Box 12"/>
          <p:cNvSpPr txBox="1">
            <a:spLocks noChangeArrowheads="1"/>
          </p:cNvSpPr>
          <p:nvPr/>
        </p:nvSpPr>
        <p:spPr bwMode="auto">
          <a:xfrm>
            <a:off x="381000" y="5426075"/>
            <a:ext cx="8763000" cy="781050"/>
          </a:xfrm>
          <a:prstGeom prst="rect">
            <a:avLst/>
          </a:prstGeom>
          <a:noFill/>
          <a:ln w="12700">
            <a:noFill/>
            <a:miter lim="800000"/>
            <a:headEnd type="none" w="sm" len="sm"/>
            <a:tailEnd type="none" w="sm" len="sm"/>
          </a:ln>
          <a:effectLst/>
        </p:spPr>
        <p:txBody>
          <a:bodyPr>
            <a:spAutoFit/>
          </a:bodyPr>
          <a:lstStyle/>
          <a:p>
            <a:pPr fontAlgn="auto">
              <a:lnSpc>
                <a:spcPct val="80000"/>
              </a:lnSpc>
              <a:spcBef>
                <a:spcPct val="50000"/>
              </a:spcBef>
              <a:spcAft>
                <a:spcPts val="0"/>
              </a:spcAft>
              <a:defRPr/>
            </a:pPr>
            <a:r>
              <a:rPr lang="en-US" sz="2800" dirty="0">
                <a:solidFill>
                  <a:srgbClr val="002060"/>
                </a:solidFill>
                <a:latin typeface="+mn-lt"/>
              </a:rPr>
              <a:t>This might be a typical layout used by the Accounting Department to keep track of a customer</a:t>
            </a:r>
            <a:endParaRPr lang="en-US" sz="2800" dirty="0">
              <a:solidFill>
                <a:srgbClr val="002060"/>
              </a:solidFill>
              <a:effectLst>
                <a:outerShdw blurRad="38100" dist="38100" dir="2700000" algn="tl">
                  <a:srgbClr val="FFFFFF"/>
                </a:outerShdw>
              </a:effectLst>
              <a:latin typeface="+mn-lt"/>
            </a:endParaRPr>
          </a:p>
        </p:txBody>
      </p:sp>
      <p:pic>
        <p:nvPicPr>
          <p:cNvPr id="17" name="Picture 13" descr="Hop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981200"/>
            <a:ext cx="2671763"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nodeType="after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slide(fromTop)">
                                      <p:cBhvr>
                                        <p:cTn id="11" dur="500"/>
                                        <p:tgtEl>
                                          <p:spTgt spid="13"/>
                                        </p:tgtEl>
                                      </p:cBhvr>
                                    </p:animEffect>
                                  </p:childTnLst>
                                </p:cTn>
                              </p:par>
                            </p:childTnLst>
                          </p:cTn>
                        </p:par>
                        <p:par>
                          <p:cTn id="12" fill="hold" nodeType="afterGroup">
                            <p:stCondLst>
                              <p:cond delay="1000"/>
                            </p:stCondLst>
                            <p:childTnLst>
                              <p:par>
                                <p:cTn id="13" presetID="12" presetClass="entr" presetSubtype="1"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slide(fromTop)">
                                      <p:cBhvr>
                                        <p:cTn id="15" dur="500"/>
                                        <p:tgtEl>
                                          <p:spTgt spid="8">
                                            <p:txEl>
                                              <p:pRg st="0" end="0"/>
                                            </p:txEl>
                                          </p:spTgt>
                                        </p:tgtEl>
                                      </p:cBhvr>
                                    </p:animEffect>
                                  </p:childTnLst>
                                </p:cTn>
                              </p:par>
                            </p:childTnLst>
                          </p:cTn>
                        </p:par>
                        <p:par>
                          <p:cTn id="16" fill="hold" nodeType="afterGroup">
                            <p:stCondLst>
                              <p:cond delay="1500"/>
                            </p:stCondLst>
                            <p:childTnLst>
                              <p:par>
                                <p:cTn id="17" presetID="12" presetClass="entr" presetSubtype="1" fill="hold" grpId="0" nodeType="after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slide(fromTop)">
                                      <p:cBhvr>
                                        <p:cTn id="19" dur="500"/>
                                        <p:tgtEl>
                                          <p:spTgt spid="8">
                                            <p:txEl>
                                              <p:pRg st="1" end="1"/>
                                            </p:txEl>
                                          </p:spTgt>
                                        </p:tgtEl>
                                      </p:cBhvr>
                                    </p:animEffect>
                                  </p:childTnLst>
                                </p:cTn>
                              </p:par>
                            </p:childTnLst>
                          </p:cTn>
                        </p:par>
                        <p:par>
                          <p:cTn id="20" fill="hold" nodeType="afterGroup">
                            <p:stCondLst>
                              <p:cond delay="2000"/>
                            </p:stCondLst>
                            <p:childTnLst>
                              <p:par>
                                <p:cTn id="21" presetID="12" presetClass="entr" presetSubtype="1" fill="hold" grpId="0" nodeType="after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slide(fromTop)">
                                      <p:cBhvr>
                                        <p:cTn id="23" dur="500"/>
                                        <p:tgtEl>
                                          <p:spTgt spid="8">
                                            <p:txEl>
                                              <p:pRg st="2" end="2"/>
                                            </p:txEl>
                                          </p:spTgt>
                                        </p:tgtEl>
                                      </p:cBhvr>
                                    </p:animEffect>
                                  </p:childTnLst>
                                </p:cTn>
                              </p:par>
                            </p:childTnLst>
                          </p:cTn>
                        </p:par>
                        <p:par>
                          <p:cTn id="24" fill="hold" nodeType="afterGroup">
                            <p:stCondLst>
                              <p:cond delay="2500"/>
                            </p:stCondLst>
                            <p:childTnLst>
                              <p:par>
                                <p:cTn id="25" presetID="12"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lide(fromTop)">
                                      <p:cBhvr>
                                        <p:cTn id="27" dur="500"/>
                                        <p:tgtEl>
                                          <p:spTgt spid="9"/>
                                        </p:tgtEl>
                                      </p:cBhvr>
                                    </p:animEffect>
                                  </p:childTnLst>
                                </p:cTn>
                              </p:par>
                            </p:childTnLst>
                          </p:cTn>
                        </p:par>
                        <p:par>
                          <p:cTn id="28" fill="hold" nodeType="afterGroup">
                            <p:stCondLst>
                              <p:cond delay="3000"/>
                            </p:stCondLst>
                            <p:childTnLst>
                              <p:par>
                                <p:cTn id="29" presetID="1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slide(fromTop)">
                                      <p:cBhvr>
                                        <p:cTn id="31" dur="500"/>
                                        <p:tgtEl>
                                          <p:spTgt spid="12"/>
                                        </p:tgtEl>
                                      </p:cBhvr>
                                    </p:animEffect>
                                  </p:childTnLst>
                                </p:cTn>
                              </p:par>
                            </p:childTnLst>
                          </p:cTn>
                        </p:par>
                        <p:par>
                          <p:cTn id="32" fill="hold" nodeType="afterGroup">
                            <p:stCondLst>
                              <p:cond delay="3500"/>
                            </p:stCondLst>
                            <p:childTnLst>
                              <p:par>
                                <p:cTn id="33" presetID="12" presetClass="entr" presetSubtype="1"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slide(fromTop)">
                                      <p:cBhvr>
                                        <p:cTn id="35" dur="500"/>
                                        <p:tgtEl>
                                          <p:spTgt spid="14"/>
                                        </p:tgtEl>
                                      </p:cBhvr>
                                    </p:animEffect>
                                  </p:childTnLst>
                                </p:cTn>
                              </p:par>
                            </p:childTnLst>
                          </p:cTn>
                        </p:par>
                        <p:par>
                          <p:cTn id="36" fill="hold" nodeType="afterGroup">
                            <p:stCondLst>
                              <p:cond delay="4000"/>
                            </p:stCondLst>
                            <p:childTnLst>
                              <p:par>
                                <p:cTn id="37" presetID="12" presetClass="entr" presetSubtype="1"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slide(fromTop)">
                                      <p:cBhvr>
                                        <p:cTn id="39" dur="500"/>
                                        <p:tgtEl>
                                          <p:spTgt spid="10"/>
                                        </p:tgtEl>
                                      </p:cBhvr>
                                    </p:animEffect>
                                  </p:childTnLst>
                                </p:cTn>
                              </p:par>
                            </p:childTnLst>
                          </p:cTn>
                        </p:par>
                        <p:par>
                          <p:cTn id="40" fill="hold" nodeType="afterGroup">
                            <p:stCondLst>
                              <p:cond delay="4500"/>
                            </p:stCondLst>
                            <p:childTnLst>
                              <p:par>
                                <p:cTn id="41" presetID="1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slide(fromTop)">
                                      <p:cBhvr>
                                        <p:cTn id="43" dur="500"/>
                                        <p:tgtEl>
                                          <p:spTgt spid="11"/>
                                        </p:tgtEl>
                                      </p:cBhvr>
                                    </p:animEffect>
                                  </p:childTnLst>
                                </p:cTn>
                              </p:par>
                            </p:childTnLst>
                          </p:cTn>
                        </p:par>
                        <p:par>
                          <p:cTn id="44" fill="hold" nodeType="afterGroup">
                            <p:stCondLst>
                              <p:cond delay="5000"/>
                            </p:stCondLst>
                            <p:childTnLst>
                              <p:par>
                                <p:cTn id="45" presetID="12" presetClass="entr" presetSubtype="1"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slide(fromTop)">
                                      <p:cBhvr>
                                        <p:cTn id="47" dur="500"/>
                                        <p:tgtEl>
                                          <p:spTgt spid="15"/>
                                        </p:tgtEl>
                                      </p:cBhvr>
                                    </p:animEffect>
                                  </p:childTnLst>
                                </p:cTn>
                              </p:par>
                            </p:childTnLst>
                          </p:cTn>
                        </p:par>
                        <p:par>
                          <p:cTn id="48" fill="hold" nodeType="afterGroup">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50" presetClass="entr" presetSubtype="0" decel="100000"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2000" fill="hold"/>
                                        <p:tgtEl>
                                          <p:spTgt spid="17"/>
                                        </p:tgtEl>
                                        <p:attrNameLst>
                                          <p:attrName>ppt_w</p:attrName>
                                        </p:attrNameLst>
                                      </p:cBhvr>
                                      <p:tavLst>
                                        <p:tav tm="0">
                                          <p:val>
                                            <p:strVal val="#ppt_w+.3"/>
                                          </p:val>
                                        </p:tav>
                                        <p:tav tm="100000">
                                          <p:val>
                                            <p:strVal val="#ppt_w"/>
                                          </p:val>
                                        </p:tav>
                                      </p:tavLst>
                                    </p:anim>
                                    <p:anim calcmode="lin" valueType="num">
                                      <p:cBhvr>
                                        <p:cTn id="55" dur="2000" fill="hold"/>
                                        <p:tgtEl>
                                          <p:spTgt spid="17"/>
                                        </p:tgtEl>
                                        <p:attrNameLst>
                                          <p:attrName>ppt_h</p:attrName>
                                        </p:attrNameLst>
                                      </p:cBhvr>
                                      <p:tavLst>
                                        <p:tav tm="0">
                                          <p:val>
                                            <p:strVal val="#ppt_h"/>
                                          </p:val>
                                        </p:tav>
                                        <p:tav tm="100000">
                                          <p:val>
                                            <p:strVal val="#ppt_h"/>
                                          </p:val>
                                        </p:tav>
                                      </p:tavLst>
                                    </p:anim>
                                    <p:animEffect transition="in" filter="fade">
                                      <p:cBhvr>
                                        <p:cTn id="5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build="p" autoUpdateAnimBg="0" advAuto="0"/>
      <p:bldP spid="9" grpId="0" autoUpdateAnimBg="0"/>
      <p:bldP spid="10" grpId="0" autoUpdateAnimBg="0"/>
      <p:bldP spid="11" grpId="0" autoUpdateAnimBg="0"/>
      <p:bldP spid="12" grpId="0" autoUpdateAnimBg="0"/>
      <p:bldP spid="13" grpId="0" autoUpdateAnimBg="0"/>
      <p:bldP spid="14" grpId="0" autoUpdateAnimBg="0"/>
      <p:bldP spid="15" grpId="0" autoUpdateAnimBg="0"/>
      <p:bldP spid="16"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2355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CC2A27E8-C92F-4E2E-B467-897068D73EA7}" type="slidenum">
              <a:rPr lang="en-US" smtClean="0"/>
              <a:pPr eaLnBrk="1" fontAlgn="base" hangingPunct="1">
                <a:spcBef>
                  <a:spcPct val="0"/>
                </a:spcBef>
                <a:spcAft>
                  <a:spcPct val="0"/>
                </a:spcAft>
              </a:pPr>
              <a:t>25</a:t>
            </a:fld>
            <a:endParaRPr lang="en-US" smtClean="0"/>
          </a:p>
        </p:txBody>
      </p:sp>
      <p:sp>
        <p:nvSpPr>
          <p:cNvPr id="6" name="Text Box 3"/>
          <p:cNvSpPr txBox="1">
            <a:spLocks noChangeArrowheads="1"/>
          </p:cNvSpPr>
          <p:nvPr/>
        </p:nvSpPr>
        <p:spPr bwMode="auto">
          <a:xfrm>
            <a:off x="381000" y="1339850"/>
            <a:ext cx="8763000" cy="774700"/>
          </a:xfrm>
          <a:prstGeom prst="rect">
            <a:avLst/>
          </a:prstGeom>
          <a:noFill/>
          <a:ln w="12700">
            <a:noFill/>
            <a:miter lim="800000"/>
            <a:headEnd type="none" w="sm" len="sm"/>
            <a:tailEnd type="none" w="sm" len="sm"/>
          </a:ln>
          <a:effectLst/>
        </p:spPr>
        <p:txBody>
          <a:bodyPr>
            <a:spAutoFit/>
          </a:bodyPr>
          <a:lstStyle/>
          <a:p>
            <a:pPr fontAlgn="auto">
              <a:lnSpc>
                <a:spcPct val="80000"/>
              </a:lnSpc>
              <a:spcBef>
                <a:spcPct val="50000"/>
              </a:spcBef>
              <a:spcAft>
                <a:spcPts val="0"/>
              </a:spcAft>
              <a:defRPr/>
            </a:pPr>
            <a:r>
              <a:rPr lang="en-US" sz="2800">
                <a:solidFill>
                  <a:srgbClr val="002060"/>
                </a:solidFill>
                <a:latin typeface="+mn-lt"/>
              </a:rPr>
              <a:t>The Program assumes that there is a data file called ‘INDATA1.DAT’ (on disk drive C:) that is laid out as:</a:t>
            </a:r>
            <a:endParaRPr lang="en-US" sz="2800">
              <a:solidFill>
                <a:srgbClr val="002060"/>
              </a:solidFill>
              <a:effectLst>
                <a:outerShdw blurRad="38100" dist="38100" dir="2700000" algn="tl">
                  <a:srgbClr val="FFFFFF"/>
                </a:outerShdw>
              </a:effectLst>
              <a:latin typeface="+mn-lt"/>
            </a:endParaRPr>
          </a:p>
        </p:txBody>
      </p:sp>
      <p:sp>
        <p:nvSpPr>
          <p:cNvPr id="7" name="Text Box 4"/>
          <p:cNvSpPr txBox="1">
            <a:spLocks noChangeArrowheads="1"/>
          </p:cNvSpPr>
          <p:nvPr/>
        </p:nvSpPr>
        <p:spPr bwMode="auto">
          <a:xfrm>
            <a:off x="457200" y="3048000"/>
            <a:ext cx="937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a:latin typeface="Courier New" pitchFamily="49" charset="0"/>
              </a:rPr>
              <a:t>John Smith           123 Main St., Arlington, TX 76005                 123 </a:t>
            </a:r>
          </a:p>
        </p:txBody>
      </p:sp>
      <p:sp>
        <p:nvSpPr>
          <p:cNvPr id="8" name="Text Box 5"/>
          <p:cNvSpPr txBox="1">
            <a:spLocks noChangeArrowheads="1"/>
          </p:cNvSpPr>
          <p:nvPr/>
        </p:nvSpPr>
        <p:spPr bwMode="auto">
          <a:xfrm>
            <a:off x="533400" y="2590800"/>
            <a:ext cx="89916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lIns="0" rIns="0">
            <a:spAutoFit/>
          </a:bodyPr>
          <a:lstStyle>
            <a:lvl1pPr defTabSz="1082675" eaLnBrk="0" hangingPunct="0">
              <a:tabLst>
                <a:tab pos="1311275" algn="l"/>
                <a:tab pos="2743200" algn="l"/>
                <a:tab pos="5608638" algn="l"/>
              </a:tabLst>
              <a:defRPr>
                <a:solidFill>
                  <a:schemeClr val="tx1"/>
                </a:solidFill>
                <a:latin typeface="Arial" charset="0"/>
              </a:defRPr>
            </a:lvl1pPr>
            <a:lvl2pPr marL="742950" indent="-285750" defTabSz="1082675" eaLnBrk="0" hangingPunct="0">
              <a:tabLst>
                <a:tab pos="1311275" algn="l"/>
                <a:tab pos="2743200" algn="l"/>
                <a:tab pos="5608638" algn="l"/>
              </a:tabLst>
              <a:defRPr>
                <a:solidFill>
                  <a:schemeClr val="tx1"/>
                </a:solidFill>
                <a:latin typeface="Arial" charset="0"/>
              </a:defRPr>
            </a:lvl2pPr>
            <a:lvl3pPr marL="1143000" indent="-228600" defTabSz="1082675" eaLnBrk="0" hangingPunct="0">
              <a:tabLst>
                <a:tab pos="1311275" algn="l"/>
                <a:tab pos="2743200" algn="l"/>
                <a:tab pos="5608638" algn="l"/>
              </a:tabLst>
              <a:defRPr>
                <a:solidFill>
                  <a:schemeClr val="tx1"/>
                </a:solidFill>
                <a:latin typeface="Arial" charset="0"/>
              </a:defRPr>
            </a:lvl3pPr>
            <a:lvl4pPr marL="1600200" indent="-228600" defTabSz="1082675" eaLnBrk="0" hangingPunct="0">
              <a:tabLst>
                <a:tab pos="1311275" algn="l"/>
                <a:tab pos="2743200" algn="l"/>
                <a:tab pos="5608638" algn="l"/>
              </a:tabLst>
              <a:defRPr>
                <a:solidFill>
                  <a:schemeClr val="tx1"/>
                </a:solidFill>
                <a:latin typeface="Arial" charset="0"/>
              </a:defRPr>
            </a:lvl4pPr>
            <a:lvl5pPr marL="2057400" indent="-228600" defTabSz="1082675" eaLnBrk="0" hangingPunct="0">
              <a:tabLst>
                <a:tab pos="1311275" algn="l"/>
                <a:tab pos="2743200" algn="l"/>
                <a:tab pos="5608638" algn="l"/>
              </a:tabLst>
              <a:defRPr>
                <a:solidFill>
                  <a:schemeClr val="tx1"/>
                </a:solidFill>
                <a:latin typeface="Arial" charset="0"/>
              </a:defRPr>
            </a:lvl5pPr>
            <a:lvl6pPr marL="2514600" indent="-228600" defTabSz="1082675" eaLnBrk="0" fontAlgn="base" hangingPunct="0">
              <a:spcBef>
                <a:spcPct val="0"/>
              </a:spcBef>
              <a:spcAft>
                <a:spcPct val="0"/>
              </a:spcAft>
              <a:tabLst>
                <a:tab pos="1311275" algn="l"/>
                <a:tab pos="2743200" algn="l"/>
                <a:tab pos="5608638" algn="l"/>
              </a:tabLst>
              <a:defRPr>
                <a:solidFill>
                  <a:schemeClr val="tx1"/>
                </a:solidFill>
                <a:latin typeface="Arial" charset="0"/>
              </a:defRPr>
            </a:lvl6pPr>
            <a:lvl7pPr marL="2971800" indent="-228600" defTabSz="1082675" eaLnBrk="0" fontAlgn="base" hangingPunct="0">
              <a:spcBef>
                <a:spcPct val="0"/>
              </a:spcBef>
              <a:spcAft>
                <a:spcPct val="0"/>
              </a:spcAft>
              <a:tabLst>
                <a:tab pos="1311275" algn="l"/>
                <a:tab pos="2743200" algn="l"/>
                <a:tab pos="5608638" algn="l"/>
              </a:tabLst>
              <a:defRPr>
                <a:solidFill>
                  <a:schemeClr val="tx1"/>
                </a:solidFill>
                <a:latin typeface="Arial" charset="0"/>
              </a:defRPr>
            </a:lvl7pPr>
            <a:lvl8pPr marL="3429000" indent="-228600" defTabSz="1082675" eaLnBrk="0" fontAlgn="base" hangingPunct="0">
              <a:spcBef>
                <a:spcPct val="0"/>
              </a:spcBef>
              <a:spcAft>
                <a:spcPct val="0"/>
              </a:spcAft>
              <a:tabLst>
                <a:tab pos="1311275" algn="l"/>
                <a:tab pos="2743200" algn="l"/>
                <a:tab pos="5608638" algn="l"/>
              </a:tabLst>
              <a:defRPr>
                <a:solidFill>
                  <a:schemeClr val="tx1"/>
                </a:solidFill>
                <a:latin typeface="Arial" charset="0"/>
              </a:defRPr>
            </a:lvl8pPr>
            <a:lvl9pPr marL="3886200" indent="-228600" defTabSz="1082675" eaLnBrk="0" fontAlgn="base" hangingPunct="0">
              <a:spcBef>
                <a:spcPct val="0"/>
              </a:spcBef>
              <a:spcAft>
                <a:spcPct val="0"/>
              </a:spcAft>
              <a:tabLst>
                <a:tab pos="1311275" algn="l"/>
                <a:tab pos="2743200" algn="l"/>
                <a:tab pos="5608638" algn="l"/>
              </a:tabLst>
              <a:defRPr>
                <a:solidFill>
                  <a:schemeClr val="tx1"/>
                </a:solidFill>
                <a:latin typeface="Arial" charset="0"/>
              </a:defRPr>
            </a:lvl9pPr>
          </a:lstStyle>
          <a:p>
            <a:pPr eaLnBrk="1" hangingPunct="1">
              <a:lnSpc>
                <a:spcPct val="85000"/>
              </a:lnSpc>
            </a:pPr>
            <a:r>
              <a:rPr lang="en-US" sz="1400">
                <a:latin typeface="Impact" pitchFamily="34" charset="0"/>
              </a:rPr>
              <a:t>Cols:</a:t>
            </a:r>
            <a:r>
              <a:rPr lang="en-US" sz="1400">
                <a:latin typeface="Courier New" pitchFamily="49" charset="0"/>
              </a:rPr>
              <a:t>     </a:t>
            </a:r>
            <a:r>
              <a:rPr lang="en-US" sz="700">
                <a:latin typeface="Courier New" pitchFamily="49" charset="0"/>
              </a:rPr>
              <a:t> </a:t>
            </a:r>
            <a:r>
              <a:rPr lang="en-US" sz="1400">
                <a:latin typeface="Courier New" pitchFamily="49" charset="0"/>
              </a:rPr>
              <a:t>1         2         3         4         5         6         7 </a:t>
            </a:r>
          </a:p>
          <a:p>
            <a:pPr eaLnBrk="1" hangingPunct="1">
              <a:lnSpc>
                <a:spcPct val="85000"/>
              </a:lnSpc>
            </a:pPr>
            <a:r>
              <a:rPr lang="en-US" sz="1400">
                <a:latin typeface="Courier New" pitchFamily="49" charset="0"/>
              </a:rPr>
              <a:t>1234567890123456789012345678901234567890123456789012345678901234567890123</a:t>
            </a:r>
          </a:p>
        </p:txBody>
      </p:sp>
      <p:grpSp>
        <p:nvGrpSpPr>
          <p:cNvPr id="2" name="Group 6"/>
          <p:cNvGrpSpPr>
            <a:grpSpLocks/>
          </p:cNvGrpSpPr>
          <p:nvPr/>
        </p:nvGrpSpPr>
        <p:grpSpPr bwMode="auto">
          <a:xfrm>
            <a:off x="152400" y="3124200"/>
            <a:ext cx="2438400" cy="609600"/>
            <a:chOff x="96" y="1776"/>
            <a:chExt cx="1536" cy="384"/>
          </a:xfrm>
        </p:grpSpPr>
        <p:grpSp>
          <p:nvGrpSpPr>
            <p:cNvPr id="23576" name="Group 7"/>
            <p:cNvGrpSpPr>
              <a:grpSpLocks/>
            </p:cNvGrpSpPr>
            <p:nvPr/>
          </p:nvGrpSpPr>
          <p:grpSpPr bwMode="auto">
            <a:xfrm>
              <a:off x="96" y="1776"/>
              <a:ext cx="1536" cy="192"/>
              <a:chOff x="96" y="1776"/>
              <a:chExt cx="1536" cy="192"/>
            </a:xfrm>
          </p:grpSpPr>
          <p:sp>
            <p:nvSpPr>
              <p:cNvPr id="23578" name="Line 8"/>
              <p:cNvSpPr>
                <a:spLocks noChangeShapeType="1"/>
              </p:cNvSpPr>
              <p:nvPr/>
            </p:nvSpPr>
            <p:spPr bwMode="auto">
              <a:xfrm>
                <a:off x="96" y="1776"/>
                <a:ext cx="0"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579" name="Line 9"/>
              <p:cNvSpPr>
                <a:spLocks noChangeShapeType="1"/>
              </p:cNvSpPr>
              <p:nvPr/>
            </p:nvSpPr>
            <p:spPr bwMode="auto">
              <a:xfrm>
                <a:off x="96" y="1968"/>
                <a:ext cx="153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580" name="Line 10"/>
              <p:cNvSpPr>
                <a:spLocks noChangeShapeType="1"/>
              </p:cNvSpPr>
              <p:nvPr/>
            </p:nvSpPr>
            <p:spPr bwMode="auto">
              <a:xfrm>
                <a:off x="1632" y="1776"/>
                <a:ext cx="0"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3577" name="Line 11"/>
            <p:cNvSpPr>
              <a:spLocks noChangeShapeType="1"/>
            </p:cNvSpPr>
            <p:nvPr/>
          </p:nvSpPr>
          <p:spPr bwMode="auto">
            <a:xfrm>
              <a:off x="816" y="1968"/>
              <a:ext cx="0" cy="192"/>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5" name="Text Box 12"/>
          <p:cNvSpPr txBox="1">
            <a:spLocks noChangeArrowheads="1"/>
          </p:cNvSpPr>
          <p:nvPr/>
        </p:nvSpPr>
        <p:spPr bwMode="auto">
          <a:xfrm>
            <a:off x="304800" y="3886200"/>
            <a:ext cx="3886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tabLst>
                <a:tab pos="2225675" algn="l"/>
              </a:tabLst>
              <a:defRPr>
                <a:solidFill>
                  <a:schemeClr val="tx1"/>
                </a:solidFill>
                <a:latin typeface="Arial" charset="0"/>
              </a:defRPr>
            </a:lvl1pPr>
            <a:lvl2pPr marL="742950" indent="-285750" eaLnBrk="0" hangingPunct="0">
              <a:tabLst>
                <a:tab pos="2225675" algn="l"/>
              </a:tabLst>
              <a:defRPr>
                <a:solidFill>
                  <a:schemeClr val="tx1"/>
                </a:solidFill>
                <a:latin typeface="Arial" charset="0"/>
              </a:defRPr>
            </a:lvl2pPr>
            <a:lvl3pPr marL="1143000" indent="-228600" eaLnBrk="0" hangingPunct="0">
              <a:tabLst>
                <a:tab pos="2225675" algn="l"/>
              </a:tabLst>
              <a:defRPr>
                <a:solidFill>
                  <a:schemeClr val="tx1"/>
                </a:solidFill>
                <a:latin typeface="Arial" charset="0"/>
              </a:defRPr>
            </a:lvl3pPr>
            <a:lvl4pPr marL="1600200" indent="-228600" eaLnBrk="0" hangingPunct="0">
              <a:tabLst>
                <a:tab pos="2225675" algn="l"/>
              </a:tabLst>
              <a:defRPr>
                <a:solidFill>
                  <a:schemeClr val="tx1"/>
                </a:solidFill>
                <a:latin typeface="Arial" charset="0"/>
              </a:defRPr>
            </a:lvl4pPr>
            <a:lvl5pPr marL="2057400" indent="-228600" eaLnBrk="0" hangingPunct="0">
              <a:tabLst>
                <a:tab pos="2225675" algn="l"/>
              </a:tabLst>
              <a:defRPr>
                <a:solidFill>
                  <a:schemeClr val="tx1"/>
                </a:solidFill>
                <a:latin typeface="Arial" charset="0"/>
              </a:defRPr>
            </a:lvl5pPr>
            <a:lvl6pPr marL="2514600" indent="-228600" eaLnBrk="0" fontAlgn="base" hangingPunct="0">
              <a:spcBef>
                <a:spcPct val="0"/>
              </a:spcBef>
              <a:spcAft>
                <a:spcPct val="0"/>
              </a:spcAft>
              <a:tabLst>
                <a:tab pos="2225675" algn="l"/>
              </a:tabLst>
              <a:defRPr>
                <a:solidFill>
                  <a:schemeClr val="tx1"/>
                </a:solidFill>
                <a:latin typeface="Arial" charset="0"/>
              </a:defRPr>
            </a:lvl6pPr>
            <a:lvl7pPr marL="2971800" indent="-228600" eaLnBrk="0" fontAlgn="base" hangingPunct="0">
              <a:spcBef>
                <a:spcPct val="0"/>
              </a:spcBef>
              <a:spcAft>
                <a:spcPct val="0"/>
              </a:spcAft>
              <a:tabLst>
                <a:tab pos="2225675" algn="l"/>
              </a:tabLst>
              <a:defRPr>
                <a:solidFill>
                  <a:schemeClr val="tx1"/>
                </a:solidFill>
                <a:latin typeface="Arial" charset="0"/>
              </a:defRPr>
            </a:lvl7pPr>
            <a:lvl8pPr marL="3429000" indent="-228600" eaLnBrk="0" fontAlgn="base" hangingPunct="0">
              <a:spcBef>
                <a:spcPct val="0"/>
              </a:spcBef>
              <a:spcAft>
                <a:spcPct val="0"/>
              </a:spcAft>
              <a:tabLst>
                <a:tab pos="2225675" algn="l"/>
              </a:tabLst>
              <a:defRPr>
                <a:solidFill>
                  <a:schemeClr val="tx1"/>
                </a:solidFill>
                <a:latin typeface="Arial" charset="0"/>
              </a:defRPr>
            </a:lvl8pPr>
            <a:lvl9pPr marL="3886200" indent="-228600" eaLnBrk="0" fontAlgn="base" hangingPunct="0">
              <a:spcBef>
                <a:spcPct val="0"/>
              </a:spcBef>
              <a:spcAft>
                <a:spcPct val="0"/>
              </a:spcAft>
              <a:tabLst>
                <a:tab pos="2225675" algn="l"/>
              </a:tabLst>
              <a:defRPr>
                <a:solidFill>
                  <a:schemeClr val="tx1"/>
                </a:solidFill>
                <a:latin typeface="Arial" charset="0"/>
              </a:defRPr>
            </a:lvl9pPr>
          </a:lstStyle>
          <a:p>
            <a:pPr eaLnBrk="1" hangingPunct="1">
              <a:spcBef>
                <a:spcPct val="50000"/>
              </a:spcBef>
            </a:pPr>
            <a:r>
              <a:rPr lang="en-US" sz="1900">
                <a:latin typeface="Impact" pitchFamily="34" charset="0"/>
              </a:rPr>
              <a:t>  05   C-N   	PIC X(20).</a:t>
            </a:r>
          </a:p>
        </p:txBody>
      </p:sp>
      <p:sp>
        <p:nvSpPr>
          <p:cNvPr id="16" name="Text Box 13"/>
          <p:cNvSpPr txBox="1">
            <a:spLocks noChangeArrowheads="1"/>
          </p:cNvSpPr>
          <p:nvPr/>
        </p:nvSpPr>
        <p:spPr bwMode="auto">
          <a:xfrm>
            <a:off x="304800" y="4191000"/>
            <a:ext cx="3657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tabLst>
                <a:tab pos="2225675" algn="l"/>
              </a:tabLst>
              <a:defRPr>
                <a:solidFill>
                  <a:schemeClr val="tx1"/>
                </a:solidFill>
                <a:latin typeface="Arial" charset="0"/>
              </a:defRPr>
            </a:lvl1pPr>
            <a:lvl2pPr marL="742950" indent="-285750" eaLnBrk="0" hangingPunct="0">
              <a:tabLst>
                <a:tab pos="2225675" algn="l"/>
              </a:tabLst>
              <a:defRPr>
                <a:solidFill>
                  <a:schemeClr val="tx1"/>
                </a:solidFill>
                <a:latin typeface="Arial" charset="0"/>
              </a:defRPr>
            </a:lvl2pPr>
            <a:lvl3pPr marL="1143000" indent="-228600" eaLnBrk="0" hangingPunct="0">
              <a:tabLst>
                <a:tab pos="2225675" algn="l"/>
              </a:tabLst>
              <a:defRPr>
                <a:solidFill>
                  <a:schemeClr val="tx1"/>
                </a:solidFill>
                <a:latin typeface="Arial" charset="0"/>
              </a:defRPr>
            </a:lvl3pPr>
            <a:lvl4pPr marL="1600200" indent="-228600" eaLnBrk="0" hangingPunct="0">
              <a:tabLst>
                <a:tab pos="2225675" algn="l"/>
              </a:tabLst>
              <a:defRPr>
                <a:solidFill>
                  <a:schemeClr val="tx1"/>
                </a:solidFill>
                <a:latin typeface="Arial" charset="0"/>
              </a:defRPr>
            </a:lvl4pPr>
            <a:lvl5pPr marL="2057400" indent="-228600" eaLnBrk="0" hangingPunct="0">
              <a:tabLst>
                <a:tab pos="2225675" algn="l"/>
              </a:tabLst>
              <a:defRPr>
                <a:solidFill>
                  <a:schemeClr val="tx1"/>
                </a:solidFill>
                <a:latin typeface="Arial" charset="0"/>
              </a:defRPr>
            </a:lvl5pPr>
            <a:lvl6pPr marL="2514600" indent="-228600" eaLnBrk="0" fontAlgn="base" hangingPunct="0">
              <a:spcBef>
                <a:spcPct val="0"/>
              </a:spcBef>
              <a:spcAft>
                <a:spcPct val="0"/>
              </a:spcAft>
              <a:tabLst>
                <a:tab pos="2225675" algn="l"/>
              </a:tabLst>
              <a:defRPr>
                <a:solidFill>
                  <a:schemeClr val="tx1"/>
                </a:solidFill>
                <a:latin typeface="Arial" charset="0"/>
              </a:defRPr>
            </a:lvl6pPr>
            <a:lvl7pPr marL="2971800" indent="-228600" eaLnBrk="0" fontAlgn="base" hangingPunct="0">
              <a:spcBef>
                <a:spcPct val="0"/>
              </a:spcBef>
              <a:spcAft>
                <a:spcPct val="0"/>
              </a:spcAft>
              <a:tabLst>
                <a:tab pos="2225675" algn="l"/>
              </a:tabLst>
              <a:defRPr>
                <a:solidFill>
                  <a:schemeClr val="tx1"/>
                </a:solidFill>
                <a:latin typeface="Arial" charset="0"/>
              </a:defRPr>
            </a:lvl7pPr>
            <a:lvl8pPr marL="3429000" indent="-228600" eaLnBrk="0" fontAlgn="base" hangingPunct="0">
              <a:spcBef>
                <a:spcPct val="0"/>
              </a:spcBef>
              <a:spcAft>
                <a:spcPct val="0"/>
              </a:spcAft>
              <a:tabLst>
                <a:tab pos="2225675" algn="l"/>
              </a:tabLst>
              <a:defRPr>
                <a:solidFill>
                  <a:schemeClr val="tx1"/>
                </a:solidFill>
                <a:latin typeface="Arial" charset="0"/>
              </a:defRPr>
            </a:lvl8pPr>
            <a:lvl9pPr marL="3886200" indent="-228600" eaLnBrk="0" fontAlgn="base" hangingPunct="0">
              <a:spcBef>
                <a:spcPct val="0"/>
              </a:spcBef>
              <a:spcAft>
                <a:spcPct val="0"/>
              </a:spcAft>
              <a:tabLst>
                <a:tab pos="2225675" algn="l"/>
              </a:tabLst>
              <a:defRPr>
                <a:solidFill>
                  <a:schemeClr val="tx1"/>
                </a:solidFill>
                <a:latin typeface="Arial" charset="0"/>
              </a:defRPr>
            </a:lvl9pPr>
          </a:lstStyle>
          <a:p>
            <a:pPr eaLnBrk="1" hangingPunct="1">
              <a:spcBef>
                <a:spcPct val="50000"/>
              </a:spcBef>
            </a:pPr>
            <a:r>
              <a:rPr lang="en-US" sz="1900">
                <a:latin typeface="Impact" pitchFamily="34" charset="0"/>
              </a:rPr>
              <a:t>  05   C-A               	PIC X(50). </a:t>
            </a:r>
          </a:p>
        </p:txBody>
      </p:sp>
      <p:grpSp>
        <p:nvGrpSpPr>
          <p:cNvPr id="5" name="Group 14"/>
          <p:cNvGrpSpPr>
            <a:grpSpLocks/>
          </p:cNvGrpSpPr>
          <p:nvPr/>
        </p:nvGrpSpPr>
        <p:grpSpPr bwMode="auto">
          <a:xfrm>
            <a:off x="2590800" y="3124200"/>
            <a:ext cx="5791200" cy="1295400"/>
            <a:chOff x="1632" y="1776"/>
            <a:chExt cx="3840" cy="816"/>
          </a:xfrm>
        </p:grpSpPr>
        <p:grpSp>
          <p:nvGrpSpPr>
            <p:cNvPr id="23572" name="Group 15"/>
            <p:cNvGrpSpPr>
              <a:grpSpLocks/>
            </p:cNvGrpSpPr>
            <p:nvPr/>
          </p:nvGrpSpPr>
          <p:grpSpPr bwMode="auto">
            <a:xfrm>
              <a:off x="1632" y="1776"/>
              <a:ext cx="3840" cy="192"/>
              <a:chOff x="1632" y="1776"/>
              <a:chExt cx="3840" cy="192"/>
            </a:xfrm>
          </p:grpSpPr>
          <p:sp>
            <p:nvSpPr>
              <p:cNvPr id="23574" name="Line 16"/>
              <p:cNvSpPr>
                <a:spLocks noChangeShapeType="1"/>
              </p:cNvSpPr>
              <p:nvPr/>
            </p:nvSpPr>
            <p:spPr bwMode="auto">
              <a:xfrm>
                <a:off x="1632" y="1968"/>
                <a:ext cx="384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575" name="Line 17"/>
              <p:cNvSpPr>
                <a:spLocks noChangeShapeType="1"/>
              </p:cNvSpPr>
              <p:nvPr/>
            </p:nvSpPr>
            <p:spPr bwMode="auto">
              <a:xfrm>
                <a:off x="5472" y="1776"/>
                <a:ext cx="0"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3573" name="Line 18"/>
            <p:cNvSpPr>
              <a:spLocks noChangeShapeType="1"/>
            </p:cNvSpPr>
            <p:nvPr/>
          </p:nvSpPr>
          <p:spPr bwMode="auto">
            <a:xfrm>
              <a:off x="3360" y="1968"/>
              <a:ext cx="0" cy="62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2" name="Line 19"/>
          <p:cNvSpPr>
            <a:spLocks noChangeShapeType="1"/>
          </p:cNvSpPr>
          <p:nvPr/>
        </p:nvSpPr>
        <p:spPr bwMode="auto">
          <a:xfrm flipH="1">
            <a:off x="3886200" y="4419600"/>
            <a:ext cx="1295400"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 name="Text Box 20"/>
          <p:cNvSpPr txBox="1">
            <a:spLocks noChangeArrowheads="1"/>
          </p:cNvSpPr>
          <p:nvPr/>
        </p:nvSpPr>
        <p:spPr bwMode="auto">
          <a:xfrm>
            <a:off x="304800" y="4495800"/>
            <a:ext cx="3429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tabLst>
                <a:tab pos="2225675" algn="l"/>
              </a:tabLst>
              <a:defRPr>
                <a:solidFill>
                  <a:schemeClr val="tx1"/>
                </a:solidFill>
                <a:latin typeface="Arial" charset="0"/>
              </a:defRPr>
            </a:lvl1pPr>
            <a:lvl2pPr marL="742950" indent="-285750" eaLnBrk="0" hangingPunct="0">
              <a:tabLst>
                <a:tab pos="2225675" algn="l"/>
              </a:tabLst>
              <a:defRPr>
                <a:solidFill>
                  <a:schemeClr val="tx1"/>
                </a:solidFill>
                <a:latin typeface="Arial" charset="0"/>
              </a:defRPr>
            </a:lvl2pPr>
            <a:lvl3pPr marL="1143000" indent="-228600" eaLnBrk="0" hangingPunct="0">
              <a:tabLst>
                <a:tab pos="2225675" algn="l"/>
              </a:tabLst>
              <a:defRPr>
                <a:solidFill>
                  <a:schemeClr val="tx1"/>
                </a:solidFill>
                <a:latin typeface="Arial" charset="0"/>
              </a:defRPr>
            </a:lvl3pPr>
            <a:lvl4pPr marL="1600200" indent="-228600" eaLnBrk="0" hangingPunct="0">
              <a:tabLst>
                <a:tab pos="2225675" algn="l"/>
              </a:tabLst>
              <a:defRPr>
                <a:solidFill>
                  <a:schemeClr val="tx1"/>
                </a:solidFill>
                <a:latin typeface="Arial" charset="0"/>
              </a:defRPr>
            </a:lvl4pPr>
            <a:lvl5pPr marL="2057400" indent="-228600" eaLnBrk="0" hangingPunct="0">
              <a:tabLst>
                <a:tab pos="2225675" algn="l"/>
              </a:tabLst>
              <a:defRPr>
                <a:solidFill>
                  <a:schemeClr val="tx1"/>
                </a:solidFill>
                <a:latin typeface="Arial" charset="0"/>
              </a:defRPr>
            </a:lvl5pPr>
            <a:lvl6pPr marL="2514600" indent="-228600" eaLnBrk="0" fontAlgn="base" hangingPunct="0">
              <a:spcBef>
                <a:spcPct val="0"/>
              </a:spcBef>
              <a:spcAft>
                <a:spcPct val="0"/>
              </a:spcAft>
              <a:tabLst>
                <a:tab pos="2225675" algn="l"/>
              </a:tabLst>
              <a:defRPr>
                <a:solidFill>
                  <a:schemeClr val="tx1"/>
                </a:solidFill>
                <a:latin typeface="Arial" charset="0"/>
              </a:defRPr>
            </a:lvl6pPr>
            <a:lvl7pPr marL="2971800" indent="-228600" eaLnBrk="0" fontAlgn="base" hangingPunct="0">
              <a:spcBef>
                <a:spcPct val="0"/>
              </a:spcBef>
              <a:spcAft>
                <a:spcPct val="0"/>
              </a:spcAft>
              <a:tabLst>
                <a:tab pos="2225675" algn="l"/>
              </a:tabLst>
              <a:defRPr>
                <a:solidFill>
                  <a:schemeClr val="tx1"/>
                </a:solidFill>
                <a:latin typeface="Arial" charset="0"/>
              </a:defRPr>
            </a:lvl7pPr>
            <a:lvl8pPr marL="3429000" indent="-228600" eaLnBrk="0" fontAlgn="base" hangingPunct="0">
              <a:spcBef>
                <a:spcPct val="0"/>
              </a:spcBef>
              <a:spcAft>
                <a:spcPct val="0"/>
              </a:spcAft>
              <a:tabLst>
                <a:tab pos="2225675" algn="l"/>
              </a:tabLst>
              <a:defRPr>
                <a:solidFill>
                  <a:schemeClr val="tx1"/>
                </a:solidFill>
                <a:latin typeface="Arial" charset="0"/>
              </a:defRPr>
            </a:lvl8pPr>
            <a:lvl9pPr marL="3886200" indent="-228600" eaLnBrk="0" fontAlgn="base" hangingPunct="0">
              <a:spcBef>
                <a:spcPct val="0"/>
              </a:spcBef>
              <a:spcAft>
                <a:spcPct val="0"/>
              </a:spcAft>
              <a:tabLst>
                <a:tab pos="2225675" algn="l"/>
              </a:tabLst>
              <a:defRPr>
                <a:solidFill>
                  <a:schemeClr val="tx1"/>
                </a:solidFill>
                <a:latin typeface="Arial" charset="0"/>
              </a:defRPr>
            </a:lvl9pPr>
          </a:lstStyle>
          <a:p>
            <a:pPr eaLnBrk="1" hangingPunct="1">
              <a:spcBef>
                <a:spcPct val="50000"/>
              </a:spcBef>
            </a:pPr>
            <a:r>
              <a:rPr lang="en-US" sz="1900">
                <a:latin typeface="Impact" pitchFamily="34" charset="0"/>
              </a:rPr>
              <a:t>  05   C-B          	PIC 9(3).</a:t>
            </a:r>
          </a:p>
        </p:txBody>
      </p:sp>
      <p:grpSp>
        <p:nvGrpSpPr>
          <p:cNvPr id="10" name="Group 21"/>
          <p:cNvGrpSpPr>
            <a:grpSpLocks/>
          </p:cNvGrpSpPr>
          <p:nvPr/>
        </p:nvGrpSpPr>
        <p:grpSpPr bwMode="auto">
          <a:xfrm>
            <a:off x="8001000" y="3352800"/>
            <a:ext cx="457200" cy="1295400"/>
            <a:chOff x="5472" y="1776"/>
            <a:chExt cx="288" cy="960"/>
          </a:xfrm>
        </p:grpSpPr>
        <p:sp>
          <p:nvSpPr>
            <p:cNvPr id="23569" name="Line 22"/>
            <p:cNvSpPr>
              <a:spLocks noChangeShapeType="1"/>
            </p:cNvSpPr>
            <p:nvPr/>
          </p:nvSpPr>
          <p:spPr bwMode="auto">
            <a:xfrm>
              <a:off x="5760" y="1776"/>
              <a:ext cx="0"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570" name="Line 23"/>
            <p:cNvSpPr>
              <a:spLocks noChangeShapeType="1"/>
            </p:cNvSpPr>
            <p:nvPr/>
          </p:nvSpPr>
          <p:spPr bwMode="auto">
            <a:xfrm>
              <a:off x="5472" y="1968"/>
              <a:ext cx="2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571" name="Line 24"/>
            <p:cNvSpPr>
              <a:spLocks noChangeShapeType="1"/>
            </p:cNvSpPr>
            <p:nvPr/>
          </p:nvSpPr>
          <p:spPr bwMode="auto">
            <a:xfrm>
              <a:off x="5616" y="1968"/>
              <a:ext cx="0" cy="76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8" name="Line 25"/>
          <p:cNvSpPr>
            <a:spLocks noChangeShapeType="1"/>
          </p:cNvSpPr>
          <p:nvPr/>
        </p:nvSpPr>
        <p:spPr bwMode="auto">
          <a:xfrm flipH="1" flipV="1">
            <a:off x="3810000" y="4648200"/>
            <a:ext cx="4419600"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 name="Text Box 26"/>
          <p:cNvSpPr txBox="1">
            <a:spLocks noChangeArrowheads="1"/>
          </p:cNvSpPr>
          <p:nvPr/>
        </p:nvSpPr>
        <p:spPr bwMode="auto">
          <a:xfrm>
            <a:off x="304800" y="5197475"/>
            <a:ext cx="8763000" cy="830263"/>
          </a:xfrm>
          <a:prstGeom prst="rect">
            <a:avLst/>
          </a:prstGeom>
          <a:noFill/>
          <a:ln w="12700">
            <a:noFill/>
            <a:miter lim="800000"/>
            <a:headEnd type="none" w="sm" len="sm"/>
            <a:tailEnd type="none" w="sm" len="sm"/>
          </a:ln>
          <a:effectLst/>
        </p:spPr>
        <p:txBody>
          <a:bodyPr>
            <a:spAutoFit/>
          </a:bodyPr>
          <a:lstStyle/>
          <a:p>
            <a:pPr fontAlgn="auto">
              <a:lnSpc>
                <a:spcPct val="80000"/>
              </a:lnSpc>
              <a:spcBef>
                <a:spcPct val="50000"/>
              </a:spcBef>
              <a:spcAft>
                <a:spcPts val="0"/>
              </a:spcAft>
              <a:defRPr/>
            </a:pPr>
            <a:r>
              <a:rPr lang="en-US" sz="3000" dirty="0">
                <a:solidFill>
                  <a:srgbClr val="002060"/>
                </a:solidFill>
                <a:latin typeface="+mn-lt"/>
              </a:rPr>
              <a:t>Any Different Layout and the data would not be read Correctly</a:t>
            </a:r>
            <a:endParaRPr lang="en-US" sz="3000" dirty="0">
              <a:solidFill>
                <a:srgbClr val="002060"/>
              </a:solidFill>
              <a:effectLst>
                <a:outerShdw blurRad="38100" dist="38100" dir="2700000" algn="tl">
                  <a:srgbClr val="FFFFFF"/>
                </a:outerShdw>
              </a:effectLst>
              <a:latin typeface="+mn-lt"/>
            </a:endParaRPr>
          </a:p>
        </p:txBody>
      </p:sp>
      <p:sp>
        <p:nvSpPr>
          <p:cNvPr id="30" name="Text Box 7"/>
          <p:cNvSpPr txBox="1">
            <a:spLocks noChangeArrowheads="1"/>
          </p:cNvSpPr>
          <p:nvPr/>
        </p:nvSpPr>
        <p:spPr bwMode="auto">
          <a:xfrm>
            <a:off x="0" y="6858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What Problems??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17"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ppt_h/2"/>
                                          </p:val>
                                        </p:tav>
                                        <p:tav tm="100000">
                                          <p:val>
                                            <p:strVal val="#ppt_y"/>
                                          </p:val>
                                        </p:tav>
                                      </p:tavLst>
                                    </p:anim>
                                    <p:anim calcmode="lin" valueType="num">
                                      <p:cBhvr>
                                        <p:cTn id="13" dur="500" fill="hold"/>
                                        <p:tgtEl>
                                          <p:spTgt spid="8"/>
                                        </p:tgtEl>
                                        <p:attrNameLst>
                                          <p:attrName>ppt_w</p:attrName>
                                        </p:attrNameLst>
                                      </p:cBhvr>
                                      <p:tavLst>
                                        <p:tav tm="0">
                                          <p:val>
                                            <p:strVal val="#ppt_w"/>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par>
                          <p:cTn id="15" fill="hold" nodeType="afterGroup">
                            <p:stCondLst>
                              <p:cond delay="1000"/>
                            </p:stCondLst>
                            <p:childTnLst>
                              <p:par>
                                <p:cTn id="16" presetID="17"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ppt_h/2"/>
                                          </p:val>
                                        </p:tav>
                                        <p:tav tm="100000">
                                          <p:val>
                                            <p:strVal val="#ppt_y"/>
                                          </p:val>
                                        </p:tav>
                                      </p:tavLst>
                                    </p:anim>
                                    <p:anim calcmode="lin" valueType="num">
                                      <p:cBhvr>
                                        <p:cTn id="20" dur="500" fill="hold"/>
                                        <p:tgtEl>
                                          <p:spTgt spid="7"/>
                                        </p:tgtEl>
                                        <p:attrNameLst>
                                          <p:attrName>ppt_w</p:attrName>
                                        </p:attrNameLst>
                                      </p:cBhvr>
                                      <p:tavLst>
                                        <p:tav tm="0">
                                          <p:val>
                                            <p:strVal val="#ppt_w"/>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childTnLst>
                                </p:cTn>
                              </p:par>
                            </p:childTnLst>
                          </p:cTn>
                        </p:par>
                        <p:par>
                          <p:cTn id="22" fill="hold" nodeType="afterGroup">
                            <p:stCondLst>
                              <p:cond delay="150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500"/>
                                        <p:tgtEl>
                                          <p:spTgt spid="2"/>
                                        </p:tgtEl>
                                      </p:cBhvr>
                                    </p:animEffect>
                                  </p:childTnLst>
                                </p:cTn>
                              </p:par>
                            </p:childTnLst>
                          </p:cTn>
                        </p:par>
                        <p:par>
                          <p:cTn id="26" fill="hold" nodeType="afterGroup">
                            <p:stCondLst>
                              <p:cond delay="2000"/>
                            </p:stCondLst>
                            <p:childTnLst>
                              <p:par>
                                <p:cTn id="27" presetID="12" presetClass="entr" presetSubtype="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slide(fromTop)">
                                      <p:cBhvr>
                                        <p:cTn id="29" dur="500"/>
                                        <p:tgtEl>
                                          <p:spTgt spid="15"/>
                                        </p:tgtEl>
                                      </p:cBhvr>
                                    </p:animEffect>
                                  </p:childTnLst>
                                </p:cTn>
                              </p:par>
                            </p:childTnLst>
                          </p:cTn>
                        </p:par>
                        <p:par>
                          <p:cTn id="30" fill="hold" nodeType="afterGroup">
                            <p:stCondLst>
                              <p:cond delay="2500"/>
                            </p:stCondLst>
                            <p:childTnLst>
                              <p:par>
                                <p:cTn id="31" presetID="22" presetClass="entr" presetSubtype="1"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up)">
                                      <p:cBhvr>
                                        <p:cTn id="33" dur="500"/>
                                        <p:tgtEl>
                                          <p:spTgt spid="5"/>
                                        </p:tgtEl>
                                      </p:cBhvr>
                                    </p:animEffect>
                                  </p:childTnLst>
                                </p:cTn>
                              </p:par>
                            </p:childTnLst>
                          </p:cTn>
                        </p:par>
                        <p:par>
                          <p:cTn id="34" fill="hold" nodeType="afterGroup">
                            <p:stCondLst>
                              <p:cond delay="3000"/>
                            </p:stCondLst>
                            <p:childTnLst>
                              <p:par>
                                <p:cTn id="35" presetID="22" presetClass="entr" presetSubtype="2"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right)">
                                      <p:cBhvr>
                                        <p:cTn id="37" dur="500"/>
                                        <p:tgtEl>
                                          <p:spTgt spid="22"/>
                                        </p:tgtEl>
                                      </p:cBhvr>
                                    </p:animEffect>
                                  </p:childTnLst>
                                </p:cTn>
                              </p:par>
                            </p:childTnLst>
                          </p:cTn>
                        </p:par>
                        <p:par>
                          <p:cTn id="38" fill="hold" nodeType="afterGroup">
                            <p:stCondLst>
                              <p:cond delay="3500"/>
                            </p:stCondLst>
                            <p:childTnLst>
                              <p:par>
                                <p:cTn id="39" presetID="12" presetClass="entr" presetSubtype="1"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slide(fromTop)">
                                      <p:cBhvr>
                                        <p:cTn id="41" dur="500"/>
                                        <p:tgtEl>
                                          <p:spTgt spid="16"/>
                                        </p:tgtEl>
                                      </p:cBhvr>
                                    </p:animEffect>
                                  </p:childTnLst>
                                </p:cTn>
                              </p:par>
                            </p:childTnLst>
                          </p:cTn>
                        </p:par>
                        <p:par>
                          <p:cTn id="42" fill="hold" nodeType="afterGroup">
                            <p:stCondLst>
                              <p:cond delay="4000"/>
                            </p:stCondLst>
                            <p:childTnLst>
                              <p:par>
                                <p:cTn id="43" presetID="22" presetClass="entr" presetSubtype="1"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up)">
                                      <p:cBhvr>
                                        <p:cTn id="45" dur="500"/>
                                        <p:tgtEl>
                                          <p:spTgt spid="10"/>
                                        </p:tgtEl>
                                      </p:cBhvr>
                                    </p:animEffect>
                                  </p:childTnLst>
                                </p:cTn>
                              </p:par>
                            </p:childTnLst>
                          </p:cTn>
                        </p:par>
                        <p:par>
                          <p:cTn id="46" fill="hold" nodeType="afterGroup">
                            <p:stCondLst>
                              <p:cond delay="45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nodeType="afterGroup">
                            <p:stCondLst>
                              <p:cond delay="5000"/>
                            </p:stCondLst>
                            <p:childTnLst>
                              <p:par>
                                <p:cTn id="51" presetID="12" presetClass="entr" presetSubtype="1"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slide(fromTop)">
                                      <p:cBhvr>
                                        <p:cTn id="53" dur="500"/>
                                        <p:tgtEl>
                                          <p:spTgt spid="23"/>
                                        </p:tgtEl>
                                      </p:cBhvr>
                                    </p:animEffect>
                                  </p:childTnLst>
                                </p:cTn>
                              </p:par>
                            </p:childTnLst>
                          </p:cTn>
                        </p:par>
                        <p:par>
                          <p:cTn id="54" fill="hold" nodeType="afterGroup">
                            <p:stCondLst>
                              <p:cond delay="5500"/>
                            </p:stCondLst>
                            <p:childTnLst>
                              <p:par>
                                <p:cTn id="55" presetID="22" presetClass="entr" presetSubtype="2"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right)">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8" grpId="0" autoUpdateAnimBg="0"/>
      <p:bldP spid="15" grpId="0" autoUpdateAnimBg="0"/>
      <p:bldP spid="16" grpId="0" autoUpdateAnimBg="0"/>
      <p:bldP spid="22" grpId="0" animBg="1"/>
      <p:bldP spid="23" grpId="0" autoUpdateAnimBg="0"/>
      <p:bldP spid="28" grpId="0" animBg="1"/>
      <p:bldP spid="29"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2457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07C29B93-343D-491C-BE3E-73BBF7595009}" type="slidenum">
              <a:rPr lang="en-US" smtClean="0"/>
              <a:pPr eaLnBrk="1" fontAlgn="base" hangingPunct="1">
                <a:spcBef>
                  <a:spcPct val="0"/>
                </a:spcBef>
                <a:spcAft>
                  <a:spcPct val="0"/>
                </a:spcAft>
              </a:pPr>
              <a:t>26</a:t>
            </a:fld>
            <a:endParaRPr lang="en-US" smtClean="0"/>
          </a:p>
        </p:txBody>
      </p:sp>
      <p:sp>
        <p:nvSpPr>
          <p:cNvPr id="6" name="Text Box 3"/>
          <p:cNvSpPr txBox="1">
            <a:spLocks noChangeArrowheads="1"/>
          </p:cNvSpPr>
          <p:nvPr/>
        </p:nvSpPr>
        <p:spPr bwMode="auto">
          <a:xfrm>
            <a:off x="381000" y="1450975"/>
            <a:ext cx="8763000" cy="682625"/>
          </a:xfrm>
          <a:prstGeom prst="rect">
            <a:avLst/>
          </a:prstGeom>
          <a:noFill/>
          <a:ln w="12700">
            <a:noFill/>
            <a:miter lim="800000"/>
            <a:headEnd type="none" w="sm" len="sm"/>
            <a:tailEnd type="none" w="sm" len="sm"/>
          </a:ln>
          <a:effectLst/>
        </p:spPr>
        <p:txBody>
          <a:bodyPr>
            <a:spAutoFit/>
          </a:bodyPr>
          <a:lstStyle/>
          <a:p>
            <a:pPr fontAlgn="auto">
              <a:lnSpc>
                <a:spcPct val="80000"/>
              </a:lnSpc>
              <a:spcBef>
                <a:spcPct val="50000"/>
              </a:spcBef>
              <a:spcAft>
                <a:spcPts val="0"/>
              </a:spcAft>
              <a:defRPr/>
            </a:pPr>
            <a:r>
              <a:rPr lang="en-US" sz="2400" dirty="0">
                <a:solidFill>
                  <a:srgbClr val="002060"/>
                </a:solidFill>
                <a:latin typeface="+mn-lt"/>
              </a:rPr>
              <a:t>Assume that the Service Department Also keeps data on the same customer using the following COBOL Code:</a:t>
            </a:r>
            <a:endParaRPr lang="en-US" sz="2400" dirty="0">
              <a:solidFill>
                <a:srgbClr val="002060"/>
              </a:solidFill>
              <a:effectLst>
                <a:outerShdw blurRad="38100" dist="38100" dir="2700000" algn="tl">
                  <a:srgbClr val="FFFFFF"/>
                </a:outerShdw>
              </a:effectLst>
              <a:latin typeface="+mn-lt"/>
            </a:endParaRPr>
          </a:p>
        </p:txBody>
      </p:sp>
      <p:sp>
        <p:nvSpPr>
          <p:cNvPr id="7" name="Text Box 4"/>
          <p:cNvSpPr txBox="1">
            <a:spLocks noChangeArrowheads="1"/>
          </p:cNvSpPr>
          <p:nvPr/>
        </p:nvSpPr>
        <p:spPr bwMode="auto">
          <a:xfrm>
            <a:off x="304800" y="2470150"/>
            <a:ext cx="403860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sz="1900">
                <a:latin typeface="Impact" pitchFamily="34" charset="0"/>
              </a:rPr>
              <a:t>  SELECT INPUTFILE</a:t>
            </a:r>
          </a:p>
          <a:p>
            <a:pPr eaLnBrk="1" hangingPunct="1">
              <a:lnSpc>
                <a:spcPct val="90000"/>
              </a:lnSpc>
            </a:pPr>
            <a:r>
              <a:rPr lang="en-US" sz="1900">
                <a:latin typeface="Impact" pitchFamily="34" charset="0"/>
              </a:rPr>
              <a:t>           ASSIGN TO </a:t>
            </a:r>
            <a:r>
              <a:rPr lang="en-US" sz="1900">
                <a:solidFill>
                  <a:srgbClr val="FFFFFF"/>
                </a:solidFill>
                <a:latin typeface="Impact" pitchFamily="34" charset="0"/>
              </a:rPr>
              <a:t>‘C:\INDATA2.DAT’ </a:t>
            </a:r>
          </a:p>
          <a:p>
            <a:pPr eaLnBrk="1" hangingPunct="1">
              <a:lnSpc>
                <a:spcPct val="90000"/>
              </a:lnSpc>
            </a:pPr>
            <a:r>
              <a:rPr lang="en-US" sz="1900">
                <a:latin typeface="Impact" pitchFamily="34" charset="0"/>
              </a:rPr>
              <a:t>           ORGANIZATION IS LINE SEQUENTIAL.  </a:t>
            </a:r>
          </a:p>
        </p:txBody>
      </p:sp>
      <p:sp>
        <p:nvSpPr>
          <p:cNvPr id="8" name="Text Box 5"/>
          <p:cNvSpPr txBox="1">
            <a:spLocks noChangeArrowheads="1"/>
          </p:cNvSpPr>
          <p:nvPr/>
        </p:nvSpPr>
        <p:spPr bwMode="auto">
          <a:xfrm>
            <a:off x="304800" y="323215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900">
                <a:latin typeface="Impact" pitchFamily="34" charset="0"/>
              </a:rPr>
              <a:t>  FD   INPUTFILE</a:t>
            </a:r>
          </a:p>
        </p:txBody>
      </p:sp>
      <p:sp>
        <p:nvSpPr>
          <p:cNvPr id="9" name="Text Box 6"/>
          <p:cNvSpPr txBox="1">
            <a:spLocks noChangeArrowheads="1"/>
          </p:cNvSpPr>
          <p:nvPr/>
        </p:nvSpPr>
        <p:spPr bwMode="auto">
          <a:xfrm>
            <a:off x="685800" y="4114800"/>
            <a:ext cx="3886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tabLst>
                <a:tab pos="2225675" algn="l"/>
              </a:tabLst>
              <a:defRPr>
                <a:solidFill>
                  <a:schemeClr val="tx1"/>
                </a:solidFill>
                <a:latin typeface="Arial" charset="0"/>
              </a:defRPr>
            </a:lvl1pPr>
            <a:lvl2pPr marL="742950" indent="-285750" eaLnBrk="0" hangingPunct="0">
              <a:tabLst>
                <a:tab pos="2225675" algn="l"/>
              </a:tabLst>
              <a:defRPr>
                <a:solidFill>
                  <a:schemeClr val="tx1"/>
                </a:solidFill>
                <a:latin typeface="Arial" charset="0"/>
              </a:defRPr>
            </a:lvl2pPr>
            <a:lvl3pPr marL="1143000" indent="-228600" eaLnBrk="0" hangingPunct="0">
              <a:tabLst>
                <a:tab pos="2225675" algn="l"/>
              </a:tabLst>
              <a:defRPr>
                <a:solidFill>
                  <a:schemeClr val="tx1"/>
                </a:solidFill>
                <a:latin typeface="Arial" charset="0"/>
              </a:defRPr>
            </a:lvl3pPr>
            <a:lvl4pPr marL="1600200" indent="-228600" eaLnBrk="0" hangingPunct="0">
              <a:tabLst>
                <a:tab pos="2225675" algn="l"/>
              </a:tabLst>
              <a:defRPr>
                <a:solidFill>
                  <a:schemeClr val="tx1"/>
                </a:solidFill>
                <a:latin typeface="Arial" charset="0"/>
              </a:defRPr>
            </a:lvl4pPr>
            <a:lvl5pPr marL="2057400" indent="-228600" eaLnBrk="0" hangingPunct="0">
              <a:tabLst>
                <a:tab pos="2225675" algn="l"/>
              </a:tabLst>
              <a:defRPr>
                <a:solidFill>
                  <a:schemeClr val="tx1"/>
                </a:solidFill>
                <a:latin typeface="Arial" charset="0"/>
              </a:defRPr>
            </a:lvl5pPr>
            <a:lvl6pPr marL="2514600" indent="-228600" eaLnBrk="0" fontAlgn="base" hangingPunct="0">
              <a:spcBef>
                <a:spcPct val="0"/>
              </a:spcBef>
              <a:spcAft>
                <a:spcPct val="0"/>
              </a:spcAft>
              <a:tabLst>
                <a:tab pos="2225675" algn="l"/>
              </a:tabLst>
              <a:defRPr>
                <a:solidFill>
                  <a:schemeClr val="tx1"/>
                </a:solidFill>
                <a:latin typeface="Arial" charset="0"/>
              </a:defRPr>
            </a:lvl6pPr>
            <a:lvl7pPr marL="2971800" indent="-228600" eaLnBrk="0" fontAlgn="base" hangingPunct="0">
              <a:spcBef>
                <a:spcPct val="0"/>
              </a:spcBef>
              <a:spcAft>
                <a:spcPct val="0"/>
              </a:spcAft>
              <a:tabLst>
                <a:tab pos="2225675" algn="l"/>
              </a:tabLst>
              <a:defRPr>
                <a:solidFill>
                  <a:schemeClr val="tx1"/>
                </a:solidFill>
                <a:latin typeface="Arial" charset="0"/>
              </a:defRPr>
            </a:lvl7pPr>
            <a:lvl8pPr marL="3429000" indent="-228600" eaLnBrk="0" fontAlgn="base" hangingPunct="0">
              <a:spcBef>
                <a:spcPct val="0"/>
              </a:spcBef>
              <a:spcAft>
                <a:spcPct val="0"/>
              </a:spcAft>
              <a:tabLst>
                <a:tab pos="2225675" algn="l"/>
              </a:tabLst>
              <a:defRPr>
                <a:solidFill>
                  <a:schemeClr val="tx1"/>
                </a:solidFill>
                <a:latin typeface="Arial" charset="0"/>
              </a:defRPr>
            </a:lvl8pPr>
            <a:lvl9pPr marL="3886200" indent="-228600" eaLnBrk="0" fontAlgn="base" hangingPunct="0">
              <a:spcBef>
                <a:spcPct val="0"/>
              </a:spcBef>
              <a:spcAft>
                <a:spcPct val="0"/>
              </a:spcAft>
              <a:tabLst>
                <a:tab pos="2225675" algn="l"/>
              </a:tabLst>
              <a:defRPr>
                <a:solidFill>
                  <a:schemeClr val="tx1"/>
                </a:solidFill>
                <a:latin typeface="Arial" charset="0"/>
              </a:defRPr>
            </a:lvl9pPr>
          </a:lstStyle>
          <a:p>
            <a:pPr eaLnBrk="1" hangingPunct="1">
              <a:spcBef>
                <a:spcPct val="50000"/>
              </a:spcBef>
            </a:pPr>
            <a:r>
              <a:rPr lang="en-US" sz="1900">
                <a:latin typeface="Impact" pitchFamily="34" charset="0"/>
              </a:rPr>
              <a:t>  05   CUST-LNAME    	PIC X(15).</a:t>
            </a:r>
          </a:p>
        </p:txBody>
      </p:sp>
      <p:sp>
        <p:nvSpPr>
          <p:cNvPr id="10" name="Text Box 7"/>
          <p:cNvSpPr txBox="1">
            <a:spLocks noChangeArrowheads="1"/>
          </p:cNvSpPr>
          <p:nvPr/>
        </p:nvSpPr>
        <p:spPr bwMode="auto">
          <a:xfrm>
            <a:off x="685800" y="4724400"/>
            <a:ext cx="3657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tabLst>
                <a:tab pos="2225675" algn="l"/>
              </a:tabLst>
              <a:defRPr>
                <a:solidFill>
                  <a:schemeClr val="tx1"/>
                </a:solidFill>
                <a:latin typeface="Arial" charset="0"/>
              </a:defRPr>
            </a:lvl1pPr>
            <a:lvl2pPr marL="742950" indent="-285750" eaLnBrk="0" hangingPunct="0">
              <a:tabLst>
                <a:tab pos="2225675" algn="l"/>
              </a:tabLst>
              <a:defRPr>
                <a:solidFill>
                  <a:schemeClr val="tx1"/>
                </a:solidFill>
                <a:latin typeface="Arial" charset="0"/>
              </a:defRPr>
            </a:lvl2pPr>
            <a:lvl3pPr marL="1143000" indent="-228600" eaLnBrk="0" hangingPunct="0">
              <a:tabLst>
                <a:tab pos="2225675" algn="l"/>
              </a:tabLst>
              <a:defRPr>
                <a:solidFill>
                  <a:schemeClr val="tx1"/>
                </a:solidFill>
                <a:latin typeface="Arial" charset="0"/>
              </a:defRPr>
            </a:lvl3pPr>
            <a:lvl4pPr marL="1600200" indent="-228600" eaLnBrk="0" hangingPunct="0">
              <a:tabLst>
                <a:tab pos="2225675" algn="l"/>
              </a:tabLst>
              <a:defRPr>
                <a:solidFill>
                  <a:schemeClr val="tx1"/>
                </a:solidFill>
                <a:latin typeface="Arial" charset="0"/>
              </a:defRPr>
            </a:lvl4pPr>
            <a:lvl5pPr marL="2057400" indent="-228600" eaLnBrk="0" hangingPunct="0">
              <a:tabLst>
                <a:tab pos="2225675" algn="l"/>
              </a:tabLst>
              <a:defRPr>
                <a:solidFill>
                  <a:schemeClr val="tx1"/>
                </a:solidFill>
                <a:latin typeface="Arial" charset="0"/>
              </a:defRPr>
            </a:lvl5pPr>
            <a:lvl6pPr marL="2514600" indent="-228600" eaLnBrk="0" fontAlgn="base" hangingPunct="0">
              <a:spcBef>
                <a:spcPct val="0"/>
              </a:spcBef>
              <a:spcAft>
                <a:spcPct val="0"/>
              </a:spcAft>
              <a:tabLst>
                <a:tab pos="2225675" algn="l"/>
              </a:tabLst>
              <a:defRPr>
                <a:solidFill>
                  <a:schemeClr val="tx1"/>
                </a:solidFill>
                <a:latin typeface="Arial" charset="0"/>
              </a:defRPr>
            </a:lvl6pPr>
            <a:lvl7pPr marL="2971800" indent="-228600" eaLnBrk="0" fontAlgn="base" hangingPunct="0">
              <a:spcBef>
                <a:spcPct val="0"/>
              </a:spcBef>
              <a:spcAft>
                <a:spcPct val="0"/>
              </a:spcAft>
              <a:tabLst>
                <a:tab pos="2225675" algn="l"/>
              </a:tabLst>
              <a:defRPr>
                <a:solidFill>
                  <a:schemeClr val="tx1"/>
                </a:solidFill>
                <a:latin typeface="Arial" charset="0"/>
              </a:defRPr>
            </a:lvl7pPr>
            <a:lvl8pPr marL="3429000" indent="-228600" eaLnBrk="0" fontAlgn="base" hangingPunct="0">
              <a:spcBef>
                <a:spcPct val="0"/>
              </a:spcBef>
              <a:spcAft>
                <a:spcPct val="0"/>
              </a:spcAft>
              <a:tabLst>
                <a:tab pos="2225675" algn="l"/>
              </a:tabLst>
              <a:defRPr>
                <a:solidFill>
                  <a:schemeClr val="tx1"/>
                </a:solidFill>
                <a:latin typeface="Arial" charset="0"/>
              </a:defRPr>
            </a:lvl8pPr>
            <a:lvl9pPr marL="3886200" indent="-228600" eaLnBrk="0" fontAlgn="base" hangingPunct="0">
              <a:spcBef>
                <a:spcPct val="0"/>
              </a:spcBef>
              <a:spcAft>
                <a:spcPct val="0"/>
              </a:spcAft>
              <a:tabLst>
                <a:tab pos="2225675" algn="l"/>
              </a:tabLst>
              <a:defRPr>
                <a:solidFill>
                  <a:schemeClr val="tx1"/>
                </a:solidFill>
                <a:latin typeface="Arial" charset="0"/>
              </a:defRPr>
            </a:lvl9pPr>
          </a:lstStyle>
          <a:p>
            <a:pPr eaLnBrk="1" hangingPunct="1">
              <a:spcBef>
                <a:spcPct val="50000"/>
              </a:spcBef>
            </a:pPr>
            <a:r>
              <a:rPr lang="en-US" sz="1900">
                <a:latin typeface="Impact" pitchFamily="34" charset="0"/>
              </a:rPr>
              <a:t>  05   CUST-STREET           	PIC X(14). </a:t>
            </a:r>
          </a:p>
        </p:txBody>
      </p:sp>
      <p:sp>
        <p:nvSpPr>
          <p:cNvPr id="11" name="Text Box 8"/>
          <p:cNvSpPr txBox="1">
            <a:spLocks noChangeArrowheads="1"/>
          </p:cNvSpPr>
          <p:nvPr/>
        </p:nvSpPr>
        <p:spPr bwMode="auto">
          <a:xfrm>
            <a:off x="685800" y="3505200"/>
            <a:ext cx="403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900">
                <a:latin typeface="Impact" pitchFamily="34" charset="0"/>
              </a:rPr>
              <a:t>  RECORD CONTAINS 56 CHARACTERS.</a:t>
            </a:r>
          </a:p>
        </p:txBody>
      </p:sp>
      <p:sp>
        <p:nvSpPr>
          <p:cNvPr id="12" name="Text Box 9"/>
          <p:cNvSpPr txBox="1">
            <a:spLocks noChangeArrowheads="1"/>
          </p:cNvSpPr>
          <p:nvPr/>
        </p:nvSpPr>
        <p:spPr bwMode="auto">
          <a:xfrm>
            <a:off x="304800" y="2165350"/>
            <a:ext cx="419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900">
                <a:latin typeface="Impact" pitchFamily="34" charset="0"/>
              </a:rPr>
              <a:t>  FILE-CONTROL .  </a:t>
            </a:r>
          </a:p>
        </p:txBody>
      </p:sp>
      <p:sp>
        <p:nvSpPr>
          <p:cNvPr id="13" name="Text Box 10"/>
          <p:cNvSpPr txBox="1">
            <a:spLocks noChangeArrowheads="1"/>
          </p:cNvSpPr>
          <p:nvPr/>
        </p:nvSpPr>
        <p:spPr bwMode="auto">
          <a:xfrm>
            <a:off x="304800" y="3810000"/>
            <a:ext cx="3124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900">
                <a:latin typeface="Impact" pitchFamily="34" charset="0"/>
              </a:rPr>
              <a:t>  01   CUSTOMER-RECORD.</a:t>
            </a:r>
          </a:p>
        </p:txBody>
      </p:sp>
      <p:sp>
        <p:nvSpPr>
          <p:cNvPr id="14" name="Text Box 11"/>
          <p:cNvSpPr txBox="1">
            <a:spLocks noChangeArrowheads="1"/>
          </p:cNvSpPr>
          <p:nvPr/>
        </p:nvSpPr>
        <p:spPr bwMode="auto">
          <a:xfrm>
            <a:off x="685800" y="5029200"/>
            <a:ext cx="3429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tabLst>
                <a:tab pos="2225675" algn="l"/>
              </a:tabLst>
              <a:defRPr>
                <a:solidFill>
                  <a:schemeClr val="tx1"/>
                </a:solidFill>
                <a:latin typeface="Arial" charset="0"/>
              </a:defRPr>
            </a:lvl1pPr>
            <a:lvl2pPr marL="742950" indent="-285750" eaLnBrk="0" hangingPunct="0">
              <a:tabLst>
                <a:tab pos="2225675" algn="l"/>
              </a:tabLst>
              <a:defRPr>
                <a:solidFill>
                  <a:schemeClr val="tx1"/>
                </a:solidFill>
                <a:latin typeface="Arial" charset="0"/>
              </a:defRPr>
            </a:lvl2pPr>
            <a:lvl3pPr marL="1143000" indent="-228600" eaLnBrk="0" hangingPunct="0">
              <a:tabLst>
                <a:tab pos="2225675" algn="l"/>
              </a:tabLst>
              <a:defRPr>
                <a:solidFill>
                  <a:schemeClr val="tx1"/>
                </a:solidFill>
                <a:latin typeface="Arial" charset="0"/>
              </a:defRPr>
            </a:lvl3pPr>
            <a:lvl4pPr marL="1600200" indent="-228600" eaLnBrk="0" hangingPunct="0">
              <a:tabLst>
                <a:tab pos="2225675" algn="l"/>
              </a:tabLst>
              <a:defRPr>
                <a:solidFill>
                  <a:schemeClr val="tx1"/>
                </a:solidFill>
                <a:latin typeface="Arial" charset="0"/>
              </a:defRPr>
            </a:lvl4pPr>
            <a:lvl5pPr marL="2057400" indent="-228600" eaLnBrk="0" hangingPunct="0">
              <a:tabLst>
                <a:tab pos="2225675" algn="l"/>
              </a:tabLst>
              <a:defRPr>
                <a:solidFill>
                  <a:schemeClr val="tx1"/>
                </a:solidFill>
                <a:latin typeface="Arial" charset="0"/>
              </a:defRPr>
            </a:lvl5pPr>
            <a:lvl6pPr marL="2514600" indent="-228600" eaLnBrk="0" fontAlgn="base" hangingPunct="0">
              <a:spcBef>
                <a:spcPct val="0"/>
              </a:spcBef>
              <a:spcAft>
                <a:spcPct val="0"/>
              </a:spcAft>
              <a:tabLst>
                <a:tab pos="2225675" algn="l"/>
              </a:tabLst>
              <a:defRPr>
                <a:solidFill>
                  <a:schemeClr val="tx1"/>
                </a:solidFill>
                <a:latin typeface="Arial" charset="0"/>
              </a:defRPr>
            </a:lvl6pPr>
            <a:lvl7pPr marL="2971800" indent="-228600" eaLnBrk="0" fontAlgn="base" hangingPunct="0">
              <a:spcBef>
                <a:spcPct val="0"/>
              </a:spcBef>
              <a:spcAft>
                <a:spcPct val="0"/>
              </a:spcAft>
              <a:tabLst>
                <a:tab pos="2225675" algn="l"/>
              </a:tabLst>
              <a:defRPr>
                <a:solidFill>
                  <a:schemeClr val="tx1"/>
                </a:solidFill>
                <a:latin typeface="Arial" charset="0"/>
              </a:defRPr>
            </a:lvl7pPr>
            <a:lvl8pPr marL="3429000" indent="-228600" eaLnBrk="0" fontAlgn="base" hangingPunct="0">
              <a:spcBef>
                <a:spcPct val="0"/>
              </a:spcBef>
              <a:spcAft>
                <a:spcPct val="0"/>
              </a:spcAft>
              <a:tabLst>
                <a:tab pos="2225675" algn="l"/>
              </a:tabLst>
              <a:defRPr>
                <a:solidFill>
                  <a:schemeClr val="tx1"/>
                </a:solidFill>
                <a:latin typeface="Arial" charset="0"/>
              </a:defRPr>
            </a:lvl8pPr>
            <a:lvl9pPr marL="3886200" indent="-228600" eaLnBrk="0" fontAlgn="base" hangingPunct="0">
              <a:spcBef>
                <a:spcPct val="0"/>
              </a:spcBef>
              <a:spcAft>
                <a:spcPct val="0"/>
              </a:spcAft>
              <a:tabLst>
                <a:tab pos="2225675" algn="l"/>
              </a:tabLst>
              <a:defRPr>
                <a:solidFill>
                  <a:schemeClr val="tx1"/>
                </a:solidFill>
                <a:latin typeface="Arial" charset="0"/>
              </a:defRPr>
            </a:lvl9pPr>
          </a:lstStyle>
          <a:p>
            <a:pPr eaLnBrk="1" hangingPunct="1">
              <a:spcBef>
                <a:spcPct val="50000"/>
              </a:spcBef>
            </a:pPr>
            <a:r>
              <a:rPr lang="en-US" sz="1900">
                <a:latin typeface="Impact" pitchFamily="34" charset="0"/>
              </a:rPr>
              <a:t>  05   CUST-CITY           	PIC X(10).</a:t>
            </a:r>
          </a:p>
        </p:txBody>
      </p:sp>
      <p:sp>
        <p:nvSpPr>
          <p:cNvPr id="15" name="Text Box 12"/>
          <p:cNvSpPr txBox="1">
            <a:spLocks noChangeArrowheads="1"/>
          </p:cNvSpPr>
          <p:nvPr/>
        </p:nvSpPr>
        <p:spPr bwMode="auto">
          <a:xfrm>
            <a:off x="685800" y="5638800"/>
            <a:ext cx="3429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tabLst>
                <a:tab pos="2225675" algn="l"/>
              </a:tabLst>
              <a:defRPr>
                <a:solidFill>
                  <a:schemeClr val="tx1"/>
                </a:solidFill>
                <a:latin typeface="Arial" charset="0"/>
              </a:defRPr>
            </a:lvl1pPr>
            <a:lvl2pPr marL="742950" indent="-285750" eaLnBrk="0" hangingPunct="0">
              <a:tabLst>
                <a:tab pos="2225675" algn="l"/>
              </a:tabLst>
              <a:defRPr>
                <a:solidFill>
                  <a:schemeClr val="tx1"/>
                </a:solidFill>
                <a:latin typeface="Arial" charset="0"/>
              </a:defRPr>
            </a:lvl2pPr>
            <a:lvl3pPr marL="1143000" indent="-228600" eaLnBrk="0" hangingPunct="0">
              <a:tabLst>
                <a:tab pos="2225675" algn="l"/>
              </a:tabLst>
              <a:defRPr>
                <a:solidFill>
                  <a:schemeClr val="tx1"/>
                </a:solidFill>
                <a:latin typeface="Arial" charset="0"/>
              </a:defRPr>
            </a:lvl3pPr>
            <a:lvl4pPr marL="1600200" indent="-228600" eaLnBrk="0" hangingPunct="0">
              <a:tabLst>
                <a:tab pos="2225675" algn="l"/>
              </a:tabLst>
              <a:defRPr>
                <a:solidFill>
                  <a:schemeClr val="tx1"/>
                </a:solidFill>
                <a:latin typeface="Arial" charset="0"/>
              </a:defRPr>
            </a:lvl4pPr>
            <a:lvl5pPr marL="2057400" indent="-228600" eaLnBrk="0" hangingPunct="0">
              <a:tabLst>
                <a:tab pos="2225675" algn="l"/>
              </a:tabLst>
              <a:defRPr>
                <a:solidFill>
                  <a:schemeClr val="tx1"/>
                </a:solidFill>
                <a:latin typeface="Arial" charset="0"/>
              </a:defRPr>
            </a:lvl5pPr>
            <a:lvl6pPr marL="2514600" indent="-228600" eaLnBrk="0" fontAlgn="base" hangingPunct="0">
              <a:spcBef>
                <a:spcPct val="0"/>
              </a:spcBef>
              <a:spcAft>
                <a:spcPct val="0"/>
              </a:spcAft>
              <a:tabLst>
                <a:tab pos="2225675" algn="l"/>
              </a:tabLst>
              <a:defRPr>
                <a:solidFill>
                  <a:schemeClr val="tx1"/>
                </a:solidFill>
                <a:latin typeface="Arial" charset="0"/>
              </a:defRPr>
            </a:lvl6pPr>
            <a:lvl7pPr marL="2971800" indent="-228600" eaLnBrk="0" fontAlgn="base" hangingPunct="0">
              <a:spcBef>
                <a:spcPct val="0"/>
              </a:spcBef>
              <a:spcAft>
                <a:spcPct val="0"/>
              </a:spcAft>
              <a:tabLst>
                <a:tab pos="2225675" algn="l"/>
              </a:tabLst>
              <a:defRPr>
                <a:solidFill>
                  <a:schemeClr val="tx1"/>
                </a:solidFill>
                <a:latin typeface="Arial" charset="0"/>
              </a:defRPr>
            </a:lvl7pPr>
            <a:lvl8pPr marL="3429000" indent="-228600" eaLnBrk="0" fontAlgn="base" hangingPunct="0">
              <a:spcBef>
                <a:spcPct val="0"/>
              </a:spcBef>
              <a:spcAft>
                <a:spcPct val="0"/>
              </a:spcAft>
              <a:tabLst>
                <a:tab pos="2225675" algn="l"/>
              </a:tabLst>
              <a:defRPr>
                <a:solidFill>
                  <a:schemeClr val="tx1"/>
                </a:solidFill>
                <a:latin typeface="Arial" charset="0"/>
              </a:defRPr>
            </a:lvl8pPr>
            <a:lvl9pPr marL="3886200" indent="-228600" eaLnBrk="0" fontAlgn="base" hangingPunct="0">
              <a:spcBef>
                <a:spcPct val="0"/>
              </a:spcBef>
              <a:spcAft>
                <a:spcPct val="0"/>
              </a:spcAft>
              <a:tabLst>
                <a:tab pos="2225675" algn="l"/>
              </a:tabLst>
              <a:defRPr>
                <a:solidFill>
                  <a:schemeClr val="tx1"/>
                </a:solidFill>
                <a:latin typeface="Arial" charset="0"/>
              </a:defRPr>
            </a:lvl9pPr>
          </a:lstStyle>
          <a:p>
            <a:pPr eaLnBrk="1" hangingPunct="1">
              <a:spcBef>
                <a:spcPct val="50000"/>
              </a:spcBef>
            </a:pPr>
            <a:r>
              <a:rPr lang="en-US" sz="1900">
                <a:latin typeface="Impact" pitchFamily="34" charset="0"/>
              </a:rPr>
              <a:t>  05   CUST-ZIP          	PIC X(5).</a:t>
            </a:r>
          </a:p>
        </p:txBody>
      </p:sp>
      <p:sp>
        <p:nvSpPr>
          <p:cNvPr id="16" name="Text Box 13"/>
          <p:cNvSpPr txBox="1">
            <a:spLocks noChangeArrowheads="1"/>
          </p:cNvSpPr>
          <p:nvPr/>
        </p:nvSpPr>
        <p:spPr bwMode="auto">
          <a:xfrm>
            <a:off x="685800" y="5943600"/>
            <a:ext cx="3429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tabLst>
                <a:tab pos="2225675" algn="l"/>
              </a:tabLst>
              <a:defRPr>
                <a:solidFill>
                  <a:schemeClr val="tx1"/>
                </a:solidFill>
                <a:latin typeface="Arial" charset="0"/>
              </a:defRPr>
            </a:lvl1pPr>
            <a:lvl2pPr marL="742950" indent="-285750" eaLnBrk="0" hangingPunct="0">
              <a:tabLst>
                <a:tab pos="2225675" algn="l"/>
              </a:tabLst>
              <a:defRPr>
                <a:solidFill>
                  <a:schemeClr val="tx1"/>
                </a:solidFill>
                <a:latin typeface="Arial" charset="0"/>
              </a:defRPr>
            </a:lvl2pPr>
            <a:lvl3pPr marL="1143000" indent="-228600" eaLnBrk="0" hangingPunct="0">
              <a:tabLst>
                <a:tab pos="2225675" algn="l"/>
              </a:tabLst>
              <a:defRPr>
                <a:solidFill>
                  <a:schemeClr val="tx1"/>
                </a:solidFill>
                <a:latin typeface="Arial" charset="0"/>
              </a:defRPr>
            </a:lvl3pPr>
            <a:lvl4pPr marL="1600200" indent="-228600" eaLnBrk="0" hangingPunct="0">
              <a:tabLst>
                <a:tab pos="2225675" algn="l"/>
              </a:tabLst>
              <a:defRPr>
                <a:solidFill>
                  <a:schemeClr val="tx1"/>
                </a:solidFill>
                <a:latin typeface="Arial" charset="0"/>
              </a:defRPr>
            </a:lvl4pPr>
            <a:lvl5pPr marL="2057400" indent="-228600" eaLnBrk="0" hangingPunct="0">
              <a:tabLst>
                <a:tab pos="2225675" algn="l"/>
              </a:tabLst>
              <a:defRPr>
                <a:solidFill>
                  <a:schemeClr val="tx1"/>
                </a:solidFill>
                <a:latin typeface="Arial" charset="0"/>
              </a:defRPr>
            </a:lvl5pPr>
            <a:lvl6pPr marL="2514600" indent="-228600" eaLnBrk="0" fontAlgn="base" hangingPunct="0">
              <a:spcBef>
                <a:spcPct val="0"/>
              </a:spcBef>
              <a:spcAft>
                <a:spcPct val="0"/>
              </a:spcAft>
              <a:tabLst>
                <a:tab pos="2225675" algn="l"/>
              </a:tabLst>
              <a:defRPr>
                <a:solidFill>
                  <a:schemeClr val="tx1"/>
                </a:solidFill>
                <a:latin typeface="Arial" charset="0"/>
              </a:defRPr>
            </a:lvl6pPr>
            <a:lvl7pPr marL="2971800" indent="-228600" eaLnBrk="0" fontAlgn="base" hangingPunct="0">
              <a:spcBef>
                <a:spcPct val="0"/>
              </a:spcBef>
              <a:spcAft>
                <a:spcPct val="0"/>
              </a:spcAft>
              <a:tabLst>
                <a:tab pos="2225675" algn="l"/>
              </a:tabLst>
              <a:defRPr>
                <a:solidFill>
                  <a:schemeClr val="tx1"/>
                </a:solidFill>
                <a:latin typeface="Arial" charset="0"/>
              </a:defRPr>
            </a:lvl7pPr>
            <a:lvl8pPr marL="3429000" indent="-228600" eaLnBrk="0" fontAlgn="base" hangingPunct="0">
              <a:spcBef>
                <a:spcPct val="0"/>
              </a:spcBef>
              <a:spcAft>
                <a:spcPct val="0"/>
              </a:spcAft>
              <a:tabLst>
                <a:tab pos="2225675" algn="l"/>
              </a:tabLst>
              <a:defRPr>
                <a:solidFill>
                  <a:schemeClr val="tx1"/>
                </a:solidFill>
                <a:latin typeface="Arial" charset="0"/>
              </a:defRPr>
            </a:lvl8pPr>
            <a:lvl9pPr marL="3886200" indent="-228600" eaLnBrk="0" fontAlgn="base" hangingPunct="0">
              <a:spcBef>
                <a:spcPct val="0"/>
              </a:spcBef>
              <a:spcAft>
                <a:spcPct val="0"/>
              </a:spcAft>
              <a:tabLst>
                <a:tab pos="2225675" algn="l"/>
              </a:tabLst>
              <a:defRPr>
                <a:solidFill>
                  <a:schemeClr val="tx1"/>
                </a:solidFill>
                <a:latin typeface="Arial" charset="0"/>
              </a:defRPr>
            </a:lvl9pPr>
          </a:lstStyle>
          <a:p>
            <a:pPr eaLnBrk="1" hangingPunct="1">
              <a:spcBef>
                <a:spcPct val="50000"/>
              </a:spcBef>
            </a:pPr>
            <a:r>
              <a:rPr lang="en-US" sz="1900">
                <a:latin typeface="Impact" pitchFamily="34" charset="0"/>
              </a:rPr>
              <a:t>  05   CUST-PRODUCT      	PIC X(10).</a:t>
            </a:r>
          </a:p>
        </p:txBody>
      </p:sp>
      <p:sp>
        <p:nvSpPr>
          <p:cNvPr id="17" name="Text Box 14"/>
          <p:cNvSpPr txBox="1">
            <a:spLocks noChangeArrowheads="1"/>
          </p:cNvSpPr>
          <p:nvPr/>
        </p:nvSpPr>
        <p:spPr bwMode="auto">
          <a:xfrm>
            <a:off x="685800" y="4419600"/>
            <a:ext cx="3886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tabLst>
                <a:tab pos="2225675" algn="l"/>
              </a:tabLst>
              <a:defRPr>
                <a:solidFill>
                  <a:schemeClr val="tx1"/>
                </a:solidFill>
                <a:latin typeface="Arial" charset="0"/>
              </a:defRPr>
            </a:lvl1pPr>
            <a:lvl2pPr marL="742950" indent="-285750" eaLnBrk="0" hangingPunct="0">
              <a:tabLst>
                <a:tab pos="2225675" algn="l"/>
              </a:tabLst>
              <a:defRPr>
                <a:solidFill>
                  <a:schemeClr val="tx1"/>
                </a:solidFill>
                <a:latin typeface="Arial" charset="0"/>
              </a:defRPr>
            </a:lvl2pPr>
            <a:lvl3pPr marL="1143000" indent="-228600" eaLnBrk="0" hangingPunct="0">
              <a:tabLst>
                <a:tab pos="2225675" algn="l"/>
              </a:tabLst>
              <a:defRPr>
                <a:solidFill>
                  <a:schemeClr val="tx1"/>
                </a:solidFill>
                <a:latin typeface="Arial" charset="0"/>
              </a:defRPr>
            </a:lvl3pPr>
            <a:lvl4pPr marL="1600200" indent="-228600" eaLnBrk="0" hangingPunct="0">
              <a:tabLst>
                <a:tab pos="2225675" algn="l"/>
              </a:tabLst>
              <a:defRPr>
                <a:solidFill>
                  <a:schemeClr val="tx1"/>
                </a:solidFill>
                <a:latin typeface="Arial" charset="0"/>
              </a:defRPr>
            </a:lvl4pPr>
            <a:lvl5pPr marL="2057400" indent="-228600" eaLnBrk="0" hangingPunct="0">
              <a:tabLst>
                <a:tab pos="2225675" algn="l"/>
              </a:tabLst>
              <a:defRPr>
                <a:solidFill>
                  <a:schemeClr val="tx1"/>
                </a:solidFill>
                <a:latin typeface="Arial" charset="0"/>
              </a:defRPr>
            </a:lvl5pPr>
            <a:lvl6pPr marL="2514600" indent="-228600" eaLnBrk="0" fontAlgn="base" hangingPunct="0">
              <a:spcBef>
                <a:spcPct val="0"/>
              </a:spcBef>
              <a:spcAft>
                <a:spcPct val="0"/>
              </a:spcAft>
              <a:tabLst>
                <a:tab pos="2225675" algn="l"/>
              </a:tabLst>
              <a:defRPr>
                <a:solidFill>
                  <a:schemeClr val="tx1"/>
                </a:solidFill>
                <a:latin typeface="Arial" charset="0"/>
              </a:defRPr>
            </a:lvl6pPr>
            <a:lvl7pPr marL="2971800" indent="-228600" eaLnBrk="0" fontAlgn="base" hangingPunct="0">
              <a:spcBef>
                <a:spcPct val="0"/>
              </a:spcBef>
              <a:spcAft>
                <a:spcPct val="0"/>
              </a:spcAft>
              <a:tabLst>
                <a:tab pos="2225675" algn="l"/>
              </a:tabLst>
              <a:defRPr>
                <a:solidFill>
                  <a:schemeClr val="tx1"/>
                </a:solidFill>
                <a:latin typeface="Arial" charset="0"/>
              </a:defRPr>
            </a:lvl7pPr>
            <a:lvl8pPr marL="3429000" indent="-228600" eaLnBrk="0" fontAlgn="base" hangingPunct="0">
              <a:spcBef>
                <a:spcPct val="0"/>
              </a:spcBef>
              <a:spcAft>
                <a:spcPct val="0"/>
              </a:spcAft>
              <a:tabLst>
                <a:tab pos="2225675" algn="l"/>
              </a:tabLst>
              <a:defRPr>
                <a:solidFill>
                  <a:schemeClr val="tx1"/>
                </a:solidFill>
                <a:latin typeface="Arial" charset="0"/>
              </a:defRPr>
            </a:lvl8pPr>
            <a:lvl9pPr marL="3886200" indent="-228600" eaLnBrk="0" fontAlgn="base" hangingPunct="0">
              <a:spcBef>
                <a:spcPct val="0"/>
              </a:spcBef>
              <a:spcAft>
                <a:spcPct val="0"/>
              </a:spcAft>
              <a:tabLst>
                <a:tab pos="2225675" algn="l"/>
              </a:tabLst>
              <a:defRPr>
                <a:solidFill>
                  <a:schemeClr val="tx1"/>
                </a:solidFill>
                <a:latin typeface="Arial" charset="0"/>
              </a:defRPr>
            </a:lvl9pPr>
          </a:lstStyle>
          <a:p>
            <a:pPr eaLnBrk="1" hangingPunct="1">
              <a:spcBef>
                <a:spcPct val="50000"/>
              </a:spcBef>
            </a:pPr>
            <a:r>
              <a:rPr lang="en-US" sz="1900">
                <a:latin typeface="Impact" pitchFamily="34" charset="0"/>
              </a:rPr>
              <a:t>  05   CUST-FNAME    	PIC X(8).</a:t>
            </a:r>
          </a:p>
        </p:txBody>
      </p:sp>
      <p:sp>
        <p:nvSpPr>
          <p:cNvPr id="18" name="Text Box 15"/>
          <p:cNvSpPr txBox="1">
            <a:spLocks noChangeArrowheads="1"/>
          </p:cNvSpPr>
          <p:nvPr/>
        </p:nvSpPr>
        <p:spPr bwMode="auto">
          <a:xfrm>
            <a:off x="381000" y="6394450"/>
            <a:ext cx="8763000" cy="387350"/>
          </a:xfrm>
          <a:prstGeom prst="rect">
            <a:avLst/>
          </a:prstGeom>
          <a:noFill/>
          <a:ln w="12700">
            <a:noFill/>
            <a:miter lim="800000"/>
            <a:headEnd type="none" w="sm" len="sm"/>
            <a:tailEnd type="none" w="sm" len="sm"/>
          </a:ln>
          <a:effectLst/>
        </p:spPr>
        <p:txBody>
          <a:bodyPr>
            <a:spAutoFit/>
          </a:bodyPr>
          <a:lstStyle/>
          <a:p>
            <a:pPr fontAlgn="auto">
              <a:lnSpc>
                <a:spcPct val="80000"/>
              </a:lnSpc>
              <a:spcBef>
                <a:spcPct val="50000"/>
              </a:spcBef>
              <a:spcAft>
                <a:spcPts val="0"/>
              </a:spcAft>
              <a:defRPr/>
            </a:pPr>
            <a:r>
              <a:rPr lang="en-US" sz="2400">
                <a:solidFill>
                  <a:srgbClr val="002060"/>
                </a:solidFill>
                <a:latin typeface="+mn-lt"/>
              </a:rPr>
              <a:t>Almost the same data as kept by the Acct. Dept</a:t>
            </a:r>
            <a:endParaRPr lang="en-US" sz="2400">
              <a:solidFill>
                <a:srgbClr val="002060"/>
              </a:solidFill>
              <a:effectLst>
                <a:outerShdw blurRad="38100" dist="38100" dir="2700000" algn="tl">
                  <a:srgbClr val="FFFFFF"/>
                </a:outerShdw>
              </a:effectLst>
              <a:latin typeface="+mn-lt"/>
            </a:endParaRPr>
          </a:p>
        </p:txBody>
      </p:sp>
      <p:sp>
        <p:nvSpPr>
          <p:cNvPr id="19" name="Text Box 16"/>
          <p:cNvSpPr txBox="1">
            <a:spLocks noChangeArrowheads="1"/>
          </p:cNvSpPr>
          <p:nvPr/>
        </p:nvSpPr>
        <p:spPr bwMode="auto">
          <a:xfrm>
            <a:off x="685800" y="5334000"/>
            <a:ext cx="3429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tabLst>
                <a:tab pos="2225675" algn="l"/>
              </a:tabLst>
              <a:defRPr>
                <a:solidFill>
                  <a:schemeClr val="tx1"/>
                </a:solidFill>
                <a:latin typeface="Arial" charset="0"/>
              </a:defRPr>
            </a:lvl1pPr>
            <a:lvl2pPr marL="742950" indent="-285750" eaLnBrk="0" hangingPunct="0">
              <a:tabLst>
                <a:tab pos="2225675" algn="l"/>
              </a:tabLst>
              <a:defRPr>
                <a:solidFill>
                  <a:schemeClr val="tx1"/>
                </a:solidFill>
                <a:latin typeface="Arial" charset="0"/>
              </a:defRPr>
            </a:lvl2pPr>
            <a:lvl3pPr marL="1143000" indent="-228600" eaLnBrk="0" hangingPunct="0">
              <a:tabLst>
                <a:tab pos="2225675" algn="l"/>
              </a:tabLst>
              <a:defRPr>
                <a:solidFill>
                  <a:schemeClr val="tx1"/>
                </a:solidFill>
                <a:latin typeface="Arial" charset="0"/>
              </a:defRPr>
            </a:lvl3pPr>
            <a:lvl4pPr marL="1600200" indent="-228600" eaLnBrk="0" hangingPunct="0">
              <a:tabLst>
                <a:tab pos="2225675" algn="l"/>
              </a:tabLst>
              <a:defRPr>
                <a:solidFill>
                  <a:schemeClr val="tx1"/>
                </a:solidFill>
                <a:latin typeface="Arial" charset="0"/>
              </a:defRPr>
            </a:lvl4pPr>
            <a:lvl5pPr marL="2057400" indent="-228600" eaLnBrk="0" hangingPunct="0">
              <a:tabLst>
                <a:tab pos="2225675" algn="l"/>
              </a:tabLst>
              <a:defRPr>
                <a:solidFill>
                  <a:schemeClr val="tx1"/>
                </a:solidFill>
                <a:latin typeface="Arial" charset="0"/>
              </a:defRPr>
            </a:lvl5pPr>
            <a:lvl6pPr marL="2514600" indent="-228600" eaLnBrk="0" fontAlgn="base" hangingPunct="0">
              <a:spcBef>
                <a:spcPct val="0"/>
              </a:spcBef>
              <a:spcAft>
                <a:spcPct val="0"/>
              </a:spcAft>
              <a:tabLst>
                <a:tab pos="2225675" algn="l"/>
              </a:tabLst>
              <a:defRPr>
                <a:solidFill>
                  <a:schemeClr val="tx1"/>
                </a:solidFill>
                <a:latin typeface="Arial" charset="0"/>
              </a:defRPr>
            </a:lvl6pPr>
            <a:lvl7pPr marL="2971800" indent="-228600" eaLnBrk="0" fontAlgn="base" hangingPunct="0">
              <a:spcBef>
                <a:spcPct val="0"/>
              </a:spcBef>
              <a:spcAft>
                <a:spcPct val="0"/>
              </a:spcAft>
              <a:tabLst>
                <a:tab pos="2225675" algn="l"/>
              </a:tabLst>
              <a:defRPr>
                <a:solidFill>
                  <a:schemeClr val="tx1"/>
                </a:solidFill>
                <a:latin typeface="Arial" charset="0"/>
              </a:defRPr>
            </a:lvl7pPr>
            <a:lvl8pPr marL="3429000" indent="-228600" eaLnBrk="0" fontAlgn="base" hangingPunct="0">
              <a:spcBef>
                <a:spcPct val="0"/>
              </a:spcBef>
              <a:spcAft>
                <a:spcPct val="0"/>
              </a:spcAft>
              <a:tabLst>
                <a:tab pos="2225675" algn="l"/>
              </a:tabLst>
              <a:defRPr>
                <a:solidFill>
                  <a:schemeClr val="tx1"/>
                </a:solidFill>
                <a:latin typeface="Arial" charset="0"/>
              </a:defRPr>
            </a:lvl8pPr>
            <a:lvl9pPr marL="3886200" indent="-228600" eaLnBrk="0" fontAlgn="base" hangingPunct="0">
              <a:spcBef>
                <a:spcPct val="0"/>
              </a:spcBef>
              <a:spcAft>
                <a:spcPct val="0"/>
              </a:spcAft>
              <a:tabLst>
                <a:tab pos="2225675" algn="l"/>
              </a:tabLst>
              <a:defRPr>
                <a:solidFill>
                  <a:schemeClr val="tx1"/>
                </a:solidFill>
                <a:latin typeface="Arial" charset="0"/>
              </a:defRPr>
            </a:lvl9pPr>
          </a:lstStyle>
          <a:p>
            <a:pPr eaLnBrk="1" hangingPunct="1">
              <a:spcBef>
                <a:spcPct val="50000"/>
              </a:spcBef>
            </a:pPr>
            <a:r>
              <a:rPr lang="en-US" sz="1900">
                <a:latin typeface="Impact" pitchFamily="34" charset="0"/>
              </a:rPr>
              <a:t>  05   CUST-STATE           	PIC X(2).</a:t>
            </a:r>
          </a:p>
        </p:txBody>
      </p:sp>
      <p:sp>
        <p:nvSpPr>
          <p:cNvPr id="34" name="Text Box 7"/>
          <p:cNvSpPr txBox="1">
            <a:spLocks noChangeArrowheads="1"/>
          </p:cNvSpPr>
          <p:nvPr/>
        </p:nvSpPr>
        <p:spPr bwMode="auto">
          <a:xfrm>
            <a:off x="0" y="7112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What Problems??</a:t>
            </a:r>
          </a:p>
        </p:txBody>
      </p:sp>
      <p:sp>
        <p:nvSpPr>
          <p:cNvPr id="35" name="Text Box 7"/>
          <p:cNvSpPr txBox="1">
            <a:spLocks noChangeArrowheads="1"/>
          </p:cNvSpPr>
          <p:nvPr/>
        </p:nvSpPr>
        <p:spPr bwMode="auto">
          <a:xfrm>
            <a:off x="0" y="6858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What Problems??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slide(fromTop)">
                                      <p:cBhvr>
                                        <p:cTn id="11" dur="500"/>
                                        <p:tgtEl>
                                          <p:spTgt spid="12"/>
                                        </p:tgtEl>
                                      </p:cBhvr>
                                    </p:animEffect>
                                  </p:childTnLst>
                                </p:cTn>
                              </p:par>
                            </p:childTnLst>
                          </p:cTn>
                        </p:par>
                        <p:par>
                          <p:cTn id="12" fill="hold" nodeType="afterGroup">
                            <p:stCondLst>
                              <p:cond delay="1000"/>
                            </p:stCondLst>
                            <p:childTnLst>
                              <p:par>
                                <p:cTn id="13" presetID="1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slide(fromTop)">
                                      <p:cBhvr>
                                        <p:cTn id="15" dur="500"/>
                                        <p:tgtEl>
                                          <p:spTgt spid="7">
                                            <p:txEl>
                                              <p:pRg st="0" end="0"/>
                                            </p:txEl>
                                          </p:spTgt>
                                        </p:tgtEl>
                                      </p:cBhvr>
                                    </p:animEffect>
                                  </p:childTnLst>
                                </p:cTn>
                              </p:par>
                            </p:childTnLst>
                          </p:cTn>
                        </p:par>
                        <p:par>
                          <p:cTn id="16" fill="hold" nodeType="afterGroup">
                            <p:stCondLst>
                              <p:cond delay="1500"/>
                            </p:stCondLst>
                            <p:childTnLst>
                              <p:par>
                                <p:cTn id="17" presetID="12" presetClass="entr" presetSubtype="1" fill="hold" grpId="0" nodeType="after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slide(fromTop)">
                                      <p:cBhvr>
                                        <p:cTn id="19" dur="500"/>
                                        <p:tgtEl>
                                          <p:spTgt spid="7">
                                            <p:txEl>
                                              <p:pRg st="1" end="1"/>
                                            </p:txEl>
                                          </p:spTgt>
                                        </p:tgtEl>
                                      </p:cBhvr>
                                    </p:animEffect>
                                  </p:childTnLst>
                                </p:cTn>
                              </p:par>
                            </p:childTnLst>
                          </p:cTn>
                        </p:par>
                        <p:par>
                          <p:cTn id="20" fill="hold" nodeType="afterGroup">
                            <p:stCondLst>
                              <p:cond delay="2000"/>
                            </p:stCondLst>
                            <p:childTnLst>
                              <p:par>
                                <p:cTn id="21" presetID="12" presetClass="entr" presetSubtype="1" fill="hold" grpId="0" nodeType="after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slide(fromTop)">
                                      <p:cBhvr>
                                        <p:cTn id="23" dur="500"/>
                                        <p:tgtEl>
                                          <p:spTgt spid="7">
                                            <p:txEl>
                                              <p:pRg st="2" end="2"/>
                                            </p:txEl>
                                          </p:spTgt>
                                        </p:tgtEl>
                                      </p:cBhvr>
                                    </p:animEffect>
                                  </p:childTnLst>
                                </p:cTn>
                              </p:par>
                            </p:childTnLst>
                          </p:cTn>
                        </p:par>
                        <p:par>
                          <p:cTn id="24" fill="hold" nodeType="afterGroup">
                            <p:stCondLst>
                              <p:cond delay="2500"/>
                            </p:stCondLst>
                            <p:childTnLst>
                              <p:par>
                                <p:cTn id="25" presetID="1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lide(fromTop)">
                                      <p:cBhvr>
                                        <p:cTn id="27" dur="500"/>
                                        <p:tgtEl>
                                          <p:spTgt spid="8"/>
                                        </p:tgtEl>
                                      </p:cBhvr>
                                    </p:animEffect>
                                  </p:childTnLst>
                                </p:cTn>
                              </p:par>
                            </p:childTnLst>
                          </p:cTn>
                        </p:par>
                        <p:par>
                          <p:cTn id="28" fill="hold" nodeType="afterGroup">
                            <p:stCondLst>
                              <p:cond delay="3000"/>
                            </p:stCondLst>
                            <p:childTnLst>
                              <p:par>
                                <p:cTn id="29" presetID="1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slide(fromTop)">
                                      <p:cBhvr>
                                        <p:cTn id="31" dur="500"/>
                                        <p:tgtEl>
                                          <p:spTgt spid="11"/>
                                        </p:tgtEl>
                                      </p:cBhvr>
                                    </p:animEffect>
                                  </p:childTnLst>
                                </p:cTn>
                              </p:par>
                            </p:childTnLst>
                          </p:cTn>
                        </p:par>
                        <p:par>
                          <p:cTn id="32" fill="hold" nodeType="afterGroup">
                            <p:stCondLst>
                              <p:cond delay="3500"/>
                            </p:stCondLst>
                            <p:childTnLst>
                              <p:par>
                                <p:cTn id="33" presetID="12" presetClass="entr" presetSubtype="1"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slide(fromTop)">
                                      <p:cBhvr>
                                        <p:cTn id="35" dur="500"/>
                                        <p:tgtEl>
                                          <p:spTgt spid="13"/>
                                        </p:tgtEl>
                                      </p:cBhvr>
                                    </p:animEffect>
                                  </p:childTnLst>
                                </p:cTn>
                              </p:par>
                            </p:childTnLst>
                          </p:cTn>
                        </p:par>
                        <p:par>
                          <p:cTn id="36" fill="hold" nodeType="afterGroup">
                            <p:stCondLst>
                              <p:cond delay="4000"/>
                            </p:stCondLst>
                            <p:childTnLst>
                              <p:par>
                                <p:cTn id="37" presetID="12" presetClass="entr" presetSubtype="1"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slide(fromTop)">
                                      <p:cBhvr>
                                        <p:cTn id="39" dur="500"/>
                                        <p:tgtEl>
                                          <p:spTgt spid="9"/>
                                        </p:tgtEl>
                                      </p:cBhvr>
                                    </p:animEffect>
                                  </p:childTnLst>
                                </p:cTn>
                              </p:par>
                            </p:childTnLst>
                          </p:cTn>
                        </p:par>
                        <p:par>
                          <p:cTn id="40" fill="hold" nodeType="afterGroup">
                            <p:stCondLst>
                              <p:cond delay="4500"/>
                            </p:stCondLst>
                            <p:childTnLst>
                              <p:par>
                                <p:cTn id="41" presetID="1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slide(fromTop)">
                                      <p:cBhvr>
                                        <p:cTn id="43" dur="500"/>
                                        <p:tgtEl>
                                          <p:spTgt spid="17"/>
                                        </p:tgtEl>
                                      </p:cBhvr>
                                    </p:animEffect>
                                  </p:childTnLst>
                                </p:cTn>
                              </p:par>
                            </p:childTnLst>
                          </p:cTn>
                        </p:par>
                        <p:par>
                          <p:cTn id="44" fill="hold" nodeType="afterGroup">
                            <p:stCondLst>
                              <p:cond delay="5000"/>
                            </p:stCondLst>
                            <p:childTnLst>
                              <p:par>
                                <p:cTn id="45" presetID="12" presetClass="entr" presetSubtype="1"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slide(fromTop)">
                                      <p:cBhvr>
                                        <p:cTn id="47" dur="500"/>
                                        <p:tgtEl>
                                          <p:spTgt spid="10"/>
                                        </p:tgtEl>
                                      </p:cBhvr>
                                    </p:animEffect>
                                  </p:childTnLst>
                                </p:cTn>
                              </p:par>
                            </p:childTnLst>
                          </p:cTn>
                        </p:par>
                        <p:par>
                          <p:cTn id="48" fill="hold" nodeType="afterGroup">
                            <p:stCondLst>
                              <p:cond delay="5500"/>
                            </p:stCondLst>
                            <p:childTnLst>
                              <p:par>
                                <p:cTn id="49" presetID="12" presetClass="entr" presetSubtype="1"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slide(fromTop)">
                                      <p:cBhvr>
                                        <p:cTn id="51" dur="500"/>
                                        <p:tgtEl>
                                          <p:spTgt spid="14"/>
                                        </p:tgtEl>
                                      </p:cBhvr>
                                    </p:animEffect>
                                  </p:childTnLst>
                                </p:cTn>
                              </p:par>
                            </p:childTnLst>
                          </p:cTn>
                        </p:par>
                        <p:par>
                          <p:cTn id="52" fill="hold" nodeType="afterGroup">
                            <p:stCondLst>
                              <p:cond delay="6000"/>
                            </p:stCondLst>
                            <p:childTnLst>
                              <p:par>
                                <p:cTn id="53" presetID="12" presetClass="entr" presetSubtype="1"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slide(fromTop)">
                                      <p:cBhvr>
                                        <p:cTn id="55" dur="500"/>
                                        <p:tgtEl>
                                          <p:spTgt spid="19"/>
                                        </p:tgtEl>
                                      </p:cBhvr>
                                    </p:animEffect>
                                  </p:childTnLst>
                                </p:cTn>
                              </p:par>
                            </p:childTnLst>
                          </p:cTn>
                        </p:par>
                        <p:par>
                          <p:cTn id="56" fill="hold" nodeType="afterGroup">
                            <p:stCondLst>
                              <p:cond delay="6500"/>
                            </p:stCondLst>
                            <p:childTnLst>
                              <p:par>
                                <p:cTn id="57" presetID="12" presetClass="entr" presetSubtype="1"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slide(fromTop)">
                                      <p:cBhvr>
                                        <p:cTn id="59" dur="500"/>
                                        <p:tgtEl>
                                          <p:spTgt spid="15"/>
                                        </p:tgtEl>
                                      </p:cBhvr>
                                    </p:animEffect>
                                  </p:childTnLst>
                                </p:cTn>
                              </p:par>
                            </p:childTnLst>
                          </p:cTn>
                        </p:par>
                        <p:par>
                          <p:cTn id="60" fill="hold" nodeType="afterGroup">
                            <p:stCondLst>
                              <p:cond delay="7000"/>
                            </p:stCondLst>
                            <p:childTnLst>
                              <p:par>
                                <p:cTn id="61" presetID="12" presetClass="entr" presetSubtype="1"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slide(fromTop)">
                                      <p:cBhvr>
                                        <p:cTn id="63" dur="500"/>
                                        <p:tgtEl>
                                          <p:spTgt spid="16"/>
                                        </p:tgtEl>
                                      </p:cBhvr>
                                    </p:animEffect>
                                  </p:childTnLst>
                                </p:cTn>
                              </p:par>
                            </p:childTnLst>
                          </p:cTn>
                        </p:par>
                        <p:par>
                          <p:cTn id="64" fill="hold" nodeType="afterGroup">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build="p" autoUpdateAnimBg="0" advAuto="0"/>
      <p:bldP spid="8" grpId="0" autoUpdateAnimBg="0"/>
      <p:bldP spid="9" grpId="0" autoUpdateAnimBg="0"/>
      <p:bldP spid="10" grpId="0" autoUpdateAnimBg="0"/>
      <p:bldP spid="11" grpId="0" autoUpdateAnimBg="0"/>
      <p:bldP spid="12" grpId="0" autoUpdateAnimBg="0"/>
      <p:bldP spid="13" grpId="0" autoUpdateAnimBg="0"/>
      <p:bldP spid="14" grpId="0" autoUpdateAnimBg="0"/>
      <p:bldP spid="15" grpId="0" autoUpdateAnimBg="0"/>
      <p:bldP spid="16" grpId="0" autoUpdateAnimBg="0"/>
      <p:bldP spid="17" grpId="0" autoUpdateAnimBg="0"/>
      <p:bldP spid="18" grpId="0" autoUpdateAnimBg="0"/>
      <p:bldP spid="19"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2560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3BDF37B6-CCF7-403C-88A5-F75EBA7624EC}" type="slidenum">
              <a:rPr lang="en-US" smtClean="0"/>
              <a:pPr eaLnBrk="1" fontAlgn="base" hangingPunct="1">
                <a:spcBef>
                  <a:spcPct val="0"/>
                </a:spcBef>
                <a:spcAft>
                  <a:spcPct val="0"/>
                </a:spcAft>
              </a:pPr>
              <a:t>27</a:t>
            </a:fld>
            <a:endParaRPr lang="en-US" smtClean="0"/>
          </a:p>
        </p:txBody>
      </p:sp>
      <p:sp>
        <p:nvSpPr>
          <p:cNvPr id="6" name="Text Box 3"/>
          <p:cNvSpPr txBox="1">
            <a:spLocks noChangeArrowheads="1"/>
          </p:cNvSpPr>
          <p:nvPr/>
        </p:nvSpPr>
        <p:spPr bwMode="auto">
          <a:xfrm>
            <a:off x="381000" y="1295400"/>
            <a:ext cx="8763000" cy="387350"/>
          </a:xfrm>
          <a:prstGeom prst="rect">
            <a:avLst/>
          </a:prstGeom>
          <a:noFill/>
          <a:ln w="12700">
            <a:noFill/>
            <a:miter lim="800000"/>
            <a:headEnd type="none" w="sm" len="sm"/>
            <a:tailEnd type="none" w="sm" len="sm"/>
          </a:ln>
          <a:effectLst/>
        </p:spPr>
        <p:txBody>
          <a:bodyPr>
            <a:spAutoFit/>
          </a:bodyPr>
          <a:lstStyle/>
          <a:p>
            <a:pPr fontAlgn="auto">
              <a:lnSpc>
                <a:spcPct val="80000"/>
              </a:lnSpc>
              <a:spcBef>
                <a:spcPct val="50000"/>
              </a:spcBef>
              <a:spcAft>
                <a:spcPts val="0"/>
              </a:spcAft>
              <a:defRPr/>
            </a:pPr>
            <a:r>
              <a:rPr lang="en-US" sz="2400" dirty="0">
                <a:solidFill>
                  <a:srgbClr val="002060"/>
                </a:solidFill>
                <a:latin typeface="+mn-lt"/>
              </a:rPr>
              <a:t>For this Program to work, the data </a:t>
            </a:r>
            <a:r>
              <a:rPr lang="en-US" sz="2400" u="sng" dirty="0">
                <a:solidFill>
                  <a:srgbClr val="002060"/>
                </a:solidFill>
                <a:latin typeface="+mn-lt"/>
              </a:rPr>
              <a:t>must</a:t>
            </a:r>
            <a:r>
              <a:rPr lang="en-US" sz="2400" dirty="0">
                <a:solidFill>
                  <a:srgbClr val="002060"/>
                </a:solidFill>
                <a:latin typeface="+mn-lt"/>
              </a:rPr>
              <a:t> be laid-out as:</a:t>
            </a:r>
            <a:endParaRPr lang="en-US" sz="2400" dirty="0">
              <a:solidFill>
                <a:srgbClr val="002060"/>
              </a:solidFill>
              <a:effectLst>
                <a:outerShdw blurRad="38100" dist="38100" dir="2700000" algn="tl">
                  <a:srgbClr val="FFFFFF"/>
                </a:outerShdw>
              </a:effectLst>
              <a:latin typeface="+mn-lt"/>
            </a:endParaRPr>
          </a:p>
        </p:txBody>
      </p:sp>
      <p:sp>
        <p:nvSpPr>
          <p:cNvPr id="7" name="Text Box 4"/>
          <p:cNvSpPr txBox="1">
            <a:spLocks noChangeArrowheads="1"/>
          </p:cNvSpPr>
          <p:nvPr/>
        </p:nvSpPr>
        <p:spPr bwMode="auto">
          <a:xfrm>
            <a:off x="76200" y="2438400"/>
            <a:ext cx="937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Courier New" pitchFamily="49" charset="0"/>
              </a:rPr>
              <a:t>Smith          John    132 Maine St. </a:t>
            </a:r>
            <a:r>
              <a:rPr lang="en-US" sz="600">
                <a:latin typeface="Courier New" pitchFamily="49" charset="0"/>
              </a:rPr>
              <a:t> </a:t>
            </a:r>
            <a:r>
              <a:rPr lang="en-US" sz="1600">
                <a:latin typeface="Courier New" pitchFamily="49" charset="0"/>
              </a:rPr>
              <a:t>Arlington TX76005</a:t>
            </a:r>
            <a:r>
              <a:rPr lang="en-US" sz="600">
                <a:latin typeface="Courier New" pitchFamily="49" charset="0"/>
              </a:rPr>
              <a:t> </a:t>
            </a:r>
            <a:r>
              <a:rPr lang="en-US" sz="1600">
                <a:latin typeface="Courier New" pitchFamily="49" charset="0"/>
              </a:rPr>
              <a:t>Widget </a:t>
            </a:r>
          </a:p>
        </p:txBody>
      </p:sp>
      <p:sp>
        <p:nvSpPr>
          <p:cNvPr id="8" name="Text Box 5"/>
          <p:cNvSpPr txBox="1">
            <a:spLocks noChangeArrowheads="1"/>
          </p:cNvSpPr>
          <p:nvPr/>
        </p:nvSpPr>
        <p:spPr bwMode="auto">
          <a:xfrm>
            <a:off x="152400" y="1981200"/>
            <a:ext cx="8991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lIns="0" rIns="0">
            <a:spAutoFit/>
          </a:bodyPr>
          <a:lstStyle>
            <a:lvl1pPr defTabSz="1082675" eaLnBrk="0" hangingPunct="0">
              <a:tabLst>
                <a:tab pos="1311275" algn="l"/>
                <a:tab pos="2743200" algn="l"/>
                <a:tab pos="5608638" algn="l"/>
              </a:tabLst>
              <a:defRPr>
                <a:solidFill>
                  <a:schemeClr val="tx1"/>
                </a:solidFill>
                <a:latin typeface="Arial" charset="0"/>
              </a:defRPr>
            </a:lvl1pPr>
            <a:lvl2pPr marL="742950" indent="-285750" defTabSz="1082675" eaLnBrk="0" hangingPunct="0">
              <a:tabLst>
                <a:tab pos="1311275" algn="l"/>
                <a:tab pos="2743200" algn="l"/>
                <a:tab pos="5608638" algn="l"/>
              </a:tabLst>
              <a:defRPr>
                <a:solidFill>
                  <a:schemeClr val="tx1"/>
                </a:solidFill>
                <a:latin typeface="Arial" charset="0"/>
              </a:defRPr>
            </a:lvl2pPr>
            <a:lvl3pPr marL="1143000" indent="-228600" defTabSz="1082675" eaLnBrk="0" hangingPunct="0">
              <a:tabLst>
                <a:tab pos="1311275" algn="l"/>
                <a:tab pos="2743200" algn="l"/>
                <a:tab pos="5608638" algn="l"/>
              </a:tabLst>
              <a:defRPr>
                <a:solidFill>
                  <a:schemeClr val="tx1"/>
                </a:solidFill>
                <a:latin typeface="Arial" charset="0"/>
              </a:defRPr>
            </a:lvl3pPr>
            <a:lvl4pPr marL="1600200" indent="-228600" defTabSz="1082675" eaLnBrk="0" hangingPunct="0">
              <a:tabLst>
                <a:tab pos="1311275" algn="l"/>
                <a:tab pos="2743200" algn="l"/>
                <a:tab pos="5608638" algn="l"/>
              </a:tabLst>
              <a:defRPr>
                <a:solidFill>
                  <a:schemeClr val="tx1"/>
                </a:solidFill>
                <a:latin typeface="Arial" charset="0"/>
              </a:defRPr>
            </a:lvl4pPr>
            <a:lvl5pPr marL="2057400" indent="-228600" defTabSz="1082675" eaLnBrk="0" hangingPunct="0">
              <a:tabLst>
                <a:tab pos="1311275" algn="l"/>
                <a:tab pos="2743200" algn="l"/>
                <a:tab pos="5608638" algn="l"/>
              </a:tabLst>
              <a:defRPr>
                <a:solidFill>
                  <a:schemeClr val="tx1"/>
                </a:solidFill>
                <a:latin typeface="Arial" charset="0"/>
              </a:defRPr>
            </a:lvl5pPr>
            <a:lvl6pPr marL="2514600" indent="-228600" defTabSz="1082675" eaLnBrk="0" fontAlgn="base" hangingPunct="0">
              <a:spcBef>
                <a:spcPct val="0"/>
              </a:spcBef>
              <a:spcAft>
                <a:spcPct val="0"/>
              </a:spcAft>
              <a:tabLst>
                <a:tab pos="1311275" algn="l"/>
                <a:tab pos="2743200" algn="l"/>
                <a:tab pos="5608638" algn="l"/>
              </a:tabLst>
              <a:defRPr>
                <a:solidFill>
                  <a:schemeClr val="tx1"/>
                </a:solidFill>
                <a:latin typeface="Arial" charset="0"/>
              </a:defRPr>
            </a:lvl6pPr>
            <a:lvl7pPr marL="2971800" indent="-228600" defTabSz="1082675" eaLnBrk="0" fontAlgn="base" hangingPunct="0">
              <a:spcBef>
                <a:spcPct val="0"/>
              </a:spcBef>
              <a:spcAft>
                <a:spcPct val="0"/>
              </a:spcAft>
              <a:tabLst>
                <a:tab pos="1311275" algn="l"/>
                <a:tab pos="2743200" algn="l"/>
                <a:tab pos="5608638" algn="l"/>
              </a:tabLst>
              <a:defRPr>
                <a:solidFill>
                  <a:schemeClr val="tx1"/>
                </a:solidFill>
                <a:latin typeface="Arial" charset="0"/>
              </a:defRPr>
            </a:lvl7pPr>
            <a:lvl8pPr marL="3429000" indent="-228600" defTabSz="1082675" eaLnBrk="0" fontAlgn="base" hangingPunct="0">
              <a:spcBef>
                <a:spcPct val="0"/>
              </a:spcBef>
              <a:spcAft>
                <a:spcPct val="0"/>
              </a:spcAft>
              <a:tabLst>
                <a:tab pos="1311275" algn="l"/>
                <a:tab pos="2743200" algn="l"/>
                <a:tab pos="5608638" algn="l"/>
              </a:tabLst>
              <a:defRPr>
                <a:solidFill>
                  <a:schemeClr val="tx1"/>
                </a:solidFill>
                <a:latin typeface="Arial" charset="0"/>
              </a:defRPr>
            </a:lvl8pPr>
            <a:lvl9pPr marL="3886200" indent="-228600" defTabSz="1082675" eaLnBrk="0" fontAlgn="base" hangingPunct="0">
              <a:spcBef>
                <a:spcPct val="0"/>
              </a:spcBef>
              <a:spcAft>
                <a:spcPct val="0"/>
              </a:spcAft>
              <a:tabLst>
                <a:tab pos="1311275" algn="l"/>
                <a:tab pos="2743200" algn="l"/>
                <a:tab pos="5608638" algn="l"/>
              </a:tabLst>
              <a:defRPr>
                <a:solidFill>
                  <a:schemeClr val="tx1"/>
                </a:solidFill>
                <a:latin typeface="Arial" charset="0"/>
              </a:defRPr>
            </a:lvl9pPr>
          </a:lstStyle>
          <a:p>
            <a:pPr eaLnBrk="1" hangingPunct="1">
              <a:lnSpc>
                <a:spcPct val="85000"/>
              </a:lnSpc>
            </a:pPr>
            <a:r>
              <a:rPr lang="en-US" sz="1600">
                <a:latin typeface="Impact" pitchFamily="34" charset="0"/>
              </a:rPr>
              <a:t>Cols:</a:t>
            </a:r>
            <a:r>
              <a:rPr lang="en-US" sz="1600">
                <a:latin typeface="Courier New" pitchFamily="49" charset="0"/>
              </a:rPr>
              <a:t>     </a:t>
            </a:r>
            <a:r>
              <a:rPr lang="en-US" sz="800">
                <a:latin typeface="Courier New" pitchFamily="49" charset="0"/>
              </a:rPr>
              <a:t> </a:t>
            </a:r>
            <a:r>
              <a:rPr lang="en-US" sz="1600">
                <a:latin typeface="Courier New" pitchFamily="49" charset="0"/>
              </a:rPr>
              <a:t>1         2         3         4         5         6         7 </a:t>
            </a:r>
          </a:p>
          <a:p>
            <a:pPr eaLnBrk="1" hangingPunct="1">
              <a:lnSpc>
                <a:spcPct val="85000"/>
              </a:lnSpc>
            </a:pPr>
            <a:r>
              <a:rPr lang="en-US" sz="1600">
                <a:latin typeface="Courier New" pitchFamily="49" charset="0"/>
              </a:rPr>
              <a:t>1234567890123456789012345678901234567890123456789012345678901234567890123</a:t>
            </a:r>
          </a:p>
        </p:txBody>
      </p:sp>
      <p:sp>
        <p:nvSpPr>
          <p:cNvPr id="9" name="Text Box 6"/>
          <p:cNvSpPr txBox="1">
            <a:spLocks noChangeArrowheads="1"/>
          </p:cNvSpPr>
          <p:nvPr/>
        </p:nvSpPr>
        <p:spPr bwMode="auto">
          <a:xfrm>
            <a:off x="304800" y="3429000"/>
            <a:ext cx="3886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tabLst>
                <a:tab pos="2225675" algn="l"/>
              </a:tabLst>
              <a:defRPr>
                <a:solidFill>
                  <a:schemeClr val="tx1"/>
                </a:solidFill>
                <a:latin typeface="Arial" charset="0"/>
              </a:defRPr>
            </a:lvl1pPr>
            <a:lvl2pPr marL="742950" indent="-285750" eaLnBrk="0" hangingPunct="0">
              <a:tabLst>
                <a:tab pos="2225675" algn="l"/>
              </a:tabLst>
              <a:defRPr>
                <a:solidFill>
                  <a:schemeClr val="tx1"/>
                </a:solidFill>
                <a:latin typeface="Arial" charset="0"/>
              </a:defRPr>
            </a:lvl2pPr>
            <a:lvl3pPr marL="1143000" indent="-228600" eaLnBrk="0" hangingPunct="0">
              <a:tabLst>
                <a:tab pos="2225675" algn="l"/>
              </a:tabLst>
              <a:defRPr>
                <a:solidFill>
                  <a:schemeClr val="tx1"/>
                </a:solidFill>
                <a:latin typeface="Arial" charset="0"/>
              </a:defRPr>
            </a:lvl3pPr>
            <a:lvl4pPr marL="1600200" indent="-228600" eaLnBrk="0" hangingPunct="0">
              <a:tabLst>
                <a:tab pos="2225675" algn="l"/>
              </a:tabLst>
              <a:defRPr>
                <a:solidFill>
                  <a:schemeClr val="tx1"/>
                </a:solidFill>
                <a:latin typeface="Arial" charset="0"/>
              </a:defRPr>
            </a:lvl4pPr>
            <a:lvl5pPr marL="2057400" indent="-228600" eaLnBrk="0" hangingPunct="0">
              <a:tabLst>
                <a:tab pos="2225675" algn="l"/>
              </a:tabLst>
              <a:defRPr>
                <a:solidFill>
                  <a:schemeClr val="tx1"/>
                </a:solidFill>
                <a:latin typeface="Arial" charset="0"/>
              </a:defRPr>
            </a:lvl5pPr>
            <a:lvl6pPr marL="2514600" indent="-228600" eaLnBrk="0" fontAlgn="base" hangingPunct="0">
              <a:spcBef>
                <a:spcPct val="0"/>
              </a:spcBef>
              <a:spcAft>
                <a:spcPct val="0"/>
              </a:spcAft>
              <a:tabLst>
                <a:tab pos="2225675" algn="l"/>
              </a:tabLst>
              <a:defRPr>
                <a:solidFill>
                  <a:schemeClr val="tx1"/>
                </a:solidFill>
                <a:latin typeface="Arial" charset="0"/>
              </a:defRPr>
            </a:lvl6pPr>
            <a:lvl7pPr marL="2971800" indent="-228600" eaLnBrk="0" fontAlgn="base" hangingPunct="0">
              <a:spcBef>
                <a:spcPct val="0"/>
              </a:spcBef>
              <a:spcAft>
                <a:spcPct val="0"/>
              </a:spcAft>
              <a:tabLst>
                <a:tab pos="2225675" algn="l"/>
              </a:tabLst>
              <a:defRPr>
                <a:solidFill>
                  <a:schemeClr val="tx1"/>
                </a:solidFill>
                <a:latin typeface="Arial" charset="0"/>
              </a:defRPr>
            </a:lvl7pPr>
            <a:lvl8pPr marL="3429000" indent="-228600" eaLnBrk="0" fontAlgn="base" hangingPunct="0">
              <a:spcBef>
                <a:spcPct val="0"/>
              </a:spcBef>
              <a:spcAft>
                <a:spcPct val="0"/>
              </a:spcAft>
              <a:tabLst>
                <a:tab pos="2225675" algn="l"/>
              </a:tabLst>
              <a:defRPr>
                <a:solidFill>
                  <a:schemeClr val="tx1"/>
                </a:solidFill>
                <a:latin typeface="Arial" charset="0"/>
              </a:defRPr>
            </a:lvl8pPr>
            <a:lvl9pPr marL="3886200" indent="-228600" eaLnBrk="0" fontAlgn="base" hangingPunct="0">
              <a:spcBef>
                <a:spcPct val="0"/>
              </a:spcBef>
              <a:spcAft>
                <a:spcPct val="0"/>
              </a:spcAft>
              <a:tabLst>
                <a:tab pos="2225675" algn="l"/>
              </a:tabLst>
              <a:defRPr>
                <a:solidFill>
                  <a:schemeClr val="tx1"/>
                </a:solidFill>
                <a:latin typeface="Arial" charset="0"/>
              </a:defRPr>
            </a:lvl9pPr>
          </a:lstStyle>
          <a:p>
            <a:pPr eaLnBrk="1" hangingPunct="1">
              <a:spcBef>
                <a:spcPct val="50000"/>
              </a:spcBef>
            </a:pPr>
            <a:r>
              <a:rPr lang="en-US" sz="1900">
                <a:latin typeface="Impact" pitchFamily="34" charset="0"/>
              </a:rPr>
              <a:t>  05   CUST-LNAME    	PIC X(15).</a:t>
            </a:r>
          </a:p>
        </p:txBody>
      </p:sp>
      <p:sp>
        <p:nvSpPr>
          <p:cNvPr id="10" name="Text Box 7"/>
          <p:cNvSpPr txBox="1">
            <a:spLocks noChangeArrowheads="1"/>
          </p:cNvSpPr>
          <p:nvPr/>
        </p:nvSpPr>
        <p:spPr bwMode="auto">
          <a:xfrm>
            <a:off x="304800" y="4038600"/>
            <a:ext cx="3657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tabLst>
                <a:tab pos="2225675" algn="l"/>
              </a:tabLst>
              <a:defRPr>
                <a:solidFill>
                  <a:schemeClr val="tx1"/>
                </a:solidFill>
                <a:latin typeface="Arial" charset="0"/>
              </a:defRPr>
            </a:lvl1pPr>
            <a:lvl2pPr marL="742950" indent="-285750" eaLnBrk="0" hangingPunct="0">
              <a:tabLst>
                <a:tab pos="2225675" algn="l"/>
              </a:tabLst>
              <a:defRPr>
                <a:solidFill>
                  <a:schemeClr val="tx1"/>
                </a:solidFill>
                <a:latin typeface="Arial" charset="0"/>
              </a:defRPr>
            </a:lvl2pPr>
            <a:lvl3pPr marL="1143000" indent="-228600" eaLnBrk="0" hangingPunct="0">
              <a:tabLst>
                <a:tab pos="2225675" algn="l"/>
              </a:tabLst>
              <a:defRPr>
                <a:solidFill>
                  <a:schemeClr val="tx1"/>
                </a:solidFill>
                <a:latin typeface="Arial" charset="0"/>
              </a:defRPr>
            </a:lvl3pPr>
            <a:lvl4pPr marL="1600200" indent="-228600" eaLnBrk="0" hangingPunct="0">
              <a:tabLst>
                <a:tab pos="2225675" algn="l"/>
              </a:tabLst>
              <a:defRPr>
                <a:solidFill>
                  <a:schemeClr val="tx1"/>
                </a:solidFill>
                <a:latin typeface="Arial" charset="0"/>
              </a:defRPr>
            </a:lvl4pPr>
            <a:lvl5pPr marL="2057400" indent="-228600" eaLnBrk="0" hangingPunct="0">
              <a:tabLst>
                <a:tab pos="2225675" algn="l"/>
              </a:tabLst>
              <a:defRPr>
                <a:solidFill>
                  <a:schemeClr val="tx1"/>
                </a:solidFill>
                <a:latin typeface="Arial" charset="0"/>
              </a:defRPr>
            </a:lvl5pPr>
            <a:lvl6pPr marL="2514600" indent="-228600" eaLnBrk="0" fontAlgn="base" hangingPunct="0">
              <a:spcBef>
                <a:spcPct val="0"/>
              </a:spcBef>
              <a:spcAft>
                <a:spcPct val="0"/>
              </a:spcAft>
              <a:tabLst>
                <a:tab pos="2225675" algn="l"/>
              </a:tabLst>
              <a:defRPr>
                <a:solidFill>
                  <a:schemeClr val="tx1"/>
                </a:solidFill>
                <a:latin typeface="Arial" charset="0"/>
              </a:defRPr>
            </a:lvl6pPr>
            <a:lvl7pPr marL="2971800" indent="-228600" eaLnBrk="0" fontAlgn="base" hangingPunct="0">
              <a:spcBef>
                <a:spcPct val="0"/>
              </a:spcBef>
              <a:spcAft>
                <a:spcPct val="0"/>
              </a:spcAft>
              <a:tabLst>
                <a:tab pos="2225675" algn="l"/>
              </a:tabLst>
              <a:defRPr>
                <a:solidFill>
                  <a:schemeClr val="tx1"/>
                </a:solidFill>
                <a:latin typeface="Arial" charset="0"/>
              </a:defRPr>
            </a:lvl7pPr>
            <a:lvl8pPr marL="3429000" indent="-228600" eaLnBrk="0" fontAlgn="base" hangingPunct="0">
              <a:spcBef>
                <a:spcPct val="0"/>
              </a:spcBef>
              <a:spcAft>
                <a:spcPct val="0"/>
              </a:spcAft>
              <a:tabLst>
                <a:tab pos="2225675" algn="l"/>
              </a:tabLst>
              <a:defRPr>
                <a:solidFill>
                  <a:schemeClr val="tx1"/>
                </a:solidFill>
                <a:latin typeface="Arial" charset="0"/>
              </a:defRPr>
            </a:lvl8pPr>
            <a:lvl9pPr marL="3886200" indent="-228600" eaLnBrk="0" fontAlgn="base" hangingPunct="0">
              <a:spcBef>
                <a:spcPct val="0"/>
              </a:spcBef>
              <a:spcAft>
                <a:spcPct val="0"/>
              </a:spcAft>
              <a:tabLst>
                <a:tab pos="2225675" algn="l"/>
              </a:tabLst>
              <a:defRPr>
                <a:solidFill>
                  <a:schemeClr val="tx1"/>
                </a:solidFill>
                <a:latin typeface="Arial" charset="0"/>
              </a:defRPr>
            </a:lvl9pPr>
          </a:lstStyle>
          <a:p>
            <a:pPr eaLnBrk="1" hangingPunct="1">
              <a:spcBef>
                <a:spcPct val="50000"/>
              </a:spcBef>
            </a:pPr>
            <a:r>
              <a:rPr lang="en-US" sz="1900">
                <a:latin typeface="Impact" pitchFamily="34" charset="0"/>
              </a:rPr>
              <a:t>  05   CUST-STREET           	PIC X(14). </a:t>
            </a:r>
          </a:p>
        </p:txBody>
      </p:sp>
      <p:sp>
        <p:nvSpPr>
          <p:cNvPr id="11" name="Line 8"/>
          <p:cNvSpPr>
            <a:spLocks noChangeShapeType="1"/>
          </p:cNvSpPr>
          <p:nvPr/>
        </p:nvSpPr>
        <p:spPr bwMode="auto">
          <a:xfrm flipH="1">
            <a:off x="3810000" y="3886200"/>
            <a:ext cx="381000"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 name="Text Box 9"/>
          <p:cNvSpPr txBox="1">
            <a:spLocks noChangeArrowheads="1"/>
          </p:cNvSpPr>
          <p:nvPr/>
        </p:nvSpPr>
        <p:spPr bwMode="auto">
          <a:xfrm>
            <a:off x="304800" y="4343400"/>
            <a:ext cx="3429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tabLst>
                <a:tab pos="2225675" algn="l"/>
              </a:tabLst>
              <a:defRPr>
                <a:solidFill>
                  <a:schemeClr val="tx1"/>
                </a:solidFill>
                <a:latin typeface="Arial" charset="0"/>
              </a:defRPr>
            </a:lvl1pPr>
            <a:lvl2pPr marL="742950" indent="-285750" eaLnBrk="0" hangingPunct="0">
              <a:tabLst>
                <a:tab pos="2225675" algn="l"/>
              </a:tabLst>
              <a:defRPr>
                <a:solidFill>
                  <a:schemeClr val="tx1"/>
                </a:solidFill>
                <a:latin typeface="Arial" charset="0"/>
              </a:defRPr>
            </a:lvl2pPr>
            <a:lvl3pPr marL="1143000" indent="-228600" eaLnBrk="0" hangingPunct="0">
              <a:tabLst>
                <a:tab pos="2225675" algn="l"/>
              </a:tabLst>
              <a:defRPr>
                <a:solidFill>
                  <a:schemeClr val="tx1"/>
                </a:solidFill>
                <a:latin typeface="Arial" charset="0"/>
              </a:defRPr>
            </a:lvl3pPr>
            <a:lvl4pPr marL="1600200" indent="-228600" eaLnBrk="0" hangingPunct="0">
              <a:tabLst>
                <a:tab pos="2225675" algn="l"/>
              </a:tabLst>
              <a:defRPr>
                <a:solidFill>
                  <a:schemeClr val="tx1"/>
                </a:solidFill>
                <a:latin typeface="Arial" charset="0"/>
              </a:defRPr>
            </a:lvl4pPr>
            <a:lvl5pPr marL="2057400" indent="-228600" eaLnBrk="0" hangingPunct="0">
              <a:tabLst>
                <a:tab pos="2225675" algn="l"/>
              </a:tabLst>
              <a:defRPr>
                <a:solidFill>
                  <a:schemeClr val="tx1"/>
                </a:solidFill>
                <a:latin typeface="Arial" charset="0"/>
              </a:defRPr>
            </a:lvl5pPr>
            <a:lvl6pPr marL="2514600" indent="-228600" eaLnBrk="0" fontAlgn="base" hangingPunct="0">
              <a:spcBef>
                <a:spcPct val="0"/>
              </a:spcBef>
              <a:spcAft>
                <a:spcPct val="0"/>
              </a:spcAft>
              <a:tabLst>
                <a:tab pos="2225675" algn="l"/>
              </a:tabLst>
              <a:defRPr>
                <a:solidFill>
                  <a:schemeClr val="tx1"/>
                </a:solidFill>
                <a:latin typeface="Arial" charset="0"/>
              </a:defRPr>
            </a:lvl6pPr>
            <a:lvl7pPr marL="2971800" indent="-228600" eaLnBrk="0" fontAlgn="base" hangingPunct="0">
              <a:spcBef>
                <a:spcPct val="0"/>
              </a:spcBef>
              <a:spcAft>
                <a:spcPct val="0"/>
              </a:spcAft>
              <a:tabLst>
                <a:tab pos="2225675" algn="l"/>
              </a:tabLst>
              <a:defRPr>
                <a:solidFill>
                  <a:schemeClr val="tx1"/>
                </a:solidFill>
                <a:latin typeface="Arial" charset="0"/>
              </a:defRPr>
            </a:lvl7pPr>
            <a:lvl8pPr marL="3429000" indent="-228600" eaLnBrk="0" fontAlgn="base" hangingPunct="0">
              <a:spcBef>
                <a:spcPct val="0"/>
              </a:spcBef>
              <a:spcAft>
                <a:spcPct val="0"/>
              </a:spcAft>
              <a:tabLst>
                <a:tab pos="2225675" algn="l"/>
              </a:tabLst>
              <a:defRPr>
                <a:solidFill>
                  <a:schemeClr val="tx1"/>
                </a:solidFill>
                <a:latin typeface="Arial" charset="0"/>
              </a:defRPr>
            </a:lvl8pPr>
            <a:lvl9pPr marL="3886200" indent="-228600" eaLnBrk="0" fontAlgn="base" hangingPunct="0">
              <a:spcBef>
                <a:spcPct val="0"/>
              </a:spcBef>
              <a:spcAft>
                <a:spcPct val="0"/>
              </a:spcAft>
              <a:tabLst>
                <a:tab pos="2225675" algn="l"/>
              </a:tabLst>
              <a:defRPr>
                <a:solidFill>
                  <a:schemeClr val="tx1"/>
                </a:solidFill>
                <a:latin typeface="Arial" charset="0"/>
              </a:defRPr>
            </a:lvl9pPr>
          </a:lstStyle>
          <a:p>
            <a:pPr eaLnBrk="1" hangingPunct="1">
              <a:spcBef>
                <a:spcPct val="50000"/>
              </a:spcBef>
            </a:pPr>
            <a:r>
              <a:rPr lang="en-US" sz="1900">
                <a:latin typeface="Impact" pitchFamily="34" charset="0"/>
              </a:rPr>
              <a:t>  05   CUST-CITY           	PIC X(10).</a:t>
            </a:r>
          </a:p>
        </p:txBody>
      </p:sp>
      <p:grpSp>
        <p:nvGrpSpPr>
          <p:cNvPr id="2" name="Group 10"/>
          <p:cNvGrpSpPr>
            <a:grpSpLocks/>
          </p:cNvGrpSpPr>
          <p:nvPr/>
        </p:nvGrpSpPr>
        <p:grpSpPr bwMode="auto">
          <a:xfrm>
            <a:off x="2971800" y="2667000"/>
            <a:ext cx="1752600" cy="1524000"/>
            <a:chOff x="1872" y="1728"/>
            <a:chExt cx="1104" cy="960"/>
          </a:xfrm>
        </p:grpSpPr>
        <p:sp>
          <p:nvSpPr>
            <p:cNvPr id="25652" name="Line 11"/>
            <p:cNvSpPr>
              <a:spLocks noChangeShapeType="1"/>
            </p:cNvSpPr>
            <p:nvPr/>
          </p:nvSpPr>
          <p:spPr bwMode="auto">
            <a:xfrm>
              <a:off x="2976" y="1728"/>
              <a:ext cx="0"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53" name="Line 12"/>
            <p:cNvSpPr>
              <a:spLocks noChangeShapeType="1"/>
            </p:cNvSpPr>
            <p:nvPr/>
          </p:nvSpPr>
          <p:spPr bwMode="auto">
            <a:xfrm>
              <a:off x="1872" y="1920"/>
              <a:ext cx="110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54" name="Line 13"/>
            <p:cNvSpPr>
              <a:spLocks noChangeShapeType="1"/>
            </p:cNvSpPr>
            <p:nvPr/>
          </p:nvSpPr>
          <p:spPr bwMode="auto">
            <a:xfrm>
              <a:off x="2880" y="1920"/>
              <a:ext cx="0" cy="76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7" name="Line 14"/>
          <p:cNvSpPr>
            <a:spLocks noChangeShapeType="1"/>
          </p:cNvSpPr>
          <p:nvPr/>
        </p:nvSpPr>
        <p:spPr bwMode="auto">
          <a:xfrm flipH="1">
            <a:off x="3810000" y="4191000"/>
            <a:ext cx="762000"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 name="Text Box 15"/>
          <p:cNvSpPr txBox="1">
            <a:spLocks noChangeArrowheads="1"/>
          </p:cNvSpPr>
          <p:nvPr/>
        </p:nvSpPr>
        <p:spPr bwMode="auto">
          <a:xfrm>
            <a:off x="381000" y="5867400"/>
            <a:ext cx="8763000" cy="387350"/>
          </a:xfrm>
          <a:prstGeom prst="rect">
            <a:avLst/>
          </a:prstGeom>
          <a:noFill/>
          <a:ln w="12700">
            <a:noFill/>
            <a:miter lim="800000"/>
            <a:headEnd type="none" w="sm" len="sm"/>
            <a:tailEnd type="none" w="sm" len="sm"/>
          </a:ln>
          <a:effectLst/>
        </p:spPr>
        <p:txBody>
          <a:bodyPr>
            <a:spAutoFit/>
          </a:bodyPr>
          <a:lstStyle/>
          <a:p>
            <a:pPr fontAlgn="auto">
              <a:lnSpc>
                <a:spcPct val="80000"/>
              </a:lnSpc>
              <a:spcBef>
                <a:spcPct val="50000"/>
              </a:spcBef>
              <a:spcAft>
                <a:spcPts val="0"/>
              </a:spcAft>
              <a:defRPr/>
            </a:pPr>
            <a:r>
              <a:rPr lang="en-US" sz="2400" dirty="0">
                <a:solidFill>
                  <a:srgbClr val="002060"/>
                </a:solidFill>
                <a:latin typeface="+mn-lt"/>
              </a:rPr>
              <a:t>Again, The lay-out must be precise</a:t>
            </a:r>
            <a:endParaRPr lang="en-US" sz="2400" dirty="0">
              <a:solidFill>
                <a:srgbClr val="002060"/>
              </a:solidFill>
              <a:effectLst>
                <a:outerShdw blurRad="38100" dist="38100" dir="2700000" algn="tl">
                  <a:srgbClr val="FFFFFF"/>
                </a:outerShdw>
              </a:effectLst>
              <a:latin typeface="+mn-lt"/>
            </a:endParaRPr>
          </a:p>
        </p:txBody>
      </p:sp>
      <p:sp>
        <p:nvSpPr>
          <p:cNvPr id="19" name="Text Box 16"/>
          <p:cNvSpPr txBox="1">
            <a:spLocks noChangeArrowheads="1"/>
          </p:cNvSpPr>
          <p:nvPr/>
        </p:nvSpPr>
        <p:spPr bwMode="auto">
          <a:xfrm>
            <a:off x="304800" y="3733800"/>
            <a:ext cx="3886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tabLst>
                <a:tab pos="2225675" algn="l"/>
              </a:tabLst>
              <a:defRPr>
                <a:solidFill>
                  <a:schemeClr val="tx1"/>
                </a:solidFill>
                <a:latin typeface="Arial" charset="0"/>
              </a:defRPr>
            </a:lvl1pPr>
            <a:lvl2pPr marL="742950" indent="-285750" eaLnBrk="0" hangingPunct="0">
              <a:tabLst>
                <a:tab pos="2225675" algn="l"/>
              </a:tabLst>
              <a:defRPr>
                <a:solidFill>
                  <a:schemeClr val="tx1"/>
                </a:solidFill>
                <a:latin typeface="Arial" charset="0"/>
              </a:defRPr>
            </a:lvl2pPr>
            <a:lvl3pPr marL="1143000" indent="-228600" eaLnBrk="0" hangingPunct="0">
              <a:tabLst>
                <a:tab pos="2225675" algn="l"/>
              </a:tabLst>
              <a:defRPr>
                <a:solidFill>
                  <a:schemeClr val="tx1"/>
                </a:solidFill>
                <a:latin typeface="Arial" charset="0"/>
              </a:defRPr>
            </a:lvl3pPr>
            <a:lvl4pPr marL="1600200" indent="-228600" eaLnBrk="0" hangingPunct="0">
              <a:tabLst>
                <a:tab pos="2225675" algn="l"/>
              </a:tabLst>
              <a:defRPr>
                <a:solidFill>
                  <a:schemeClr val="tx1"/>
                </a:solidFill>
                <a:latin typeface="Arial" charset="0"/>
              </a:defRPr>
            </a:lvl4pPr>
            <a:lvl5pPr marL="2057400" indent="-228600" eaLnBrk="0" hangingPunct="0">
              <a:tabLst>
                <a:tab pos="2225675" algn="l"/>
              </a:tabLst>
              <a:defRPr>
                <a:solidFill>
                  <a:schemeClr val="tx1"/>
                </a:solidFill>
                <a:latin typeface="Arial" charset="0"/>
              </a:defRPr>
            </a:lvl5pPr>
            <a:lvl6pPr marL="2514600" indent="-228600" eaLnBrk="0" fontAlgn="base" hangingPunct="0">
              <a:spcBef>
                <a:spcPct val="0"/>
              </a:spcBef>
              <a:spcAft>
                <a:spcPct val="0"/>
              </a:spcAft>
              <a:tabLst>
                <a:tab pos="2225675" algn="l"/>
              </a:tabLst>
              <a:defRPr>
                <a:solidFill>
                  <a:schemeClr val="tx1"/>
                </a:solidFill>
                <a:latin typeface="Arial" charset="0"/>
              </a:defRPr>
            </a:lvl6pPr>
            <a:lvl7pPr marL="2971800" indent="-228600" eaLnBrk="0" fontAlgn="base" hangingPunct="0">
              <a:spcBef>
                <a:spcPct val="0"/>
              </a:spcBef>
              <a:spcAft>
                <a:spcPct val="0"/>
              </a:spcAft>
              <a:tabLst>
                <a:tab pos="2225675" algn="l"/>
              </a:tabLst>
              <a:defRPr>
                <a:solidFill>
                  <a:schemeClr val="tx1"/>
                </a:solidFill>
                <a:latin typeface="Arial" charset="0"/>
              </a:defRPr>
            </a:lvl7pPr>
            <a:lvl8pPr marL="3429000" indent="-228600" eaLnBrk="0" fontAlgn="base" hangingPunct="0">
              <a:spcBef>
                <a:spcPct val="0"/>
              </a:spcBef>
              <a:spcAft>
                <a:spcPct val="0"/>
              </a:spcAft>
              <a:tabLst>
                <a:tab pos="2225675" algn="l"/>
              </a:tabLst>
              <a:defRPr>
                <a:solidFill>
                  <a:schemeClr val="tx1"/>
                </a:solidFill>
                <a:latin typeface="Arial" charset="0"/>
              </a:defRPr>
            </a:lvl8pPr>
            <a:lvl9pPr marL="3886200" indent="-228600" eaLnBrk="0" fontAlgn="base" hangingPunct="0">
              <a:spcBef>
                <a:spcPct val="0"/>
              </a:spcBef>
              <a:spcAft>
                <a:spcPct val="0"/>
              </a:spcAft>
              <a:tabLst>
                <a:tab pos="2225675" algn="l"/>
              </a:tabLst>
              <a:defRPr>
                <a:solidFill>
                  <a:schemeClr val="tx1"/>
                </a:solidFill>
                <a:latin typeface="Arial" charset="0"/>
              </a:defRPr>
            </a:lvl9pPr>
          </a:lstStyle>
          <a:p>
            <a:pPr eaLnBrk="1" hangingPunct="1">
              <a:spcBef>
                <a:spcPct val="50000"/>
              </a:spcBef>
            </a:pPr>
            <a:r>
              <a:rPr lang="en-US" sz="1900">
                <a:latin typeface="Impact" pitchFamily="34" charset="0"/>
              </a:rPr>
              <a:t>  05   CUST-LNAME    	PIC X(8).</a:t>
            </a:r>
          </a:p>
        </p:txBody>
      </p:sp>
      <p:grpSp>
        <p:nvGrpSpPr>
          <p:cNvPr id="3" name="Group 17"/>
          <p:cNvGrpSpPr>
            <a:grpSpLocks/>
          </p:cNvGrpSpPr>
          <p:nvPr/>
        </p:nvGrpSpPr>
        <p:grpSpPr bwMode="auto">
          <a:xfrm>
            <a:off x="1981200" y="2667000"/>
            <a:ext cx="990600" cy="685800"/>
            <a:chOff x="1248" y="1728"/>
            <a:chExt cx="624" cy="432"/>
          </a:xfrm>
        </p:grpSpPr>
        <p:grpSp>
          <p:nvGrpSpPr>
            <p:cNvPr id="25648" name="Group 18"/>
            <p:cNvGrpSpPr>
              <a:grpSpLocks/>
            </p:cNvGrpSpPr>
            <p:nvPr/>
          </p:nvGrpSpPr>
          <p:grpSpPr bwMode="auto">
            <a:xfrm>
              <a:off x="1248" y="1728"/>
              <a:ext cx="624" cy="192"/>
              <a:chOff x="1248" y="1728"/>
              <a:chExt cx="624" cy="192"/>
            </a:xfrm>
          </p:grpSpPr>
          <p:sp>
            <p:nvSpPr>
              <p:cNvPr id="25650" name="Line 19"/>
              <p:cNvSpPr>
                <a:spLocks noChangeShapeType="1"/>
              </p:cNvSpPr>
              <p:nvPr/>
            </p:nvSpPr>
            <p:spPr bwMode="auto">
              <a:xfrm>
                <a:off x="1248" y="1920"/>
                <a:ext cx="62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51" name="Line 20"/>
              <p:cNvSpPr>
                <a:spLocks noChangeShapeType="1"/>
              </p:cNvSpPr>
              <p:nvPr/>
            </p:nvSpPr>
            <p:spPr bwMode="auto">
              <a:xfrm>
                <a:off x="1872" y="1728"/>
                <a:ext cx="0"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5649" name="Line 21"/>
            <p:cNvSpPr>
              <a:spLocks noChangeShapeType="1"/>
            </p:cNvSpPr>
            <p:nvPr/>
          </p:nvSpPr>
          <p:spPr bwMode="auto">
            <a:xfrm>
              <a:off x="1584" y="1920"/>
              <a:ext cx="0" cy="24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5" name="Line 22"/>
          <p:cNvSpPr>
            <a:spLocks noChangeShapeType="1"/>
          </p:cNvSpPr>
          <p:nvPr/>
        </p:nvSpPr>
        <p:spPr bwMode="auto">
          <a:xfrm>
            <a:off x="2514600" y="3352800"/>
            <a:ext cx="167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 name="Line 23"/>
          <p:cNvSpPr>
            <a:spLocks noChangeShapeType="1"/>
          </p:cNvSpPr>
          <p:nvPr/>
        </p:nvSpPr>
        <p:spPr bwMode="auto">
          <a:xfrm>
            <a:off x="4191000" y="3352800"/>
            <a:ext cx="0" cy="533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13" name="Group 24"/>
          <p:cNvGrpSpPr>
            <a:grpSpLocks/>
          </p:cNvGrpSpPr>
          <p:nvPr/>
        </p:nvGrpSpPr>
        <p:grpSpPr bwMode="auto">
          <a:xfrm>
            <a:off x="4724400" y="2667000"/>
            <a:ext cx="1295400" cy="1828800"/>
            <a:chOff x="2976" y="1728"/>
            <a:chExt cx="816" cy="1152"/>
          </a:xfrm>
        </p:grpSpPr>
        <p:sp>
          <p:nvSpPr>
            <p:cNvPr id="25645" name="Line 25"/>
            <p:cNvSpPr>
              <a:spLocks noChangeShapeType="1"/>
            </p:cNvSpPr>
            <p:nvPr/>
          </p:nvSpPr>
          <p:spPr bwMode="auto">
            <a:xfrm>
              <a:off x="2976" y="1917"/>
              <a:ext cx="816"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5646" name="Line 26"/>
            <p:cNvSpPr>
              <a:spLocks noChangeShapeType="1"/>
            </p:cNvSpPr>
            <p:nvPr/>
          </p:nvSpPr>
          <p:spPr bwMode="auto">
            <a:xfrm flipV="1">
              <a:off x="3744" y="1728"/>
              <a:ext cx="0" cy="1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5647" name="Line 27"/>
            <p:cNvSpPr>
              <a:spLocks noChangeShapeType="1"/>
            </p:cNvSpPr>
            <p:nvPr/>
          </p:nvSpPr>
          <p:spPr bwMode="auto">
            <a:xfrm>
              <a:off x="3312" y="1920"/>
              <a:ext cx="0" cy="9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31" name="Line 28"/>
          <p:cNvSpPr>
            <a:spLocks noChangeShapeType="1"/>
          </p:cNvSpPr>
          <p:nvPr/>
        </p:nvSpPr>
        <p:spPr bwMode="auto">
          <a:xfrm flipH="1">
            <a:off x="3810000" y="4495800"/>
            <a:ext cx="1447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2" name="Text Box 29"/>
          <p:cNvSpPr txBox="1">
            <a:spLocks noChangeArrowheads="1"/>
          </p:cNvSpPr>
          <p:nvPr/>
        </p:nvSpPr>
        <p:spPr bwMode="auto">
          <a:xfrm>
            <a:off x="304800" y="4648200"/>
            <a:ext cx="3429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tabLst>
                <a:tab pos="2225675" algn="l"/>
              </a:tabLst>
              <a:defRPr>
                <a:solidFill>
                  <a:schemeClr val="tx1"/>
                </a:solidFill>
                <a:latin typeface="Arial" charset="0"/>
              </a:defRPr>
            </a:lvl1pPr>
            <a:lvl2pPr marL="742950" indent="-285750" eaLnBrk="0" hangingPunct="0">
              <a:tabLst>
                <a:tab pos="2225675" algn="l"/>
              </a:tabLst>
              <a:defRPr>
                <a:solidFill>
                  <a:schemeClr val="tx1"/>
                </a:solidFill>
                <a:latin typeface="Arial" charset="0"/>
              </a:defRPr>
            </a:lvl2pPr>
            <a:lvl3pPr marL="1143000" indent="-228600" eaLnBrk="0" hangingPunct="0">
              <a:tabLst>
                <a:tab pos="2225675" algn="l"/>
              </a:tabLst>
              <a:defRPr>
                <a:solidFill>
                  <a:schemeClr val="tx1"/>
                </a:solidFill>
                <a:latin typeface="Arial" charset="0"/>
              </a:defRPr>
            </a:lvl3pPr>
            <a:lvl4pPr marL="1600200" indent="-228600" eaLnBrk="0" hangingPunct="0">
              <a:tabLst>
                <a:tab pos="2225675" algn="l"/>
              </a:tabLst>
              <a:defRPr>
                <a:solidFill>
                  <a:schemeClr val="tx1"/>
                </a:solidFill>
                <a:latin typeface="Arial" charset="0"/>
              </a:defRPr>
            </a:lvl4pPr>
            <a:lvl5pPr marL="2057400" indent="-228600" eaLnBrk="0" hangingPunct="0">
              <a:tabLst>
                <a:tab pos="2225675" algn="l"/>
              </a:tabLst>
              <a:defRPr>
                <a:solidFill>
                  <a:schemeClr val="tx1"/>
                </a:solidFill>
                <a:latin typeface="Arial" charset="0"/>
              </a:defRPr>
            </a:lvl5pPr>
            <a:lvl6pPr marL="2514600" indent="-228600" eaLnBrk="0" fontAlgn="base" hangingPunct="0">
              <a:spcBef>
                <a:spcPct val="0"/>
              </a:spcBef>
              <a:spcAft>
                <a:spcPct val="0"/>
              </a:spcAft>
              <a:tabLst>
                <a:tab pos="2225675" algn="l"/>
              </a:tabLst>
              <a:defRPr>
                <a:solidFill>
                  <a:schemeClr val="tx1"/>
                </a:solidFill>
                <a:latin typeface="Arial" charset="0"/>
              </a:defRPr>
            </a:lvl6pPr>
            <a:lvl7pPr marL="2971800" indent="-228600" eaLnBrk="0" fontAlgn="base" hangingPunct="0">
              <a:spcBef>
                <a:spcPct val="0"/>
              </a:spcBef>
              <a:spcAft>
                <a:spcPct val="0"/>
              </a:spcAft>
              <a:tabLst>
                <a:tab pos="2225675" algn="l"/>
              </a:tabLst>
              <a:defRPr>
                <a:solidFill>
                  <a:schemeClr val="tx1"/>
                </a:solidFill>
                <a:latin typeface="Arial" charset="0"/>
              </a:defRPr>
            </a:lvl7pPr>
            <a:lvl8pPr marL="3429000" indent="-228600" eaLnBrk="0" fontAlgn="base" hangingPunct="0">
              <a:spcBef>
                <a:spcPct val="0"/>
              </a:spcBef>
              <a:spcAft>
                <a:spcPct val="0"/>
              </a:spcAft>
              <a:tabLst>
                <a:tab pos="2225675" algn="l"/>
              </a:tabLst>
              <a:defRPr>
                <a:solidFill>
                  <a:schemeClr val="tx1"/>
                </a:solidFill>
                <a:latin typeface="Arial" charset="0"/>
              </a:defRPr>
            </a:lvl8pPr>
            <a:lvl9pPr marL="3886200" indent="-228600" eaLnBrk="0" fontAlgn="base" hangingPunct="0">
              <a:spcBef>
                <a:spcPct val="0"/>
              </a:spcBef>
              <a:spcAft>
                <a:spcPct val="0"/>
              </a:spcAft>
              <a:tabLst>
                <a:tab pos="2225675" algn="l"/>
              </a:tabLst>
              <a:defRPr>
                <a:solidFill>
                  <a:schemeClr val="tx1"/>
                </a:solidFill>
                <a:latin typeface="Arial" charset="0"/>
              </a:defRPr>
            </a:lvl9pPr>
          </a:lstStyle>
          <a:p>
            <a:pPr eaLnBrk="1" hangingPunct="1">
              <a:spcBef>
                <a:spcPct val="50000"/>
              </a:spcBef>
            </a:pPr>
            <a:r>
              <a:rPr lang="en-US" sz="1900">
                <a:latin typeface="Impact" pitchFamily="34" charset="0"/>
              </a:rPr>
              <a:t>  05   CUST-STATE           	PIC X(2).</a:t>
            </a:r>
          </a:p>
        </p:txBody>
      </p:sp>
      <p:grpSp>
        <p:nvGrpSpPr>
          <p:cNvPr id="14" name="Group 30"/>
          <p:cNvGrpSpPr>
            <a:grpSpLocks/>
          </p:cNvGrpSpPr>
          <p:nvPr/>
        </p:nvGrpSpPr>
        <p:grpSpPr bwMode="auto">
          <a:xfrm>
            <a:off x="5943600" y="2667000"/>
            <a:ext cx="304800" cy="2133600"/>
            <a:chOff x="3744" y="1728"/>
            <a:chExt cx="192" cy="1344"/>
          </a:xfrm>
        </p:grpSpPr>
        <p:sp>
          <p:nvSpPr>
            <p:cNvPr id="25642" name="Line 31"/>
            <p:cNvSpPr>
              <a:spLocks noChangeShapeType="1"/>
            </p:cNvSpPr>
            <p:nvPr/>
          </p:nvSpPr>
          <p:spPr bwMode="auto">
            <a:xfrm flipV="1">
              <a:off x="3936" y="1728"/>
              <a:ext cx="0" cy="1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5643" name="Line 32"/>
            <p:cNvSpPr>
              <a:spLocks noChangeShapeType="1"/>
            </p:cNvSpPr>
            <p:nvPr/>
          </p:nvSpPr>
          <p:spPr bwMode="auto">
            <a:xfrm>
              <a:off x="3744" y="1920"/>
              <a:ext cx="1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5644" name="Line 33"/>
            <p:cNvSpPr>
              <a:spLocks noChangeShapeType="1"/>
            </p:cNvSpPr>
            <p:nvPr/>
          </p:nvSpPr>
          <p:spPr bwMode="auto">
            <a:xfrm>
              <a:off x="3840" y="1920"/>
              <a:ext cx="0" cy="11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37" name="Line 34"/>
          <p:cNvSpPr>
            <a:spLocks noChangeShapeType="1"/>
          </p:cNvSpPr>
          <p:nvPr/>
        </p:nvSpPr>
        <p:spPr bwMode="auto">
          <a:xfrm flipH="1">
            <a:off x="3810000" y="4800600"/>
            <a:ext cx="2286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8" name="Text Box 35"/>
          <p:cNvSpPr txBox="1">
            <a:spLocks noChangeArrowheads="1"/>
          </p:cNvSpPr>
          <p:nvPr/>
        </p:nvSpPr>
        <p:spPr bwMode="auto">
          <a:xfrm>
            <a:off x="304800" y="4953000"/>
            <a:ext cx="3429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tabLst>
                <a:tab pos="2225675" algn="l"/>
              </a:tabLst>
              <a:defRPr>
                <a:solidFill>
                  <a:schemeClr val="tx1"/>
                </a:solidFill>
                <a:latin typeface="Arial" charset="0"/>
              </a:defRPr>
            </a:lvl1pPr>
            <a:lvl2pPr marL="742950" indent="-285750" eaLnBrk="0" hangingPunct="0">
              <a:tabLst>
                <a:tab pos="2225675" algn="l"/>
              </a:tabLst>
              <a:defRPr>
                <a:solidFill>
                  <a:schemeClr val="tx1"/>
                </a:solidFill>
                <a:latin typeface="Arial" charset="0"/>
              </a:defRPr>
            </a:lvl2pPr>
            <a:lvl3pPr marL="1143000" indent="-228600" eaLnBrk="0" hangingPunct="0">
              <a:tabLst>
                <a:tab pos="2225675" algn="l"/>
              </a:tabLst>
              <a:defRPr>
                <a:solidFill>
                  <a:schemeClr val="tx1"/>
                </a:solidFill>
                <a:latin typeface="Arial" charset="0"/>
              </a:defRPr>
            </a:lvl3pPr>
            <a:lvl4pPr marL="1600200" indent="-228600" eaLnBrk="0" hangingPunct="0">
              <a:tabLst>
                <a:tab pos="2225675" algn="l"/>
              </a:tabLst>
              <a:defRPr>
                <a:solidFill>
                  <a:schemeClr val="tx1"/>
                </a:solidFill>
                <a:latin typeface="Arial" charset="0"/>
              </a:defRPr>
            </a:lvl4pPr>
            <a:lvl5pPr marL="2057400" indent="-228600" eaLnBrk="0" hangingPunct="0">
              <a:tabLst>
                <a:tab pos="2225675" algn="l"/>
              </a:tabLst>
              <a:defRPr>
                <a:solidFill>
                  <a:schemeClr val="tx1"/>
                </a:solidFill>
                <a:latin typeface="Arial" charset="0"/>
              </a:defRPr>
            </a:lvl5pPr>
            <a:lvl6pPr marL="2514600" indent="-228600" eaLnBrk="0" fontAlgn="base" hangingPunct="0">
              <a:spcBef>
                <a:spcPct val="0"/>
              </a:spcBef>
              <a:spcAft>
                <a:spcPct val="0"/>
              </a:spcAft>
              <a:tabLst>
                <a:tab pos="2225675" algn="l"/>
              </a:tabLst>
              <a:defRPr>
                <a:solidFill>
                  <a:schemeClr val="tx1"/>
                </a:solidFill>
                <a:latin typeface="Arial" charset="0"/>
              </a:defRPr>
            </a:lvl6pPr>
            <a:lvl7pPr marL="2971800" indent="-228600" eaLnBrk="0" fontAlgn="base" hangingPunct="0">
              <a:spcBef>
                <a:spcPct val="0"/>
              </a:spcBef>
              <a:spcAft>
                <a:spcPct val="0"/>
              </a:spcAft>
              <a:tabLst>
                <a:tab pos="2225675" algn="l"/>
              </a:tabLst>
              <a:defRPr>
                <a:solidFill>
                  <a:schemeClr val="tx1"/>
                </a:solidFill>
                <a:latin typeface="Arial" charset="0"/>
              </a:defRPr>
            </a:lvl7pPr>
            <a:lvl8pPr marL="3429000" indent="-228600" eaLnBrk="0" fontAlgn="base" hangingPunct="0">
              <a:spcBef>
                <a:spcPct val="0"/>
              </a:spcBef>
              <a:spcAft>
                <a:spcPct val="0"/>
              </a:spcAft>
              <a:tabLst>
                <a:tab pos="2225675" algn="l"/>
              </a:tabLst>
              <a:defRPr>
                <a:solidFill>
                  <a:schemeClr val="tx1"/>
                </a:solidFill>
                <a:latin typeface="Arial" charset="0"/>
              </a:defRPr>
            </a:lvl8pPr>
            <a:lvl9pPr marL="3886200" indent="-228600" eaLnBrk="0" fontAlgn="base" hangingPunct="0">
              <a:spcBef>
                <a:spcPct val="0"/>
              </a:spcBef>
              <a:spcAft>
                <a:spcPct val="0"/>
              </a:spcAft>
              <a:tabLst>
                <a:tab pos="2225675" algn="l"/>
              </a:tabLst>
              <a:defRPr>
                <a:solidFill>
                  <a:schemeClr val="tx1"/>
                </a:solidFill>
                <a:latin typeface="Arial" charset="0"/>
              </a:defRPr>
            </a:lvl9pPr>
          </a:lstStyle>
          <a:p>
            <a:pPr eaLnBrk="1" hangingPunct="1">
              <a:spcBef>
                <a:spcPct val="50000"/>
              </a:spcBef>
            </a:pPr>
            <a:r>
              <a:rPr lang="en-US" sz="1900">
                <a:latin typeface="Impact" pitchFamily="34" charset="0"/>
              </a:rPr>
              <a:t>  05   CUST-ZIP           	PIC X(5).</a:t>
            </a:r>
          </a:p>
        </p:txBody>
      </p:sp>
      <p:sp>
        <p:nvSpPr>
          <p:cNvPr id="39" name="Text Box 36"/>
          <p:cNvSpPr txBox="1">
            <a:spLocks noChangeArrowheads="1"/>
          </p:cNvSpPr>
          <p:nvPr/>
        </p:nvSpPr>
        <p:spPr bwMode="auto">
          <a:xfrm>
            <a:off x="304800" y="5257800"/>
            <a:ext cx="3429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tabLst>
                <a:tab pos="2225675" algn="l"/>
              </a:tabLst>
              <a:defRPr>
                <a:solidFill>
                  <a:schemeClr val="tx1"/>
                </a:solidFill>
                <a:latin typeface="Arial" charset="0"/>
              </a:defRPr>
            </a:lvl1pPr>
            <a:lvl2pPr marL="742950" indent="-285750" eaLnBrk="0" hangingPunct="0">
              <a:tabLst>
                <a:tab pos="2225675" algn="l"/>
              </a:tabLst>
              <a:defRPr>
                <a:solidFill>
                  <a:schemeClr val="tx1"/>
                </a:solidFill>
                <a:latin typeface="Arial" charset="0"/>
              </a:defRPr>
            </a:lvl2pPr>
            <a:lvl3pPr marL="1143000" indent="-228600" eaLnBrk="0" hangingPunct="0">
              <a:tabLst>
                <a:tab pos="2225675" algn="l"/>
              </a:tabLst>
              <a:defRPr>
                <a:solidFill>
                  <a:schemeClr val="tx1"/>
                </a:solidFill>
                <a:latin typeface="Arial" charset="0"/>
              </a:defRPr>
            </a:lvl3pPr>
            <a:lvl4pPr marL="1600200" indent="-228600" eaLnBrk="0" hangingPunct="0">
              <a:tabLst>
                <a:tab pos="2225675" algn="l"/>
              </a:tabLst>
              <a:defRPr>
                <a:solidFill>
                  <a:schemeClr val="tx1"/>
                </a:solidFill>
                <a:latin typeface="Arial" charset="0"/>
              </a:defRPr>
            </a:lvl4pPr>
            <a:lvl5pPr marL="2057400" indent="-228600" eaLnBrk="0" hangingPunct="0">
              <a:tabLst>
                <a:tab pos="2225675" algn="l"/>
              </a:tabLst>
              <a:defRPr>
                <a:solidFill>
                  <a:schemeClr val="tx1"/>
                </a:solidFill>
                <a:latin typeface="Arial" charset="0"/>
              </a:defRPr>
            </a:lvl5pPr>
            <a:lvl6pPr marL="2514600" indent="-228600" eaLnBrk="0" fontAlgn="base" hangingPunct="0">
              <a:spcBef>
                <a:spcPct val="0"/>
              </a:spcBef>
              <a:spcAft>
                <a:spcPct val="0"/>
              </a:spcAft>
              <a:tabLst>
                <a:tab pos="2225675" algn="l"/>
              </a:tabLst>
              <a:defRPr>
                <a:solidFill>
                  <a:schemeClr val="tx1"/>
                </a:solidFill>
                <a:latin typeface="Arial" charset="0"/>
              </a:defRPr>
            </a:lvl6pPr>
            <a:lvl7pPr marL="2971800" indent="-228600" eaLnBrk="0" fontAlgn="base" hangingPunct="0">
              <a:spcBef>
                <a:spcPct val="0"/>
              </a:spcBef>
              <a:spcAft>
                <a:spcPct val="0"/>
              </a:spcAft>
              <a:tabLst>
                <a:tab pos="2225675" algn="l"/>
              </a:tabLst>
              <a:defRPr>
                <a:solidFill>
                  <a:schemeClr val="tx1"/>
                </a:solidFill>
                <a:latin typeface="Arial" charset="0"/>
              </a:defRPr>
            </a:lvl7pPr>
            <a:lvl8pPr marL="3429000" indent="-228600" eaLnBrk="0" fontAlgn="base" hangingPunct="0">
              <a:spcBef>
                <a:spcPct val="0"/>
              </a:spcBef>
              <a:spcAft>
                <a:spcPct val="0"/>
              </a:spcAft>
              <a:tabLst>
                <a:tab pos="2225675" algn="l"/>
              </a:tabLst>
              <a:defRPr>
                <a:solidFill>
                  <a:schemeClr val="tx1"/>
                </a:solidFill>
                <a:latin typeface="Arial" charset="0"/>
              </a:defRPr>
            </a:lvl8pPr>
            <a:lvl9pPr marL="3886200" indent="-228600" eaLnBrk="0" fontAlgn="base" hangingPunct="0">
              <a:spcBef>
                <a:spcPct val="0"/>
              </a:spcBef>
              <a:spcAft>
                <a:spcPct val="0"/>
              </a:spcAft>
              <a:tabLst>
                <a:tab pos="2225675" algn="l"/>
              </a:tabLst>
              <a:defRPr>
                <a:solidFill>
                  <a:schemeClr val="tx1"/>
                </a:solidFill>
                <a:latin typeface="Arial" charset="0"/>
              </a:defRPr>
            </a:lvl9pPr>
          </a:lstStyle>
          <a:p>
            <a:pPr eaLnBrk="1" hangingPunct="1">
              <a:spcBef>
                <a:spcPct val="50000"/>
              </a:spcBef>
            </a:pPr>
            <a:r>
              <a:rPr lang="en-US" sz="1900">
                <a:latin typeface="Impact" pitchFamily="34" charset="0"/>
              </a:rPr>
              <a:t>  05   CUST-PRODUCT      	PIC X(10).</a:t>
            </a:r>
          </a:p>
        </p:txBody>
      </p:sp>
      <p:grpSp>
        <p:nvGrpSpPr>
          <p:cNvPr id="15" name="Group 37"/>
          <p:cNvGrpSpPr>
            <a:grpSpLocks/>
          </p:cNvGrpSpPr>
          <p:nvPr/>
        </p:nvGrpSpPr>
        <p:grpSpPr bwMode="auto">
          <a:xfrm>
            <a:off x="6248400" y="2667000"/>
            <a:ext cx="609600" cy="2438400"/>
            <a:chOff x="3936" y="1728"/>
            <a:chExt cx="384" cy="1536"/>
          </a:xfrm>
        </p:grpSpPr>
        <p:sp>
          <p:nvSpPr>
            <p:cNvPr id="25639" name="Line 38"/>
            <p:cNvSpPr>
              <a:spLocks noChangeShapeType="1"/>
            </p:cNvSpPr>
            <p:nvPr/>
          </p:nvSpPr>
          <p:spPr bwMode="auto">
            <a:xfrm flipV="1">
              <a:off x="4320" y="1728"/>
              <a:ext cx="0" cy="1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5640" name="Line 39"/>
            <p:cNvSpPr>
              <a:spLocks noChangeShapeType="1"/>
            </p:cNvSpPr>
            <p:nvPr/>
          </p:nvSpPr>
          <p:spPr bwMode="auto">
            <a:xfrm>
              <a:off x="3936" y="1920"/>
              <a:ext cx="38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5641" name="Line 40"/>
            <p:cNvSpPr>
              <a:spLocks noChangeShapeType="1"/>
            </p:cNvSpPr>
            <p:nvPr/>
          </p:nvSpPr>
          <p:spPr bwMode="auto">
            <a:xfrm>
              <a:off x="4128" y="1920"/>
              <a:ext cx="0" cy="13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44" name="Line 41"/>
          <p:cNvSpPr>
            <a:spLocks noChangeShapeType="1"/>
          </p:cNvSpPr>
          <p:nvPr/>
        </p:nvSpPr>
        <p:spPr bwMode="auto">
          <a:xfrm flipH="1">
            <a:off x="3810000" y="5105400"/>
            <a:ext cx="2743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grpSp>
        <p:nvGrpSpPr>
          <p:cNvPr id="16" name="Group 42"/>
          <p:cNvGrpSpPr>
            <a:grpSpLocks/>
          </p:cNvGrpSpPr>
          <p:nvPr/>
        </p:nvGrpSpPr>
        <p:grpSpPr bwMode="auto">
          <a:xfrm>
            <a:off x="6858000" y="2667000"/>
            <a:ext cx="1295400" cy="2743200"/>
            <a:chOff x="4320" y="1728"/>
            <a:chExt cx="816" cy="1728"/>
          </a:xfrm>
        </p:grpSpPr>
        <p:sp>
          <p:nvSpPr>
            <p:cNvPr id="25636" name="Line 43"/>
            <p:cNvSpPr>
              <a:spLocks noChangeShapeType="1"/>
            </p:cNvSpPr>
            <p:nvPr/>
          </p:nvSpPr>
          <p:spPr bwMode="auto">
            <a:xfrm>
              <a:off x="4320" y="1920"/>
              <a:ext cx="8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5637" name="Line 44"/>
            <p:cNvSpPr>
              <a:spLocks noChangeShapeType="1"/>
            </p:cNvSpPr>
            <p:nvPr/>
          </p:nvSpPr>
          <p:spPr bwMode="auto">
            <a:xfrm flipV="1">
              <a:off x="5136" y="1728"/>
              <a:ext cx="0" cy="1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5638" name="Line 45"/>
            <p:cNvSpPr>
              <a:spLocks noChangeShapeType="1"/>
            </p:cNvSpPr>
            <p:nvPr/>
          </p:nvSpPr>
          <p:spPr bwMode="auto">
            <a:xfrm>
              <a:off x="4704" y="1920"/>
              <a:ext cx="0" cy="15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49" name="Line 46"/>
          <p:cNvSpPr>
            <a:spLocks noChangeShapeType="1"/>
          </p:cNvSpPr>
          <p:nvPr/>
        </p:nvSpPr>
        <p:spPr bwMode="auto">
          <a:xfrm flipH="1">
            <a:off x="3810000" y="5410200"/>
            <a:ext cx="3657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grpSp>
        <p:nvGrpSpPr>
          <p:cNvPr id="20" name="Group 47"/>
          <p:cNvGrpSpPr>
            <a:grpSpLocks/>
          </p:cNvGrpSpPr>
          <p:nvPr/>
        </p:nvGrpSpPr>
        <p:grpSpPr bwMode="auto">
          <a:xfrm>
            <a:off x="152400" y="2667000"/>
            <a:ext cx="1828800" cy="685800"/>
            <a:chOff x="96" y="1728"/>
            <a:chExt cx="1152" cy="432"/>
          </a:xfrm>
        </p:grpSpPr>
        <p:grpSp>
          <p:nvGrpSpPr>
            <p:cNvPr id="25631" name="Group 48"/>
            <p:cNvGrpSpPr>
              <a:grpSpLocks/>
            </p:cNvGrpSpPr>
            <p:nvPr/>
          </p:nvGrpSpPr>
          <p:grpSpPr bwMode="auto">
            <a:xfrm>
              <a:off x="120" y="1728"/>
              <a:ext cx="1536" cy="192"/>
              <a:chOff x="96" y="1776"/>
              <a:chExt cx="1536" cy="192"/>
            </a:xfrm>
          </p:grpSpPr>
          <p:sp>
            <p:nvSpPr>
              <p:cNvPr id="25633" name="Line 49"/>
              <p:cNvSpPr>
                <a:spLocks noChangeShapeType="1"/>
              </p:cNvSpPr>
              <p:nvPr/>
            </p:nvSpPr>
            <p:spPr bwMode="auto">
              <a:xfrm>
                <a:off x="96" y="1776"/>
                <a:ext cx="0"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34" name="Line 50"/>
              <p:cNvSpPr>
                <a:spLocks noChangeShapeType="1"/>
              </p:cNvSpPr>
              <p:nvPr/>
            </p:nvSpPr>
            <p:spPr bwMode="auto">
              <a:xfrm>
                <a:off x="96" y="1968"/>
                <a:ext cx="153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35" name="Line 51"/>
              <p:cNvSpPr>
                <a:spLocks noChangeShapeType="1"/>
              </p:cNvSpPr>
              <p:nvPr/>
            </p:nvSpPr>
            <p:spPr bwMode="auto">
              <a:xfrm>
                <a:off x="1632" y="1776"/>
                <a:ext cx="0"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5632" name="Line 52"/>
            <p:cNvSpPr>
              <a:spLocks noChangeShapeType="1"/>
            </p:cNvSpPr>
            <p:nvPr/>
          </p:nvSpPr>
          <p:spPr bwMode="auto">
            <a:xfrm>
              <a:off x="672" y="1920"/>
              <a:ext cx="0" cy="24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56" name="Text Box 7"/>
          <p:cNvSpPr txBox="1">
            <a:spLocks noChangeArrowheads="1"/>
          </p:cNvSpPr>
          <p:nvPr/>
        </p:nvSpPr>
        <p:spPr bwMode="auto">
          <a:xfrm>
            <a:off x="0" y="6858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What Problems??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17"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ppt_h/2"/>
                                          </p:val>
                                        </p:tav>
                                        <p:tav tm="100000">
                                          <p:val>
                                            <p:strVal val="#ppt_y"/>
                                          </p:val>
                                        </p:tav>
                                      </p:tavLst>
                                    </p:anim>
                                    <p:anim calcmode="lin" valueType="num">
                                      <p:cBhvr>
                                        <p:cTn id="13" dur="500" fill="hold"/>
                                        <p:tgtEl>
                                          <p:spTgt spid="8"/>
                                        </p:tgtEl>
                                        <p:attrNameLst>
                                          <p:attrName>ppt_w</p:attrName>
                                        </p:attrNameLst>
                                      </p:cBhvr>
                                      <p:tavLst>
                                        <p:tav tm="0">
                                          <p:val>
                                            <p:strVal val="#ppt_w"/>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par>
                          <p:cTn id="15" fill="hold" nodeType="afterGroup">
                            <p:stCondLst>
                              <p:cond delay="1000"/>
                            </p:stCondLst>
                            <p:childTnLst>
                              <p:par>
                                <p:cTn id="16" presetID="17"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ppt_h/2"/>
                                          </p:val>
                                        </p:tav>
                                        <p:tav tm="100000">
                                          <p:val>
                                            <p:strVal val="#ppt_y"/>
                                          </p:val>
                                        </p:tav>
                                      </p:tavLst>
                                    </p:anim>
                                    <p:anim calcmode="lin" valueType="num">
                                      <p:cBhvr>
                                        <p:cTn id="20" dur="500" fill="hold"/>
                                        <p:tgtEl>
                                          <p:spTgt spid="7"/>
                                        </p:tgtEl>
                                        <p:attrNameLst>
                                          <p:attrName>ppt_w</p:attrName>
                                        </p:attrNameLst>
                                      </p:cBhvr>
                                      <p:tavLst>
                                        <p:tav tm="0">
                                          <p:val>
                                            <p:strVal val="#ppt_w"/>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childTnLst>
                                </p:cTn>
                              </p:par>
                            </p:childTnLst>
                          </p:cTn>
                        </p:par>
                        <p:par>
                          <p:cTn id="22" fill="hold" nodeType="afterGroup">
                            <p:stCondLst>
                              <p:cond delay="1500"/>
                            </p:stCondLst>
                            <p:childTnLst>
                              <p:par>
                                <p:cTn id="23" presetID="22" presetClass="entr" presetSubtype="1"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nodeType="afterGroup">
                            <p:stCondLst>
                              <p:cond delay="2000"/>
                            </p:stCondLst>
                            <p:childTnLst>
                              <p:par>
                                <p:cTn id="27" presetID="12" presetClass="entr" presetSubtype="1"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slide(fromTop)">
                                      <p:cBhvr>
                                        <p:cTn id="29" dur="500"/>
                                        <p:tgtEl>
                                          <p:spTgt spid="9"/>
                                        </p:tgtEl>
                                      </p:cBhvr>
                                    </p:animEffect>
                                  </p:childTnLst>
                                </p:cTn>
                              </p:par>
                            </p:childTnLst>
                          </p:cTn>
                        </p:par>
                        <p:par>
                          <p:cTn id="30" fill="hold" nodeType="afterGroup">
                            <p:stCondLst>
                              <p:cond delay="2500"/>
                            </p:stCondLst>
                            <p:childTnLst>
                              <p:par>
                                <p:cTn id="31" presetID="22" presetClass="entr" presetSubtype="1"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up)">
                                      <p:cBhvr>
                                        <p:cTn id="33" dur="500"/>
                                        <p:tgtEl>
                                          <p:spTgt spid="3"/>
                                        </p:tgtEl>
                                      </p:cBhvr>
                                    </p:animEffect>
                                  </p:childTnLst>
                                </p:cTn>
                              </p:par>
                            </p:childTnLst>
                          </p:cTn>
                        </p:par>
                        <p:par>
                          <p:cTn id="34" fill="hold" nodeType="afterGroup">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par>
                          <p:cTn id="38" fill="hold" nodeType="afterGroup">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up)">
                                      <p:cBhvr>
                                        <p:cTn id="41" dur="500"/>
                                        <p:tgtEl>
                                          <p:spTgt spid="26"/>
                                        </p:tgtEl>
                                      </p:cBhvr>
                                    </p:animEffect>
                                  </p:childTnLst>
                                </p:cTn>
                              </p:par>
                            </p:childTnLst>
                          </p:cTn>
                        </p:par>
                        <p:par>
                          <p:cTn id="42" fill="hold" nodeType="afterGroup">
                            <p:stCondLst>
                              <p:cond delay="4000"/>
                            </p:stCondLst>
                            <p:childTnLst>
                              <p:par>
                                <p:cTn id="43" presetID="22" presetClass="entr" presetSubtype="2"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right)">
                                      <p:cBhvr>
                                        <p:cTn id="45" dur="500"/>
                                        <p:tgtEl>
                                          <p:spTgt spid="11"/>
                                        </p:tgtEl>
                                      </p:cBhvr>
                                    </p:animEffect>
                                  </p:childTnLst>
                                </p:cTn>
                              </p:par>
                            </p:childTnLst>
                          </p:cTn>
                        </p:par>
                        <p:par>
                          <p:cTn id="46" fill="hold" nodeType="afterGroup">
                            <p:stCondLst>
                              <p:cond delay="4500"/>
                            </p:stCondLst>
                            <p:childTnLst>
                              <p:par>
                                <p:cTn id="47" presetID="12" presetClass="entr" presetSubtype="1"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slide(fromTop)">
                                      <p:cBhvr>
                                        <p:cTn id="49" dur="500"/>
                                        <p:tgtEl>
                                          <p:spTgt spid="19"/>
                                        </p:tgtEl>
                                      </p:cBhvr>
                                    </p:animEffect>
                                  </p:childTnLst>
                                </p:cTn>
                              </p:par>
                            </p:childTnLst>
                          </p:cTn>
                        </p:par>
                        <p:par>
                          <p:cTn id="50" fill="hold" nodeType="afterGroup">
                            <p:stCondLst>
                              <p:cond delay="5000"/>
                            </p:stCondLst>
                            <p:childTnLst>
                              <p:par>
                                <p:cTn id="51" presetID="22" presetClass="entr" presetSubtype="1" fill="hold" nodeType="after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wipe(up)">
                                      <p:cBhvr>
                                        <p:cTn id="53" dur="500"/>
                                        <p:tgtEl>
                                          <p:spTgt spid="2"/>
                                        </p:tgtEl>
                                      </p:cBhvr>
                                    </p:animEffect>
                                  </p:childTnLst>
                                </p:cTn>
                              </p:par>
                            </p:childTnLst>
                          </p:cTn>
                        </p:par>
                        <p:par>
                          <p:cTn id="54" fill="hold" nodeType="afterGroup">
                            <p:stCondLst>
                              <p:cond delay="5500"/>
                            </p:stCondLst>
                            <p:childTnLst>
                              <p:par>
                                <p:cTn id="55" presetID="22" presetClass="entr" presetSubtype="2"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right)">
                                      <p:cBhvr>
                                        <p:cTn id="57" dur="500"/>
                                        <p:tgtEl>
                                          <p:spTgt spid="17"/>
                                        </p:tgtEl>
                                      </p:cBhvr>
                                    </p:animEffect>
                                  </p:childTnLst>
                                </p:cTn>
                              </p:par>
                            </p:childTnLst>
                          </p:cTn>
                        </p:par>
                        <p:par>
                          <p:cTn id="58" fill="hold" nodeType="afterGroup">
                            <p:stCondLst>
                              <p:cond delay="6000"/>
                            </p:stCondLst>
                            <p:childTnLst>
                              <p:par>
                                <p:cTn id="59" presetID="1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slide(fromTop)">
                                      <p:cBhvr>
                                        <p:cTn id="61" dur="500"/>
                                        <p:tgtEl>
                                          <p:spTgt spid="10"/>
                                        </p:tgtEl>
                                      </p:cBhvr>
                                    </p:animEffect>
                                  </p:childTnLst>
                                </p:cTn>
                              </p:par>
                            </p:childTnLst>
                          </p:cTn>
                        </p:par>
                        <p:par>
                          <p:cTn id="62" fill="hold" nodeType="afterGroup">
                            <p:stCondLst>
                              <p:cond delay="6500"/>
                            </p:stCondLst>
                            <p:childTnLst>
                              <p:par>
                                <p:cTn id="63" presetID="22" presetClass="entr" presetSubtype="1"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up)">
                                      <p:cBhvr>
                                        <p:cTn id="65" dur="500"/>
                                        <p:tgtEl>
                                          <p:spTgt spid="13"/>
                                        </p:tgtEl>
                                      </p:cBhvr>
                                    </p:animEffect>
                                  </p:childTnLst>
                                </p:cTn>
                              </p:par>
                            </p:childTnLst>
                          </p:cTn>
                        </p:par>
                        <p:par>
                          <p:cTn id="66" fill="hold" nodeType="afterGroup">
                            <p:stCondLst>
                              <p:cond delay="7000"/>
                            </p:stCondLst>
                            <p:childTnLst>
                              <p:par>
                                <p:cTn id="67" presetID="22" presetClass="entr" presetSubtype="2" fill="hold" grpId="0" nodeType="after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right)">
                                      <p:cBhvr>
                                        <p:cTn id="69" dur="500"/>
                                        <p:tgtEl>
                                          <p:spTgt spid="31"/>
                                        </p:tgtEl>
                                      </p:cBhvr>
                                    </p:animEffect>
                                  </p:childTnLst>
                                </p:cTn>
                              </p:par>
                            </p:childTnLst>
                          </p:cTn>
                        </p:par>
                        <p:par>
                          <p:cTn id="70" fill="hold" nodeType="afterGroup">
                            <p:stCondLst>
                              <p:cond delay="7500"/>
                            </p:stCondLst>
                            <p:childTnLst>
                              <p:par>
                                <p:cTn id="71" presetID="12" presetClass="entr" presetSubtype="1"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slide(fromTop)">
                                      <p:cBhvr>
                                        <p:cTn id="73" dur="500"/>
                                        <p:tgtEl>
                                          <p:spTgt spid="12"/>
                                        </p:tgtEl>
                                      </p:cBhvr>
                                    </p:animEffect>
                                  </p:childTnLst>
                                </p:cTn>
                              </p:par>
                            </p:childTnLst>
                          </p:cTn>
                        </p:par>
                        <p:par>
                          <p:cTn id="74" fill="hold" nodeType="afterGroup">
                            <p:stCondLst>
                              <p:cond delay="8000"/>
                            </p:stCondLst>
                            <p:childTnLst>
                              <p:par>
                                <p:cTn id="75" presetID="22" presetClass="entr" presetSubtype="1"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wipe(up)">
                                      <p:cBhvr>
                                        <p:cTn id="77" dur="500"/>
                                        <p:tgtEl>
                                          <p:spTgt spid="14"/>
                                        </p:tgtEl>
                                      </p:cBhvr>
                                    </p:animEffect>
                                  </p:childTnLst>
                                </p:cTn>
                              </p:par>
                            </p:childTnLst>
                          </p:cTn>
                        </p:par>
                        <p:par>
                          <p:cTn id="78" fill="hold" nodeType="afterGroup">
                            <p:stCondLst>
                              <p:cond delay="8500"/>
                            </p:stCondLst>
                            <p:childTnLst>
                              <p:par>
                                <p:cTn id="79" presetID="22" presetClass="entr" presetSubtype="2"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nodeType="afterGroup">
                            <p:stCondLst>
                              <p:cond delay="9000"/>
                            </p:stCondLst>
                            <p:childTnLst>
                              <p:par>
                                <p:cTn id="83" presetID="12" presetClass="entr" presetSubtype="1"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slide(fromTop)">
                                      <p:cBhvr>
                                        <p:cTn id="85" dur="500"/>
                                        <p:tgtEl>
                                          <p:spTgt spid="32"/>
                                        </p:tgtEl>
                                      </p:cBhvr>
                                    </p:animEffect>
                                  </p:childTnLst>
                                </p:cTn>
                              </p:par>
                            </p:childTnLst>
                          </p:cTn>
                        </p:par>
                        <p:par>
                          <p:cTn id="86" fill="hold" nodeType="afterGroup">
                            <p:stCondLst>
                              <p:cond delay="9500"/>
                            </p:stCondLst>
                            <p:childTnLst>
                              <p:par>
                                <p:cTn id="87" presetID="22" presetClass="entr" presetSubtype="1" fill="hold" nodeType="after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wipe(up)">
                                      <p:cBhvr>
                                        <p:cTn id="89" dur="500"/>
                                        <p:tgtEl>
                                          <p:spTgt spid="15"/>
                                        </p:tgtEl>
                                      </p:cBhvr>
                                    </p:animEffect>
                                  </p:childTnLst>
                                </p:cTn>
                              </p:par>
                            </p:childTnLst>
                          </p:cTn>
                        </p:par>
                        <p:par>
                          <p:cTn id="90" fill="hold" nodeType="afterGroup">
                            <p:stCondLst>
                              <p:cond delay="10000"/>
                            </p:stCondLst>
                            <p:childTnLst>
                              <p:par>
                                <p:cTn id="91" presetID="22" presetClass="entr" presetSubtype="2"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Effect transition="in" filter="wipe(right)">
                                      <p:cBhvr>
                                        <p:cTn id="93" dur="500"/>
                                        <p:tgtEl>
                                          <p:spTgt spid="44"/>
                                        </p:tgtEl>
                                      </p:cBhvr>
                                    </p:animEffect>
                                  </p:childTnLst>
                                </p:cTn>
                              </p:par>
                            </p:childTnLst>
                          </p:cTn>
                        </p:par>
                        <p:par>
                          <p:cTn id="94" fill="hold" nodeType="afterGroup">
                            <p:stCondLst>
                              <p:cond delay="10500"/>
                            </p:stCondLst>
                            <p:childTnLst>
                              <p:par>
                                <p:cTn id="95" presetID="12" presetClass="entr" presetSubtype="1"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slide(fromTop)">
                                      <p:cBhvr>
                                        <p:cTn id="97" dur="500"/>
                                        <p:tgtEl>
                                          <p:spTgt spid="38"/>
                                        </p:tgtEl>
                                      </p:cBhvr>
                                    </p:animEffect>
                                  </p:childTnLst>
                                </p:cTn>
                              </p:par>
                            </p:childTnLst>
                          </p:cTn>
                        </p:par>
                        <p:par>
                          <p:cTn id="98" fill="hold" nodeType="afterGroup">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wipe(up)">
                                      <p:cBhvr>
                                        <p:cTn id="101" dur="500"/>
                                        <p:tgtEl>
                                          <p:spTgt spid="16"/>
                                        </p:tgtEl>
                                      </p:cBhvr>
                                    </p:animEffect>
                                  </p:childTnLst>
                                </p:cTn>
                              </p:par>
                            </p:childTnLst>
                          </p:cTn>
                        </p:par>
                        <p:par>
                          <p:cTn id="102" fill="hold" nodeType="afterGroup">
                            <p:stCondLst>
                              <p:cond delay="11500"/>
                            </p:stCondLst>
                            <p:childTnLst>
                              <p:par>
                                <p:cTn id="103" presetID="22" presetClass="entr" presetSubtype="2" fill="hold" grpId="0"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nodeType="afterGroup">
                            <p:stCondLst>
                              <p:cond delay="12000"/>
                            </p:stCondLst>
                            <p:childTnLst>
                              <p:par>
                                <p:cTn id="107" presetID="12" presetClass="entr" presetSubtype="1"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slide(fromTop)">
                                      <p:cBhvr>
                                        <p:cTn id="109" dur="500"/>
                                        <p:tgtEl>
                                          <p:spTgt spid="39"/>
                                        </p:tgtEl>
                                      </p:cBhvr>
                                    </p:animEffect>
                                  </p:childTnLst>
                                </p:cTn>
                              </p:par>
                            </p:childTnLst>
                          </p:cTn>
                        </p:par>
                        <p:par>
                          <p:cTn id="110" fill="hold" nodeType="afterGroup">
                            <p:stCondLst>
                              <p:cond delay="12500"/>
                            </p:stCondLst>
                            <p:childTnLst>
                              <p:par>
                                <p:cTn id="111" presetID="22" presetClass="entr" presetSubtype="2"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wipe(right)">
                                      <p:cBhvr>
                                        <p:cTn id="1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8" grpId="0" autoUpdateAnimBg="0"/>
      <p:bldP spid="9" grpId="0" autoUpdateAnimBg="0"/>
      <p:bldP spid="10" grpId="0" autoUpdateAnimBg="0"/>
      <p:bldP spid="11" grpId="0" animBg="1"/>
      <p:bldP spid="12" grpId="0" autoUpdateAnimBg="0"/>
      <p:bldP spid="17" grpId="0" animBg="1"/>
      <p:bldP spid="18" grpId="0" autoUpdateAnimBg="0"/>
      <p:bldP spid="19" grpId="0" autoUpdateAnimBg="0"/>
      <p:bldP spid="25" grpId="0" animBg="1"/>
      <p:bldP spid="26" grpId="0" animBg="1"/>
      <p:bldP spid="31" grpId="0" animBg="1"/>
      <p:bldP spid="32" grpId="0" autoUpdateAnimBg="0"/>
      <p:bldP spid="37" grpId="0" animBg="1"/>
      <p:bldP spid="38" grpId="0" autoUpdateAnimBg="0"/>
      <p:bldP spid="39" grpId="0" autoUpdateAnimBg="0"/>
      <p:bldP spid="44" grpId="0" animBg="1"/>
      <p:bldP spid="4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2662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A7E1F80-1476-4639-8F9F-BF844979C734}" type="slidenum">
              <a:rPr lang="en-US" smtClean="0"/>
              <a:pPr eaLnBrk="1" fontAlgn="base" hangingPunct="1">
                <a:spcBef>
                  <a:spcPct val="0"/>
                </a:spcBef>
                <a:spcAft>
                  <a:spcPct val="0"/>
                </a:spcAft>
              </a:pPr>
              <a:t>28</a:t>
            </a:fld>
            <a:endParaRPr lang="en-US" smtClean="0"/>
          </a:p>
        </p:txBody>
      </p:sp>
      <p:sp>
        <p:nvSpPr>
          <p:cNvPr id="6" name="Text Box 7"/>
          <p:cNvSpPr txBox="1">
            <a:spLocks noChangeArrowheads="1"/>
          </p:cNvSpPr>
          <p:nvPr/>
        </p:nvSpPr>
        <p:spPr bwMode="auto">
          <a:xfrm>
            <a:off x="0" y="6858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What Problems??</a:t>
            </a:r>
          </a:p>
        </p:txBody>
      </p:sp>
      <p:sp>
        <p:nvSpPr>
          <p:cNvPr id="7" name="Text Box 5"/>
          <p:cNvSpPr txBox="1">
            <a:spLocks noChangeArrowheads="1"/>
          </p:cNvSpPr>
          <p:nvPr/>
        </p:nvSpPr>
        <p:spPr bwMode="auto">
          <a:xfrm>
            <a:off x="685800" y="1447800"/>
            <a:ext cx="83058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50838" indent="-3508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50000"/>
              </a:spcBef>
              <a:buFontTx/>
              <a:buChar char="•"/>
            </a:pPr>
            <a:r>
              <a:rPr lang="en-US" sz="2800">
                <a:solidFill>
                  <a:srgbClr val="002060"/>
                </a:solidFill>
              </a:rPr>
              <a:t>Even if the data used were </a:t>
            </a:r>
            <a:r>
              <a:rPr lang="en-US" sz="2800" i="1">
                <a:solidFill>
                  <a:srgbClr val="002060"/>
                </a:solidFill>
              </a:rPr>
              <a:t>IDENTICAL</a:t>
            </a:r>
            <a:r>
              <a:rPr lang="en-US" sz="2800">
                <a:solidFill>
                  <a:srgbClr val="002060"/>
                </a:solidFill>
              </a:rPr>
              <a:t>, because of different formatting, different programs are needed</a:t>
            </a:r>
          </a:p>
        </p:txBody>
      </p:sp>
      <p:sp>
        <p:nvSpPr>
          <p:cNvPr id="8" name="Text Box 6"/>
          <p:cNvSpPr txBox="1">
            <a:spLocks noChangeArrowheads="1"/>
          </p:cNvSpPr>
          <p:nvPr/>
        </p:nvSpPr>
        <p:spPr bwMode="auto">
          <a:xfrm>
            <a:off x="685800" y="2819400"/>
            <a:ext cx="84518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50838" indent="-3508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50000"/>
              </a:spcBef>
              <a:buFont typeface="Arial" charset="0"/>
              <a:buChar char="•"/>
            </a:pPr>
            <a:r>
              <a:rPr lang="en-US" sz="2800">
                <a:solidFill>
                  <a:srgbClr val="002060"/>
                </a:solidFill>
              </a:rPr>
              <a:t>Consider our 2 lay-outs:</a:t>
            </a:r>
            <a:endParaRPr lang="en-US" sz="2800" i="1">
              <a:solidFill>
                <a:srgbClr val="002060"/>
              </a:solidFill>
            </a:endParaRPr>
          </a:p>
        </p:txBody>
      </p:sp>
      <p:sp>
        <p:nvSpPr>
          <p:cNvPr id="9" name="Text Box 7"/>
          <p:cNvSpPr txBox="1">
            <a:spLocks noChangeArrowheads="1"/>
          </p:cNvSpPr>
          <p:nvPr/>
        </p:nvSpPr>
        <p:spPr bwMode="auto">
          <a:xfrm>
            <a:off x="533400" y="3657600"/>
            <a:ext cx="8458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Courier New" pitchFamily="49" charset="0"/>
              </a:rPr>
              <a:t>John Smith          123 Main St., Arlington, TX 76005    123 </a:t>
            </a:r>
          </a:p>
        </p:txBody>
      </p:sp>
      <p:sp>
        <p:nvSpPr>
          <p:cNvPr id="10" name="Text Box 9"/>
          <p:cNvSpPr txBox="1">
            <a:spLocks noChangeArrowheads="1"/>
          </p:cNvSpPr>
          <p:nvPr/>
        </p:nvSpPr>
        <p:spPr bwMode="auto">
          <a:xfrm>
            <a:off x="533400" y="3929063"/>
            <a:ext cx="8229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Courier New" pitchFamily="49" charset="0"/>
              </a:rPr>
              <a:t>Smith          John    132 Maine St. </a:t>
            </a:r>
            <a:r>
              <a:rPr lang="en-US" sz="600">
                <a:latin typeface="Courier New" pitchFamily="49" charset="0"/>
              </a:rPr>
              <a:t> </a:t>
            </a:r>
            <a:r>
              <a:rPr lang="en-US" sz="1600">
                <a:latin typeface="Courier New" pitchFamily="49" charset="0"/>
              </a:rPr>
              <a:t>Arlington TX76005</a:t>
            </a:r>
            <a:r>
              <a:rPr lang="en-US" sz="600">
                <a:latin typeface="Courier New" pitchFamily="49" charset="0"/>
              </a:rPr>
              <a:t> </a:t>
            </a:r>
            <a:r>
              <a:rPr lang="en-US" sz="1600">
                <a:latin typeface="Courier New" pitchFamily="49" charset="0"/>
              </a:rPr>
              <a:t>Widget </a:t>
            </a:r>
          </a:p>
        </p:txBody>
      </p:sp>
      <p:sp>
        <p:nvSpPr>
          <p:cNvPr id="11" name="Text Box 10"/>
          <p:cNvSpPr txBox="1">
            <a:spLocks noChangeArrowheads="1"/>
          </p:cNvSpPr>
          <p:nvPr/>
        </p:nvSpPr>
        <p:spPr bwMode="auto">
          <a:xfrm>
            <a:off x="762000" y="4495800"/>
            <a:ext cx="82296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50838" indent="-3508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50000"/>
              </a:spcBef>
              <a:buFont typeface="Arial" charset="0"/>
              <a:buChar char="•"/>
            </a:pPr>
            <a:r>
              <a:rPr lang="en-US" sz="2800">
                <a:solidFill>
                  <a:srgbClr val="002060"/>
                </a:solidFill>
              </a:rPr>
              <a:t>Different Programs are required to read the data</a:t>
            </a:r>
            <a:endParaRPr lang="en-US" sz="2800" i="1">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lide(fromBottom)">
                                      <p:cBhvr>
                                        <p:cTn id="11" dur="500"/>
                                        <p:tgtEl>
                                          <p:spTgt spid="8"/>
                                        </p:tgtEl>
                                      </p:cBhvr>
                                    </p:animEffect>
                                  </p:childTnLst>
                                </p:cTn>
                              </p:par>
                            </p:childTnLst>
                          </p:cTn>
                        </p:par>
                        <p:par>
                          <p:cTn id="12" fill="hold" nodeType="afterGroup">
                            <p:stCondLst>
                              <p:cond delay="1000"/>
                            </p:stCondLst>
                            <p:childTnLst>
                              <p:par>
                                <p:cTn id="13" presetID="17"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ppt_x</p:attrName>
                                        </p:attrNameLst>
                                      </p:cBhvr>
                                      <p:tavLst>
                                        <p:tav tm="0">
                                          <p:val>
                                            <p:strVal val="#ppt_x"/>
                                          </p:val>
                                        </p:tav>
                                        <p:tav tm="100000">
                                          <p:val>
                                            <p:strVal val="#ppt_x"/>
                                          </p:val>
                                        </p:tav>
                                      </p:tavLst>
                                    </p:anim>
                                    <p:anim calcmode="lin" valueType="num">
                                      <p:cBhvr>
                                        <p:cTn id="16" dur="500" fill="hold"/>
                                        <p:tgtEl>
                                          <p:spTgt spid="9"/>
                                        </p:tgtEl>
                                        <p:attrNameLst>
                                          <p:attrName>ppt_y</p:attrName>
                                        </p:attrNameLst>
                                      </p:cBhvr>
                                      <p:tavLst>
                                        <p:tav tm="0">
                                          <p:val>
                                            <p:strVal val="#ppt_y+#ppt_h/2"/>
                                          </p:val>
                                        </p:tav>
                                        <p:tav tm="100000">
                                          <p:val>
                                            <p:strVal val="#ppt_y"/>
                                          </p:val>
                                        </p:tav>
                                      </p:tavLst>
                                    </p:anim>
                                    <p:anim calcmode="lin" valueType="num">
                                      <p:cBhvr>
                                        <p:cTn id="17" dur="500" fill="hold"/>
                                        <p:tgtEl>
                                          <p:spTgt spid="9"/>
                                        </p:tgtEl>
                                        <p:attrNameLst>
                                          <p:attrName>ppt_w</p:attrName>
                                        </p:attrNameLst>
                                      </p:cBhvr>
                                      <p:tavLst>
                                        <p:tav tm="0">
                                          <p:val>
                                            <p:strVal val="#ppt_w"/>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17"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ppt_x</p:attrName>
                                        </p:attrNameLst>
                                      </p:cBhvr>
                                      <p:tavLst>
                                        <p:tav tm="0">
                                          <p:val>
                                            <p:strVal val="#ppt_x"/>
                                          </p:val>
                                        </p:tav>
                                        <p:tav tm="100000">
                                          <p:val>
                                            <p:strVal val="#ppt_x"/>
                                          </p:val>
                                        </p:tav>
                                      </p:tavLst>
                                    </p:anim>
                                    <p:anim calcmode="lin" valueType="num">
                                      <p:cBhvr>
                                        <p:cTn id="23" dur="500" fill="hold"/>
                                        <p:tgtEl>
                                          <p:spTgt spid="10"/>
                                        </p:tgtEl>
                                        <p:attrNameLst>
                                          <p:attrName>ppt_y</p:attrName>
                                        </p:attrNameLst>
                                      </p:cBhvr>
                                      <p:tavLst>
                                        <p:tav tm="0">
                                          <p:val>
                                            <p:strVal val="#ppt_y+#ppt_h/2"/>
                                          </p:val>
                                        </p:tav>
                                        <p:tav tm="100000">
                                          <p:val>
                                            <p:strVal val="#ppt_y"/>
                                          </p:val>
                                        </p:tav>
                                      </p:tavLst>
                                    </p:anim>
                                    <p:anim calcmode="lin" valueType="num">
                                      <p:cBhvr>
                                        <p:cTn id="24" dur="500" fill="hold"/>
                                        <p:tgtEl>
                                          <p:spTgt spid="10"/>
                                        </p:tgtEl>
                                        <p:attrNameLst>
                                          <p:attrName>ppt_w</p:attrName>
                                        </p:attrNameLst>
                                      </p:cBhvr>
                                      <p:tavLst>
                                        <p:tav tm="0">
                                          <p:val>
                                            <p:strVal val="#ppt_w"/>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childTnLst>
                                </p:cTn>
                              </p:par>
                            </p:childTnLst>
                          </p:cTn>
                        </p:par>
                        <p:par>
                          <p:cTn id="26" fill="hold" nodeType="afterGroup">
                            <p:stCondLst>
                              <p:cond delay="2000"/>
                            </p:stCondLst>
                            <p:childTnLst>
                              <p:par>
                                <p:cTn id="27" presetID="9"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dissolv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P spid="9" grpId="0" autoUpdateAnimBg="0"/>
      <p:bldP spid="10" grpId="0" autoUpdateAnimBg="0"/>
      <p:bldP spid="11"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2765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0F71DF3C-AAF5-4028-9E49-E2DABB8E46F0}" type="slidenum">
              <a:rPr lang="en-US" smtClean="0"/>
              <a:pPr eaLnBrk="1" fontAlgn="base" hangingPunct="1">
                <a:spcBef>
                  <a:spcPct val="0"/>
                </a:spcBef>
                <a:spcAft>
                  <a:spcPct val="0"/>
                </a:spcAft>
              </a:pPr>
              <a:t>29</a:t>
            </a:fld>
            <a:endParaRPr lang="en-US" smtClean="0"/>
          </a:p>
        </p:txBody>
      </p:sp>
      <p:sp>
        <p:nvSpPr>
          <p:cNvPr id="8" name="Text Box 5"/>
          <p:cNvSpPr txBox="1">
            <a:spLocks noChangeArrowheads="1"/>
          </p:cNvSpPr>
          <p:nvPr/>
        </p:nvSpPr>
        <p:spPr bwMode="auto">
          <a:xfrm>
            <a:off x="381000" y="1371600"/>
            <a:ext cx="784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solidFill>
                  <a:schemeClr val="tx2"/>
                </a:solidFill>
                <a:sym typeface="Symbol" pitchFamily="18" charset="2"/>
              </a:rPr>
              <a:t>   </a:t>
            </a:r>
            <a:r>
              <a:rPr lang="en-US" sz="2000" b="1">
                <a:solidFill>
                  <a:schemeClr val="tx2"/>
                </a:solidFill>
              </a:rPr>
              <a:t>Lack of Data Integration </a:t>
            </a:r>
          </a:p>
        </p:txBody>
      </p:sp>
      <p:sp>
        <p:nvSpPr>
          <p:cNvPr id="9" name="Text Box 6"/>
          <p:cNvSpPr txBox="1">
            <a:spLocks noChangeArrowheads="1"/>
          </p:cNvSpPr>
          <p:nvPr/>
        </p:nvSpPr>
        <p:spPr bwMode="auto">
          <a:xfrm>
            <a:off x="762000" y="1771650"/>
            <a:ext cx="6172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sz="2000"/>
              <a:t>data stored in separate files require special programs for output making ad hoc reporting difficult</a:t>
            </a:r>
          </a:p>
        </p:txBody>
      </p:sp>
      <p:sp>
        <p:nvSpPr>
          <p:cNvPr id="11" name="Text Box 11"/>
          <p:cNvSpPr txBox="1">
            <a:spLocks noChangeArrowheads="1"/>
          </p:cNvSpPr>
          <p:nvPr/>
        </p:nvSpPr>
        <p:spPr bwMode="auto">
          <a:xfrm>
            <a:off x="381000" y="2457450"/>
            <a:ext cx="784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solidFill>
                  <a:schemeClr val="tx2"/>
                </a:solidFill>
                <a:sym typeface="Symbol" pitchFamily="18" charset="2"/>
              </a:rPr>
              <a:t>   </a:t>
            </a:r>
            <a:r>
              <a:rPr lang="en-US" sz="2000" b="1">
                <a:solidFill>
                  <a:schemeClr val="tx2"/>
                </a:solidFill>
              </a:rPr>
              <a:t>Data Input Errors</a:t>
            </a:r>
          </a:p>
        </p:txBody>
      </p:sp>
      <p:sp>
        <p:nvSpPr>
          <p:cNvPr id="12" name="Text Box 14"/>
          <p:cNvSpPr txBox="1">
            <a:spLocks noChangeArrowheads="1"/>
          </p:cNvSpPr>
          <p:nvPr/>
        </p:nvSpPr>
        <p:spPr bwMode="auto">
          <a:xfrm>
            <a:off x="762000" y="2878138"/>
            <a:ext cx="8153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sz="2000"/>
              <a:t>If more people are required to enter data, the likelihood that errors/mis-entered data will be stored is increased</a:t>
            </a:r>
          </a:p>
        </p:txBody>
      </p:sp>
      <p:sp>
        <p:nvSpPr>
          <p:cNvPr id="13" name="Text Box 7"/>
          <p:cNvSpPr txBox="1">
            <a:spLocks noChangeArrowheads="1"/>
          </p:cNvSpPr>
          <p:nvPr/>
        </p:nvSpPr>
        <p:spPr bwMode="auto">
          <a:xfrm>
            <a:off x="0" y="6858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What Problems??</a:t>
            </a:r>
          </a:p>
        </p:txBody>
      </p:sp>
      <p:sp>
        <p:nvSpPr>
          <p:cNvPr id="14" name="Text Box 14"/>
          <p:cNvSpPr txBox="1">
            <a:spLocks noChangeArrowheads="1"/>
          </p:cNvSpPr>
          <p:nvPr/>
        </p:nvSpPr>
        <p:spPr bwMode="auto">
          <a:xfrm>
            <a:off x="762000" y="3632200"/>
            <a:ext cx="815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sz="2000"/>
              <a:t>Looking at our COBOL examples:</a:t>
            </a:r>
          </a:p>
        </p:txBody>
      </p:sp>
      <p:sp>
        <p:nvSpPr>
          <p:cNvPr id="15" name="Text Box 7"/>
          <p:cNvSpPr txBox="1">
            <a:spLocks noChangeArrowheads="1"/>
          </p:cNvSpPr>
          <p:nvPr/>
        </p:nvSpPr>
        <p:spPr bwMode="auto">
          <a:xfrm>
            <a:off x="533400" y="4049713"/>
            <a:ext cx="8458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Courier New" pitchFamily="49" charset="0"/>
              </a:rPr>
              <a:t>John Smith          123 Main St., Arlington, TX 76005    123 </a:t>
            </a:r>
          </a:p>
        </p:txBody>
      </p:sp>
      <p:sp>
        <p:nvSpPr>
          <p:cNvPr id="16" name="Text Box 9"/>
          <p:cNvSpPr txBox="1">
            <a:spLocks noChangeArrowheads="1"/>
          </p:cNvSpPr>
          <p:nvPr/>
        </p:nvSpPr>
        <p:spPr bwMode="auto">
          <a:xfrm>
            <a:off x="533400" y="4321175"/>
            <a:ext cx="8229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Courier New" pitchFamily="49" charset="0"/>
              </a:rPr>
              <a:t>Smith          John    132 Maine St. </a:t>
            </a:r>
            <a:r>
              <a:rPr lang="en-US" sz="600">
                <a:latin typeface="Courier New" pitchFamily="49" charset="0"/>
              </a:rPr>
              <a:t> </a:t>
            </a:r>
            <a:r>
              <a:rPr lang="en-US" sz="1600">
                <a:latin typeface="Courier New" pitchFamily="49" charset="0"/>
              </a:rPr>
              <a:t>Arlington TX76005</a:t>
            </a:r>
            <a:r>
              <a:rPr lang="en-US" sz="600">
                <a:latin typeface="Courier New" pitchFamily="49" charset="0"/>
              </a:rPr>
              <a:t> </a:t>
            </a:r>
            <a:r>
              <a:rPr lang="en-US" sz="1600">
                <a:latin typeface="Courier New" pitchFamily="49" charset="0"/>
              </a:rPr>
              <a:t>Widget </a:t>
            </a:r>
          </a:p>
        </p:txBody>
      </p:sp>
      <p:sp>
        <p:nvSpPr>
          <p:cNvPr id="17" name="Text Box 14"/>
          <p:cNvSpPr txBox="1">
            <a:spLocks noChangeArrowheads="1"/>
          </p:cNvSpPr>
          <p:nvPr/>
        </p:nvSpPr>
        <p:spPr bwMode="auto">
          <a:xfrm>
            <a:off x="762000" y="4735513"/>
            <a:ext cx="815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sz="2000"/>
              <a:t>Which is the correct street name??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ppt_w/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 calcmode="lin" valueType="num">
                                      <p:cBhvr>
                                        <p:cTn id="9" dur="1000" fill="hold"/>
                                        <p:tgtEl>
                                          <p:spTgt spid="8"/>
                                        </p:tgtEl>
                                        <p:attrNameLst>
                                          <p:attrName>ppt_w</p:attrName>
                                        </p:attrNameLst>
                                      </p:cBhvr>
                                      <p:tavLst>
                                        <p:tav tm="0">
                                          <p:val>
                                            <p:fltVal val="0"/>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1000"/>
                            </p:stCondLst>
                            <p:childTnLst>
                              <p:par>
                                <p:cTn id="12" presetID="12" presetClass="entr" presetSubtype="1"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slide(fromTop)">
                                      <p:cBhvr>
                                        <p:cTn id="14" dur="1000"/>
                                        <p:tgtEl>
                                          <p:spTgt spid="9"/>
                                        </p:tgtEl>
                                      </p:cBhvr>
                                    </p:animEffect>
                                  </p:childTnLst>
                                </p:cTn>
                              </p:par>
                            </p:childTnLst>
                          </p:cTn>
                        </p:par>
                        <p:par>
                          <p:cTn id="15" fill="hold" nodeType="afterGroup">
                            <p:stCondLst>
                              <p:cond delay="2000"/>
                            </p:stCondLst>
                            <p:childTnLst>
                              <p:par>
                                <p:cTn id="16" presetID="17"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ppt_x</p:attrName>
                                        </p:attrNameLst>
                                      </p:cBhvr>
                                      <p:tavLst>
                                        <p:tav tm="0">
                                          <p:val>
                                            <p:strVal val="#ppt_x-#ppt_w/2"/>
                                          </p:val>
                                        </p:tav>
                                        <p:tav tm="100000">
                                          <p:val>
                                            <p:strVal val="#ppt_x"/>
                                          </p:val>
                                        </p:tav>
                                      </p:tavLst>
                                    </p:anim>
                                    <p:anim calcmode="lin" valueType="num">
                                      <p:cBhvr>
                                        <p:cTn id="19" dur="1000" fill="hold"/>
                                        <p:tgtEl>
                                          <p:spTgt spid="11"/>
                                        </p:tgtEl>
                                        <p:attrNameLst>
                                          <p:attrName>ppt_y</p:attrName>
                                        </p:attrNameLst>
                                      </p:cBhvr>
                                      <p:tavLst>
                                        <p:tav tm="0">
                                          <p:val>
                                            <p:strVal val="#ppt_y"/>
                                          </p:val>
                                        </p:tav>
                                        <p:tav tm="100000">
                                          <p:val>
                                            <p:strVal val="#ppt_y"/>
                                          </p:val>
                                        </p:tav>
                                      </p:tavLst>
                                    </p:anim>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strVal val="#ppt_h"/>
                                          </p:val>
                                        </p:tav>
                                        <p:tav tm="100000">
                                          <p:val>
                                            <p:strVal val="#ppt_h"/>
                                          </p:val>
                                        </p:tav>
                                      </p:tavLst>
                                    </p:anim>
                                  </p:childTnLst>
                                </p:cTn>
                              </p:par>
                            </p:childTnLst>
                          </p:cTn>
                        </p:par>
                        <p:par>
                          <p:cTn id="22" fill="hold" nodeType="afterGroup">
                            <p:stCondLst>
                              <p:cond delay="3000"/>
                            </p:stCondLst>
                            <p:childTnLst>
                              <p:par>
                                <p:cTn id="23" presetID="12" presetClass="entr" presetSubtype="1"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slide(fromTop)">
                                      <p:cBhvr>
                                        <p:cTn id="25" dur="1000"/>
                                        <p:tgtEl>
                                          <p:spTgt spid="12"/>
                                        </p:tgtEl>
                                      </p:cBhvr>
                                    </p:animEffect>
                                  </p:childTnLst>
                                </p:cTn>
                              </p:par>
                            </p:childTnLst>
                          </p:cTn>
                        </p:par>
                        <p:par>
                          <p:cTn id="26" fill="hold" nodeType="afterGroup">
                            <p:stCondLst>
                              <p:cond delay="4000"/>
                            </p:stCondLst>
                            <p:childTnLst>
                              <p:par>
                                <p:cTn id="27" presetID="12" presetClass="entr" presetSubtype="1"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slide(fromTop)">
                                      <p:cBhvr>
                                        <p:cTn id="29" dur="1000"/>
                                        <p:tgtEl>
                                          <p:spTgt spid="14"/>
                                        </p:tgtEl>
                                      </p:cBhvr>
                                    </p:animEffect>
                                  </p:childTnLst>
                                </p:cTn>
                              </p:par>
                            </p:childTnLst>
                          </p:cTn>
                        </p:par>
                        <p:par>
                          <p:cTn id="30" fill="hold" nodeType="afterGroup">
                            <p:stCondLst>
                              <p:cond delay="5000"/>
                            </p:stCondLst>
                            <p:childTnLst>
                              <p:par>
                                <p:cTn id="31" presetID="17" presetClass="entr" presetSubtype="4"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ppt_x</p:attrName>
                                        </p:attrNameLst>
                                      </p:cBhvr>
                                      <p:tavLst>
                                        <p:tav tm="0">
                                          <p:val>
                                            <p:strVal val="#ppt_x"/>
                                          </p:val>
                                        </p:tav>
                                        <p:tav tm="100000">
                                          <p:val>
                                            <p:strVal val="#ppt_x"/>
                                          </p:val>
                                        </p:tav>
                                      </p:tavLst>
                                    </p:anim>
                                    <p:anim calcmode="lin" valueType="num">
                                      <p:cBhvr>
                                        <p:cTn id="34" dur="500" fill="hold"/>
                                        <p:tgtEl>
                                          <p:spTgt spid="15"/>
                                        </p:tgtEl>
                                        <p:attrNameLst>
                                          <p:attrName>ppt_y</p:attrName>
                                        </p:attrNameLst>
                                      </p:cBhvr>
                                      <p:tavLst>
                                        <p:tav tm="0">
                                          <p:val>
                                            <p:strVal val="#ppt_y+#ppt_h/2"/>
                                          </p:val>
                                        </p:tav>
                                        <p:tav tm="100000">
                                          <p:val>
                                            <p:strVal val="#ppt_y"/>
                                          </p:val>
                                        </p:tav>
                                      </p:tavLst>
                                    </p:anim>
                                    <p:anim calcmode="lin" valueType="num">
                                      <p:cBhvr>
                                        <p:cTn id="35" dur="500" fill="hold"/>
                                        <p:tgtEl>
                                          <p:spTgt spid="15"/>
                                        </p:tgtEl>
                                        <p:attrNameLst>
                                          <p:attrName>ppt_w</p:attrName>
                                        </p:attrNameLst>
                                      </p:cBhvr>
                                      <p:tavLst>
                                        <p:tav tm="0">
                                          <p:val>
                                            <p:strVal val="#ppt_w"/>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childTnLst>
                                </p:cTn>
                              </p:par>
                            </p:childTnLst>
                          </p:cTn>
                        </p:par>
                        <p:par>
                          <p:cTn id="37" fill="hold" nodeType="afterGroup">
                            <p:stCondLst>
                              <p:cond delay="5500"/>
                            </p:stCondLst>
                            <p:childTnLst>
                              <p:par>
                                <p:cTn id="38" presetID="17" presetClass="entr" presetSubtype="4"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ppt_x</p:attrName>
                                        </p:attrNameLst>
                                      </p:cBhvr>
                                      <p:tavLst>
                                        <p:tav tm="0">
                                          <p:val>
                                            <p:strVal val="#ppt_x"/>
                                          </p:val>
                                        </p:tav>
                                        <p:tav tm="100000">
                                          <p:val>
                                            <p:strVal val="#ppt_x"/>
                                          </p:val>
                                        </p:tav>
                                      </p:tavLst>
                                    </p:anim>
                                    <p:anim calcmode="lin" valueType="num">
                                      <p:cBhvr>
                                        <p:cTn id="41" dur="500" fill="hold"/>
                                        <p:tgtEl>
                                          <p:spTgt spid="16"/>
                                        </p:tgtEl>
                                        <p:attrNameLst>
                                          <p:attrName>ppt_y</p:attrName>
                                        </p:attrNameLst>
                                      </p:cBhvr>
                                      <p:tavLst>
                                        <p:tav tm="0">
                                          <p:val>
                                            <p:strVal val="#ppt_y+#ppt_h/2"/>
                                          </p:val>
                                        </p:tav>
                                        <p:tav tm="100000">
                                          <p:val>
                                            <p:strVal val="#ppt_y"/>
                                          </p:val>
                                        </p:tav>
                                      </p:tavLst>
                                    </p:anim>
                                    <p:anim calcmode="lin" valueType="num">
                                      <p:cBhvr>
                                        <p:cTn id="42" dur="500" fill="hold"/>
                                        <p:tgtEl>
                                          <p:spTgt spid="16"/>
                                        </p:tgtEl>
                                        <p:attrNameLst>
                                          <p:attrName>ppt_w</p:attrName>
                                        </p:attrNameLst>
                                      </p:cBhvr>
                                      <p:tavLst>
                                        <p:tav tm="0">
                                          <p:val>
                                            <p:strVal val="#ppt_w"/>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childTnLst>
                                </p:cTn>
                              </p:par>
                            </p:childTnLst>
                          </p:cTn>
                        </p:par>
                        <p:par>
                          <p:cTn id="44" fill="hold" nodeType="afterGroup">
                            <p:stCondLst>
                              <p:cond delay="6000"/>
                            </p:stCondLst>
                            <p:childTnLst>
                              <p:par>
                                <p:cTn id="45" presetID="12" presetClass="entr" presetSubtype="1"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slide(fromTop)">
                                      <p:cBhvr>
                                        <p:cTn id="4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utoUpdateAnimBg="0"/>
      <p:bldP spid="11" grpId="0" autoUpdateAnimBg="0"/>
      <p:bldP spid="12" grpId="0" autoUpdateAnimBg="0"/>
      <p:bldP spid="14" grpId="0" autoUpdateAnimBg="0"/>
      <p:bldP spid="15" grpId="0" autoUpdateAnimBg="0"/>
      <p:bldP spid="16" grpId="0" autoUpdateAnimBg="0"/>
      <p:bldP spid="1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5123" name="Slide Number Placeholder 5"/>
          <p:cNvSpPr>
            <a:spLocks noGrp="1"/>
          </p:cNvSpPr>
          <p:nvPr>
            <p:ph type="sldNum" sz="quarter" idx="11"/>
          </p:nvPr>
        </p:nvSpPr>
        <p:spPr>
          <a:xfrm>
            <a:off x="6477000" y="-533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10D72775-EDB7-4247-B384-D3181BC13E4F}" type="slidenum">
              <a:rPr lang="en-US" smtClean="0"/>
              <a:pPr eaLnBrk="1" fontAlgn="base" hangingPunct="1">
                <a:spcBef>
                  <a:spcPct val="0"/>
                </a:spcBef>
                <a:spcAft>
                  <a:spcPct val="0"/>
                </a:spcAft>
              </a:pPr>
              <a:t>3</a:t>
            </a:fld>
            <a:endParaRPr lang="en-US" smtClean="0"/>
          </a:p>
        </p:txBody>
      </p:sp>
      <p:sp>
        <p:nvSpPr>
          <p:cNvPr id="7" name="Text Box 2"/>
          <p:cNvSpPr txBox="1">
            <a:spLocks noChangeArrowheads="1"/>
          </p:cNvSpPr>
          <p:nvPr/>
        </p:nvSpPr>
        <p:spPr bwMode="auto">
          <a:xfrm>
            <a:off x="381000" y="685800"/>
            <a:ext cx="8382000" cy="519113"/>
          </a:xfrm>
          <a:prstGeom prst="rect">
            <a:avLst/>
          </a:prstGeom>
          <a:noFill/>
          <a:ln w="12700">
            <a:noFill/>
            <a:miter lim="800000"/>
            <a:headEnd type="none" w="sm" len="sm"/>
            <a:tailEnd type="none" w="sm" len="sm"/>
          </a:ln>
          <a:effectLst/>
        </p:spPr>
        <p:txBody>
          <a:bodyPr>
            <a:spAutoFit/>
          </a:bodyPr>
          <a:lstStyle/>
          <a:p>
            <a:pPr algn="ctr" fontAlgn="auto">
              <a:spcBef>
                <a:spcPts val="0"/>
              </a:spcBef>
              <a:spcAft>
                <a:spcPts val="0"/>
              </a:spcAft>
              <a:defRPr/>
            </a:pPr>
            <a:r>
              <a:rPr lang="en-US" sz="2800" b="1" i="1" dirty="0">
                <a:solidFill>
                  <a:srgbClr val="008000"/>
                </a:solidFill>
                <a:latin typeface="+mn-lt"/>
              </a:rPr>
              <a:t>Data, Data Everywhere *</a:t>
            </a:r>
            <a:endParaRPr lang="en-US" sz="2800" b="1" i="1" dirty="0">
              <a:solidFill>
                <a:srgbClr val="008000"/>
              </a:solidFill>
              <a:effectLst>
                <a:outerShdw blurRad="38100" dist="38100" dir="2700000" algn="tl">
                  <a:srgbClr val="C0C0C0"/>
                </a:outerShdw>
              </a:effectLst>
              <a:latin typeface="+mn-lt"/>
            </a:endParaRPr>
          </a:p>
        </p:txBody>
      </p:sp>
      <p:sp>
        <p:nvSpPr>
          <p:cNvPr id="5125" name="TextBox 13"/>
          <p:cNvSpPr txBox="1">
            <a:spLocks noChangeArrowheads="1"/>
          </p:cNvSpPr>
          <p:nvPr/>
        </p:nvSpPr>
        <p:spPr bwMode="auto">
          <a:xfrm>
            <a:off x="0" y="651986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600">
                <a:solidFill>
                  <a:srgbClr val="008000"/>
                </a:solidFill>
              </a:rPr>
              <a:t>* Excerpted from a Feb. 27</a:t>
            </a:r>
            <a:r>
              <a:rPr lang="en-US" sz="1600" baseline="30000">
                <a:solidFill>
                  <a:srgbClr val="008000"/>
                </a:solidFill>
              </a:rPr>
              <a:t>th</a:t>
            </a:r>
            <a:r>
              <a:rPr lang="en-US" sz="1600">
                <a:solidFill>
                  <a:srgbClr val="008000"/>
                </a:solidFill>
              </a:rPr>
              <a:t>, 2010, Economist article</a:t>
            </a:r>
          </a:p>
        </p:txBody>
      </p:sp>
      <p:sp>
        <p:nvSpPr>
          <p:cNvPr id="12" name="Text Box 3"/>
          <p:cNvSpPr txBox="1">
            <a:spLocks noChangeArrowheads="1"/>
          </p:cNvSpPr>
          <p:nvPr/>
        </p:nvSpPr>
        <p:spPr bwMode="auto">
          <a:xfrm>
            <a:off x="381000" y="1371600"/>
            <a:ext cx="8534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2200">
                <a:sym typeface="Symbol" pitchFamily="18" charset="2"/>
              </a:rPr>
              <a:t>Decoding the human genome involves 3 billion base pairs.</a:t>
            </a:r>
            <a:endParaRPr lang="en-US" sz="2200" u="sng"/>
          </a:p>
        </p:txBody>
      </p:sp>
      <p:sp>
        <p:nvSpPr>
          <p:cNvPr id="17" name="Text Box 3"/>
          <p:cNvSpPr txBox="1">
            <a:spLocks noChangeArrowheads="1"/>
          </p:cNvSpPr>
          <p:nvPr/>
        </p:nvSpPr>
        <p:spPr bwMode="auto">
          <a:xfrm>
            <a:off x="763588" y="1801813"/>
            <a:ext cx="8153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2200">
                <a:sym typeface="Symbol" pitchFamily="18" charset="2"/>
              </a:rPr>
              <a:t>The first time it was attempted, it took 10 years</a:t>
            </a:r>
            <a:endParaRPr lang="en-US" sz="2200" u="sng"/>
          </a:p>
        </p:txBody>
      </p:sp>
      <p:sp>
        <p:nvSpPr>
          <p:cNvPr id="11" name="Text Box 3"/>
          <p:cNvSpPr txBox="1">
            <a:spLocks noChangeArrowheads="1"/>
          </p:cNvSpPr>
          <p:nvPr/>
        </p:nvSpPr>
        <p:spPr bwMode="auto">
          <a:xfrm>
            <a:off x="762000" y="2160588"/>
            <a:ext cx="81534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2200">
                <a:sym typeface="Symbol" pitchFamily="18" charset="2"/>
              </a:rPr>
              <a:t>It can now be accomplished in 1 week.</a:t>
            </a:r>
            <a:endParaRPr lang="en-US" sz="2200" u="sng"/>
          </a:p>
        </p:txBody>
      </p:sp>
      <p:sp>
        <p:nvSpPr>
          <p:cNvPr id="13" name="Text Box 3"/>
          <p:cNvSpPr txBox="1">
            <a:spLocks noChangeArrowheads="1"/>
          </p:cNvSpPr>
          <p:nvPr/>
        </p:nvSpPr>
        <p:spPr bwMode="auto">
          <a:xfrm>
            <a:off x="381000" y="2811463"/>
            <a:ext cx="8534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2200">
                <a:sym typeface="Symbol" pitchFamily="18" charset="2"/>
              </a:rPr>
              <a:t>It is estimated that within the next few years, the amount of global data created will approach 2,000 Exabytes per year</a:t>
            </a:r>
            <a:endParaRPr lang="en-US" sz="2200" u="sng"/>
          </a:p>
        </p:txBody>
      </p:sp>
      <p:sp>
        <p:nvSpPr>
          <p:cNvPr id="18" name="TextBox 17"/>
          <p:cNvSpPr txBox="1">
            <a:spLocks noChangeArrowheads="1"/>
          </p:cNvSpPr>
          <p:nvPr/>
        </p:nvSpPr>
        <p:spPr bwMode="auto">
          <a:xfrm>
            <a:off x="76200" y="35814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a:solidFill>
                  <a:srgbClr val="C00000"/>
                </a:solidFill>
              </a:rPr>
              <a:t>(1 Exabyte = 1,000 Petabytes) </a:t>
            </a:r>
          </a:p>
        </p:txBody>
      </p:sp>
      <p:sp>
        <p:nvSpPr>
          <p:cNvPr id="19" name="Text Box 3"/>
          <p:cNvSpPr txBox="1">
            <a:spLocks noChangeArrowheads="1"/>
          </p:cNvSpPr>
          <p:nvPr/>
        </p:nvSpPr>
        <p:spPr bwMode="auto">
          <a:xfrm>
            <a:off x="381000" y="4191000"/>
            <a:ext cx="8534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2200" b="1">
                <a:solidFill>
                  <a:srgbClr val="C00000"/>
                </a:solidFill>
                <a:sym typeface="Symbol" pitchFamily="18" charset="2"/>
              </a:rPr>
              <a:t>Problem:</a:t>
            </a:r>
            <a:r>
              <a:rPr lang="en-US" sz="2200">
                <a:sym typeface="Symbol" pitchFamily="18" charset="2"/>
              </a:rPr>
              <a:t> It is estimated that the total amount of storage available will be approximately 100 Exabytes </a:t>
            </a:r>
            <a:endParaRPr lang="en-US" sz="2200" u="sng"/>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
                                          </p:val>
                                        </p:tav>
                                        <p:tav tm="100000">
                                          <p:val>
                                            <p:strVal val="#ppt_x"/>
                                          </p:val>
                                        </p:tav>
                                      </p:tavLst>
                                    </p:anim>
                                    <p:anim calcmode="lin" valueType="num">
                                      <p:cBhvr>
                                        <p:cTn id="8" dur="1000" fill="hold"/>
                                        <p:tgtEl>
                                          <p:spTgt spid="12"/>
                                        </p:tgtEl>
                                        <p:attrNameLst>
                                          <p:attrName>ppt_y</p:attrName>
                                        </p:attrNameLst>
                                      </p:cBhvr>
                                      <p:tavLst>
                                        <p:tav tm="0">
                                          <p:val>
                                            <p:strVal val="#ppt_y+#ppt_h/2"/>
                                          </p:val>
                                        </p:tav>
                                        <p:tav tm="100000">
                                          <p:val>
                                            <p:strVal val="#ppt_y"/>
                                          </p:val>
                                        </p:tav>
                                      </p:tavLst>
                                    </p:anim>
                                    <p:anim calcmode="lin" valueType="num">
                                      <p:cBhvr>
                                        <p:cTn id="9" dur="1000" fill="hold"/>
                                        <p:tgtEl>
                                          <p:spTgt spid="12"/>
                                        </p:tgtEl>
                                        <p:attrNameLst>
                                          <p:attrName>ppt_w</p:attrName>
                                        </p:attrNameLst>
                                      </p:cBhvr>
                                      <p:tavLst>
                                        <p:tav tm="0">
                                          <p:val>
                                            <p:strVal val="#ppt_w"/>
                                          </p:val>
                                        </p:tav>
                                        <p:tav tm="100000">
                                          <p:val>
                                            <p:strVal val="#ppt_w"/>
                                          </p:val>
                                        </p:tav>
                                      </p:tavLst>
                                    </p:anim>
                                    <p:anim calcmode="lin" valueType="num">
                                      <p:cBhvr>
                                        <p:cTn id="10" dur="1000" fill="hold"/>
                                        <p:tgtEl>
                                          <p:spTgt spid="12"/>
                                        </p:tgtEl>
                                        <p:attrNameLst>
                                          <p:attrName>ppt_h</p:attrName>
                                        </p:attrNameLst>
                                      </p:cBhvr>
                                      <p:tavLst>
                                        <p:tav tm="0">
                                          <p:val>
                                            <p:fltVal val="0"/>
                                          </p:val>
                                        </p:tav>
                                        <p:tav tm="100000">
                                          <p:val>
                                            <p:strVal val="#ppt_h"/>
                                          </p:val>
                                        </p:tav>
                                      </p:tavLst>
                                    </p:anim>
                                  </p:childTnLst>
                                </p:cTn>
                              </p:par>
                            </p:childTnLst>
                          </p:cTn>
                        </p:par>
                        <p:par>
                          <p:cTn id="11" fill="hold" nodeType="afterGroup">
                            <p:stCondLst>
                              <p:cond delay="1000"/>
                            </p:stCondLst>
                            <p:childTnLst>
                              <p:par>
                                <p:cTn id="12" presetID="17" presetClass="entr" presetSubtype="8"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1000" fill="hold"/>
                                        <p:tgtEl>
                                          <p:spTgt spid="17"/>
                                        </p:tgtEl>
                                        <p:attrNameLst>
                                          <p:attrName>ppt_x</p:attrName>
                                        </p:attrNameLst>
                                      </p:cBhvr>
                                      <p:tavLst>
                                        <p:tav tm="0">
                                          <p:val>
                                            <p:strVal val="#ppt_x-#ppt_w/2"/>
                                          </p:val>
                                        </p:tav>
                                        <p:tav tm="100000">
                                          <p:val>
                                            <p:strVal val="#ppt_x"/>
                                          </p:val>
                                        </p:tav>
                                      </p:tavLst>
                                    </p:anim>
                                    <p:anim calcmode="lin" valueType="num">
                                      <p:cBhvr>
                                        <p:cTn id="15" dur="1000" fill="hold"/>
                                        <p:tgtEl>
                                          <p:spTgt spid="17"/>
                                        </p:tgtEl>
                                        <p:attrNameLst>
                                          <p:attrName>ppt_y</p:attrName>
                                        </p:attrNameLst>
                                      </p:cBhvr>
                                      <p:tavLst>
                                        <p:tav tm="0">
                                          <p:val>
                                            <p:strVal val="#ppt_y"/>
                                          </p:val>
                                        </p:tav>
                                        <p:tav tm="100000">
                                          <p:val>
                                            <p:strVal val="#ppt_y"/>
                                          </p:val>
                                        </p:tav>
                                      </p:tavLst>
                                    </p:anim>
                                    <p:anim calcmode="lin" valueType="num">
                                      <p:cBhvr>
                                        <p:cTn id="16" dur="1000" fill="hold"/>
                                        <p:tgtEl>
                                          <p:spTgt spid="17"/>
                                        </p:tgtEl>
                                        <p:attrNameLst>
                                          <p:attrName>ppt_w</p:attrName>
                                        </p:attrNameLst>
                                      </p:cBhvr>
                                      <p:tavLst>
                                        <p:tav tm="0">
                                          <p:val>
                                            <p:fltVal val="0"/>
                                          </p:val>
                                        </p:tav>
                                        <p:tav tm="100000">
                                          <p:val>
                                            <p:strVal val="#ppt_w"/>
                                          </p:val>
                                        </p:tav>
                                      </p:tavLst>
                                    </p:anim>
                                    <p:anim calcmode="lin" valueType="num">
                                      <p:cBhvr>
                                        <p:cTn id="17" dur="1000" fill="hold"/>
                                        <p:tgtEl>
                                          <p:spTgt spid="17"/>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2000"/>
                            </p:stCondLst>
                            <p:childTnLst>
                              <p:par>
                                <p:cTn id="19" presetID="17"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ppt_x</p:attrName>
                                        </p:attrNameLst>
                                      </p:cBhvr>
                                      <p:tavLst>
                                        <p:tav tm="0">
                                          <p:val>
                                            <p:strVal val="#ppt_x-#ppt_w/2"/>
                                          </p:val>
                                        </p:tav>
                                        <p:tav tm="100000">
                                          <p:val>
                                            <p:strVal val="#ppt_x"/>
                                          </p:val>
                                        </p:tav>
                                      </p:tavLst>
                                    </p:anim>
                                    <p:anim calcmode="lin" valueType="num">
                                      <p:cBhvr>
                                        <p:cTn id="22" dur="1000" fill="hold"/>
                                        <p:tgtEl>
                                          <p:spTgt spid="11"/>
                                        </p:tgtEl>
                                        <p:attrNameLst>
                                          <p:attrName>ppt_y</p:attrName>
                                        </p:attrNameLst>
                                      </p:cBhvr>
                                      <p:tavLst>
                                        <p:tav tm="0">
                                          <p:val>
                                            <p:strVal val="#ppt_y"/>
                                          </p:val>
                                        </p:tav>
                                        <p:tav tm="100000">
                                          <p:val>
                                            <p:strVal val="#ppt_y"/>
                                          </p:val>
                                        </p:tav>
                                      </p:tavLst>
                                    </p:anim>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ppt_h/2"/>
                                          </p:val>
                                        </p:tav>
                                        <p:tav tm="100000">
                                          <p:val>
                                            <p:strVal val="#ppt_y"/>
                                          </p:val>
                                        </p:tav>
                                      </p:tavLst>
                                    </p:anim>
                                    <p:anim calcmode="lin" valueType="num">
                                      <p:cBhvr>
                                        <p:cTn id="31" dur="1000" fill="hold"/>
                                        <p:tgtEl>
                                          <p:spTgt spid="13"/>
                                        </p:tgtEl>
                                        <p:attrNameLst>
                                          <p:attrName>ppt_w</p:attrName>
                                        </p:attrNameLst>
                                      </p:cBhvr>
                                      <p:tavLst>
                                        <p:tav tm="0">
                                          <p:val>
                                            <p:strVal val="#ppt_w"/>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childTnLst>
                                </p:cTn>
                              </p:par>
                            </p:childTnLst>
                          </p:cTn>
                        </p:par>
                        <p:par>
                          <p:cTn id="33" fill="hold" nodeType="afterGroup">
                            <p:stCondLst>
                              <p:cond delay="1000"/>
                            </p:stCondLst>
                            <p:childTnLst>
                              <p:par>
                                <p:cTn id="34" presetID="3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3000"/>
                                        <p:tgtEl>
                                          <p:spTgt spid="18"/>
                                        </p:tgtEl>
                                      </p:cBhvr>
                                    </p:animEffect>
                                    <p:anim calcmode="lin" valueType="num">
                                      <p:cBhvr>
                                        <p:cTn id="37" dur="3000" fill="hold"/>
                                        <p:tgtEl>
                                          <p:spTgt spid="18"/>
                                        </p:tgtEl>
                                        <p:attrNameLst>
                                          <p:attrName>ppt_x</p:attrName>
                                        </p:attrNameLst>
                                      </p:cBhvr>
                                      <p:tavLst>
                                        <p:tav tm="0">
                                          <p:val>
                                            <p:strVal val="#ppt_x"/>
                                          </p:val>
                                        </p:tav>
                                        <p:tav tm="100000">
                                          <p:val>
                                            <p:strVal val="#ppt_x"/>
                                          </p:val>
                                        </p:tav>
                                      </p:tavLst>
                                    </p:anim>
                                    <p:anim calcmode="lin" valueType="num">
                                      <p:cBhvr>
                                        <p:cTn id="38" dur="2700" decel="100000" fill="hold"/>
                                        <p:tgtEl>
                                          <p:spTgt spid="18"/>
                                        </p:tgtEl>
                                        <p:attrNameLst>
                                          <p:attrName>ppt_y</p:attrName>
                                        </p:attrNameLst>
                                      </p:cBhvr>
                                      <p:tavLst>
                                        <p:tav tm="0">
                                          <p:val>
                                            <p:strVal val="#ppt_y+1"/>
                                          </p:val>
                                        </p:tav>
                                        <p:tav tm="100000">
                                          <p:val>
                                            <p:strVal val="#ppt_y-.03"/>
                                          </p:val>
                                        </p:tav>
                                      </p:tavLst>
                                    </p:anim>
                                    <p:anim calcmode="lin" valueType="num">
                                      <p:cBhvr>
                                        <p:cTn id="39" dur="300" accel="100000" fill="hold">
                                          <p:stCondLst>
                                            <p:cond delay="27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7" presetClass="entr" presetSubtype="4"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ppt_h/2"/>
                                          </p:val>
                                        </p:tav>
                                        <p:tav tm="100000">
                                          <p:val>
                                            <p:strVal val="#ppt_y"/>
                                          </p:val>
                                        </p:tav>
                                      </p:tavLst>
                                    </p:anim>
                                    <p:anim calcmode="lin" valueType="num">
                                      <p:cBhvr>
                                        <p:cTn id="46" dur="1000" fill="hold"/>
                                        <p:tgtEl>
                                          <p:spTgt spid="19"/>
                                        </p:tgtEl>
                                        <p:attrNameLst>
                                          <p:attrName>ppt_w</p:attrName>
                                        </p:attrNameLst>
                                      </p:cBhvr>
                                      <p:tavLst>
                                        <p:tav tm="0">
                                          <p:val>
                                            <p:strVal val="#ppt_w"/>
                                          </p:val>
                                        </p:tav>
                                        <p:tav tm="100000">
                                          <p:val>
                                            <p:strVal val="#ppt_w"/>
                                          </p:val>
                                        </p:tav>
                                      </p:tavLst>
                                    </p:anim>
                                    <p:anim calcmode="lin" valueType="num">
                                      <p:cBhvr>
                                        <p:cTn id="47" dur="10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7" grpId="0" autoUpdateAnimBg="0"/>
      <p:bldP spid="11" grpId="0" autoUpdateAnimBg="0"/>
      <p:bldP spid="13" grpId="0" autoUpdateAnimBg="0"/>
      <p:bldP spid="18" grpId="0"/>
      <p:bldP spid="19"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2867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FAAA0D6-A589-4094-9671-C5BCEEEAE560}" type="slidenum">
              <a:rPr lang="en-US" smtClean="0"/>
              <a:pPr eaLnBrk="1" fontAlgn="base" hangingPunct="1">
                <a:spcBef>
                  <a:spcPct val="0"/>
                </a:spcBef>
                <a:spcAft>
                  <a:spcPct val="0"/>
                </a:spcAft>
              </a:pPr>
              <a:t>30</a:t>
            </a:fld>
            <a:endParaRPr lang="en-US" smtClean="0"/>
          </a:p>
        </p:txBody>
      </p:sp>
      <p:sp>
        <p:nvSpPr>
          <p:cNvPr id="6" name="Text Box 3"/>
          <p:cNvSpPr txBox="1">
            <a:spLocks noChangeArrowheads="1"/>
          </p:cNvSpPr>
          <p:nvPr/>
        </p:nvSpPr>
        <p:spPr bwMode="auto">
          <a:xfrm>
            <a:off x="304800" y="1219200"/>
            <a:ext cx="784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solidFill>
                  <a:schemeClr val="tx2"/>
                </a:solidFill>
                <a:sym typeface="Symbol" pitchFamily="18" charset="2"/>
              </a:rPr>
              <a:t>   </a:t>
            </a:r>
            <a:r>
              <a:rPr lang="en-US" sz="2000" b="1">
                <a:solidFill>
                  <a:schemeClr val="tx2"/>
                </a:solidFill>
              </a:rPr>
              <a:t>Data Redundancy</a:t>
            </a:r>
            <a:r>
              <a:rPr lang="en-US" sz="2000" b="1"/>
              <a:t> &amp; Storage/Code Duplication</a:t>
            </a:r>
            <a:r>
              <a:rPr lang="en-US" sz="2000" b="1">
                <a:solidFill>
                  <a:schemeClr val="tx2"/>
                </a:solidFill>
              </a:rPr>
              <a:t> </a:t>
            </a:r>
          </a:p>
        </p:txBody>
      </p:sp>
      <p:sp>
        <p:nvSpPr>
          <p:cNvPr id="7" name="Text Box 4"/>
          <p:cNvSpPr txBox="1">
            <a:spLocks noChangeArrowheads="1"/>
          </p:cNvSpPr>
          <p:nvPr/>
        </p:nvSpPr>
        <p:spPr bwMode="auto">
          <a:xfrm>
            <a:off x="685800" y="1752600"/>
            <a:ext cx="556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1313" indent="-3413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buFont typeface="Arial" charset="0"/>
              <a:buChar char="•"/>
            </a:pPr>
            <a:r>
              <a:rPr lang="en-US" sz="2000"/>
              <a:t>duplicate data requires an update to be made to all files storing that data</a:t>
            </a:r>
          </a:p>
        </p:txBody>
      </p:sp>
      <p:pic>
        <p:nvPicPr>
          <p:cNvPr id="8" name="Picture 10" descr="Redundan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914400"/>
            <a:ext cx="1905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p:cNvSpPr txBox="1">
            <a:spLocks noChangeArrowheads="1"/>
          </p:cNvSpPr>
          <p:nvPr/>
        </p:nvSpPr>
        <p:spPr bwMode="auto">
          <a:xfrm>
            <a:off x="0" y="6858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What Problems??</a:t>
            </a:r>
          </a:p>
        </p:txBody>
      </p:sp>
      <p:sp>
        <p:nvSpPr>
          <p:cNvPr id="10" name="Text Box 9"/>
          <p:cNvSpPr txBox="1">
            <a:spLocks noChangeArrowheads="1"/>
          </p:cNvSpPr>
          <p:nvPr/>
        </p:nvSpPr>
        <p:spPr bwMode="auto">
          <a:xfrm>
            <a:off x="685800" y="3194050"/>
            <a:ext cx="7696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50838" indent="-3508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50000"/>
              </a:spcBef>
              <a:buFontTx/>
              <a:buChar char="•"/>
            </a:pPr>
            <a:r>
              <a:rPr lang="en-US" sz="2000">
                <a:solidFill>
                  <a:srgbClr val="002060"/>
                </a:solidFill>
              </a:rPr>
              <a:t>Suppose that (essentially) the same data is being kept by the </a:t>
            </a:r>
            <a:r>
              <a:rPr lang="en-US" sz="2000" i="1">
                <a:solidFill>
                  <a:srgbClr val="002060"/>
                </a:solidFill>
              </a:rPr>
              <a:t>Accounting</a:t>
            </a:r>
            <a:r>
              <a:rPr lang="en-US" sz="2000">
                <a:solidFill>
                  <a:srgbClr val="002060"/>
                </a:solidFill>
              </a:rPr>
              <a:t>, </a:t>
            </a:r>
            <a:r>
              <a:rPr lang="en-US" sz="2000" i="1">
                <a:solidFill>
                  <a:srgbClr val="002060"/>
                </a:solidFill>
              </a:rPr>
              <a:t>Service</a:t>
            </a:r>
            <a:r>
              <a:rPr lang="en-US" sz="2000">
                <a:solidFill>
                  <a:srgbClr val="002060"/>
                </a:solidFill>
              </a:rPr>
              <a:t>, </a:t>
            </a:r>
            <a:r>
              <a:rPr lang="en-US" sz="2000" i="1">
                <a:solidFill>
                  <a:srgbClr val="002060"/>
                </a:solidFill>
              </a:rPr>
              <a:t>Shipping</a:t>
            </a:r>
            <a:r>
              <a:rPr lang="en-US" sz="2000">
                <a:solidFill>
                  <a:srgbClr val="002060"/>
                </a:solidFill>
              </a:rPr>
              <a:t>, and </a:t>
            </a:r>
            <a:r>
              <a:rPr lang="en-US" sz="2000" i="1">
                <a:solidFill>
                  <a:srgbClr val="002060"/>
                </a:solidFill>
              </a:rPr>
              <a:t>Finance</a:t>
            </a:r>
            <a:r>
              <a:rPr lang="en-US" sz="2000">
                <a:solidFill>
                  <a:srgbClr val="002060"/>
                </a:solidFill>
              </a:rPr>
              <a:t> Depts.</a:t>
            </a:r>
          </a:p>
        </p:txBody>
      </p:sp>
      <p:sp>
        <p:nvSpPr>
          <p:cNvPr id="11" name="Text Box 10"/>
          <p:cNvSpPr txBox="1">
            <a:spLocks noChangeArrowheads="1"/>
          </p:cNvSpPr>
          <p:nvPr/>
        </p:nvSpPr>
        <p:spPr bwMode="auto">
          <a:xfrm>
            <a:off x="685800" y="4160838"/>
            <a:ext cx="8458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50838" indent="-3508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50000"/>
              </a:spcBef>
              <a:buFontTx/>
              <a:buChar char="•"/>
            </a:pPr>
            <a:r>
              <a:rPr lang="en-US" sz="2000">
                <a:solidFill>
                  <a:srgbClr val="002060"/>
                </a:solidFill>
              </a:rPr>
              <a:t>Every time a record is:</a:t>
            </a:r>
          </a:p>
        </p:txBody>
      </p:sp>
      <p:sp>
        <p:nvSpPr>
          <p:cNvPr id="12" name="Text Box 11"/>
          <p:cNvSpPr txBox="1">
            <a:spLocks noChangeArrowheads="1"/>
          </p:cNvSpPr>
          <p:nvPr/>
        </p:nvSpPr>
        <p:spPr bwMode="auto">
          <a:xfrm>
            <a:off x="1066800" y="4541838"/>
            <a:ext cx="807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50838" indent="-3508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50000"/>
              </a:spcBef>
              <a:buFontTx/>
              <a:buChar char="•"/>
            </a:pPr>
            <a:r>
              <a:rPr lang="en-US" sz="2000">
                <a:solidFill>
                  <a:srgbClr val="002060"/>
                </a:solidFill>
              </a:rPr>
              <a:t>Inserted (new Customer)</a:t>
            </a:r>
          </a:p>
        </p:txBody>
      </p:sp>
      <p:sp>
        <p:nvSpPr>
          <p:cNvPr id="13" name="Text Box 12"/>
          <p:cNvSpPr txBox="1">
            <a:spLocks noChangeArrowheads="1"/>
          </p:cNvSpPr>
          <p:nvPr/>
        </p:nvSpPr>
        <p:spPr bwMode="auto">
          <a:xfrm>
            <a:off x="1066800" y="4846638"/>
            <a:ext cx="807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50838" indent="-3508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50000"/>
              </a:spcBef>
              <a:buFontTx/>
              <a:buChar char="•"/>
            </a:pPr>
            <a:r>
              <a:rPr lang="en-US" sz="2000">
                <a:solidFill>
                  <a:srgbClr val="002060"/>
                </a:solidFill>
              </a:rPr>
              <a:t>Deleted (ex-Customer)</a:t>
            </a:r>
          </a:p>
        </p:txBody>
      </p:sp>
      <p:sp>
        <p:nvSpPr>
          <p:cNvPr id="14" name="Text Box 13"/>
          <p:cNvSpPr txBox="1">
            <a:spLocks noChangeArrowheads="1"/>
          </p:cNvSpPr>
          <p:nvPr/>
        </p:nvSpPr>
        <p:spPr bwMode="auto">
          <a:xfrm>
            <a:off x="1066800" y="5151438"/>
            <a:ext cx="807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50838" indent="-3508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50000"/>
              </a:spcBef>
              <a:buFontTx/>
              <a:buChar char="•"/>
            </a:pPr>
            <a:r>
              <a:rPr lang="en-US" sz="2000">
                <a:solidFill>
                  <a:srgbClr val="002060"/>
                </a:solidFill>
              </a:rPr>
              <a:t>Modified (e.g., address change)</a:t>
            </a:r>
          </a:p>
        </p:txBody>
      </p:sp>
      <p:sp>
        <p:nvSpPr>
          <p:cNvPr id="15" name="Text Box 14"/>
          <p:cNvSpPr txBox="1">
            <a:spLocks noChangeArrowheads="1"/>
          </p:cNvSpPr>
          <p:nvPr/>
        </p:nvSpPr>
        <p:spPr bwMode="auto">
          <a:xfrm>
            <a:off x="685800" y="5616575"/>
            <a:ext cx="815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50000"/>
              </a:spcBef>
            </a:pPr>
            <a:r>
              <a:rPr lang="en-US" sz="2000">
                <a:solidFill>
                  <a:srgbClr val="002060"/>
                </a:solidFill>
              </a:rPr>
              <a:t>At least four (4) data files need to be changed each time there is a new customer, is no longer a customer, or where data needs modification</a:t>
            </a:r>
            <a:endParaRPr lang="en-US" sz="2000" i="1">
              <a:solidFill>
                <a:srgbClr val="002060"/>
              </a:solidFill>
            </a:endParaRPr>
          </a:p>
        </p:txBody>
      </p:sp>
      <p:sp>
        <p:nvSpPr>
          <p:cNvPr id="16" name="Text Box 3"/>
          <p:cNvSpPr txBox="1">
            <a:spLocks noChangeArrowheads="1"/>
          </p:cNvSpPr>
          <p:nvPr/>
        </p:nvSpPr>
        <p:spPr bwMode="auto">
          <a:xfrm>
            <a:off x="304800" y="2647950"/>
            <a:ext cx="784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solidFill>
                  <a:schemeClr val="tx2"/>
                </a:solidFill>
                <a:sym typeface="Symbol" pitchFamily="18" charset="2"/>
              </a:rPr>
              <a:t>   </a:t>
            </a:r>
            <a:r>
              <a:rPr lang="en-US" sz="2000" b="1">
                <a:solidFill>
                  <a:schemeClr val="tx2"/>
                </a:solidFill>
              </a:rPr>
              <a:t>Excessive maintenance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ppt_w/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 calcmode="lin" valueType="num">
                                      <p:cBhvr>
                                        <p:cTn id="9" dur="1000" fill="hold"/>
                                        <p:tgtEl>
                                          <p:spTgt spid="6"/>
                                        </p:tgtEl>
                                        <p:attrNameLst>
                                          <p:attrName>ppt_w</p:attrName>
                                        </p:attrNameLst>
                                      </p:cBhvr>
                                      <p:tavLst>
                                        <p:tav tm="0">
                                          <p:val>
                                            <p:fltVal val="0"/>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childTnLst>
                                </p:cTn>
                              </p:par>
                              <p:par>
                                <p:cTn id="11" presetID="42"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1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lide(fromTop)">
                                      <p:cBhvr>
                                        <p:cTn id="19" dur="1000"/>
                                        <p:tgtEl>
                                          <p:spTgt spid="7"/>
                                        </p:tgtEl>
                                      </p:cBhvr>
                                    </p:animEffect>
                                  </p:childTnLst>
                                </p:cTn>
                              </p:par>
                            </p:childTnLst>
                          </p:cTn>
                        </p:par>
                        <p:par>
                          <p:cTn id="20" fill="hold" nodeType="afterGroup">
                            <p:stCondLst>
                              <p:cond delay="2000"/>
                            </p:stCondLst>
                            <p:childTnLst>
                              <p:par>
                                <p:cTn id="21" presetID="17"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ppt_x</p:attrName>
                                        </p:attrNameLst>
                                      </p:cBhvr>
                                      <p:tavLst>
                                        <p:tav tm="0">
                                          <p:val>
                                            <p:strVal val="#ppt_x-#ppt_w/2"/>
                                          </p:val>
                                        </p:tav>
                                        <p:tav tm="100000">
                                          <p:val>
                                            <p:strVal val="#ppt_x"/>
                                          </p:val>
                                        </p:tav>
                                      </p:tavLst>
                                    </p:anim>
                                    <p:anim calcmode="lin" valueType="num">
                                      <p:cBhvr>
                                        <p:cTn id="24" dur="1000" fill="hold"/>
                                        <p:tgtEl>
                                          <p:spTgt spid="16"/>
                                        </p:tgtEl>
                                        <p:attrNameLst>
                                          <p:attrName>ppt_y</p:attrName>
                                        </p:attrNameLst>
                                      </p:cBhvr>
                                      <p:tavLst>
                                        <p:tav tm="0">
                                          <p:val>
                                            <p:strVal val="#ppt_y"/>
                                          </p:val>
                                        </p:tav>
                                        <p:tav tm="100000">
                                          <p:val>
                                            <p:strVal val="#ppt_y"/>
                                          </p:val>
                                        </p:tav>
                                      </p:tavLst>
                                    </p:anim>
                                    <p:anim calcmode="lin" valueType="num">
                                      <p:cBhvr>
                                        <p:cTn id="25" dur="1000" fill="hold"/>
                                        <p:tgtEl>
                                          <p:spTgt spid="16"/>
                                        </p:tgtEl>
                                        <p:attrNameLst>
                                          <p:attrName>ppt_w</p:attrName>
                                        </p:attrNameLst>
                                      </p:cBhvr>
                                      <p:tavLst>
                                        <p:tav tm="0">
                                          <p:val>
                                            <p:fltVal val="0"/>
                                          </p:val>
                                        </p:tav>
                                        <p:tav tm="100000">
                                          <p:val>
                                            <p:strVal val="#ppt_w"/>
                                          </p:val>
                                        </p:tav>
                                      </p:tavLst>
                                    </p:anim>
                                    <p:anim calcmode="lin" valueType="num">
                                      <p:cBhvr>
                                        <p:cTn id="26" dur="1000" fill="hold"/>
                                        <p:tgtEl>
                                          <p:spTgt spid="16"/>
                                        </p:tgtEl>
                                        <p:attrNameLst>
                                          <p:attrName>ppt_h</p:attrName>
                                        </p:attrNameLst>
                                      </p:cBhvr>
                                      <p:tavLst>
                                        <p:tav tm="0">
                                          <p:val>
                                            <p:strVal val="#ppt_h"/>
                                          </p:val>
                                        </p:tav>
                                        <p:tav tm="100000">
                                          <p:val>
                                            <p:strVal val="#ppt_h"/>
                                          </p:val>
                                        </p:tav>
                                      </p:tavLst>
                                    </p:anim>
                                  </p:childTnLst>
                                </p:cTn>
                              </p:par>
                            </p:childTnLst>
                          </p:cTn>
                        </p:par>
                        <p:par>
                          <p:cTn id="27" fill="hold" nodeType="afterGroup">
                            <p:stCondLst>
                              <p:cond delay="3000"/>
                            </p:stCondLst>
                            <p:childTnLst>
                              <p:par>
                                <p:cTn id="28" presetID="12" presetClass="entr" presetSubtype="4"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slide(fromBottom)">
                                      <p:cBhvr>
                                        <p:cTn id="30" dur="500"/>
                                        <p:tgtEl>
                                          <p:spTgt spid="10"/>
                                        </p:tgtEl>
                                      </p:cBhvr>
                                    </p:animEffect>
                                  </p:childTnLst>
                                </p:cTn>
                              </p:par>
                            </p:childTnLst>
                          </p:cTn>
                        </p:par>
                        <p:par>
                          <p:cTn id="31" fill="hold" nodeType="afterGroup">
                            <p:stCondLst>
                              <p:cond delay="3500"/>
                            </p:stCondLst>
                            <p:childTnLst>
                              <p:par>
                                <p:cTn id="32" presetID="1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slide(fromBottom)">
                                      <p:cBhvr>
                                        <p:cTn id="34" dur="500"/>
                                        <p:tgtEl>
                                          <p:spTgt spid="11"/>
                                        </p:tgtEl>
                                      </p:cBhvr>
                                    </p:animEffect>
                                  </p:childTnLst>
                                </p:cTn>
                              </p:par>
                            </p:childTnLst>
                          </p:cTn>
                        </p:par>
                        <p:par>
                          <p:cTn id="35" fill="hold" nodeType="afterGroup">
                            <p:stCondLst>
                              <p:cond delay="4000"/>
                            </p:stCondLst>
                            <p:childTnLst>
                              <p:par>
                                <p:cTn id="36" presetID="12" presetClass="entr" presetSubtype="1"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slide(fromTop)">
                                      <p:cBhvr>
                                        <p:cTn id="38" dur="500"/>
                                        <p:tgtEl>
                                          <p:spTgt spid="12"/>
                                        </p:tgtEl>
                                      </p:cBhvr>
                                    </p:animEffect>
                                  </p:childTnLst>
                                </p:cTn>
                              </p:par>
                            </p:childTnLst>
                          </p:cTn>
                        </p:par>
                        <p:par>
                          <p:cTn id="39" fill="hold" nodeType="afterGroup">
                            <p:stCondLst>
                              <p:cond delay="4500"/>
                            </p:stCondLst>
                            <p:childTnLst>
                              <p:par>
                                <p:cTn id="40" presetID="12" presetClass="entr" presetSubtype="1"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slide(fromTop)">
                                      <p:cBhvr>
                                        <p:cTn id="42" dur="500"/>
                                        <p:tgtEl>
                                          <p:spTgt spid="13"/>
                                        </p:tgtEl>
                                      </p:cBhvr>
                                    </p:animEffect>
                                  </p:childTnLst>
                                </p:cTn>
                              </p:par>
                            </p:childTnLst>
                          </p:cTn>
                        </p:par>
                        <p:par>
                          <p:cTn id="43" fill="hold" nodeType="afterGroup">
                            <p:stCondLst>
                              <p:cond delay="5000"/>
                            </p:stCondLst>
                            <p:childTnLst>
                              <p:par>
                                <p:cTn id="44" presetID="1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slide(fromTop)">
                                      <p:cBhvr>
                                        <p:cTn id="46" dur="500"/>
                                        <p:tgtEl>
                                          <p:spTgt spid="14"/>
                                        </p:tgtEl>
                                      </p:cBhvr>
                                    </p:animEffect>
                                  </p:childTnLst>
                                </p:cTn>
                              </p:par>
                            </p:childTnLst>
                          </p:cTn>
                        </p:par>
                        <p:par>
                          <p:cTn id="47" fill="hold" nodeType="afterGroup">
                            <p:stCondLst>
                              <p:cond delay="5500"/>
                            </p:stCondLst>
                            <p:childTnLst>
                              <p:par>
                                <p:cTn id="48" presetID="9"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dissolve">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10" grpId="0" autoUpdateAnimBg="0"/>
      <p:bldP spid="11" grpId="0" autoUpdateAnimBg="0"/>
      <p:bldP spid="12" grpId="0" autoUpdateAnimBg="0"/>
      <p:bldP spid="13" grpId="0" autoUpdateAnimBg="0"/>
      <p:bldP spid="14" grpId="0" autoUpdateAnimBg="0"/>
      <p:bldP spid="15" grpId="0" autoUpdateAnimBg="0"/>
      <p:bldP spid="16"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29699" name="Slide Number Placeholder 4"/>
          <p:cNvSpPr>
            <a:spLocks noGrp="1"/>
          </p:cNvSpPr>
          <p:nvPr>
            <p:ph type="sldNum" sz="quarter" idx="11"/>
          </p:nvPr>
        </p:nvSpPr>
        <p:spPr>
          <a:xfrm>
            <a:off x="6477000" y="762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0A9D513-91CF-4C44-992D-3889E8A38C9C}" type="slidenum">
              <a:rPr lang="en-US" smtClean="0"/>
              <a:pPr eaLnBrk="1" fontAlgn="base" hangingPunct="1">
                <a:spcBef>
                  <a:spcPct val="0"/>
                </a:spcBef>
                <a:spcAft>
                  <a:spcPct val="0"/>
                </a:spcAft>
              </a:pPr>
              <a:t>31</a:t>
            </a:fld>
            <a:endParaRPr lang="en-US" smtClean="0"/>
          </a:p>
        </p:txBody>
      </p:sp>
      <p:sp>
        <p:nvSpPr>
          <p:cNvPr id="6" name="Text Box 7"/>
          <p:cNvSpPr txBox="1">
            <a:spLocks noChangeArrowheads="1"/>
          </p:cNvSpPr>
          <p:nvPr/>
        </p:nvSpPr>
        <p:spPr bwMode="auto">
          <a:xfrm>
            <a:off x="0" y="6858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What Problems??</a:t>
            </a:r>
          </a:p>
        </p:txBody>
      </p:sp>
      <p:sp>
        <p:nvSpPr>
          <p:cNvPr id="7" name="Text Box 9"/>
          <p:cNvSpPr txBox="1">
            <a:spLocks noChangeArrowheads="1"/>
          </p:cNvSpPr>
          <p:nvPr/>
        </p:nvSpPr>
        <p:spPr bwMode="auto">
          <a:xfrm>
            <a:off x="685800" y="2000250"/>
            <a:ext cx="84582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50838" indent="-3508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buFontTx/>
              <a:buChar char="•"/>
            </a:pPr>
            <a:r>
              <a:rPr lang="en-US" sz="2400">
                <a:solidFill>
                  <a:srgbClr val="002060"/>
                </a:solidFill>
              </a:rPr>
              <a:t>Using the name C-N (For Customer Name) is not readily intelligible </a:t>
            </a:r>
          </a:p>
        </p:txBody>
      </p:sp>
      <p:sp>
        <p:nvSpPr>
          <p:cNvPr id="8" name="Text Box 10"/>
          <p:cNvSpPr txBox="1">
            <a:spLocks noChangeArrowheads="1"/>
          </p:cNvSpPr>
          <p:nvPr/>
        </p:nvSpPr>
        <p:spPr bwMode="auto">
          <a:xfrm>
            <a:off x="685800" y="2662238"/>
            <a:ext cx="84582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50838" indent="-3508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50000"/>
              </a:spcBef>
              <a:buFontTx/>
              <a:buChar char="•"/>
            </a:pPr>
            <a:r>
              <a:rPr lang="en-US" sz="2400">
                <a:solidFill>
                  <a:srgbClr val="002060"/>
                </a:solidFill>
              </a:rPr>
              <a:t>Using the layout:</a:t>
            </a:r>
          </a:p>
        </p:txBody>
      </p:sp>
      <p:sp>
        <p:nvSpPr>
          <p:cNvPr id="9" name="Text Box 11"/>
          <p:cNvSpPr txBox="1">
            <a:spLocks noChangeArrowheads="1"/>
          </p:cNvSpPr>
          <p:nvPr/>
        </p:nvSpPr>
        <p:spPr bwMode="auto">
          <a:xfrm>
            <a:off x="381000" y="1371600"/>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ym typeface="Symbol" pitchFamily="18" charset="2"/>
              </a:rPr>
              <a:t>  </a:t>
            </a:r>
            <a:r>
              <a:rPr lang="en-US" sz="2400"/>
              <a:t>Field Definitions/Naming Conventions/Layout</a:t>
            </a:r>
          </a:p>
        </p:txBody>
      </p:sp>
      <p:sp>
        <p:nvSpPr>
          <p:cNvPr id="10" name="Text Box 12"/>
          <p:cNvSpPr txBox="1">
            <a:spLocks noChangeArrowheads="1"/>
          </p:cNvSpPr>
          <p:nvPr/>
        </p:nvSpPr>
        <p:spPr bwMode="auto">
          <a:xfrm>
            <a:off x="400050" y="3492500"/>
            <a:ext cx="889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a:latin typeface="Courier New" pitchFamily="49" charset="0"/>
              </a:rPr>
              <a:t>John Smith          123 Main St., Arlington, TX 76005                 123 </a:t>
            </a:r>
          </a:p>
        </p:txBody>
      </p:sp>
      <p:sp>
        <p:nvSpPr>
          <p:cNvPr id="11" name="Text Box 13"/>
          <p:cNvSpPr txBox="1">
            <a:spLocks noChangeArrowheads="1"/>
          </p:cNvSpPr>
          <p:nvPr/>
        </p:nvSpPr>
        <p:spPr bwMode="auto">
          <a:xfrm>
            <a:off x="476250" y="3111500"/>
            <a:ext cx="85344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lIns="0" rIns="0">
            <a:spAutoFit/>
          </a:bodyPr>
          <a:lstStyle>
            <a:lvl1pPr defTabSz="1082675" eaLnBrk="0" hangingPunct="0">
              <a:tabLst>
                <a:tab pos="1311275" algn="l"/>
                <a:tab pos="2743200" algn="l"/>
                <a:tab pos="5608638" algn="l"/>
              </a:tabLst>
              <a:defRPr>
                <a:solidFill>
                  <a:schemeClr val="tx1"/>
                </a:solidFill>
                <a:latin typeface="Arial" charset="0"/>
              </a:defRPr>
            </a:lvl1pPr>
            <a:lvl2pPr marL="742950" indent="-285750" defTabSz="1082675" eaLnBrk="0" hangingPunct="0">
              <a:tabLst>
                <a:tab pos="1311275" algn="l"/>
                <a:tab pos="2743200" algn="l"/>
                <a:tab pos="5608638" algn="l"/>
              </a:tabLst>
              <a:defRPr>
                <a:solidFill>
                  <a:schemeClr val="tx1"/>
                </a:solidFill>
                <a:latin typeface="Arial" charset="0"/>
              </a:defRPr>
            </a:lvl2pPr>
            <a:lvl3pPr marL="1143000" indent="-228600" defTabSz="1082675" eaLnBrk="0" hangingPunct="0">
              <a:tabLst>
                <a:tab pos="1311275" algn="l"/>
                <a:tab pos="2743200" algn="l"/>
                <a:tab pos="5608638" algn="l"/>
              </a:tabLst>
              <a:defRPr>
                <a:solidFill>
                  <a:schemeClr val="tx1"/>
                </a:solidFill>
                <a:latin typeface="Arial" charset="0"/>
              </a:defRPr>
            </a:lvl3pPr>
            <a:lvl4pPr marL="1600200" indent="-228600" defTabSz="1082675" eaLnBrk="0" hangingPunct="0">
              <a:tabLst>
                <a:tab pos="1311275" algn="l"/>
                <a:tab pos="2743200" algn="l"/>
                <a:tab pos="5608638" algn="l"/>
              </a:tabLst>
              <a:defRPr>
                <a:solidFill>
                  <a:schemeClr val="tx1"/>
                </a:solidFill>
                <a:latin typeface="Arial" charset="0"/>
              </a:defRPr>
            </a:lvl4pPr>
            <a:lvl5pPr marL="2057400" indent="-228600" defTabSz="1082675" eaLnBrk="0" hangingPunct="0">
              <a:tabLst>
                <a:tab pos="1311275" algn="l"/>
                <a:tab pos="2743200" algn="l"/>
                <a:tab pos="5608638" algn="l"/>
              </a:tabLst>
              <a:defRPr>
                <a:solidFill>
                  <a:schemeClr val="tx1"/>
                </a:solidFill>
                <a:latin typeface="Arial" charset="0"/>
              </a:defRPr>
            </a:lvl5pPr>
            <a:lvl6pPr marL="2514600" indent="-228600" defTabSz="1082675" eaLnBrk="0" fontAlgn="base" hangingPunct="0">
              <a:spcBef>
                <a:spcPct val="0"/>
              </a:spcBef>
              <a:spcAft>
                <a:spcPct val="0"/>
              </a:spcAft>
              <a:tabLst>
                <a:tab pos="1311275" algn="l"/>
                <a:tab pos="2743200" algn="l"/>
                <a:tab pos="5608638" algn="l"/>
              </a:tabLst>
              <a:defRPr>
                <a:solidFill>
                  <a:schemeClr val="tx1"/>
                </a:solidFill>
                <a:latin typeface="Arial" charset="0"/>
              </a:defRPr>
            </a:lvl6pPr>
            <a:lvl7pPr marL="2971800" indent="-228600" defTabSz="1082675" eaLnBrk="0" fontAlgn="base" hangingPunct="0">
              <a:spcBef>
                <a:spcPct val="0"/>
              </a:spcBef>
              <a:spcAft>
                <a:spcPct val="0"/>
              </a:spcAft>
              <a:tabLst>
                <a:tab pos="1311275" algn="l"/>
                <a:tab pos="2743200" algn="l"/>
                <a:tab pos="5608638" algn="l"/>
              </a:tabLst>
              <a:defRPr>
                <a:solidFill>
                  <a:schemeClr val="tx1"/>
                </a:solidFill>
                <a:latin typeface="Arial" charset="0"/>
              </a:defRPr>
            </a:lvl7pPr>
            <a:lvl8pPr marL="3429000" indent="-228600" defTabSz="1082675" eaLnBrk="0" fontAlgn="base" hangingPunct="0">
              <a:spcBef>
                <a:spcPct val="0"/>
              </a:spcBef>
              <a:spcAft>
                <a:spcPct val="0"/>
              </a:spcAft>
              <a:tabLst>
                <a:tab pos="1311275" algn="l"/>
                <a:tab pos="2743200" algn="l"/>
                <a:tab pos="5608638" algn="l"/>
              </a:tabLst>
              <a:defRPr>
                <a:solidFill>
                  <a:schemeClr val="tx1"/>
                </a:solidFill>
                <a:latin typeface="Arial" charset="0"/>
              </a:defRPr>
            </a:lvl8pPr>
            <a:lvl9pPr marL="3886200" indent="-228600" defTabSz="1082675" eaLnBrk="0" fontAlgn="base" hangingPunct="0">
              <a:spcBef>
                <a:spcPct val="0"/>
              </a:spcBef>
              <a:spcAft>
                <a:spcPct val="0"/>
              </a:spcAft>
              <a:tabLst>
                <a:tab pos="1311275" algn="l"/>
                <a:tab pos="2743200" algn="l"/>
                <a:tab pos="5608638" algn="l"/>
              </a:tabLst>
              <a:defRPr>
                <a:solidFill>
                  <a:schemeClr val="tx1"/>
                </a:solidFill>
                <a:latin typeface="Arial" charset="0"/>
              </a:defRPr>
            </a:lvl9pPr>
          </a:lstStyle>
          <a:p>
            <a:pPr eaLnBrk="1" hangingPunct="1">
              <a:lnSpc>
                <a:spcPct val="85000"/>
              </a:lnSpc>
            </a:pPr>
            <a:r>
              <a:rPr lang="en-US" sz="1400">
                <a:latin typeface="Impact" pitchFamily="34" charset="0"/>
              </a:rPr>
              <a:t>Cols:</a:t>
            </a:r>
            <a:r>
              <a:rPr lang="en-US" sz="1400">
                <a:latin typeface="Courier New" pitchFamily="49" charset="0"/>
              </a:rPr>
              <a:t>     </a:t>
            </a:r>
            <a:r>
              <a:rPr lang="en-US" sz="700">
                <a:latin typeface="Courier New" pitchFamily="49" charset="0"/>
              </a:rPr>
              <a:t> </a:t>
            </a:r>
            <a:r>
              <a:rPr lang="en-US" sz="1400">
                <a:latin typeface="Courier New" pitchFamily="49" charset="0"/>
              </a:rPr>
              <a:t>1         2         3         4         5         6         7 </a:t>
            </a:r>
          </a:p>
          <a:p>
            <a:pPr eaLnBrk="1" hangingPunct="1">
              <a:lnSpc>
                <a:spcPct val="85000"/>
              </a:lnSpc>
            </a:pPr>
            <a:r>
              <a:rPr lang="en-US" sz="1400">
                <a:latin typeface="Courier New" pitchFamily="49" charset="0"/>
              </a:rPr>
              <a:t>1234567890123456789012345678901234567890123456789012345678901234567890123</a:t>
            </a:r>
          </a:p>
        </p:txBody>
      </p:sp>
      <p:sp>
        <p:nvSpPr>
          <p:cNvPr id="12" name="Text Box 14"/>
          <p:cNvSpPr txBox="1">
            <a:spLocks noChangeArrowheads="1"/>
          </p:cNvSpPr>
          <p:nvPr/>
        </p:nvSpPr>
        <p:spPr bwMode="auto">
          <a:xfrm>
            <a:off x="990600" y="3917950"/>
            <a:ext cx="71628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50838" indent="-3508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50000"/>
              </a:spcBef>
            </a:pPr>
            <a:r>
              <a:rPr lang="en-US" sz="2400">
                <a:solidFill>
                  <a:srgbClr val="002060"/>
                </a:solidFill>
              </a:rPr>
              <a:t>Does not allow for much flexibility</a:t>
            </a:r>
            <a:endParaRPr lang="en-US" sz="2400" i="1">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100000">
                                          <p:val>
                                            <p:strVal val="#ppt_x"/>
                                          </p:val>
                                        </p:tav>
                                      </p:tavLst>
                                    </p:anim>
                                    <p:anim calcmode="lin" valueType="num">
                                      <p:cBhvr>
                                        <p:cTn id="8" dur="500" fill="hold"/>
                                        <p:tgtEl>
                                          <p:spTgt spid="9"/>
                                        </p:tgtEl>
                                        <p:attrNameLst>
                                          <p:attrName>ppt_y</p:attrName>
                                        </p:attrNameLst>
                                      </p:cBhvr>
                                      <p:tavLst>
                                        <p:tav tm="0">
                                          <p:val>
                                            <p:strVal val="#ppt_y-#ppt_h/2"/>
                                          </p:val>
                                        </p:tav>
                                        <p:tav tm="100000">
                                          <p:val>
                                            <p:strVal val="#ppt_y"/>
                                          </p:val>
                                        </p:tav>
                                      </p:tavLst>
                                    </p:anim>
                                    <p:anim calcmode="lin" valueType="num">
                                      <p:cBhvr>
                                        <p:cTn id="9" dur="500" fill="hold"/>
                                        <p:tgtEl>
                                          <p:spTgt spid="9"/>
                                        </p:tgtEl>
                                        <p:attrNameLst>
                                          <p:attrName>ppt_w</p:attrName>
                                        </p:attrNameLst>
                                      </p:cBhvr>
                                      <p:tavLst>
                                        <p:tav tm="0">
                                          <p:val>
                                            <p:strVal val="#ppt_w"/>
                                          </p:val>
                                        </p:tav>
                                        <p:tav tm="100000">
                                          <p:val>
                                            <p:strVal val="#ppt_w"/>
                                          </p:val>
                                        </p:tav>
                                      </p:tavLst>
                                    </p:anim>
                                    <p:anim calcmode="lin" valueType="num">
                                      <p:cBhvr>
                                        <p:cTn id="10" dur="500" fill="hold"/>
                                        <p:tgtEl>
                                          <p:spTgt spid="9"/>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lide(fromBottom)">
                                      <p:cBhvr>
                                        <p:cTn id="14" dur="500"/>
                                        <p:tgtEl>
                                          <p:spTgt spid="7"/>
                                        </p:tgtEl>
                                      </p:cBhvr>
                                    </p:animEffect>
                                  </p:childTnLst>
                                </p:cTn>
                              </p:par>
                            </p:childTnLst>
                          </p:cTn>
                        </p:par>
                        <p:par>
                          <p:cTn id="15" fill="hold" nodeType="afterGroup">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lide(fromBottom)">
                                      <p:cBhvr>
                                        <p:cTn id="18" dur="500"/>
                                        <p:tgtEl>
                                          <p:spTgt spid="8"/>
                                        </p:tgtEl>
                                      </p:cBhvr>
                                    </p:animEffect>
                                  </p:childTnLst>
                                </p:cTn>
                              </p:par>
                            </p:childTnLst>
                          </p:cTn>
                        </p:par>
                        <p:par>
                          <p:cTn id="19" fill="hold" nodeType="afterGroup">
                            <p:stCondLst>
                              <p:cond delay="1500"/>
                            </p:stCondLst>
                            <p:childTnLst>
                              <p:par>
                                <p:cTn id="20" presetID="17" presetClass="entr" presetSubtype="1"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ppt_x</p:attrName>
                                        </p:attrNameLst>
                                      </p:cBhvr>
                                      <p:tavLst>
                                        <p:tav tm="0">
                                          <p:val>
                                            <p:strVal val="#ppt_x"/>
                                          </p:val>
                                        </p:tav>
                                        <p:tav tm="100000">
                                          <p:val>
                                            <p:strVal val="#ppt_x"/>
                                          </p:val>
                                        </p:tav>
                                      </p:tavLst>
                                    </p:anim>
                                    <p:anim calcmode="lin" valueType="num">
                                      <p:cBhvr>
                                        <p:cTn id="23" dur="500" fill="hold"/>
                                        <p:tgtEl>
                                          <p:spTgt spid="11"/>
                                        </p:tgtEl>
                                        <p:attrNameLst>
                                          <p:attrName>ppt_y</p:attrName>
                                        </p:attrNameLst>
                                      </p:cBhvr>
                                      <p:tavLst>
                                        <p:tav tm="0">
                                          <p:val>
                                            <p:strVal val="#ppt_y-#ppt_h/2"/>
                                          </p:val>
                                        </p:tav>
                                        <p:tav tm="100000">
                                          <p:val>
                                            <p:strVal val="#ppt_y"/>
                                          </p:val>
                                        </p:tav>
                                      </p:tavLst>
                                    </p:anim>
                                    <p:anim calcmode="lin" valueType="num">
                                      <p:cBhvr>
                                        <p:cTn id="24" dur="500" fill="hold"/>
                                        <p:tgtEl>
                                          <p:spTgt spid="11"/>
                                        </p:tgtEl>
                                        <p:attrNameLst>
                                          <p:attrName>ppt_w</p:attrName>
                                        </p:attrNameLst>
                                      </p:cBhvr>
                                      <p:tavLst>
                                        <p:tav tm="0">
                                          <p:val>
                                            <p:strVal val="#ppt_w"/>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childTnLst>
                                </p:cTn>
                              </p:par>
                            </p:childTnLst>
                          </p:cTn>
                        </p:par>
                        <p:par>
                          <p:cTn id="26" fill="hold" nodeType="afterGroup">
                            <p:stCondLst>
                              <p:cond delay="2000"/>
                            </p:stCondLst>
                            <p:childTnLst>
                              <p:par>
                                <p:cTn id="27" presetID="17" presetClass="entr" presetSubtype="4"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ppt_x</p:attrName>
                                        </p:attrNameLst>
                                      </p:cBhvr>
                                      <p:tavLst>
                                        <p:tav tm="0">
                                          <p:val>
                                            <p:strVal val="#ppt_x"/>
                                          </p:val>
                                        </p:tav>
                                        <p:tav tm="100000">
                                          <p:val>
                                            <p:strVal val="#ppt_x"/>
                                          </p:val>
                                        </p:tav>
                                      </p:tavLst>
                                    </p:anim>
                                    <p:anim calcmode="lin" valueType="num">
                                      <p:cBhvr>
                                        <p:cTn id="30" dur="500" fill="hold"/>
                                        <p:tgtEl>
                                          <p:spTgt spid="10"/>
                                        </p:tgtEl>
                                        <p:attrNameLst>
                                          <p:attrName>ppt_y</p:attrName>
                                        </p:attrNameLst>
                                      </p:cBhvr>
                                      <p:tavLst>
                                        <p:tav tm="0">
                                          <p:val>
                                            <p:strVal val="#ppt_y+#ppt_h/2"/>
                                          </p:val>
                                        </p:tav>
                                        <p:tav tm="100000">
                                          <p:val>
                                            <p:strVal val="#ppt_y"/>
                                          </p:val>
                                        </p:tav>
                                      </p:tavLst>
                                    </p:anim>
                                    <p:anim calcmode="lin" valueType="num">
                                      <p:cBhvr>
                                        <p:cTn id="31" dur="500" fill="hold"/>
                                        <p:tgtEl>
                                          <p:spTgt spid="10"/>
                                        </p:tgtEl>
                                        <p:attrNameLst>
                                          <p:attrName>ppt_w</p:attrName>
                                        </p:attrNameLst>
                                      </p:cBhvr>
                                      <p:tavLst>
                                        <p:tav tm="0">
                                          <p:val>
                                            <p:strVal val="#ppt_w"/>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childTnLst>
                                </p:cTn>
                              </p:par>
                            </p:childTnLst>
                          </p:cTn>
                        </p:par>
                        <p:par>
                          <p:cTn id="33" fill="hold" nodeType="afterGroup">
                            <p:stCondLst>
                              <p:cond delay="2500"/>
                            </p:stCondLst>
                            <p:childTnLst>
                              <p:par>
                                <p:cTn id="34" presetID="9"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dissolv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P spid="9" grpId="0" autoUpdateAnimBg="0"/>
      <p:bldP spid="10" grpId="0" autoUpdateAnimBg="0"/>
      <p:bldP spid="11" grpId="0" autoUpdateAnimBg="0"/>
      <p:bldP spid="12"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3072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8EF37521-66B9-4EDB-B44B-E4409262C17F}" type="slidenum">
              <a:rPr lang="en-US" smtClean="0"/>
              <a:pPr eaLnBrk="1" fontAlgn="base" hangingPunct="1">
                <a:spcBef>
                  <a:spcPct val="0"/>
                </a:spcBef>
                <a:spcAft>
                  <a:spcPct val="0"/>
                </a:spcAft>
              </a:pPr>
              <a:t>32</a:t>
            </a:fld>
            <a:endParaRPr lang="en-US" smtClean="0"/>
          </a:p>
        </p:txBody>
      </p:sp>
      <p:sp>
        <p:nvSpPr>
          <p:cNvPr id="6" name="Text Box 9"/>
          <p:cNvSpPr txBox="1">
            <a:spLocks noChangeArrowheads="1"/>
          </p:cNvSpPr>
          <p:nvPr/>
        </p:nvSpPr>
        <p:spPr bwMode="auto">
          <a:xfrm>
            <a:off x="685800" y="1898650"/>
            <a:ext cx="84582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50838" indent="-3508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buFontTx/>
              <a:buChar char="•"/>
            </a:pPr>
            <a:r>
              <a:rPr lang="en-US" sz="2400" i="1">
                <a:solidFill>
                  <a:srgbClr val="002060"/>
                </a:solidFill>
              </a:rPr>
              <a:t>What Sharing?</a:t>
            </a:r>
          </a:p>
        </p:txBody>
      </p:sp>
      <p:sp>
        <p:nvSpPr>
          <p:cNvPr id="7" name="Text Box 11"/>
          <p:cNvSpPr txBox="1">
            <a:spLocks noChangeArrowheads="1"/>
          </p:cNvSpPr>
          <p:nvPr/>
        </p:nvSpPr>
        <p:spPr bwMode="auto">
          <a:xfrm>
            <a:off x="381000" y="1362075"/>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ym typeface="Symbol" pitchFamily="18" charset="2"/>
              </a:rPr>
              <a:t>  </a:t>
            </a:r>
            <a:r>
              <a:rPr lang="en-US" sz="2400"/>
              <a:t>Limited Sharing of Information</a:t>
            </a:r>
          </a:p>
        </p:txBody>
      </p:sp>
      <p:sp>
        <p:nvSpPr>
          <p:cNvPr id="8" name="Text Box 7"/>
          <p:cNvSpPr txBox="1">
            <a:spLocks noChangeArrowheads="1"/>
          </p:cNvSpPr>
          <p:nvPr/>
        </p:nvSpPr>
        <p:spPr bwMode="auto">
          <a:xfrm>
            <a:off x="0" y="6858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What Problems??</a:t>
            </a:r>
          </a:p>
        </p:txBody>
      </p:sp>
      <p:pic>
        <p:nvPicPr>
          <p:cNvPr id="44034" name="Picture 2" descr="http://images.syndetics.com/hw7.pl?client=depup&amp;isbn=0689832370/L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066800"/>
            <a:ext cx="118427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381000" y="2286000"/>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1313" indent="-341313" eaLnBrk="0" hangingPunct="0">
              <a:tabLst>
                <a:tab pos="341313" algn="l"/>
              </a:tabLst>
              <a:defRPr>
                <a:solidFill>
                  <a:schemeClr val="tx1"/>
                </a:solidFill>
                <a:latin typeface="Arial" charset="0"/>
              </a:defRPr>
            </a:lvl1pPr>
            <a:lvl2pPr marL="742950" indent="-285750" eaLnBrk="0" hangingPunct="0">
              <a:tabLst>
                <a:tab pos="341313" algn="l"/>
              </a:tabLst>
              <a:defRPr>
                <a:solidFill>
                  <a:schemeClr val="tx1"/>
                </a:solidFill>
                <a:latin typeface="Arial" charset="0"/>
              </a:defRPr>
            </a:lvl2pPr>
            <a:lvl3pPr marL="1143000" indent="-228600" eaLnBrk="0" hangingPunct="0">
              <a:tabLst>
                <a:tab pos="341313" algn="l"/>
              </a:tabLst>
              <a:defRPr>
                <a:solidFill>
                  <a:schemeClr val="tx1"/>
                </a:solidFill>
                <a:latin typeface="Arial" charset="0"/>
              </a:defRPr>
            </a:lvl3pPr>
            <a:lvl4pPr marL="1600200" indent="-228600" eaLnBrk="0" hangingPunct="0">
              <a:tabLst>
                <a:tab pos="341313" algn="l"/>
              </a:tabLst>
              <a:defRPr>
                <a:solidFill>
                  <a:schemeClr val="tx1"/>
                </a:solidFill>
                <a:latin typeface="Arial" charset="0"/>
              </a:defRPr>
            </a:lvl4pPr>
            <a:lvl5pPr marL="2057400" indent="-228600" eaLnBrk="0" hangingPunct="0">
              <a:tabLst>
                <a:tab pos="341313" algn="l"/>
              </a:tabLst>
              <a:defRPr>
                <a:solidFill>
                  <a:schemeClr val="tx1"/>
                </a:solidFill>
                <a:latin typeface="Arial" charset="0"/>
              </a:defRPr>
            </a:lvl5pPr>
            <a:lvl6pPr marL="2514600" indent="-228600" eaLnBrk="0" fontAlgn="base" hangingPunct="0">
              <a:spcBef>
                <a:spcPct val="0"/>
              </a:spcBef>
              <a:spcAft>
                <a:spcPct val="0"/>
              </a:spcAft>
              <a:tabLst>
                <a:tab pos="341313" algn="l"/>
              </a:tabLst>
              <a:defRPr>
                <a:solidFill>
                  <a:schemeClr val="tx1"/>
                </a:solidFill>
                <a:latin typeface="Arial" charset="0"/>
              </a:defRPr>
            </a:lvl6pPr>
            <a:lvl7pPr marL="2971800" indent="-228600" eaLnBrk="0" fontAlgn="base" hangingPunct="0">
              <a:spcBef>
                <a:spcPct val="0"/>
              </a:spcBef>
              <a:spcAft>
                <a:spcPct val="0"/>
              </a:spcAft>
              <a:tabLst>
                <a:tab pos="341313" algn="l"/>
              </a:tabLst>
              <a:defRPr>
                <a:solidFill>
                  <a:schemeClr val="tx1"/>
                </a:solidFill>
                <a:latin typeface="Arial" charset="0"/>
              </a:defRPr>
            </a:lvl7pPr>
            <a:lvl8pPr marL="3429000" indent="-228600" eaLnBrk="0" fontAlgn="base" hangingPunct="0">
              <a:spcBef>
                <a:spcPct val="0"/>
              </a:spcBef>
              <a:spcAft>
                <a:spcPct val="0"/>
              </a:spcAft>
              <a:tabLst>
                <a:tab pos="341313" algn="l"/>
              </a:tabLst>
              <a:defRPr>
                <a:solidFill>
                  <a:schemeClr val="tx1"/>
                </a:solidFill>
                <a:latin typeface="Arial" charset="0"/>
              </a:defRPr>
            </a:lvl8pPr>
            <a:lvl9pPr marL="3886200" indent="-228600" eaLnBrk="0" fontAlgn="base" hangingPunct="0">
              <a:spcBef>
                <a:spcPct val="0"/>
              </a:spcBef>
              <a:spcAft>
                <a:spcPct val="0"/>
              </a:spcAft>
              <a:tabLst>
                <a:tab pos="341313" algn="l"/>
              </a:tabLst>
              <a:defRPr>
                <a:solidFill>
                  <a:schemeClr val="tx1"/>
                </a:solidFill>
                <a:latin typeface="Arial" charset="0"/>
              </a:defRPr>
            </a:lvl9pPr>
          </a:lstStyle>
          <a:p>
            <a:pPr eaLnBrk="1" hangingPunct="1">
              <a:spcBef>
                <a:spcPct val="50000"/>
              </a:spcBef>
            </a:pPr>
            <a:r>
              <a:rPr lang="en-US" sz="2400">
                <a:sym typeface="Symbol" pitchFamily="18" charset="2"/>
              </a:rPr>
              <a:t> 	L</a:t>
            </a:r>
            <a:r>
              <a:rPr lang="en-US" sz="2400"/>
              <a:t>ack of Standards</a:t>
            </a:r>
          </a:p>
        </p:txBody>
      </p:sp>
      <p:sp>
        <p:nvSpPr>
          <p:cNvPr id="10" name="Text Box 9"/>
          <p:cNvSpPr txBox="1">
            <a:spLocks noChangeArrowheads="1"/>
          </p:cNvSpPr>
          <p:nvPr/>
        </p:nvSpPr>
        <p:spPr bwMode="auto">
          <a:xfrm>
            <a:off x="838200" y="2813050"/>
            <a:ext cx="84582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50838" indent="-3508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buFontTx/>
              <a:buChar char="•"/>
            </a:pPr>
            <a:r>
              <a:rPr lang="en-US" sz="2400">
                <a:solidFill>
                  <a:srgbClr val="002060"/>
                </a:solidFill>
              </a:rPr>
              <a:t>Should, for example, real numbers be stored to 2 decimal points of precision? (e.g. 34.56)</a:t>
            </a:r>
          </a:p>
        </p:txBody>
      </p:sp>
      <p:sp>
        <p:nvSpPr>
          <p:cNvPr id="11" name="Text Box 9"/>
          <p:cNvSpPr txBox="1">
            <a:spLocks noChangeArrowheads="1"/>
          </p:cNvSpPr>
          <p:nvPr/>
        </p:nvSpPr>
        <p:spPr bwMode="auto">
          <a:xfrm>
            <a:off x="762000" y="3498850"/>
            <a:ext cx="84582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95288" indent="-3952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buFontTx/>
              <a:buChar char="•"/>
            </a:pPr>
            <a:r>
              <a:rPr lang="en-US" sz="2400">
                <a:solidFill>
                  <a:srgbClr val="002060"/>
                </a:solidFill>
              </a:rPr>
              <a:t>3 decimal points of precision? (e.g. 34.557)</a:t>
            </a:r>
          </a:p>
        </p:txBody>
      </p:sp>
      <p:sp>
        <p:nvSpPr>
          <p:cNvPr id="13" name="Text Box 11"/>
          <p:cNvSpPr txBox="1">
            <a:spLocks noChangeArrowheads="1"/>
          </p:cNvSpPr>
          <p:nvPr/>
        </p:nvSpPr>
        <p:spPr bwMode="auto">
          <a:xfrm>
            <a:off x="381000" y="3881438"/>
            <a:ext cx="784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1313" indent="-341313" eaLnBrk="0" hangingPunct="0">
              <a:tabLst>
                <a:tab pos="341313" algn="l"/>
              </a:tabLst>
              <a:defRPr>
                <a:solidFill>
                  <a:schemeClr val="tx1"/>
                </a:solidFill>
                <a:latin typeface="Arial" charset="0"/>
              </a:defRPr>
            </a:lvl1pPr>
            <a:lvl2pPr marL="742950" indent="-285750" eaLnBrk="0" hangingPunct="0">
              <a:tabLst>
                <a:tab pos="341313" algn="l"/>
              </a:tabLst>
              <a:defRPr>
                <a:solidFill>
                  <a:schemeClr val="tx1"/>
                </a:solidFill>
                <a:latin typeface="Arial" charset="0"/>
              </a:defRPr>
            </a:lvl2pPr>
            <a:lvl3pPr marL="1143000" indent="-228600" eaLnBrk="0" hangingPunct="0">
              <a:tabLst>
                <a:tab pos="341313" algn="l"/>
              </a:tabLst>
              <a:defRPr>
                <a:solidFill>
                  <a:schemeClr val="tx1"/>
                </a:solidFill>
                <a:latin typeface="Arial" charset="0"/>
              </a:defRPr>
            </a:lvl3pPr>
            <a:lvl4pPr marL="1600200" indent="-228600" eaLnBrk="0" hangingPunct="0">
              <a:tabLst>
                <a:tab pos="341313" algn="l"/>
              </a:tabLst>
              <a:defRPr>
                <a:solidFill>
                  <a:schemeClr val="tx1"/>
                </a:solidFill>
                <a:latin typeface="Arial" charset="0"/>
              </a:defRPr>
            </a:lvl4pPr>
            <a:lvl5pPr marL="2057400" indent="-228600" eaLnBrk="0" hangingPunct="0">
              <a:tabLst>
                <a:tab pos="341313" algn="l"/>
              </a:tabLst>
              <a:defRPr>
                <a:solidFill>
                  <a:schemeClr val="tx1"/>
                </a:solidFill>
                <a:latin typeface="Arial" charset="0"/>
              </a:defRPr>
            </a:lvl5pPr>
            <a:lvl6pPr marL="2514600" indent="-228600" eaLnBrk="0" fontAlgn="base" hangingPunct="0">
              <a:spcBef>
                <a:spcPct val="0"/>
              </a:spcBef>
              <a:spcAft>
                <a:spcPct val="0"/>
              </a:spcAft>
              <a:tabLst>
                <a:tab pos="341313" algn="l"/>
              </a:tabLst>
              <a:defRPr>
                <a:solidFill>
                  <a:schemeClr val="tx1"/>
                </a:solidFill>
                <a:latin typeface="Arial" charset="0"/>
              </a:defRPr>
            </a:lvl6pPr>
            <a:lvl7pPr marL="2971800" indent="-228600" eaLnBrk="0" fontAlgn="base" hangingPunct="0">
              <a:spcBef>
                <a:spcPct val="0"/>
              </a:spcBef>
              <a:spcAft>
                <a:spcPct val="0"/>
              </a:spcAft>
              <a:tabLst>
                <a:tab pos="341313" algn="l"/>
              </a:tabLst>
              <a:defRPr>
                <a:solidFill>
                  <a:schemeClr val="tx1"/>
                </a:solidFill>
                <a:latin typeface="Arial" charset="0"/>
              </a:defRPr>
            </a:lvl7pPr>
            <a:lvl8pPr marL="3429000" indent="-228600" eaLnBrk="0" fontAlgn="base" hangingPunct="0">
              <a:spcBef>
                <a:spcPct val="0"/>
              </a:spcBef>
              <a:spcAft>
                <a:spcPct val="0"/>
              </a:spcAft>
              <a:tabLst>
                <a:tab pos="341313" algn="l"/>
              </a:tabLst>
              <a:defRPr>
                <a:solidFill>
                  <a:schemeClr val="tx1"/>
                </a:solidFill>
                <a:latin typeface="Arial" charset="0"/>
              </a:defRPr>
            </a:lvl8pPr>
            <a:lvl9pPr marL="3886200" indent="-228600" eaLnBrk="0" fontAlgn="base" hangingPunct="0">
              <a:spcBef>
                <a:spcPct val="0"/>
              </a:spcBef>
              <a:spcAft>
                <a:spcPct val="0"/>
              </a:spcAft>
              <a:tabLst>
                <a:tab pos="341313" algn="l"/>
              </a:tabLst>
              <a:defRPr>
                <a:solidFill>
                  <a:schemeClr val="tx1"/>
                </a:solidFill>
                <a:latin typeface="Arial" charset="0"/>
              </a:defRPr>
            </a:lvl9pPr>
          </a:lstStyle>
          <a:p>
            <a:pPr eaLnBrk="1" hangingPunct="1">
              <a:spcBef>
                <a:spcPct val="50000"/>
              </a:spcBef>
            </a:pPr>
            <a:r>
              <a:rPr lang="en-US" sz="2400">
                <a:sym typeface="Symbol" pitchFamily="18" charset="2"/>
              </a:rPr>
              <a:t> 	 Lengthy Development Times</a:t>
            </a:r>
            <a:endParaRPr lang="en-US" sz="2400"/>
          </a:p>
        </p:txBody>
      </p:sp>
      <p:sp>
        <p:nvSpPr>
          <p:cNvPr id="14" name="Text Box 9"/>
          <p:cNvSpPr txBox="1">
            <a:spLocks noChangeArrowheads="1"/>
          </p:cNvSpPr>
          <p:nvPr/>
        </p:nvSpPr>
        <p:spPr bwMode="auto">
          <a:xfrm>
            <a:off x="838200" y="4346575"/>
            <a:ext cx="84582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1313" indent="-3413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buFontTx/>
              <a:buChar char="•"/>
            </a:pPr>
            <a:r>
              <a:rPr lang="en-US" sz="2400">
                <a:solidFill>
                  <a:srgbClr val="002060"/>
                </a:solidFill>
              </a:rPr>
              <a:t>Remember, the programmer essentially started from scratch each time a program was required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slide(fromBottom)">
                                      <p:cBhvr>
                                        <p:cTn id="14" dur="500"/>
                                        <p:tgtEl>
                                          <p:spTgt spid="6"/>
                                        </p:tgtEl>
                                      </p:cBhvr>
                                    </p:animEffect>
                                  </p:childTnLst>
                                </p:cTn>
                              </p:par>
                              <p:par>
                                <p:cTn id="15" presetID="51" presetClass="entr" presetSubtype="0" fill="hold" nodeType="withEffect">
                                  <p:stCondLst>
                                    <p:cond delay="0"/>
                                  </p:stCondLst>
                                  <p:childTnLst>
                                    <p:set>
                                      <p:cBhvr>
                                        <p:cTn id="16" dur="1" fill="hold">
                                          <p:stCondLst>
                                            <p:cond delay="0"/>
                                          </p:stCondLst>
                                        </p:cTn>
                                        <p:tgtEl>
                                          <p:spTgt spid="44034"/>
                                        </p:tgtEl>
                                        <p:attrNameLst>
                                          <p:attrName>style.visibility</p:attrName>
                                        </p:attrNameLst>
                                      </p:cBhvr>
                                      <p:to>
                                        <p:strVal val="visible"/>
                                      </p:to>
                                    </p:set>
                                    <p:animEffect transition="in" filter="fade">
                                      <p:cBhvr>
                                        <p:cTn id="17" dur="385" decel="100000"/>
                                        <p:tgtEl>
                                          <p:spTgt spid="44034"/>
                                        </p:tgtEl>
                                      </p:cBhvr>
                                    </p:animEffect>
                                    <p:animScale>
                                      <p:cBhvr>
                                        <p:cTn id="18" dur="385" decel="100000"/>
                                        <p:tgtEl>
                                          <p:spTgt spid="44034"/>
                                        </p:tgtEl>
                                      </p:cBhvr>
                                      <p:from x="10000" y="10000"/>
                                      <p:to x="200000" y="450000"/>
                                    </p:animScale>
                                    <p:animScale>
                                      <p:cBhvr>
                                        <p:cTn id="19" dur="615" accel="100000" fill="hold">
                                          <p:stCondLst>
                                            <p:cond delay="385"/>
                                          </p:stCondLst>
                                        </p:cTn>
                                        <p:tgtEl>
                                          <p:spTgt spid="44034"/>
                                        </p:tgtEl>
                                      </p:cBhvr>
                                      <p:from x="200000" y="450000"/>
                                      <p:to x="100000" y="100000"/>
                                    </p:animScale>
                                    <p:set>
                                      <p:cBhvr>
                                        <p:cTn id="20" dur="385" fill="hold"/>
                                        <p:tgtEl>
                                          <p:spTgt spid="44034"/>
                                        </p:tgtEl>
                                        <p:attrNameLst>
                                          <p:attrName>ppt_x</p:attrName>
                                        </p:attrNameLst>
                                      </p:cBhvr>
                                      <p:to>
                                        <p:strVal val="(0.5)"/>
                                      </p:to>
                                    </p:set>
                                    <p:anim from="(0.5)" to="(#ppt_x)" calcmode="lin" valueType="num">
                                      <p:cBhvr>
                                        <p:cTn id="21" dur="615" accel="100000" fill="hold">
                                          <p:stCondLst>
                                            <p:cond delay="385"/>
                                          </p:stCondLst>
                                        </p:cTn>
                                        <p:tgtEl>
                                          <p:spTgt spid="44034"/>
                                        </p:tgtEl>
                                        <p:attrNameLst>
                                          <p:attrName>ppt_x</p:attrName>
                                        </p:attrNameLst>
                                      </p:cBhvr>
                                    </p:anim>
                                    <p:set>
                                      <p:cBhvr>
                                        <p:cTn id="22" dur="385" fill="hold"/>
                                        <p:tgtEl>
                                          <p:spTgt spid="44034"/>
                                        </p:tgtEl>
                                        <p:attrNameLst>
                                          <p:attrName>ppt_y</p:attrName>
                                        </p:attrNameLst>
                                      </p:cBhvr>
                                      <p:to>
                                        <p:strVal val="(#ppt_y+0.4)"/>
                                      </p:to>
                                    </p:set>
                                    <p:anim from="(#ppt_y+0.4)" to="(#ppt_y)" calcmode="lin" valueType="num">
                                      <p:cBhvr>
                                        <p:cTn id="23" dur="615" accel="100000" fill="hold">
                                          <p:stCondLst>
                                            <p:cond delay="385"/>
                                          </p:stCondLst>
                                        </p:cTn>
                                        <p:tgtEl>
                                          <p:spTgt spid="44034"/>
                                        </p:tgtEl>
                                        <p:attrNameLst>
                                          <p:attrName>ppt_y</p:attrName>
                                        </p:attrNameLst>
                                      </p:cBhvr>
                                    </p:anim>
                                  </p:childTnLst>
                                </p:cTn>
                              </p:par>
                            </p:childTnLst>
                          </p:cTn>
                        </p:par>
                        <p:par>
                          <p:cTn id="24" fill="hold" nodeType="afterGroup">
                            <p:stCondLst>
                              <p:cond delay="1500"/>
                            </p:stCondLst>
                            <p:childTnLst>
                              <p:par>
                                <p:cTn id="25" presetID="17"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ppt_x</p:attrName>
                                        </p:attrNameLst>
                                      </p:cBhvr>
                                      <p:tavLst>
                                        <p:tav tm="0">
                                          <p:val>
                                            <p:strVal val="#ppt_x"/>
                                          </p:val>
                                        </p:tav>
                                        <p:tav tm="100000">
                                          <p:val>
                                            <p:strVal val="#ppt_x"/>
                                          </p:val>
                                        </p:tav>
                                      </p:tavLst>
                                    </p:anim>
                                    <p:anim calcmode="lin" valueType="num">
                                      <p:cBhvr>
                                        <p:cTn id="28" dur="500" fill="hold"/>
                                        <p:tgtEl>
                                          <p:spTgt spid="9"/>
                                        </p:tgtEl>
                                        <p:attrNameLst>
                                          <p:attrName>ppt_y</p:attrName>
                                        </p:attrNameLst>
                                      </p:cBhvr>
                                      <p:tavLst>
                                        <p:tav tm="0">
                                          <p:val>
                                            <p:strVal val="#ppt_y-#ppt_h/2"/>
                                          </p:val>
                                        </p:tav>
                                        <p:tav tm="100000">
                                          <p:val>
                                            <p:strVal val="#ppt_y"/>
                                          </p:val>
                                        </p:tav>
                                      </p:tavLst>
                                    </p:anim>
                                    <p:anim calcmode="lin" valueType="num">
                                      <p:cBhvr>
                                        <p:cTn id="29" dur="500" fill="hold"/>
                                        <p:tgtEl>
                                          <p:spTgt spid="9"/>
                                        </p:tgtEl>
                                        <p:attrNameLst>
                                          <p:attrName>ppt_w</p:attrName>
                                        </p:attrNameLst>
                                      </p:cBhvr>
                                      <p:tavLst>
                                        <p:tav tm="0">
                                          <p:val>
                                            <p:strVal val="#ppt_w"/>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childTnLst>
                                </p:cTn>
                              </p:par>
                            </p:childTnLst>
                          </p:cTn>
                        </p:par>
                        <p:par>
                          <p:cTn id="31" fill="hold" nodeType="afterGroup">
                            <p:stCondLst>
                              <p:cond delay="2000"/>
                            </p:stCondLst>
                            <p:childTnLst>
                              <p:par>
                                <p:cTn id="32" presetID="12" presetClass="entr" presetSubtype="4"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lide(fromBottom)">
                                      <p:cBhvr>
                                        <p:cTn id="34" dur="500"/>
                                        <p:tgtEl>
                                          <p:spTgt spid="10"/>
                                        </p:tgtEl>
                                      </p:cBhvr>
                                    </p:animEffect>
                                  </p:childTnLst>
                                </p:cTn>
                              </p:par>
                            </p:childTnLst>
                          </p:cTn>
                        </p:par>
                        <p:par>
                          <p:cTn id="35" fill="hold" nodeType="afterGroup">
                            <p:stCondLst>
                              <p:cond delay="2500"/>
                            </p:stCondLst>
                            <p:childTnLst>
                              <p:par>
                                <p:cTn id="36" presetID="1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slide(fromBottom)">
                                      <p:cBhvr>
                                        <p:cTn id="38" dur="500"/>
                                        <p:tgtEl>
                                          <p:spTgt spid="11"/>
                                        </p:tgtEl>
                                      </p:cBhvr>
                                    </p:animEffect>
                                  </p:childTnLst>
                                </p:cTn>
                              </p:par>
                            </p:childTnLst>
                          </p:cTn>
                        </p:par>
                        <p:par>
                          <p:cTn id="39" fill="hold" nodeType="afterGroup">
                            <p:stCondLst>
                              <p:cond delay="3000"/>
                            </p:stCondLst>
                            <p:childTnLst>
                              <p:par>
                                <p:cTn id="40" presetID="17" presetClass="entr" presetSubtype="1"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ppt_x</p:attrName>
                                        </p:attrNameLst>
                                      </p:cBhvr>
                                      <p:tavLst>
                                        <p:tav tm="0">
                                          <p:val>
                                            <p:strVal val="#ppt_x"/>
                                          </p:val>
                                        </p:tav>
                                        <p:tav tm="100000">
                                          <p:val>
                                            <p:strVal val="#ppt_x"/>
                                          </p:val>
                                        </p:tav>
                                      </p:tavLst>
                                    </p:anim>
                                    <p:anim calcmode="lin" valueType="num">
                                      <p:cBhvr>
                                        <p:cTn id="43" dur="500" fill="hold"/>
                                        <p:tgtEl>
                                          <p:spTgt spid="13"/>
                                        </p:tgtEl>
                                        <p:attrNameLst>
                                          <p:attrName>ppt_y</p:attrName>
                                        </p:attrNameLst>
                                      </p:cBhvr>
                                      <p:tavLst>
                                        <p:tav tm="0">
                                          <p:val>
                                            <p:strVal val="#ppt_y-#ppt_h/2"/>
                                          </p:val>
                                        </p:tav>
                                        <p:tav tm="100000">
                                          <p:val>
                                            <p:strVal val="#ppt_y"/>
                                          </p:val>
                                        </p:tav>
                                      </p:tavLst>
                                    </p:anim>
                                    <p:anim calcmode="lin" valueType="num">
                                      <p:cBhvr>
                                        <p:cTn id="44" dur="500" fill="hold"/>
                                        <p:tgtEl>
                                          <p:spTgt spid="13"/>
                                        </p:tgtEl>
                                        <p:attrNameLst>
                                          <p:attrName>ppt_w</p:attrName>
                                        </p:attrNameLst>
                                      </p:cBhvr>
                                      <p:tavLst>
                                        <p:tav tm="0">
                                          <p:val>
                                            <p:strVal val="#ppt_w"/>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childTnLst>
                                </p:cTn>
                              </p:par>
                            </p:childTnLst>
                          </p:cTn>
                        </p:par>
                        <p:par>
                          <p:cTn id="46" fill="hold" nodeType="afterGroup">
                            <p:stCondLst>
                              <p:cond delay="3500"/>
                            </p:stCondLst>
                            <p:childTnLst>
                              <p:par>
                                <p:cTn id="47" presetID="1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slide(fromBottom)">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9" grpId="0" autoUpdateAnimBg="0"/>
      <p:bldP spid="10" grpId="0" autoUpdateAnimBg="0"/>
      <p:bldP spid="11" grpId="0" autoUpdateAnimBg="0"/>
      <p:bldP spid="13" grpId="0" autoUpdateAnimBg="0"/>
      <p:bldP spid="1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3174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AFDC05E8-DAD9-44E7-B3F1-93BADB2B5061}" type="slidenum">
              <a:rPr lang="en-US" smtClean="0"/>
              <a:pPr eaLnBrk="1" fontAlgn="base" hangingPunct="1">
                <a:spcBef>
                  <a:spcPct val="0"/>
                </a:spcBef>
                <a:spcAft>
                  <a:spcPct val="0"/>
                </a:spcAft>
              </a:pPr>
              <a:t>33</a:t>
            </a:fld>
            <a:endParaRPr lang="en-US" smtClean="0"/>
          </a:p>
        </p:txBody>
      </p:sp>
      <p:sp>
        <p:nvSpPr>
          <p:cNvPr id="6" name="Text Box 3"/>
          <p:cNvSpPr txBox="1">
            <a:spLocks noChangeArrowheads="1"/>
          </p:cNvSpPr>
          <p:nvPr/>
        </p:nvSpPr>
        <p:spPr bwMode="auto">
          <a:xfrm>
            <a:off x="0" y="762000"/>
            <a:ext cx="9144000" cy="433388"/>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2800" b="1" i="1">
                <a:solidFill>
                  <a:srgbClr val="008000"/>
                </a:solidFill>
                <a:effectLst>
                  <a:outerShdw blurRad="38100" dist="38100" dir="2700000" algn="tl">
                    <a:srgbClr val="C0C0C0"/>
                  </a:outerShdw>
                </a:effectLst>
                <a:latin typeface="Century" pitchFamily="18" charset="0"/>
              </a:rPr>
              <a:t>How did this work??</a:t>
            </a:r>
          </a:p>
        </p:txBody>
      </p:sp>
      <p:pic>
        <p:nvPicPr>
          <p:cNvPr id="7" name="Picture 4" descr="obr3588x_05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50" y="1371600"/>
            <a:ext cx="74993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childTnLst>
                          </p:cTn>
                        </p:par>
                        <p:par>
                          <p:cTn id="14" fill="hold" nodeType="afterGroup">
                            <p:stCondLst>
                              <p:cond delay="2000"/>
                            </p:stCondLst>
                            <p:childTnLst>
                              <p:par>
                                <p:cTn id="15" presetID="54" presetClass="entr" presetSubtype="0" accel="10000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2000" fill="hold"/>
                                        <p:tgtEl>
                                          <p:spTgt spid="7"/>
                                        </p:tgtEl>
                                        <p:attrNameLst>
                                          <p:attrName>ppt_w</p:attrName>
                                        </p:attrNameLst>
                                      </p:cBhvr>
                                      <p:tavLst>
                                        <p:tav tm="0">
                                          <p:val>
                                            <p:strVal val="#ppt_w*0.05"/>
                                          </p:val>
                                        </p:tav>
                                        <p:tav tm="100000">
                                          <p:val>
                                            <p:strVal val="#ppt_w"/>
                                          </p:val>
                                        </p:tav>
                                      </p:tavLst>
                                    </p:anim>
                                    <p:anim calcmode="lin" valueType="num">
                                      <p:cBhvr>
                                        <p:cTn id="18" dur="2000" fill="hold"/>
                                        <p:tgtEl>
                                          <p:spTgt spid="7"/>
                                        </p:tgtEl>
                                        <p:attrNameLst>
                                          <p:attrName>ppt_h</p:attrName>
                                        </p:attrNameLst>
                                      </p:cBhvr>
                                      <p:tavLst>
                                        <p:tav tm="0">
                                          <p:val>
                                            <p:strVal val="#ppt_h"/>
                                          </p:val>
                                        </p:tav>
                                        <p:tav tm="100000">
                                          <p:val>
                                            <p:strVal val="#ppt_h"/>
                                          </p:val>
                                        </p:tav>
                                      </p:tavLst>
                                    </p:anim>
                                    <p:anim calcmode="lin" valueType="num">
                                      <p:cBhvr>
                                        <p:cTn id="19" dur="2000" fill="hold"/>
                                        <p:tgtEl>
                                          <p:spTgt spid="7"/>
                                        </p:tgtEl>
                                        <p:attrNameLst>
                                          <p:attrName>ppt_x</p:attrName>
                                        </p:attrNameLst>
                                      </p:cBhvr>
                                      <p:tavLst>
                                        <p:tav tm="0">
                                          <p:val>
                                            <p:strVal val="#ppt_x-.2"/>
                                          </p:val>
                                        </p:tav>
                                        <p:tav tm="100000">
                                          <p:val>
                                            <p:strVal val="#ppt_x"/>
                                          </p:val>
                                        </p:tav>
                                      </p:tavLst>
                                    </p:anim>
                                    <p:anim calcmode="lin" valueType="num">
                                      <p:cBhvr>
                                        <p:cTn id="20" dur="2000" fill="hold"/>
                                        <p:tgtEl>
                                          <p:spTgt spid="7"/>
                                        </p:tgtEl>
                                        <p:attrNameLst>
                                          <p:attrName>ppt_y</p:attrName>
                                        </p:attrNameLst>
                                      </p:cBhvr>
                                      <p:tavLst>
                                        <p:tav tm="0">
                                          <p:val>
                                            <p:strVal val="#ppt_y"/>
                                          </p:val>
                                        </p:tav>
                                        <p:tav tm="100000">
                                          <p:val>
                                            <p:strVal val="#ppt_y"/>
                                          </p:val>
                                        </p:tav>
                                      </p:tavLst>
                                    </p:anim>
                                    <p:animEffect transition="in" filter="fade">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3277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87AFC550-5509-4590-9B40-8D14DFE581AB}" type="slidenum">
              <a:rPr lang="en-US" smtClean="0"/>
              <a:pPr eaLnBrk="1" fontAlgn="base" hangingPunct="1">
                <a:spcBef>
                  <a:spcPct val="0"/>
                </a:spcBef>
                <a:spcAft>
                  <a:spcPct val="0"/>
                </a:spcAft>
              </a:pPr>
              <a:t>34</a:t>
            </a:fld>
            <a:endParaRPr lang="en-US" smtClean="0"/>
          </a:p>
        </p:txBody>
      </p:sp>
      <p:sp>
        <p:nvSpPr>
          <p:cNvPr id="6" name="Text Box 7"/>
          <p:cNvSpPr txBox="1">
            <a:spLocks noChangeArrowheads="1"/>
          </p:cNvSpPr>
          <p:nvPr/>
        </p:nvSpPr>
        <p:spPr bwMode="auto">
          <a:xfrm>
            <a:off x="0" y="6858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Intended database advantages</a:t>
            </a:r>
          </a:p>
        </p:txBody>
      </p:sp>
      <p:sp>
        <p:nvSpPr>
          <p:cNvPr id="7" name="Text Box 4"/>
          <p:cNvSpPr txBox="1">
            <a:spLocks noChangeArrowheads="1"/>
          </p:cNvSpPr>
          <p:nvPr/>
        </p:nvSpPr>
        <p:spPr bwMode="auto">
          <a:xfrm>
            <a:off x="533400" y="1214438"/>
            <a:ext cx="784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002060"/>
                </a:solidFill>
                <a:sym typeface="Symbol" pitchFamily="18" charset="2"/>
              </a:rPr>
              <a:t>  </a:t>
            </a:r>
            <a:r>
              <a:rPr lang="en-US" sz="2400">
                <a:solidFill>
                  <a:srgbClr val="002060"/>
                </a:solidFill>
              </a:rPr>
              <a:t>Multiple Applications:  Data Independence</a:t>
            </a:r>
          </a:p>
        </p:txBody>
      </p:sp>
      <p:sp>
        <p:nvSpPr>
          <p:cNvPr id="8" name="Text Box 5"/>
          <p:cNvSpPr txBox="1">
            <a:spLocks noChangeArrowheads="1"/>
          </p:cNvSpPr>
          <p:nvPr/>
        </p:nvSpPr>
        <p:spPr bwMode="auto">
          <a:xfrm>
            <a:off x="533400" y="1639888"/>
            <a:ext cx="784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002060"/>
                </a:solidFill>
                <a:sym typeface="Symbol" pitchFamily="18" charset="2"/>
              </a:rPr>
              <a:t>  </a:t>
            </a:r>
            <a:r>
              <a:rPr lang="en-US" sz="2400">
                <a:solidFill>
                  <a:srgbClr val="002060"/>
                </a:solidFill>
              </a:rPr>
              <a:t>Consolidation of Data</a:t>
            </a:r>
          </a:p>
        </p:txBody>
      </p:sp>
      <p:sp>
        <p:nvSpPr>
          <p:cNvPr id="9" name="Text Box 6"/>
          <p:cNvSpPr txBox="1">
            <a:spLocks noChangeArrowheads="1"/>
          </p:cNvSpPr>
          <p:nvPr/>
        </p:nvSpPr>
        <p:spPr bwMode="auto">
          <a:xfrm>
            <a:off x="533400" y="2097088"/>
            <a:ext cx="784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002060"/>
                </a:solidFill>
                <a:sym typeface="Symbol" pitchFamily="18" charset="2"/>
              </a:rPr>
              <a:t>  </a:t>
            </a:r>
            <a:r>
              <a:rPr lang="en-US" sz="2400">
                <a:solidFill>
                  <a:srgbClr val="002060"/>
                </a:solidFill>
              </a:rPr>
              <a:t>Minimal Duplication of Data</a:t>
            </a:r>
          </a:p>
        </p:txBody>
      </p:sp>
      <p:sp>
        <p:nvSpPr>
          <p:cNvPr id="10" name="Text Box 7"/>
          <p:cNvSpPr txBox="1">
            <a:spLocks noChangeArrowheads="1"/>
          </p:cNvSpPr>
          <p:nvPr/>
        </p:nvSpPr>
        <p:spPr bwMode="auto">
          <a:xfrm>
            <a:off x="533400" y="2554288"/>
            <a:ext cx="784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002060"/>
                </a:solidFill>
                <a:sym typeface="Symbol" pitchFamily="18" charset="2"/>
              </a:rPr>
              <a:t>  </a:t>
            </a:r>
            <a:r>
              <a:rPr lang="en-US" sz="2400">
                <a:solidFill>
                  <a:srgbClr val="002060"/>
                </a:solidFill>
              </a:rPr>
              <a:t>Promotes Sharing of data</a:t>
            </a:r>
          </a:p>
        </p:txBody>
      </p:sp>
      <p:sp>
        <p:nvSpPr>
          <p:cNvPr id="11" name="Text Box 8"/>
          <p:cNvSpPr txBox="1">
            <a:spLocks noChangeArrowheads="1"/>
          </p:cNvSpPr>
          <p:nvPr/>
        </p:nvSpPr>
        <p:spPr bwMode="auto">
          <a:xfrm>
            <a:off x="533400" y="3011488"/>
            <a:ext cx="784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002060"/>
                </a:solidFill>
                <a:sym typeface="Symbol" pitchFamily="18" charset="2"/>
              </a:rPr>
              <a:t>  </a:t>
            </a:r>
            <a:r>
              <a:rPr lang="en-US" sz="2400">
                <a:solidFill>
                  <a:srgbClr val="002060"/>
                </a:solidFill>
              </a:rPr>
              <a:t>Controls/checks on Data Values: Data Integrity</a:t>
            </a:r>
          </a:p>
        </p:txBody>
      </p:sp>
      <p:sp>
        <p:nvSpPr>
          <p:cNvPr id="12" name="Text Box 9"/>
          <p:cNvSpPr txBox="1">
            <a:spLocks noChangeArrowheads="1"/>
          </p:cNvSpPr>
          <p:nvPr/>
        </p:nvSpPr>
        <p:spPr bwMode="auto">
          <a:xfrm>
            <a:off x="533400" y="3429000"/>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002060"/>
                </a:solidFill>
                <a:sym typeface="Symbol" pitchFamily="18" charset="2"/>
              </a:rPr>
              <a:t>  </a:t>
            </a:r>
            <a:r>
              <a:rPr lang="en-US" sz="2400">
                <a:solidFill>
                  <a:srgbClr val="002060"/>
                </a:solidFill>
              </a:rPr>
              <a:t>Data Security</a:t>
            </a:r>
          </a:p>
        </p:txBody>
      </p:sp>
      <p:sp>
        <p:nvSpPr>
          <p:cNvPr id="13" name="Text Box 10"/>
          <p:cNvSpPr txBox="1">
            <a:spLocks noChangeArrowheads="1"/>
          </p:cNvSpPr>
          <p:nvPr/>
        </p:nvSpPr>
        <p:spPr bwMode="auto">
          <a:xfrm>
            <a:off x="533400" y="3810000"/>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002060"/>
                </a:solidFill>
                <a:sym typeface="Symbol" pitchFamily="18" charset="2"/>
              </a:rPr>
              <a:t>  </a:t>
            </a:r>
            <a:r>
              <a:rPr lang="en-US" sz="2400">
                <a:solidFill>
                  <a:srgbClr val="002060"/>
                </a:solidFill>
              </a:rPr>
              <a:t>Enforcement of data standards</a:t>
            </a:r>
          </a:p>
        </p:txBody>
      </p:sp>
      <p:sp>
        <p:nvSpPr>
          <p:cNvPr id="14" name="Text Box 11"/>
          <p:cNvSpPr txBox="1">
            <a:spLocks noChangeArrowheads="1"/>
          </p:cNvSpPr>
          <p:nvPr/>
        </p:nvSpPr>
        <p:spPr bwMode="auto">
          <a:xfrm>
            <a:off x="533400" y="4262438"/>
            <a:ext cx="784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002060"/>
                </a:solidFill>
                <a:sym typeface="Symbol" pitchFamily="18" charset="2"/>
              </a:rPr>
              <a:t>  </a:t>
            </a:r>
            <a:r>
              <a:rPr lang="en-US" sz="2400">
                <a:solidFill>
                  <a:srgbClr val="002060"/>
                </a:solidFill>
              </a:rPr>
              <a:t>Easier Maintenance</a:t>
            </a:r>
          </a:p>
        </p:txBody>
      </p:sp>
      <p:sp>
        <p:nvSpPr>
          <p:cNvPr id="15" name="Text Box 12"/>
          <p:cNvSpPr txBox="1">
            <a:spLocks noChangeArrowheads="1"/>
          </p:cNvSpPr>
          <p:nvPr/>
        </p:nvSpPr>
        <p:spPr bwMode="auto">
          <a:xfrm>
            <a:off x="533400" y="4648200"/>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002060"/>
                </a:solidFill>
                <a:sym typeface="Symbol" pitchFamily="18" charset="2"/>
              </a:rPr>
              <a:t>  </a:t>
            </a:r>
            <a:r>
              <a:rPr lang="en-US" sz="2400">
                <a:solidFill>
                  <a:srgbClr val="002060"/>
                </a:solidFill>
              </a:rPr>
              <a:t>Quicker Development Times</a:t>
            </a:r>
          </a:p>
        </p:txBody>
      </p:sp>
      <p:sp>
        <p:nvSpPr>
          <p:cNvPr id="16" name="Text Box 13"/>
          <p:cNvSpPr txBox="1">
            <a:spLocks noChangeArrowheads="1"/>
          </p:cNvSpPr>
          <p:nvPr/>
        </p:nvSpPr>
        <p:spPr bwMode="auto">
          <a:xfrm>
            <a:off x="533400" y="5029200"/>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002060"/>
                </a:solidFill>
                <a:sym typeface="Symbol" pitchFamily="18" charset="2"/>
              </a:rPr>
              <a:t>  </a:t>
            </a:r>
            <a:r>
              <a:rPr lang="en-US" sz="2400">
                <a:solidFill>
                  <a:srgbClr val="002060"/>
                </a:solidFill>
              </a:rPr>
              <a:t>Improved decision making</a:t>
            </a:r>
          </a:p>
        </p:txBody>
      </p:sp>
      <p:sp>
        <p:nvSpPr>
          <p:cNvPr id="17" name="TextBox 16"/>
          <p:cNvSpPr txBox="1">
            <a:spLocks noChangeArrowheads="1"/>
          </p:cNvSpPr>
          <p:nvPr/>
        </p:nvSpPr>
        <p:spPr bwMode="auto">
          <a:xfrm>
            <a:off x="0" y="61722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a:solidFill>
                  <a:srgbClr val="C00000"/>
                </a:solidFill>
              </a:rPr>
              <a:t>(Essentially, the opposite of all the problems of the file processing approach) </a:t>
            </a:r>
          </a:p>
        </p:txBody>
      </p:sp>
      <p:sp>
        <p:nvSpPr>
          <p:cNvPr id="18" name="Text Box 13"/>
          <p:cNvSpPr txBox="1">
            <a:spLocks noChangeArrowheads="1"/>
          </p:cNvSpPr>
          <p:nvPr/>
        </p:nvSpPr>
        <p:spPr bwMode="auto">
          <a:xfrm>
            <a:off x="533400" y="5405438"/>
            <a:ext cx="784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002060"/>
                </a:solidFill>
                <a:sym typeface="Symbol" pitchFamily="18" charset="2"/>
              </a:rPr>
              <a:t>  </a:t>
            </a:r>
            <a:r>
              <a:rPr lang="en-US" sz="2400">
                <a:solidFill>
                  <a:srgbClr val="002060"/>
                </a:solidFill>
              </a:rPr>
              <a:t>Overall Cost Savings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childTnLst>
                          </p:cTn>
                        </p:par>
                        <p:par>
                          <p:cTn id="14" fill="hold" nodeType="afterGroup">
                            <p:stCondLst>
                              <p:cond delay="2000"/>
                            </p:stCondLst>
                            <p:childTnLst>
                              <p:par>
                                <p:cTn id="15" presetID="17"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ppt_h/2"/>
                                          </p:val>
                                        </p:tav>
                                        <p:tav tm="100000">
                                          <p:val>
                                            <p:strVal val="#ppt_y"/>
                                          </p:val>
                                        </p:tav>
                                      </p:tavLst>
                                    </p:anim>
                                    <p:anim calcmode="lin" valueType="num">
                                      <p:cBhvr>
                                        <p:cTn id="19" dur="1000" fill="hold"/>
                                        <p:tgtEl>
                                          <p:spTgt spid="7"/>
                                        </p:tgtEl>
                                        <p:attrNameLst>
                                          <p:attrName>ppt_w</p:attrName>
                                        </p:attrNameLst>
                                      </p:cBhvr>
                                      <p:tavLst>
                                        <p:tav tm="0">
                                          <p:val>
                                            <p:strVal val="#ppt_w"/>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childTnLst>
                                </p:cTn>
                              </p:par>
                            </p:childTnLst>
                          </p:cTn>
                        </p:par>
                        <p:par>
                          <p:cTn id="21" fill="hold" nodeType="afterGroup">
                            <p:stCondLst>
                              <p:cond delay="3000"/>
                            </p:stCondLst>
                            <p:childTnLst>
                              <p:par>
                                <p:cTn id="22" presetID="17" presetClass="entr" presetSubtype="1"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ppt_h/2"/>
                                          </p:val>
                                        </p:tav>
                                        <p:tav tm="100000">
                                          <p:val>
                                            <p:strVal val="#ppt_y"/>
                                          </p:val>
                                        </p:tav>
                                      </p:tavLst>
                                    </p:anim>
                                    <p:anim calcmode="lin" valueType="num">
                                      <p:cBhvr>
                                        <p:cTn id="26" dur="1000" fill="hold"/>
                                        <p:tgtEl>
                                          <p:spTgt spid="8"/>
                                        </p:tgtEl>
                                        <p:attrNameLst>
                                          <p:attrName>ppt_w</p:attrName>
                                        </p:attrNameLst>
                                      </p:cBhvr>
                                      <p:tavLst>
                                        <p:tav tm="0">
                                          <p:val>
                                            <p:strVal val="#ppt_w"/>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childTnLst>
                                </p:cTn>
                              </p:par>
                            </p:childTnLst>
                          </p:cTn>
                        </p:par>
                        <p:par>
                          <p:cTn id="28" fill="hold" nodeType="afterGroup">
                            <p:stCondLst>
                              <p:cond delay="4000"/>
                            </p:stCondLst>
                            <p:childTnLst>
                              <p:par>
                                <p:cTn id="29" presetID="17" presetClass="entr" presetSubtype="1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strVal val="#ppt_h"/>
                                          </p:val>
                                        </p:tav>
                                        <p:tav tm="100000">
                                          <p:val>
                                            <p:strVal val="#ppt_h"/>
                                          </p:val>
                                        </p:tav>
                                      </p:tavLst>
                                    </p:anim>
                                  </p:childTnLst>
                                </p:cTn>
                              </p:par>
                            </p:childTnLst>
                          </p:cTn>
                        </p:par>
                        <p:par>
                          <p:cTn id="33" fill="hold" nodeType="afterGroup">
                            <p:stCondLst>
                              <p:cond delay="5000"/>
                            </p:stCondLst>
                            <p:childTnLst>
                              <p:par>
                                <p:cTn id="34" presetID="17" presetClass="entr" presetSubtype="8"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ppt_x</p:attrName>
                                        </p:attrNameLst>
                                      </p:cBhvr>
                                      <p:tavLst>
                                        <p:tav tm="0">
                                          <p:val>
                                            <p:strVal val="#ppt_x-#ppt_w/2"/>
                                          </p:val>
                                        </p:tav>
                                        <p:tav tm="100000">
                                          <p:val>
                                            <p:strVal val="#ppt_x"/>
                                          </p:val>
                                        </p:tav>
                                      </p:tavLst>
                                    </p:anim>
                                    <p:anim calcmode="lin" valueType="num">
                                      <p:cBhvr>
                                        <p:cTn id="37" dur="1000" fill="hold"/>
                                        <p:tgtEl>
                                          <p:spTgt spid="10"/>
                                        </p:tgtEl>
                                        <p:attrNameLst>
                                          <p:attrName>ppt_y</p:attrName>
                                        </p:attrNameLst>
                                      </p:cBhvr>
                                      <p:tavLst>
                                        <p:tav tm="0">
                                          <p:val>
                                            <p:strVal val="#ppt_y"/>
                                          </p:val>
                                        </p:tav>
                                        <p:tav tm="100000">
                                          <p:val>
                                            <p:strVal val="#ppt_y"/>
                                          </p:val>
                                        </p:tav>
                                      </p:tavLst>
                                    </p:anim>
                                    <p:anim calcmode="lin" valueType="num">
                                      <p:cBhvr>
                                        <p:cTn id="38" dur="1000" fill="hold"/>
                                        <p:tgtEl>
                                          <p:spTgt spid="10"/>
                                        </p:tgtEl>
                                        <p:attrNameLst>
                                          <p:attrName>ppt_w</p:attrName>
                                        </p:attrNameLst>
                                      </p:cBhvr>
                                      <p:tavLst>
                                        <p:tav tm="0">
                                          <p:val>
                                            <p:fltVal val="0"/>
                                          </p:val>
                                        </p:tav>
                                        <p:tav tm="100000">
                                          <p:val>
                                            <p:strVal val="#ppt_w"/>
                                          </p:val>
                                        </p:tav>
                                      </p:tavLst>
                                    </p:anim>
                                    <p:anim calcmode="lin" valueType="num">
                                      <p:cBhvr>
                                        <p:cTn id="39" dur="1000" fill="hold"/>
                                        <p:tgtEl>
                                          <p:spTgt spid="10"/>
                                        </p:tgtEl>
                                        <p:attrNameLst>
                                          <p:attrName>ppt_h</p:attrName>
                                        </p:attrNameLst>
                                      </p:cBhvr>
                                      <p:tavLst>
                                        <p:tav tm="0">
                                          <p:val>
                                            <p:strVal val="#ppt_h"/>
                                          </p:val>
                                        </p:tav>
                                        <p:tav tm="100000">
                                          <p:val>
                                            <p:strVal val="#ppt_h"/>
                                          </p:val>
                                        </p:tav>
                                      </p:tavLst>
                                    </p:anim>
                                  </p:childTnLst>
                                </p:cTn>
                              </p:par>
                            </p:childTnLst>
                          </p:cTn>
                        </p:par>
                        <p:par>
                          <p:cTn id="40" fill="hold" nodeType="afterGroup">
                            <p:stCondLst>
                              <p:cond delay="6000"/>
                            </p:stCondLst>
                            <p:childTnLst>
                              <p:par>
                                <p:cTn id="41" presetID="17" presetClass="entr" presetSubtype="2"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1000" fill="hold"/>
                                        <p:tgtEl>
                                          <p:spTgt spid="11"/>
                                        </p:tgtEl>
                                        <p:attrNameLst>
                                          <p:attrName>ppt_x</p:attrName>
                                        </p:attrNameLst>
                                      </p:cBhvr>
                                      <p:tavLst>
                                        <p:tav tm="0">
                                          <p:val>
                                            <p:strVal val="#ppt_x+#ppt_w/2"/>
                                          </p:val>
                                        </p:tav>
                                        <p:tav tm="100000">
                                          <p:val>
                                            <p:strVal val="#ppt_x"/>
                                          </p:val>
                                        </p:tav>
                                      </p:tavLst>
                                    </p:anim>
                                    <p:anim calcmode="lin" valueType="num">
                                      <p:cBhvr>
                                        <p:cTn id="44" dur="1000" fill="hold"/>
                                        <p:tgtEl>
                                          <p:spTgt spid="11"/>
                                        </p:tgtEl>
                                        <p:attrNameLst>
                                          <p:attrName>ppt_y</p:attrName>
                                        </p:attrNameLst>
                                      </p:cBhvr>
                                      <p:tavLst>
                                        <p:tav tm="0">
                                          <p:val>
                                            <p:strVal val="#ppt_y"/>
                                          </p:val>
                                        </p:tav>
                                        <p:tav tm="100000">
                                          <p:val>
                                            <p:strVal val="#ppt_y"/>
                                          </p:val>
                                        </p:tav>
                                      </p:tavLst>
                                    </p:anim>
                                    <p:anim calcmode="lin" valueType="num">
                                      <p:cBhvr>
                                        <p:cTn id="45" dur="1000" fill="hold"/>
                                        <p:tgtEl>
                                          <p:spTgt spid="11"/>
                                        </p:tgtEl>
                                        <p:attrNameLst>
                                          <p:attrName>ppt_w</p:attrName>
                                        </p:attrNameLst>
                                      </p:cBhvr>
                                      <p:tavLst>
                                        <p:tav tm="0">
                                          <p:val>
                                            <p:fltVal val="0"/>
                                          </p:val>
                                        </p:tav>
                                        <p:tav tm="100000">
                                          <p:val>
                                            <p:strVal val="#ppt_w"/>
                                          </p:val>
                                        </p:tav>
                                      </p:tavLst>
                                    </p:anim>
                                    <p:anim calcmode="lin" valueType="num">
                                      <p:cBhvr>
                                        <p:cTn id="46" dur="1000" fill="hold"/>
                                        <p:tgtEl>
                                          <p:spTgt spid="11"/>
                                        </p:tgtEl>
                                        <p:attrNameLst>
                                          <p:attrName>ppt_h</p:attrName>
                                        </p:attrNameLst>
                                      </p:cBhvr>
                                      <p:tavLst>
                                        <p:tav tm="0">
                                          <p:val>
                                            <p:strVal val="#ppt_h"/>
                                          </p:val>
                                        </p:tav>
                                        <p:tav tm="100000">
                                          <p:val>
                                            <p:strVal val="#ppt_h"/>
                                          </p:val>
                                        </p:tav>
                                      </p:tavLst>
                                    </p:anim>
                                  </p:childTnLst>
                                </p:cTn>
                              </p:par>
                            </p:childTnLst>
                          </p:cTn>
                        </p:par>
                        <p:par>
                          <p:cTn id="47" fill="hold" nodeType="afterGroup">
                            <p:stCondLst>
                              <p:cond delay="7000"/>
                            </p:stCondLst>
                            <p:childTnLst>
                              <p:par>
                                <p:cTn id="48" presetID="17" presetClass="entr" presetSubtype="1"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ppt_h/2"/>
                                          </p:val>
                                        </p:tav>
                                        <p:tav tm="100000">
                                          <p:val>
                                            <p:strVal val="#ppt_y"/>
                                          </p:val>
                                        </p:tav>
                                      </p:tavLst>
                                    </p:anim>
                                    <p:anim calcmode="lin" valueType="num">
                                      <p:cBhvr>
                                        <p:cTn id="52" dur="1000" fill="hold"/>
                                        <p:tgtEl>
                                          <p:spTgt spid="12"/>
                                        </p:tgtEl>
                                        <p:attrNameLst>
                                          <p:attrName>ppt_w</p:attrName>
                                        </p:attrNameLst>
                                      </p:cBhvr>
                                      <p:tavLst>
                                        <p:tav tm="0">
                                          <p:val>
                                            <p:strVal val="#ppt_w"/>
                                          </p:val>
                                        </p:tav>
                                        <p:tav tm="100000">
                                          <p:val>
                                            <p:strVal val="#ppt_w"/>
                                          </p:val>
                                        </p:tav>
                                      </p:tavLst>
                                    </p:anim>
                                    <p:anim calcmode="lin" valueType="num">
                                      <p:cBhvr>
                                        <p:cTn id="53" dur="1000" fill="hold"/>
                                        <p:tgtEl>
                                          <p:spTgt spid="12"/>
                                        </p:tgtEl>
                                        <p:attrNameLst>
                                          <p:attrName>ppt_h</p:attrName>
                                        </p:attrNameLst>
                                      </p:cBhvr>
                                      <p:tavLst>
                                        <p:tav tm="0">
                                          <p:val>
                                            <p:fltVal val="0"/>
                                          </p:val>
                                        </p:tav>
                                        <p:tav tm="100000">
                                          <p:val>
                                            <p:strVal val="#ppt_h"/>
                                          </p:val>
                                        </p:tav>
                                      </p:tavLst>
                                    </p:anim>
                                  </p:childTnLst>
                                </p:cTn>
                              </p:par>
                            </p:childTnLst>
                          </p:cTn>
                        </p:par>
                        <p:par>
                          <p:cTn id="54" fill="hold" nodeType="afterGroup">
                            <p:stCondLst>
                              <p:cond delay="8000"/>
                            </p:stCondLst>
                            <p:childTnLst>
                              <p:par>
                                <p:cTn id="55" presetID="17" presetClass="entr" presetSubtype="4"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ppt_h/2"/>
                                          </p:val>
                                        </p:tav>
                                        <p:tav tm="100000">
                                          <p:val>
                                            <p:strVal val="#ppt_y"/>
                                          </p:val>
                                        </p:tav>
                                      </p:tavLst>
                                    </p:anim>
                                    <p:anim calcmode="lin" valueType="num">
                                      <p:cBhvr>
                                        <p:cTn id="59" dur="1000" fill="hold"/>
                                        <p:tgtEl>
                                          <p:spTgt spid="13"/>
                                        </p:tgtEl>
                                        <p:attrNameLst>
                                          <p:attrName>ppt_w</p:attrName>
                                        </p:attrNameLst>
                                      </p:cBhvr>
                                      <p:tavLst>
                                        <p:tav tm="0">
                                          <p:val>
                                            <p:strVal val="#ppt_w"/>
                                          </p:val>
                                        </p:tav>
                                        <p:tav tm="100000">
                                          <p:val>
                                            <p:strVal val="#ppt_w"/>
                                          </p:val>
                                        </p:tav>
                                      </p:tavLst>
                                    </p:anim>
                                    <p:anim calcmode="lin" valueType="num">
                                      <p:cBhvr>
                                        <p:cTn id="60" dur="1000" fill="hold"/>
                                        <p:tgtEl>
                                          <p:spTgt spid="13"/>
                                        </p:tgtEl>
                                        <p:attrNameLst>
                                          <p:attrName>ppt_h</p:attrName>
                                        </p:attrNameLst>
                                      </p:cBhvr>
                                      <p:tavLst>
                                        <p:tav tm="0">
                                          <p:val>
                                            <p:fltVal val="0"/>
                                          </p:val>
                                        </p:tav>
                                        <p:tav tm="100000">
                                          <p:val>
                                            <p:strVal val="#ppt_h"/>
                                          </p:val>
                                        </p:tav>
                                      </p:tavLst>
                                    </p:anim>
                                  </p:childTnLst>
                                </p:cTn>
                              </p:par>
                            </p:childTnLst>
                          </p:cTn>
                        </p:par>
                        <p:par>
                          <p:cTn id="61" fill="hold" nodeType="afterGroup">
                            <p:stCondLst>
                              <p:cond delay="9000"/>
                            </p:stCondLst>
                            <p:childTnLst>
                              <p:par>
                                <p:cTn id="62" presetID="17" presetClass="entr" presetSubtype="10"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1000" fill="hold"/>
                                        <p:tgtEl>
                                          <p:spTgt spid="14"/>
                                        </p:tgtEl>
                                        <p:attrNameLst>
                                          <p:attrName>ppt_w</p:attrName>
                                        </p:attrNameLst>
                                      </p:cBhvr>
                                      <p:tavLst>
                                        <p:tav tm="0">
                                          <p:val>
                                            <p:fltVal val="0"/>
                                          </p:val>
                                        </p:tav>
                                        <p:tav tm="100000">
                                          <p:val>
                                            <p:strVal val="#ppt_w"/>
                                          </p:val>
                                        </p:tav>
                                      </p:tavLst>
                                    </p:anim>
                                    <p:anim calcmode="lin" valueType="num">
                                      <p:cBhvr>
                                        <p:cTn id="65" dur="1000" fill="hold"/>
                                        <p:tgtEl>
                                          <p:spTgt spid="14"/>
                                        </p:tgtEl>
                                        <p:attrNameLst>
                                          <p:attrName>ppt_h</p:attrName>
                                        </p:attrNameLst>
                                      </p:cBhvr>
                                      <p:tavLst>
                                        <p:tav tm="0">
                                          <p:val>
                                            <p:strVal val="#ppt_h"/>
                                          </p:val>
                                        </p:tav>
                                        <p:tav tm="100000">
                                          <p:val>
                                            <p:strVal val="#ppt_h"/>
                                          </p:val>
                                        </p:tav>
                                      </p:tavLst>
                                    </p:anim>
                                  </p:childTnLst>
                                </p:cTn>
                              </p:par>
                            </p:childTnLst>
                          </p:cTn>
                        </p:par>
                        <p:par>
                          <p:cTn id="66" fill="hold" nodeType="afterGroup">
                            <p:stCondLst>
                              <p:cond delay="10000"/>
                            </p:stCondLst>
                            <p:childTnLst>
                              <p:par>
                                <p:cTn id="67" presetID="17" presetClass="entr" presetSubtype="2"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1000" fill="hold"/>
                                        <p:tgtEl>
                                          <p:spTgt spid="15"/>
                                        </p:tgtEl>
                                        <p:attrNameLst>
                                          <p:attrName>ppt_x</p:attrName>
                                        </p:attrNameLst>
                                      </p:cBhvr>
                                      <p:tavLst>
                                        <p:tav tm="0">
                                          <p:val>
                                            <p:strVal val="#ppt_x+#ppt_w/2"/>
                                          </p:val>
                                        </p:tav>
                                        <p:tav tm="100000">
                                          <p:val>
                                            <p:strVal val="#ppt_x"/>
                                          </p:val>
                                        </p:tav>
                                      </p:tavLst>
                                    </p:anim>
                                    <p:anim calcmode="lin" valueType="num">
                                      <p:cBhvr>
                                        <p:cTn id="70" dur="1000" fill="hold"/>
                                        <p:tgtEl>
                                          <p:spTgt spid="15"/>
                                        </p:tgtEl>
                                        <p:attrNameLst>
                                          <p:attrName>ppt_y</p:attrName>
                                        </p:attrNameLst>
                                      </p:cBhvr>
                                      <p:tavLst>
                                        <p:tav tm="0">
                                          <p:val>
                                            <p:strVal val="#ppt_y"/>
                                          </p:val>
                                        </p:tav>
                                        <p:tav tm="100000">
                                          <p:val>
                                            <p:strVal val="#ppt_y"/>
                                          </p:val>
                                        </p:tav>
                                      </p:tavLst>
                                    </p:anim>
                                    <p:anim calcmode="lin" valueType="num">
                                      <p:cBhvr>
                                        <p:cTn id="71" dur="1000" fill="hold"/>
                                        <p:tgtEl>
                                          <p:spTgt spid="15"/>
                                        </p:tgtEl>
                                        <p:attrNameLst>
                                          <p:attrName>ppt_w</p:attrName>
                                        </p:attrNameLst>
                                      </p:cBhvr>
                                      <p:tavLst>
                                        <p:tav tm="0">
                                          <p:val>
                                            <p:fltVal val="0"/>
                                          </p:val>
                                        </p:tav>
                                        <p:tav tm="100000">
                                          <p:val>
                                            <p:strVal val="#ppt_w"/>
                                          </p:val>
                                        </p:tav>
                                      </p:tavLst>
                                    </p:anim>
                                    <p:anim calcmode="lin" valueType="num">
                                      <p:cBhvr>
                                        <p:cTn id="72" dur="1000" fill="hold"/>
                                        <p:tgtEl>
                                          <p:spTgt spid="15"/>
                                        </p:tgtEl>
                                        <p:attrNameLst>
                                          <p:attrName>ppt_h</p:attrName>
                                        </p:attrNameLst>
                                      </p:cBhvr>
                                      <p:tavLst>
                                        <p:tav tm="0">
                                          <p:val>
                                            <p:strVal val="#ppt_h"/>
                                          </p:val>
                                        </p:tav>
                                        <p:tav tm="100000">
                                          <p:val>
                                            <p:strVal val="#ppt_h"/>
                                          </p:val>
                                        </p:tav>
                                      </p:tavLst>
                                    </p:anim>
                                  </p:childTnLst>
                                </p:cTn>
                              </p:par>
                            </p:childTnLst>
                          </p:cTn>
                        </p:par>
                        <p:par>
                          <p:cTn id="73" fill="hold" nodeType="afterGroup">
                            <p:stCondLst>
                              <p:cond delay="11000"/>
                            </p:stCondLst>
                            <p:childTnLst>
                              <p:par>
                                <p:cTn id="74" presetID="17" presetClass="entr" presetSubtype="1" fill="hold" grpId="0" nodeType="after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ppt_h/2"/>
                                          </p:val>
                                        </p:tav>
                                        <p:tav tm="100000">
                                          <p:val>
                                            <p:strVal val="#ppt_y"/>
                                          </p:val>
                                        </p:tav>
                                      </p:tavLst>
                                    </p:anim>
                                    <p:anim calcmode="lin" valueType="num">
                                      <p:cBhvr>
                                        <p:cTn id="78" dur="1000" fill="hold"/>
                                        <p:tgtEl>
                                          <p:spTgt spid="16"/>
                                        </p:tgtEl>
                                        <p:attrNameLst>
                                          <p:attrName>ppt_w</p:attrName>
                                        </p:attrNameLst>
                                      </p:cBhvr>
                                      <p:tavLst>
                                        <p:tav tm="0">
                                          <p:val>
                                            <p:strVal val="#ppt_w"/>
                                          </p:val>
                                        </p:tav>
                                        <p:tav tm="100000">
                                          <p:val>
                                            <p:strVal val="#ppt_w"/>
                                          </p:val>
                                        </p:tav>
                                      </p:tavLst>
                                    </p:anim>
                                    <p:anim calcmode="lin" valueType="num">
                                      <p:cBhvr>
                                        <p:cTn id="79" dur="1000" fill="hold"/>
                                        <p:tgtEl>
                                          <p:spTgt spid="16"/>
                                        </p:tgtEl>
                                        <p:attrNameLst>
                                          <p:attrName>ppt_h</p:attrName>
                                        </p:attrNameLst>
                                      </p:cBhvr>
                                      <p:tavLst>
                                        <p:tav tm="0">
                                          <p:val>
                                            <p:fltVal val="0"/>
                                          </p:val>
                                        </p:tav>
                                        <p:tav tm="100000">
                                          <p:val>
                                            <p:strVal val="#ppt_h"/>
                                          </p:val>
                                        </p:tav>
                                      </p:tavLst>
                                    </p:anim>
                                  </p:childTnLst>
                                </p:cTn>
                              </p:par>
                            </p:childTnLst>
                          </p:cTn>
                        </p:par>
                        <p:par>
                          <p:cTn id="80" fill="hold" nodeType="afterGroup">
                            <p:stCondLst>
                              <p:cond delay="12000"/>
                            </p:stCondLst>
                            <p:childTnLst>
                              <p:par>
                                <p:cTn id="81" presetID="17" presetClass="entr" presetSubtype="1"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1000" fill="hold"/>
                                        <p:tgtEl>
                                          <p:spTgt spid="18"/>
                                        </p:tgtEl>
                                        <p:attrNameLst>
                                          <p:attrName>ppt_x</p:attrName>
                                        </p:attrNameLst>
                                      </p:cBhvr>
                                      <p:tavLst>
                                        <p:tav tm="0">
                                          <p:val>
                                            <p:strVal val="#ppt_x"/>
                                          </p:val>
                                        </p:tav>
                                        <p:tav tm="100000">
                                          <p:val>
                                            <p:strVal val="#ppt_x"/>
                                          </p:val>
                                        </p:tav>
                                      </p:tavLst>
                                    </p:anim>
                                    <p:anim calcmode="lin" valueType="num">
                                      <p:cBhvr>
                                        <p:cTn id="84" dur="1000" fill="hold"/>
                                        <p:tgtEl>
                                          <p:spTgt spid="18"/>
                                        </p:tgtEl>
                                        <p:attrNameLst>
                                          <p:attrName>ppt_y</p:attrName>
                                        </p:attrNameLst>
                                      </p:cBhvr>
                                      <p:tavLst>
                                        <p:tav tm="0">
                                          <p:val>
                                            <p:strVal val="#ppt_y-#ppt_h/2"/>
                                          </p:val>
                                        </p:tav>
                                        <p:tav tm="100000">
                                          <p:val>
                                            <p:strVal val="#ppt_y"/>
                                          </p:val>
                                        </p:tav>
                                      </p:tavLst>
                                    </p:anim>
                                    <p:anim calcmode="lin" valueType="num">
                                      <p:cBhvr>
                                        <p:cTn id="85" dur="1000" fill="hold"/>
                                        <p:tgtEl>
                                          <p:spTgt spid="18"/>
                                        </p:tgtEl>
                                        <p:attrNameLst>
                                          <p:attrName>ppt_w</p:attrName>
                                        </p:attrNameLst>
                                      </p:cBhvr>
                                      <p:tavLst>
                                        <p:tav tm="0">
                                          <p:val>
                                            <p:strVal val="#ppt_w"/>
                                          </p:val>
                                        </p:tav>
                                        <p:tav tm="100000">
                                          <p:val>
                                            <p:strVal val="#ppt_w"/>
                                          </p:val>
                                        </p:tav>
                                      </p:tavLst>
                                    </p:anim>
                                    <p:anim calcmode="lin" valueType="num">
                                      <p:cBhvr>
                                        <p:cTn id="86" dur="1000" fill="hold"/>
                                        <p:tgtEl>
                                          <p:spTgt spid="18"/>
                                        </p:tgtEl>
                                        <p:attrNameLst>
                                          <p:attrName>ppt_h</p:attrName>
                                        </p:attrNameLst>
                                      </p:cBhvr>
                                      <p:tavLst>
                                        <p:tav tm="0">
                                          <p:val>
                                            <p:fltVal val="0"/>
                                          </p:val>
                                        </p:tav>
                                        <p:tav tm="100000">
                                          <p:val>
                                            <p:strVal val="#ppt_h"/>
                                          </p:val>
                                        </p:tav>
                                      </p:tavLst>
                                    </p:anim>
                                  </p:childTnLst>
                                </p:cTn>
                              </p:par>
                            </p:childTnLst>
                          </p:cTn>
                        </p:par>
                        <p:par>
                          <p:cTn id="87" fill="hold" nodeType="afterGroup">
                            <p:stCondLst>
                              <p:cond delay="13000"/>
                            </p:stCondLst>
                            <p:childTnLst>
                              <p:par>
                                <p:cTn id="88" presetID="37" presetClass="entr" presetSubtype="0" fill="hold" grpId="0" nodeType="after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3000"/>
                                        <p:tgtEl>
                                          <p:spTgt spid="17"/>
                                        </p:tgtEl>
                                      </p:cBhvr>
                                    </p:animEffect>
                                    <p:anim calcmode="lin" valueType="num">
                                      <p:cBhvr>
                                        <p:cTn id="91" dur="3000" fill="hold"/>
                                        <p:tgtEl>
                                          <p:spTgt spid="17"/>
                                        </p:tgtEl>
                                        <p:attrNameLst>
                                          <p:attrName>ppt_x</p:attrName>
                                        </p:attrNameLst>
                                      </p:cBhvr>
                                      <p:tavLst>
                                        <p:tav tm="0">
                                          <p:val>
                                            <p:strVal val="#ppt_x"/>
                                          </p:val>
                                        </p:tav>
                                        <p:tav tm="100000">
                                          <p:val>
                                            <p:strVal val="#ppt_x"/>
                                          </p:val>
                                        </p:tav>
                                      </p:tavLst>
                                    </p:anim>
                                    <p:anim calcmode="lin" valueType="num">
                                      <p:cBhvr>
                                        <p:cTn id="92" dur="2700" decel="100000" fill="hold"/>
                                        <p:tgtEl>
                                          <p:spTgt spid="17"/>
                                        </p:tgtEl>
                                        <p:attrNameLst>
                                          <p:attrName>ppt_y</p:attrName>
                                        </p:attrNameLst>
                                      </p:cBhvr>
                                      <p:tavLst>
                                        <p:tav tm="0">
                                          <p:val>
                                            <p:strVal val="#ppt_y+1"/>
                                          </p:val>
                                        </p:tav>
                                        <p:tav tm="100000">
                                          <p:val>
                                            <p:strVal val="#ppt_y-.03"/>
                                          </p:val>
                                        </p:tav>
                                      </p:tavLst>
                                    </p:anim>
                                    <p:anim calcmode="lin" valueType="num">
                                      <p:cBhvr>
                                        <p:cTn id="93" dur="300" accel="100000" fill="hold">
                                          <p:stCondLst>
                                            <p:cond delay="27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utoUpdateAnimBg="0"/>
      <p:bldP spid="8" grpId="0" autoUpdateAnimBg="0"/>
      <p:bldP spid="9" grpId="0" autoUpdateAnimBg="0"/>
      <p:bldP spid="10" grpId="0" autoUpdateAnimBg="0"/>
      <p:bldP spid="11" grpId="0" autoUpdateAnimBg="0"/>
      <p:bldP spid="12" grpId="0" autoUpdateAnimBg="0"/>
      <p:bldP spid="13" grpId="0" autoUpdateAnimBg="0"/>
      <p:bldP spid="14" grpId="0" autoUpdateAnimBg="0"/>
      <p:bldP spid="15" grpId="0" autoUpdateAnimBg="0"/>
      <p:bldP spid="16" grpId="0" autoUpdateAnimBg="0"/>
      <p:bldP spid="17" grpId="0"/>
      <p:bldP spid="18"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3379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3C118E94-FF37-4B98-9CA1-1C22BAFE4E43}" type="slidenum">
              <a:rPr lang="en-US" smtClean="0"/>
              <a:pPr eaLnBrk="1" fontAlgn="base" hangingPunct="1">
                <a:spcBef>
                  <a:spcPct val="0"/>
                </a:spcBef>
                <a:spcAft>
                  <a:spcPct val="0"/>
                </a:spcAft>
              </a:pPr>
              <a:t>35</a:t>
            </a:fld>
            <a:endParaRPr lang="en-US" smtClean="0"/>
          </a:p>
        </p:txBody>
      </p:sp>
      <p:sp>
        <p:nvSpPr>
          <p:cNvPr id="6" name="Text Box 7"/>
          <p:cNvSpPr txBox="1">
            <a:spLocks noChangeArrowheads="1"/>
          </p:cNvSpPr>
          <p:nvPr/>
        </p:nvSpPr>
        <p:spPr bwMode="auto">
          <a:xfrm>
            <a:off x="0" y="6858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Cautions about Benefits</a:t>
            </a:r>
          </a:p>
        </p:txBody>
      </p:sp>
      <p:sp>
        <p:nvSpPr>
          <p:cNvPr id="7" name="Text Box 4"/>
          <p:cNvSpPr txBox="1">
            <a:spLocks noChangeArrowheads="1"/>
          </p:cNvSpPr>
          <p:nvPr/>
        </p:nvSpPr>
        <p:spPr bwMode="auto">
          <a:xfrm>
            <a:off x="533400" y="1214438"/>
            <a:ext cx="784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002060"/>
                </a:solidFill>
                <a:sym typeface="Symbol" pitchFamily="18" charset="2"/>
              </a:rPr>
              <a:t>  The database approach is </a:t>
            </a:r>
            <a:r>
              <a:rPr lang="en-US" sz="2400" b="1" i="1">
                <a:solidFill>
                  <a:srgbClr val="002060"/>
                </a:solidFill>
                <a:sym typeface="Symbol" pitchFamily="18" charset="2"/>
              </a:rPr>
              <a:t>not</a:t>
            </a:r>
            <a:r>
              <a:rPr lang="en-US" sz="2400">
                <a:solidFill>
                  <a:srgbClr val="002060"/>
                </a:solidFill>
                <a:sym typeface="Symbol" pitchFamily="18" charset="2"/>
              </a:rPr>
              <a:t> a cure-all</a:t>
            </a:r>
            <a:endParaRPr lang="en-US" sz="2400">
              <a:solidFill>
                <a:srgbClr val="002060"/>
              </a:solidFill>
            </a:endParaRPr>
          </a:p>
        </p:txBody>
      </p:sp>
      <p:sp>
        <p:nvSpPr>
          <p:cNvPr id="8" name="Text Box 5"/>
          <p:cNvSpPr txBox="1">
            <a:spLocks noChangeArrowheads="1"/>
          </p:cNvSpPr>
          <p:nvPr/>
        </p:nvSpPr>
        <p:spPr bwMode="auto">
          <a:xfrm>
            <a:off x="838200" y="1787525"/>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993300"/>
                </a:solidFill>
                <a:sym typeface="Symbol" pitchFamily="18" charset="2"/>
              </a:rPr>
              <a:t>  Specialized personnel are needed</a:t>
            </a:r>
            <a:endParaRPr lang="en-US" sz="2400">
              <a:solidFill>
                <a:srgbClr val="993300"/>
              </a:solidFill>
            </a:endParaRPr>
          </a:p>
        </p:txBody>
      </p:sp>
      <p:sp>
        <p:nvSpPr>
          <p:cNvPr id="9" name="Text Box 6"/>
          <p:cNvSpPr txBox="1">
            <a:spLocks noChangeArrowheads="1"/>
          </p:cNvSpPr>
          <p:nvPr/>
        </p:nvSpPr>
        <p:spPr bwMode="auto">
          <a:xfrm>
            <a:off x="838200" y="2200275"/>
            <a:ext cx="7848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993300"/>
                </a:solidFill>
                <a:sym typeface="Symbol" pitchFamily="18" charset="2"/>
              </a:rPr>
              <a:t>  Increased Installation and management costs and complexity</a:t>
            </a:r>
            <a:endParaRPr lang="en-US" sz="2400">
              <a:solidFill>
                <a:srgbClr val="993300"/>
              </a:solidFill>
            </a:endParaRPr>
          </a:p>
        </p:txBody>
      </p:sp>
      <p:sp>
        <p:nvSpPr>
          <p:cNvPr id="11" name="Text Box 8"/>
          <p:cNvSpPr txBox="1">
            <a:spLocks noChangeArrowheads="1"/>
          </p:cNvSpPr>
          <p:nvPr/>
        </p:nvSpPr>
        <p:spPr bwMode="auto">
          <a:xfrm>
            <a:off x="838200" y="2962275"/>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993300"/>
                </a:solidFill>
                <a:sym typeface="Symbol" pitchFamily="18" charset="2"/>
              </a:rPr>
              <a:t>  </a:t>
            </a:r>
            <a:r>
              <a:rPr lang="en-US" sz="2400">
                <a:solidFill>
                  <a:srgbClr val="993300"/>
                </a:solidFill>
              </a:rPr>
              <a:t>Conversion costs</a:t>
            </a:r>
          </a:p>
        </p:txBody>
      </p:sp>
      <p:sp>
        <p:nvSpPr>
          <p:cNvPr id="12" name="Text Box 9"/>
          <p:cNvSpPr txBox="1">
            <a:spLocks noChangeArrowheads="1"/>
          </p:cNvSpPr>
          <p:nvPr/>
        </p:nvSpPr>
        <p:spPr bwMode="auto">
          <a:xfrm>
            <a:off x="838200" y="3348038"/>
            <a:ext cx="784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993300"/>
                </a:solidFill>
                <a:sym typeface="Symbol" pitchFamily="18" charset="2"/>
              </a:rPr>
              <a:t>  </a:t>
            </a:r>
            <a:r>
              <a:rPr lang="en-US" sz="2400">
                <a:solidFill>
                  <a:srgbClr val="993300"/>
                </a:solidFill>
              </a:rPr>
              <a:t>Need for explicit backup and recovery</a:t>
            </a:r>
          </a:p>
        </p:txBody>
      </p:sp>
      <p:sp>
        <p:nvSpPr>
          <p:cNvPr id="13" name="Text Box 10"/>
          <p:cNvSpPr txBox="1">
            <a:spLocks noChangeArrowheads="1"/>
          </p:cNvSpPr>
          <p:nvPr/>
        </p:nvSpPr>
        <p:spPr bwMode="auto">
          <a:xfrm>
            <a:off x="838200" y="3805238"/>
            <a:ext cx="784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993300"/>
                </a:solidFill>
                <a:sym typeface="Symbol" pitchFamily="18" charset="2"/>
              </a:rPr>
              <a:t>  </a:t>
            </a:r>
            <a:r>
              <a:rPr lang="en-US" sz="2400">
                <a:solidFill>
                  <a:srgbClr val="993300"/>
                </a:solidFill>
              </a:rPr>
              <a:t>Organizational conflicts (“Information is Power”)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childTnLst>
                          </p:cTn>
                        </p:par>
                        <p:par>
                          <p:cTn id="14" fill="hold" nodeType="afterGroup">
                            <p:stCondLst>
                              <p:cond delay="2000"/>
                            </p:stCondLst>
                            <p:childTnLst>
                              <p:par>
                                <p:cTn id="15" presetID="17"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ppt_h/2"/>
                                          </p:val>
                                        </p:tav>
                                        <p:tav tm="100000">
                                          <p:val>
                                            <p:strVal val="#ppt_y"/>
                                          </p:val>
                                        </p:tav>
                                      </p:tavLst>
                                    </p:anim>
                                    <p:anim calcmode="lin" valueType="num">
                                      <p:cBhvr>
                                        <p:cTn id="19" dur="1000" fill="hold"/>
                                        <p:tgtEl>
                                          <p:spTgt spid="7"/>
                                        </p:tgtEl>
                                        <p:attrNameLst>
                                          <p:attrName>ppt_w</p:attrName>
                                        </p:attrNameLst>
                                      </p:cBhvr>
                                      <p:tavLst>
                                        <p:tav tm="0">
                                          <p:val>
                                            <p:strVal val="#ppt_w"/>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childTnLst>
                                </p:cTn>
                              </p:par>
                            </p:childTnLst>
                          </p:cTn>
                        </p:par>
                        <p:par>
                          <p:cTn id="21" fill="hold" nodeType="afterGroup">
                            <p:stCondLst>
                              <p:cond delay="3000"/>
                            </p:stCondLst>
                            <p:childTnLst>
                              <p:par>
                                <p:cTn id="22" presetID="17"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ppt_x</p:attrName>
                                        </p:attrNameLst>
                                      </p:cBhvr>
                                      <p:tavLst>
                                        <p:tav tm="0">
                                          <p:val>
                                            <p:strVal val="#ppt_x-#ppt_w/2"/>
                                          </p:val>
                                        </p:tav>
                                        <p:tav tm="100000">
                                          <p:val>
                                            <p:strVal val="#ppt_x"/>
                                          </p:val>
                                        </p:tav>
                                      </p:tavLst>
                                    </p:anim>
                                    <p:anim calcmode="lin" valueType="num">
                                      <p:cBhvr>
                                        <p:cTn id="25" dur="1000" fill="hold"/>
                                        <p:tgtEl>
                                          <p:spTgt spid="8"/>
                                        </p:tgtEl>
                                        <p:attrNameLst>
                                          <p:attrName>ppt_y</p:attrName>
                                        </p:attrNameLst>
                                      </p:cBhvr>
                                      <p:tavLst>
                                        <p:tav tm="0">
                                          <p:val>
                                            <p:strVal val="#ppt_y"/>
                                          </p:val>
                                        </p:tav>
                                        <p:tav tm="100000">
                                          <p:val>
                                            <p:strVal val="#ppt_y"/>
                                          </p:val>
                                        </p:tav>
                                      </p:tavLst>
                                    </p:anim>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strVal val="#ppt_h"/>
                                          </p:val>
                                        </p:tav>
                                        <p:tav tm="100000">
                                          <p:val>
                                            <p:strVal val="#ppt_h"/>
                                          </p:val>
                                        </p:tav>
                                      </p:tavLst>
                                    </p:anim>
                                  </p:childTnLst>
                                </p:cTn>
                              </p:par>
                            </p:childTnLst>
                          </p:cTn>
                        </p:par>
                        <p:par>
                          <p:cTn id="28" fill="hold" nodeType="afterGroup">
                            <p:stCondLst>
                              <p:cond delay="4000"/>
                            </p:stCondLst>
                            <p:childTnLst>
                              <p:par>
                                <p:cTn id="29" presetID="17"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ppt_x</p:attrName>
                                        </p:attrNameLst>
                                      </p:cBhvr>
                                      <p:tavLst>
                                        <p:tav tm="0">
                                          <p:val>
                                            <p:strVal val="#ppt_x-#ppt_w/2"/>
                                          </p:val>
                                        </p:tav>
                                        <p:tav tm="100000">
                                          <p:val>
                                            <p:strVal val="#ppt_x"/>
                                          </p:val>
                                        </p:tav>
                                      </p:tavLst>
                                    </p:anim>
                                    <p:anim calcmode="lin" valueType="num">
                                      <p:cBhvr>
                                        <p:cTn id="32" dur="1000" fill="hold"/>
                                        <p:tgtEl>
                                          <p:spTgt spid="9"/>
                                        </p:tgtEl>
                                        <p:attrNameLst>
                                          <p:attrName>ppt_y</p:attrName>
                                        </p:attrNameLst>
                                      </p:cBhvr>
                                      <p:tavLst>
                                        <p:tav tm="0">
                                          <p:val>
                                            <p:strVal val="#ppt_y"/>
                                          </p:val>
                                        </p:tav>
                                        <p:tav tm="100000">
                                          <p:val>
                                            <p:strVal val="#ppt_y"/>
                                          </p:val>
                                        </p:tav>
                                      </p:tavLst>
                                    </p:anim>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childTnLst>
                                </p:cTn>
                              </p:par>
                            </p:childTnLst>
                          </p:cTn>
                        </p:par>
                        <p:par>
                          <p:cTn id="35" fill="hold" nodeType="afterGroup">
                            <p:stCondLst>
                              <p:cond delay="5000"/>
                            </p:stCondLst>
                            <p:childTnLst>
                              <p:par>
                                <p:cTn id="36" presetID="17" presetClass="entr" presetSubtype="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ppt_x</p:attrName>
                                        </p:attrNameLst>
                                      </p:cBhvr>
                                      <p:tavLst>
                                        <p:tav tm="0">
                                          <p:val>
                                            <p:strVal val="#ppt_x-#ppt_w/2"/>
                                          </p:val>
                                        </p:tav>
                                        <p:tav tm="100000">
                                          <p:val>
                                            <p:strVal val="#ppt_x"/>
                                          </p:val>
                                        </p:tav>
                                      </p:tavLst>
                                    </p:anim>
                                    <p:anim calcmode="lin" valueType="num">
                                      <p:cBhvr>
                                        <p:cTn id="39" dur="1000" fill="hold"/>
                                        <p:tgtEl>
                                          <p:spTgt spid="11"/>
                                        </p:tgtEl>
                                        <p:attrNameLst>
                                          <p:attrName>ppt_y</p:attrName>
                                        </p:attrNameLst>
                                      </p:cBhvr>
                                      <p:tavLst>
                                        <p:tav tm="0">
                                          <p:val>
                                            <p:strVal val="#ppt_y"/>
                                          </p:val>
                                        </p:tav>
                                        <p:tav tm="100000">
                                          <p:val>
                                            <p:strVal val="#ppt_y"/>
                                          </p:val>
                                        </p:tav>
                                      </p:tavLst>
                                    </p:anim>
                                    <p:anim calcmode="lin" valueType="num">
                                      <p:cBhvr>
                                        <p:cTn id="40" dur="1000" fill="hold"/>
                                        <p:tgtEl>
                                          <p:spTgt spid="11"/>
                                        </p:tgtEl>
                                        <p:attrNameLst>
                                          <p:attrName>ppt_w</p:attrName>
                                        </p:attrNameLst>
                                      </p:cBhvr>
                                      <p:tavLst>
                                        <p:tav tm="0">
                                          <p:val>
                                            <p:fltVal val="0"/>
                                          </p:val>
                                        </p:tav>
                                        <p:tav tm="100000">
                                          <p:val>
                                            <p:strVal val="#ppt_w"/>
                                          </p:val>
                                        </p:tav>
                                      </p:tavLst>
                                    </p:anim>
                                    <p:anim calcmode="lin" valueType="num">
                                      <p:cBhvr>
                                        <p:cTn id="41" dur="1000" fill="hold"/>
                                        <p:tgtEl>
                                          <p:spTgt spid="11"/>
                                        </p:tgtEl>
                                        <p:attrNameLst>
                                          <p:attrName>ppt_h</p:attrName>
                                        </p:attrNameLst>
                                      </p:cBhvr>
                                      <p:tavLst>
                                        <p:tav tm="0">
                                          <p:val>
                                            <p:strVal val="#ppt_h"/>
                                          </p:val>
                                        </p:tav>
                                        <p:tav tm="100000">
                                          <p:val>
                                            <p:strVal val="#ppt_h"/>
                                          </p:val>
                                        </p:tav>
                                      </p:tavLst>
                                    </p:anim>
                                  </p:childTnLst>
                                </p:cTn>
                              </p:par>
                            </p:childTnLst>
                          </p:cTn>
                        </p:par>
                        <p:par>
                          <p:cTn id="42" fill="hold" nodeType="afterGroup">
                            <p:stCondLst>
                              <p:cond delay="6000"/>
                            </p:stCondLst>
                            <p:childTnLst>
                              <p:par>
                                <p:cTn id="43" presetID="17" presetClass="entr" presetSubtype="8"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1000" fill="hold"/>
                                        <p:tgtEl>
                                          <p:spTgt spid="12"/>
                                        </p:tgtEl>
                                        <p:attrNameLst>
                                          <p:attrName>ppt_x</p:attrName>
                                        </p:attrNameLst>
                                      </p:cBhvr>
                                      <p:tavLst>
                                        <p:tav tm="0">
                                          <p:val>
                                            <p:strVal val="#ppt_x-#ppt_w/2"/>
                                          </p:val>
                                        </p:tav>
                                        <p:tav tm="100000">
                                          <p:val>
                                            <p:strVal val="#ppt_x"/>
                                          </p:val>
                                        </p:tav>
                                      </p:tavLst>
                                    </p:anim>
                                    <p:anim calcmode="lin" valueType="num">
                                      <p:cBhvr>
                                        <p:cTn id="46" dur="1000" fill="hold"/>
                                        <p:tgtEl>
                                          <p:spTgt spid="12"/>
                                        </p:tgtEl>
                                        <p:attrNameLst>
                                          <p:attrName>ppt_y</p:attrName>
                                        </p:attrNameLst>
                                      </p:cBhvr>
                                      <p:tavLst>
                                        <p:tav tm="0">
                                          <p:val>
                                            <p:strVal val="#ppt_y"/>
                                          </p:val>
                                        </p:tav>
                                        <p:tav tm="100000">
                                          <p:val>
                                            <p:strVal val="#ppt_y"/>
                                          </p:val>
                                        </p:tav>
                                      </p:tavLst>
                                    </p:anim>
                                    <p:anim calcmode="lin" valueType="num">
                                      <p:cBhvr>
                                        <p:cTn id="47" dur="1000" fill="hold"/>
                                        <p:tgtEl>
                                          <p:spTgt spid="12"/>
                                        </p:tgtEl>
                                        <p:attrNameLst>
                                          <p:attrName>ppt_w</p:attrName>
                                        </p:attrNameLst>
                                      </p:cBhvr>
                                      <p:tavLst>
                                        <p:tav tm="0">
                                          <p:val>
                                            <p:fltVal val="0"/>
                                          </p:val>
                                        </p:tav>
                                        <p:tav tm="100000">
                                          <p:val>
                                            <p:strVal val="#ppt_w"/>
                                          </p:val>
                                        </p:tav>
                                      </p:tavLst>
                                    </p:anim>
                                    <p:anim calcmode="lin" valueType="num">
                                      <p:cBhvr>
                                        <p:cTn id="48" dur="1000" fill="hold"/>
                                        <p:tgtEl>
                                          <p:spTgt spid="12"/>
                                        </p:tgtEl>
                                        <p:attrNameLst>
                                          <p:attrName>ppt_h</p:attrName>
                                        </p:attrNameLst>
                                      </p:cBhvr>
                                      <p:tavLst>
                                        <p:tav tm="0">
                                          <p:val>
                                            <p:strVal val="#ppt_h"/>
                                          </p:val>
                                        </p:tav>
                                        <p:tav tm="100000">
                                          <p:val>
                                            <p:strVal val="#ppt_h"/>
                                          </p:val>
                                        </p:tav>
                                      </p:tavLst>
                                    </p:anim>
                                  </p:childTnLst>
                                </p:cTn>
                              </p:par>
                            </p:childTnLst>
                          </p:cTn>
                        </p:par>
                        <p:par>
                          <p:cTn id="49" fill="hold" nodeType="afterGroup">
                            <p:stCondLst>
                              <p:cond delay="7000"/>
                            </p:stCondLst>
                            <p:childTnLst>
                              <p:par>
                                <p:cTn id="50" presetID="17" presetClass="entr" presetSubtype="8"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1000" fill="hold"/>
                                        <p:tgtEl>
                                          <p:spTgt spid="13"/>
                                        </p:tgtEl>
                                        <p:attrNameLst>
                                          <p:attrName>ppt_x</p:attrName>
                                        </p:attrNameLst>
                                      </p:cBhvr>
                                      <p:tavLst>
                                        <p:tav tm="0">
                                          <p:val>
                                            <p:strVal val="#ppt_x-#ppt_w/2"/>
                                          </p:val>
                                        </p:tav>
                                        <p:tav tm="100000">
                                          <p:val>
                                            <p:strVal val="#ppt_x"/>
                                          </p:val>
                                        </p:tav>
                                      </p:tavLst>
                                    </p:anim>
                                    <p:anim calcmode="lin" valueType="num">
                                      <p:cBhvr>
                                        <p:cTn id="53" dur="1000" fill="hold"/>
                                        <p:tgtEl>
                                          <p:spTgt spid="13"/>
                                        </p:tgtEl>
                                        <p:attrNameLst>
                                          <p:attrName>ppt_y</p:attrName>
                                        </p:attrNameLst>
                                      </p:cBhvr>
                                      <p:tavLst>
                                        <p:tav tm="0">
                                          <p:val>
                                            <p:strVal val="#ppt_y"/>
                                          </p:val>
                                        </p:tav>
                                        <p:tav tm="100000">
                                          <p:val>
                                            <p:strVal val="#ppt_y"/>
                                          </p:val>
                                        </p:tav>
                                      </p:tavLst>
                                    </p:anim>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utoUpdateAnimBg="0"/>
      <p:bldP spid="8" grpId="0" autoUpdateAnimBg="0"/>
      <p:bldP spid="9" grpId="0" autoUpdateAnimBg="0"/>
      <p:bldP spid="11" grpId="0" autoUpdateAnimBg="0"/>
      <p:bldP spid="12" grpId="0" autoUpdateAnimBg="0"/>
      <p:bldP spid="13"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3481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3ADF9704-8C22-4664-94AC-83AD216C6855}" type="slidenum">
              <a:rPr lang="en-US" smtClean="0"/>
              <a:pPr eaLnBrk="1" fontAlgn="base" hangingPunct="1">
                <a:spcBef>
                  <a:spcPct val="0"/>
                </a:spcBef>
                <a:spcAft>
                  <a:spcPct val="0"/>
                </a:spcAft>
              </a:pPr>
              <a:t>36</a:t>
            </a:fld>
            <a:endParaRPr lang="en-US" smtClean="0"/>
          </a:p>
        </p:txBody>
      </p:sp>
      <p:sp>
        <p:nvSpPr>
          <p:cNvPr id="7" name="Text Box 4"/>
          <p:cNvSpPr txBox="1">
            <a:spLocks noChangeArrowheads="1"/>
          </p:cNvSpPr>
          <p:nvPr/>
        </p:nvSpPr>
        <p:spPr bwMode="auto">
          <a:xfrm>
            <a:off x="381000" y="152400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800">
                <a:sym typeface="Symbol" pitchFamily="18" charset="2"/>
              </a:rPr>
              <a:t>A set of programs to access the data in a database</a:t>
            </a:r>
            <a:endParaRPr lang="en-US" sz="2800"/>
          </a:p>
        </p:txBody>
      </p:sp>
      <p:sp>
        <p:nvSpPr>
          <p:cNvPr id="8" name="Text Box 5"/>
          <p:cNvSpPr txBox="1">
            <a:spLocks noChangeArrowheads="1"/>
          </p:cNvSpPr>
          <p:nvPr/>
        </p:nvSpPr>
        <p:spPr bwMode="auto">
          <a:xfrm>
            <a:off x="381000" y="1995488"/>
            <a:ext cx="8534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800">
                <a:sym typeface="Symbol" pitchFamily="18" charset="2"/>
              </a:rPr>
              <a:t>A way of allowing users/designers to (easily):</a:t>
            </a:r>
            <a:endParaRPr lang="en-US" sz="2800"/>
          </a:p>
        </p:txBody>
      </p:sp>
      <p:sp>
        <p:nvSpPr>
          <p:cNvPr id="9" name="Text Box 6"/>
          <p:cNvSpPr txBox="1">
            <a:spLocks noChangeArrowheads="1"/>
          </p:cNvSpPr>
          <p:nvPr/>
        </p:nvSpPr>
        <p:spPr bwMode="auto">
          <a:xfrm>
            <a:off x="685800" y="2590800"/>
            <a:ext cx="777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b="1"/>
              <a:t>   Create new data</a:t>
            </a:r>
          </a:p>
        </p:txBody>
      </p:sp>
      <p:sp>
        <p:nvSpPr>
          <p:cNvPr id="10" name="Text Box 7"/>
          <p:cNvSpPr txBox="1">
            <a:spLocks noChangeArrowheads="1"/>
          </p:cNvSpPr>
          <p:nvPr/>
        </p:nvSpPr>
        <p:spPr bwMode="auto">
          <a:xfrm>
            <a:off x="1066800" y="3124200"/>
            <a:ext cx="41910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7663" indent="-3476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buFontTx/>
              <a:buChar char="•"/>
            </a:pPr>
            <a:r>
              <a:rPr lang="en-US" sz="2200"/>
              <a:t>Tables/Relations/Files/ Entity Occurrences</a:t>
            </a:r>
          </a:p>
        </p:txBody>
      </p:sp>
      <p:sp>
        <p:nvSpPr>
          <p:cNvPr id="11" name="Text Box 8"/>
          <p:cNvSpPr txBox="1">
            <a:spLocks noChangeArrowheads="1"/>
          </p:cNvSpPr>
          <p:nvPr/>
        </p:nvSpPr>
        <p:spPr bwMode="auto">
          <a:xfrm>
            <a:off x="1066800" y="3854450"/>
            <a:ext cx="7772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200"/>
              <a:t>   Records/Entity Instances</a:t>
            </a:r>
          </a:p>
        </p:txBody>
      </p:sp>
      <p:sp>
        <p:nvSpPr>
          <p:cNvPr id="12" name="Text Box 9"/>
          <p:cNvSpPr txBox="1">
            <a:spLocks noChangeArrowheads="1"/>
          </p:cNvSpPr>
          <p:nvPr/>
        </p:nvSpPr>
        <p:spPr bwMode="auto">
          <a:xfrm>
            <a:off x="1066800" y="4387850"/>
            <a:ext cx="7772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200"/>
              <a:t>   Fields/Attributes</a:t>
            </a:r>
          </a:p>
        </p:txBody>
      </p:sp>
      <p:sp>
        <p:nvSpPr>
          <p:cNvPr id="13" name="Text Box 10"/>
          <p:cNvSpPr txBox="1">
            <a:spLocks noChangeArrowheads="1"/>
          </p:cNvSpPr>
          <p:nvPr/>
        </p:nvSpPr>
        <p:spPr bwMode="auto">
          <a:xfrm>
            <a:off x="1066800" y="4845050"/>
            <a:ext cx="7772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200"/>
              <a:t>   Field/Attribute data types</a:t>
            </a:r>
          </a:p>
        </p:txBody>
      </p:sp>
      <p:pic>
        <p:nvPicPr>
          <p:cNvPr id="15" name="Picture 12" descr="Frankenste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048000"/>
            <a:ext cx="34163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2"/>
          <p:cNvSpPr txBox="1">
            <a:spLocks noChangeArrowheads="1"/>
          </p:cNvSpPr>
          <p:nvPr/>
        </p:nvSpPr>
        <p:spPr bwMode="auto">
          <a:xfrm>
            <a:off x="0" y="7620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What is a </a:t>
            </a:r>
            <a:r>
              <a:rPr lang="en-US" sz="3200" b="1" i="1" u="sng" dirty="0" err="1">
                <a:solidFill>
                  <a:srgbClr val="008000"/>
                </a:solidFill>
                <a:effectLst>
                  <a:outerShdw blurRad="38100" dist="38100" dir="2700000" algn="tl">
                    <a:srgbClr val="C0C0C0"/>
                  </a:outerShdw>
                </a:effectLst>
                <a:latin typeface="Century" pitchFamily="18" charset="0"/>
              </a:rPr>
              <a:t>D</a:t>
            </a:r>
            <a:r>
              <a:rPr lang="en-US" sz="3200" b="1" i="1" dirty="0" err="1">
                <a:solidFill>
                  <a:srgbClr val="008000"/>
                </a:solidFill>
                <a:effectLst>
                  <a:outerShdw blurRad="38100" dist="38100" dir="2700000" algn="tl">
                    <a:srgbClr val="C0C0C0"/>
                  </a:outerShdw>
                </a:effectLst>
                <a:latin typeface="Century" pitchFamily="18" charset="0"/>
              </a:rPr>
              <a:t>ata</a:t>
            </a:r>
            <a:r>
              <a:rPr lang="en-US" sz="3200" b="1" i="1" u="sng" dirty="0" err="1">
                <a:solidFill>
                  <a:srgbClr val="008000"/>
                </a:solidFill>
                <a:effectLst>
                  <a:outerShdw blurRad="38100" dist="38100" dir="2700000" algn="tl">
                    <a:srgbClr val="C0C0C0"/>
                  </a:outerShdw>
                </a:effectLst>
                <a:latin typeface="Century" pitchFamily="18" charset="0"/>
              </a:rPr>
              <a:t>B</a:t>
            </a:r>
            <a:r>
              <a:rPr lang="en-US" sz="3200" b="1" i="1" dirty="0" err="1">
                <a:solidFill>
                  <a:srgbClr val="008000"/>
                </a:solidFill>
                <a:effectLst>
                  <a:outerShdw blurRad="38100" dist="38100" dir="2700000" algn="tl">
                    <a:srgbClr val="C0C0C0"/>
                  </a:outerShdw>
                </a:effectLst>
                <a:latin typeface="Century" pitchFamily="18" charset="0"/>
              </a:rPr>
              <a:t>ase</a:t>
            </a:r>
            <a:r>
              <a:rPr lang="en-US" sz="3200" b="1" i="1" dirty="0">
                <a:solidFill>
                  <a:srgbClr val="008000"/>
                </a:solidFill>
                <a:effectLst>
                  <a:outerShdw blurRad="38100" dist="38100" dir="2700000" algn="tl">
                    <a:srgbClr val="C0C0C0"/>
                  </a:outerShdw>
                </a:effectLst>
                <a:latin typeface="Century" pitchFamily="18" charset="0"/>
              </a:rPr>
              <a:t> </a:t>
            </a:r>
            <a:r>
              <a:rPr lang="en-US" sz="3200" b="1" i="1" u="sng" dirty="0" err="1">
                <a:solidFill>
                  <a:srgbClr val="008000"/>
                </a:solidFill>
                <a:effectLst>
                  <a:outerShdw blurRad="38100" dist="38100" dir="2700000" algn="tl">
                    <a:srgbClr val="C0C0C0"/>
                  </a:outerShdw>
                </a:effectLst>
                <a:latin typeface="Century" pitchFamily="18" charset="0"/>
              </a:rPr>
              <a:t>M</a:t>
            </a:r>
            <a:r>
              <a:rPr lang="en-US" sz="3200" b="1" i="1" dirty="0" err="1">
                <a:solidFill>
                  <a:srgbClr val="008000"/>
                </a:solidFill>
                <a:effectLst>
                  <a:outerShdw blurRad="38100" dist="38100" dir="2700000" algn="tl">
                    <a:srgbClr val="C0C0C0"/>
                  </a:outerShdw>
                </a:effectLst>
                <a:latin typeface="Century" pitchFamily="18" charset="0"/>
              </a:rPr>
              <a:t>anagment</a:t>
            </a:r>
            <a:r>
              <a:rPr lang="en-US" sz="3200" b="1" i="1" dirty="0">
                <a:solidFill>
                  <a:srgbClr val="008000"/>
                </a:solidFill>
                <a:effectLst>
                  <a:outerShdw blurRad="38100" dist="38100" dir="2700000" algn="tl">
                    <a:srgbClr val="C0C0C0"/>
                  </a:outerShdw>
                </a:effectLst>
                <a:latin typeface="Century" pitchFamily="18" charset="0"/>
              </a:rPr>
              <a:t> </a:t>
            </a:r>
            <a:r>
              <a:rPr lang="en-US" sz="3200" b="1" i="1" u="sng" dirty="0">
                <a:solidFill>
                  <a:srgbClr val="008000"/>
                </a:solidFill>
                <a:effectLst>
                  <a:outerShdw blurRad="38100" dist="38100" dir="2700000" algn="tl">
                    <a:srgbClr val="C0C0C0"/>
                  </a:outerShdw>
                </a:effectLst>
                <a:latin typeface="Century" pitchFamily="18" charset="0"/>
              </a:rPr>
              <a:t>S</a:t>
            </a:r>
            <a:r>
              <a:rPr lang="en-US" sz="3200" b="1" i="1" dirty="0">
                <a:solidFill>
                  <a:srgbClr val="008000"/>
                </a:solidFill>
                <a:effectLst>
                  <a:outerShdw blurRad="38100" dist="38100" dir="2700000" algn="tl">
                    <a:srgbClr val="C0C0C0"/>
                  </a:outerShdw>
                </a:effectLst>
                <a:latin typeface="Century" pitchFamily="18" charset="0"/>
              </a:rPr>
              <a:t>ystem??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385" decel="100000"/>
                                        <p:tgtEl>
                                          <p:spTgt spid="16"/>
                                        </p:tgtEl>
                                      </p:cBhvr>
                                    </p:animEffect>
                                    <p:animScale>
                                      <p:cBhvr>
                                        <p:cTn id="8" dur="385" decel="100000"/>
                                        <p:tgtEl>
                                          <p:spTgt spid="16"/>
                                        </p:tgtEl>
                                      </p:cBhvr>
                                      <p:from x="10000" y="10000"/>
                                      <p:to x="200000" y="450000"/>
                                    </p:animScale>
                                    <p:animScale>
                                      <p:cBhvr>
                                        <p:cTn id="9" dur="615" accel="100000" fill="hold">
                                          <p:stCondLst>
                                            <p:cond delay="385"/>
                                          </p:stCondLst>
                                        </p:cTn>
                                        <p:tgtEl>
                                          <p:spTgt spid="16"/>
                                        </p:tgtEl>
                                      </p:cBhvr>
                                      <p:from x="200000" y="450000"/>
                                      <p:to x="100000" y="100000"/>
                                    </p:animScale>
                                    <p:set>
                                      <p:cBhvr>
                                        <p:cTn id="10" dur="385" fill="hold"/>
                                        <p:tgtEl>
                                          <p:spTgt spid="16"/>
                                        </p:tgtEl>
                                        <p:attrNameLst>
                                          <p:attrName>ppt_x</p:attrName>
                                        </p:attrNameLst>
                                      </p:cBhvr>
                                      <p:to>
                                        <p:strVal val="(0.5)"/>
                                      </p:to>
                                    </p:set>
                                    <p:anim from="(0.5)" to="(#ppt_x)" calcmode="lin" valueType="num">
                                      <p:cBhvr>
                                        <p:cTn id="11" dur="615" accel="100000" fill="hold">
                                          <p:stCondLst>
                                            <p:cond delay="385"/>
                                          </p:stCondLst>
                                        </p:cTn>
                                        <p:tgtEl>
                                          <p:spTgt spid="16"/>
                                        </p:tgtEl>
                                        <p:attrNameLst>
                                          <p:attrName>ppt_x</p:attrName>
                                        </p:attrNameLst>
                                      </p:cBhvr>
                                    </p:anim>
                                    <p:set>
                                      <p:cBhvr>
                                        <p:cTn id="12" dur="385" fill="hold"/>
                                        <p:tgtEl>
                                          <p:spTgt spid="16"/>
                                        </p:tgtEl>
                                        <p:attrNameLst>
                                          <p:attrName>ppt_y</p:attrName>
                                        </p:attrNameLst>
                                      </p:cBhvr>
                                      <p:to>
                                        <p:strVal val="(#ppt_y+0.4)"/>
                                      </p:to>
                                    </p:set>
                                    <p:anim from="(#ppt_y+0.4)" to="(#ppt_y)" calcmode="lin" valueType="num">
                                      <p:cBhvr>
                                        <p:cTn id="13" dur="615" accel="100000" fill="hold">
                                          <p:stCondLst>
                                            <p:cond delay="385"/>
                                          </p:stCondLst>
                                        </p:cTn>
                                        <p:tgtEl>
                                          <p:spTgt spid="16"/>
                                        </p:tgtEl>
                                        <p:attrNameLst>
                                          <p:attrName>ppt_y</p:attrName>
                                        </p:attrNameLst>
                                      </p:cBhvr>
                                    </p:anim>
                                  </p:childTnLst>
                                </p:cTn>
                              </p:par>
                            </p:childTnLst>
                          </p:cTn>
                        </p:par>
                        <p:par>
                          <p:cTn id="14" fill="hold" nodeType="afterGroup">
                            <p:stCondLst>
                              <p:cond delay="1000"/>
                            </p:stCondLst>
                            <p:childTnLst>
                              <p:par>
                                <p:cTn id="15" presetID="17"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ppt_h/2"/>
                                          </p:val>
                                        </p:tav>
                                        <p:tav tm="100000">
                                          <p:val>
                                            <p:strVal val="#ppt_y"/>
                                          </p:val>
                                        </p:tav>
                                      </p:tavLst>
                                    </p:anim>
                                    <p:anim calcmode="lin" valueType="num">
                                      <p:cBhvr>
                                        <p:cTn id="19" dur="1000" fill="hold"/>
                                        <p:tgtEl>
                                          <p:spTgt spid="7"/>
                                        </p:tgtEl>
                                        <p:attrNameLst>
                                          <p:attrName>ppt_w</p:attrName>
                                        </p:attrNameLst>
                                      </p:cBhvr>
                                      <p:tavLst>
                                        <p:tav tm="0">
                                          <p:val>
                                            <p:strVal val="#ppt_w"/>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childTnLst>
                                </p:cTn>
                              </p:par>
                            </p:childTnLst>
                          </p:cTn>
                        </p:par>
                        <p:par>
                          <p:cTn id="21" fill="hold" nodeType="afterGroup">
                            <p:stCondLst>
                              <p:cond delay="2000"/>
                            </p:stCondLst>
                            <p:childTnLst>
                              <p:par>
                                <p:cTn id="22" presetID="17" presetClass="entr" presetSubtype="4"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ppt_h/2"/>
                                          </p:val>
                                        </p:tav>
                                        <p:tav tm="100000">
                                          <p:val>
                                            <p:strVal val="#ppt_y"/>
                                          </p:val>
                                        </p:tav>
                                      </p:tavLst>
                                    </p:anim>
                                    <p:anim calcmode="lin" valueType="num">
                                      <p:cBhvr>
                                        <p:cTn id="26" dur="1000" fill="hold"/>
                                        <p:tgtEl>
                                          <p:spTgt spid="8"/>
                                        </p:tgtEl>
                                        <p:attrNameLst>
                                          <p:attrName>ppt_w</p:attrName>
                                        </p:attrNameLst>
                                      </p:cBhvr>
                                      <p:tavLst>
                                        <p:tav tm="0">
                                          <p:val>
                                            <p:strVal val="#ppt_w"/>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childTnLst>
                                </p:cTn>
                              </p:par>
                            </p:childTnLst>
                          </p:cTn>
                        </p:par>
                        <p:par>
                          <p:cTn id="28" fill="hold" nodeType="afterGroup">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1000"/>
                                        <p:tgtEl>
                                          <p:spTgt spid="9"/>
                                        </p:tgtEl>
                                      </p:cBhvr>
                                    </p:animEffect>
                                  </p:childTnLst>
                                </p:cTn>
                              </p:par>
                            </p:childTnLst>
                          </p:cTn>
                        </p:par>
                        <p:par>
                          <p:cTn id="32" fill="hold" nodeType="afterGroup">
                            <p:stCondLst>
                              <p:cond delay="4000"/>
                            </p:stCondLst>
                            <p:childTnLst>
                              <p:par>
                                <p:cTn id="33" presetID="22" presetClass="entr" presetSubtype="4"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1000"/>
                                        <p:tgtEl>
                                          <p:spTgt spid="10"/>
                                        </p:tgtEl>
                                      </p:cBhvr>
                                    </p:animEffect>
                                  </p:childTnLst>
                                </p:cTn>
                              </p:par>
                            </p:childTnLst>
                          </p:cTn>
                        </p:par>
                        <p:par>
                          <p:cTn id="36" fill="hold" nodeType="afterGroup">
                            <p:stCondLst>
                              <p:cond delay="5000"/>
                            </p:stCondLst>
                            <p:childTnLst>
                              <p:par>
                                <p:cTn id="37" presetID="23" presetClass="entr" presetSubtype="16"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ppt_w</p:attrName>
                                        </p:attrNameLst>
                                      </p:cBhvr>
                                      <p:tavLst>
                                        <p:tav tm="0">
                                          <p:val>
                                            <p:fltVal val="0"/>
                                          </p:val>
                                        </p:tav>
                                        <p:tav tm="100000">
                                          <p:val>
                                            <p:strVal val="#ppt_w"/>
                                          </p:val>
                                        </p:tav>
                                      </p:tavLst>
                                    </p:anim>
                                    <p:anim calcmode="lin" valueType="num">
                                      <p:cBhvr>
                                        <p:cTn id="40" dur="1000" fill="hold"/>
                                        <p:tgtEl>
                                          <p:spTgt spid="15"/>
                                        </p:tgtEl>
                                        <p:attrNameLst>
                                          <p:attrName>ppt_h</p:attrName>
                                        </p:attrNameLst>
                                      </p:cBhvr>
                                      <p:tavLst>
                                        <p:tav tm="0">
                                          <p:val>
                                            <p:fltVal val="0"/>
                                          </p:val>
                                        </p:tav>
                                        <p:tav tm="100000">
                                          <p:val>
                                            <p:strVal val="#ppt_h"/>
                                          </p:val>
                                        </p:tav>
                                      </p:tavLst>
                                    </p:anim>
                                  </p:childTnLst>
                                </p:cTn>
                              </p:par>
                            </p:childTnLst>
                          </p:cTn>
                        </p:par>
                        <p:par>
                          <p:cTn id="41" fill="hold" nodeType="afterGroup">
                            <p:stCondLst>
                              <p:cond delay="6000"/>
                            </p:stCondLst>
                            <p:childTnLst>
                              <p:par>
                                <p:cTn id="42" presetID="22" presetClass="entr" presetSubtype="4"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1000"/>
                                        <p:tgtEl>
                                          <p:spTgt spid="11"/>
                                        </p:tgtEl>
                                      </p:cBhvr>
                                    </p:animEffect>
                                  </p:childTnLst>
                                </p:cTn>
                              </p:par>
                            </p:childTnLst>
                          </p:cTn>
                        </p:par>
                        <p:par>
                          <p:cTn id="45" fill="hold" nodeType="afterGroup">
                            <p:stCondLst>
                              <p:cond delay="7000"/>
                            </p:stCondLst>
                            <p:childTnLst>
                              <p:par>
                                <p:cTn id="46" presetID="22" presetClass="entr" presetSubtype="4"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down)">
                                      <p:cBhvr>
                                        <p:cTn id="48" dur="1000"/>
                                        <p:tgtEl>
                                          <p:spTgt spid="12"/>
                                        </p:tgtEl>
                                      </p:cBhvr>
                                    </p:animEffect>
                                  </p:childTnLst>
                                </p:cTn>
                              </p:par>
                            </p:childTnLst>
                          </p:cTn>
                        </p:par>
                        <p:par>
                          <p:cTn id="49" fill="hold" nodeType="afterGroup">
                            <p:stCondLst>
                              <p:cond delay="8000"/>
                            </p:stCondLst>
                            <p:childTnLst>
                              <p:par>
                                <p:cTn id="50" presetID="22" presetClass="entr" presetSubtype="4"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P spid="9" grpId="0" autoUpdateAnimBg="0"/>
      <p:bldP spid="10" grpId="0" autoUpdateAnimBg="0"/>
      <p:bldP spid="11" grpId="0" autoUpdateAnimBg="0"/>
      <p:bldP spid="12" grpId="0" autoUpdateAnimBg="0"/>
      <p:bldP spid="13" grpId="0" autoUpdateAnimBg="0"/>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3584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FDBD106-EBFC-4B8C-B9B1-8FF982DA352C}" type="slidenum">
              <a:rPr lang="en-US" smtClean="0"/>
              <a:pPr eaLnBrk="1" fontAlgn="base" hangingPunct="1">
                <a:spcBef>
                  <a:spcPct val="0"/>
                </a:spcBef>
                <a:spcAft>
                  <a:spcPct val="0"/>
                </a:spcAft>
              </a:pPr>
              <a:t>37</a:t>
            </a:fld>
            <a:endParaRPr lang="en-US" smtClean="0"/>
          </a:p>
        </p:txBody>
      </p:sp>
      <p:sp>
        <p:nvSpPr>
          <p:cNvPr id="6" name="Text Box 2"/>
          <p:cNvSpPr txBox="1">
            <a:spLocks noChangeArrowheads="1"/>
          </p:cNvSpPr>
          <p:nvPr/>
        </p:nvSpPr>
        <p:spPr bwMode="auto">
          <a:xfrm>
            <a:off x="0" y="7620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What is a DBMS??</a:t>
            </a:r>
          </a:p>
        </p:txBody>
      </p:sp>
      <p:sp>
        <p:nvSpPr>
          <p:cNvPr id="10" name="Text Box 7"/>
          <p:cNvSpPr txBox="1">
            <a:spLocks noChangeArrowheads="1"/>
          </p:cNvSpPr>
          <p:nvPr/>
        </p:nvSpPr>
        <p:spPr bwMode="auto">
          <a:xfrm>
            <a:off x="685800" y="3035300"/>
            <a:ext cx="777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b="1"/>
              <a:t>   Manipulate data</a:t>
            </a:r>
          </a:p>
        </p:txBody>
      </p:sp>
      <p:sp>
        <p:nvSpPr>
          <p:cNvPr id="11" name="Text Box 12"/>
          <p:cNvSpPr txBox="1">
            <a:spLocks noChangeArrowheads="1"/>
          </p:cNvSpPr>
          <p:nvPr/>
        </p:nvSpPr>
        <p:spPr bwMode="auto">
          <a:xfrm>
            <a:off x="1066800" y="3524250"/>
            <a:ext cx="41910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7663" indent="-3476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buFontTx/>
              <a:buChar char="•"/>
            </a:pPr>
            <a:r>
              <a:rPr lang="en-US" sz="2200"/>
              <a:t>Extract</a:t>
            </a:r>
          </a:p>
        </p:txBody>
      </p:sp>
      <p:sp>
        <p:nvSpPr>
          <p:cNvPr id="12" name="Text Box 13"/>
          <p:cNvSpPr txBox="1">
            <a:spLocks noChangeArrowheads="1"/>
          </p:cNvSpPr>
          <p:nvPr/>
        </p:nvSpPr>
        <p:spPr bwMode="auto">
          <a:xfrm>
            <a:off x="1066800" y="3952875"/>
            <a:ext cx="41910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7663" indent="-3476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buFontTx/>
              <a:buChar char="•"/>
            </a:pPr>
            <a:r>
              <a:rPr lang="en-US" sz="2200"/>
              <a:t>Summarize</a:t>
            </a:r>
          </a:p>
        </p:txBody>
      </p:sp>
      <p:sp>
        <p:nvSpPr>
          <p:cNvPr id="13" name="Text Box 14"/>
          <p:cNvSpPr txBox="1">
            <a:spLocks noChangeArrowheads="1"/>
          </p:cNvSpPr>
          <p:nvPr/>
        </p:nvSpPr>
        <p:spPr bwMode="auto">
          <a:xfrm>
            <a:off x="1066800" y="4410075"/>
            <a:ext cx="41910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7663" indent="-3476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buFontTx/>
              <a:buChar char="•"/>
            </a:pPr>
            <a:r>
              <a:rPr lang="en-US" sz="2200"/>
              <a:t>Analyze</a:t>
            </a:r>
          </a:p>
        </p:txBody>
      </p:sp>
      <p:pic>
        <p:nvPicPr>
          <p:cNvPr id="14" name="Picture 15" descr="clay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693988"/>
            <a:ext cx="3352800"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0" name="Text Box 4"/>
          <p:cNvSpPr txBox="1">
            <a:spLocks noChangeArrowheads="1"/>
          </p:cNvSpPr>
          <p:nvPr/>
        </p:nvSpPr>
        <p:spPr bwMode="auto">
          <a:xfrm>
            <a:off x="381000" y="152400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800">
                <a:sym typeface="Symbol" pitchFamily="18" charset="2"/>
              </a:rPr>
              <a:t>A set of programs to access the data in a database</a:t>
            </a:r>
            <a:endParaRPr lang="en-US" sz="2800"/>
          </a:p>
        </p:txBody>
      </p:sp>
      <p:sp>
        <p:nvSpPr>
          <p:cNvPr id="35851" name="Text Box 5"/>
          <p:cNvSpPr txBox="1">
            <a:spLocks noChangeArrowheads="1"/>
          </p:cNvSpPr>
          <p:nvPr/>
        </p:nvSpPr>
        <p:spPr bwMode="auto">
          <a:xfrm>
            <a:off x="381000" y="1995488"/>
            <a:ext cx="8534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800">
                <a:sym typeface="Symbol" pitchFamily="18" charset="2"/>
              </a:rPr>
              <a:t>A way of allowing users/designers to (easily):</a:t>
            </a:r>
            <a:endParaRPr lang="en-US" sz="2800"/>
          </a:p>
        </p:txBody>
      </p:sp>
      <p:sp>
        <p:nvSpPr>
          <p:cNvPr id="35852" name="Text Box 6"/>
          <p:cNvSpPr txBox="1">
            <a:spLocks noChangeArrowheads="1"/>
          </p:cNvSpPr>
          <p:nvPr/>
        </p:nvSpPr>
        <p:spPr bwMode="auto">
          <a:xfrm>
            <a:off x="685800" y="2590800"/>
            <a:ext cx="777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a:t>   Create new data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nodeType="afterGroup">
                            <p:stCondLst>
                              <p:cond delay="1000"/>
                            </p:stCondLst>
                            <p:childTnLst>
                              <p:par>
                                <p:cTn id="9" presetID="23" presetClass="entr" presetSubtype="28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strVal val="4/3*#ppt_w"/>
                                          </p:val>
                                        </p:tav>
                                        <p:tav tm="100000">
                                          <p:val>
                                            <p:strVal val="#ppt_w"/>
                                          </p:val>
                                        </p:tav>
                                      </p:tavLst>
                                    </p:anim>
                                    <p:anim calcmode="lin" valueType="num">
                                      <p:cBhvr>
                                        <p:cTn id="12" dur="1000" fill="hold"/>
                                        <p:tgtEl>
                                          <p:spTgt spid="14"/>
                                        </p:tgtEl>
                                        <p:attrNameLst>
                                          <p:attrName>ppt_h</p:attrName>
                                        </p:attrNameLst>
                                      </p:cBhvr>
                                      <p:tavLst>
                                        <p:tav tm="0">
                                          <p:val>
                                            <p:strVal val="4/3*#ppt_h"/>
                                          </p:val>
                                        </p:tav>
                                        <p:tav tm="100000">
                                          <p:val>
                                            <p:strVal val="#ppt_h"/>
                                          </p:val>
                                        </p:tav>
                                      </p:tavLst>
                                    </p:anim>
                                  </p:childTnLst>
                                </p:cTn>
                              </p:par>
                            </p:childTnLst>
                          </p:cTn>
                        </p:par>
                        <p:par>
                          <p:cTn id="13" fill="hold" nodeType="afterGroup">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1000"/>
                                        <p:tgtEl>
                                          <p:spTgt spid="11"/>
                                        </p:tgtEl>
                                      </p:cBhvr>
                                    </p:animEffect>
                                  </p:childTnLst>
                                </p:cTn>
                              </p:par>
                            </p:childTnLst>
                          </p:cTn>
                        </p:par>
                        <p:par>
                          <p:cTn id="17" fill="hold" nodeType="afterGroup">
                            <p:stCondLst>
                              <p:cond delay="3000"/>
                            </p:stCondLst>
                            <p:childTnLst>
                              <p:par>
                                <p:cTn id="18" presetID="22" presetClass="entr" presetSubtype="4"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1000"/>
                                        <p:tgtEl>
                                          <p:spTgt spid="12"/>
                                        </p:tgtEl>
                                      </p:cBhvr>
                                    </p:animEffect>
                                  </p:childTnLst>
                                </p:cTn>
                              </p:par>
                            </p:childTnLst>
                          </p:cTn>
                        </p:par>
                        <p:par>
                          <p:cTn id="21" fill="hold" nodeType="afterGroup">
                            <p:stCondLst>
                              <p:cond delay="4000"/>
                            </p:stCondLst>
                            <p:childTnLst>
                              <p:par>
                                <p:cTn id="22" presetID="22" presetClass="entr" presetSubtype="4"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P spid="11" grpId="0" autoUpdateAnimBg="0"/>
      <p:bldP spid="12" grpId="0" autoUpdateAnimBg="0"/>
      <p:bldP spid="13"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3686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3332D534-DD56-466E-A967-8D39281AE40A}" type="slidenum">
              <a:rPr lang="en-US" smtClean="0"/>
              <a:pPr eaLnBrk="1" fontAlgn="base" hangingPunct="1">
                <a:spcBef>
                  <a:spcPct val="0"/>
                </a:spcBef>
                <a:spcAft>
                  <a:spcPct val="0"/>
                </a:spcAft>
              </a:pPr>
              <a:t>38</a:t>
            </a:fld>
            <a:endParaRPr lang="en-US" smtClean="0"/>
          </a:p>
        </p:txBody>
      </p:sp>
      <p:sp>
        <p:nvSpPr>
          <p:cNvPr id="6" name="Text Box 2"/>
          <p:cNvSpPr txBox="1">
            <a:spLocks noChangeArrowheads="1"/>
          </p:cNvSpPr>
          <p:nvPr/>
        </p:nvSpPr>
        <p:spPr bwMode="auto">
          <a:xfrm>
            <a:off x="0" y="7620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What is a DBMS??</a:t>
            </a:r>
          </a:p>
        </p:txBody>
      </p:sp>
      <p:sp>
        <p:nvSpPr>
          <p:cNvPr id="36869" name="Text Box 7"/>
          <p:cNvSpPr txBox="1">
            <a:spLocks noChangeArrowheads="1"/>
          </p:cNvSpPr>
          <p:nvPr/>
        </p:nvSpPr>
        <p:spPr bwMode="auto">
          <a:xfrm>
            <a:off x="685800" y="3035300"/>
            <a:ext cx="777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a:t>   Manipulate data</a:t>
            </a:r>
          </a:p>
        </p:txBody>
      </p:sp>
      <p:sp>
        <p:nvSpPr>
          <p:cNvPr id="36870" name="Text Box 4"/>
          <p:cNvSpPr txBox="1">
            <a:spLocks noChangeArrowheads="1"/>
          </p:cNvSpPr>
          <p:nvPr/>
        </p:nvSpPr>
        <p:spPr bwMode="auto">
          <a:xfrm>
            <a:off x="381000" y="152400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800">
                <a:sym typeface="Symbol" pitchFamily="18" charset="2"/>
              </a:rPr>
              <a:t>A set of programs to access the data in a database</a:t>
            </a:r>
            <a:endParaRPr lang="en-US" sz="2800"/>
          </a:p>
        </p:txBody>
      </p:sp>
      <p:sp>
        <p:nvSpPr>
          <p:cNvPr id="36871" name="Text Box 5"/>
          <p:cNvSpPr txBox="1">
            <a:spLocks noChangeArrowheads="1"/>
          </p:cNvSpPr>
          <p:nvPr/>
        </p:nvSpPr>
        <p:spPr bwMode="auto">
          <a:xfrm>
            <a:off x="381000" y="1995488"/>
            <a:ext cx="8534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800">
                <a:sym typeface="Symbol" pitchFamily="18" charset="2"/>
              </a:rPr>
              <a:t>A way of allowing users/designers to (easily):</a:t>
            </a:r>
            <a:endParaRPr lang="en-US" sz="2800"/>
          </a:p>
        </p:txBody>
      </p:sp>
      <p:sp>
        <p:nvSpPr>
          <p:cNvPr id="36872" name="Text Box 6"/>
          <p:cNvSpPr txBox="1">
            <a:spLocks noChangeArrowheads="1"/>
          </p:cNvSpPr>
          <p:nvPr/>
        </p:nvSpPr>
        <p:spPr bwMode="auto">
          <a:xfrm>
            <a:off x="685800" y="2590800"/>
            <a:ext cx="777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a:t>   Create new data</a:t>
            </a:r>
          </a:p>
        </p:txBody>
      </p:sp>
      <p:sp>
        <p:nvSpPr>
          <p:cNvPr id="18" name="Text Box 13"/>
          <p:cNvSpPr txBox="1">
            <a:spLocks noChangeArrowheads="1"/>
          </p:cNvSpPr>
          <p:nvPr/>
        </p:nvSpPr>
        <p:spPr bwMode="auto">
          <a:xfrm>
            <a:off x="704850" y="3473450"/>
            <a:ext cx="777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b="1"/>
              <a:t>   Develop Reports</a:t>
            </a:r>
          </a:p>
        </p:txBody>
      </p:sp>
      <p:pic>
        <p:nvPicPr>
          <p:cNvPr id="19" name="Picture 14" descr="rept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050" y="3124200"/>
            <a:ext cx="363855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6"/>
          <p:cNvSpPr txBox="1">
            <a:spLocks noChangeArrowheads="1"/>
          </p:cNvSpPr>
          <p:nvPr/>
        </p:nvSpPr>
        <p:spPr bwMode="auto">
          <a:xfrm>
            <a:off x="1085850" y="4010025"/>
            <a:ext cx="4191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7663" indent="-3476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buFontTx/>
              <a:buChar char="•"/>
            </a:pPr>
            <a:r>
              <a:rPr lang="en-US" sz="2000"/>
              <a:t>Periodic</a:t>
            </a:r>
          </a:p>
        </p:txBody>
      </p:sp>
      <p:sp>
        <p:nvSpPr>
          <p:cNvPr id="21" name="Text Box 17"/>
          <p:cNvSpPr txBox="1">
            <a:spLocks noChangeArrowheads="1"/>
          </p:cNvSpPr>
          <p:nvPr/>
        </p:nvSpPr>
        <p:spPr bwMode="auto">
          <a:xfrm>
            <a:off x="1085850" y="4419600"/>
            <a:ext cx="4191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7663" indent="-3476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buFontTx/>
              <a:buChar char="•"/>
            </a:pPr>
            <a:r>
              <a:rPr lang="en-US" sz="2000"/>
              <a:t>On-Demand</a:t>
            </a:r>
          </a:p>
        </p:txBody>
      </p:sp>
      <p:sp>
        <p:nvSpPr>
          <p:cNvPr id="22" name="Text Box 18"/>
          <p:cNvSpPr txBox="1">
            <a:spLocks noChangeArrowheads="1"/>
          </p:cNvSpPr>
          <p:nvPr/>
        </p:nvSpPr>
        <p:spPr bwMode="auto">
          <a:xfrm>
            <a:off x="1085850" y="4848225"/>
            <a:ext cx="4191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7663" indent="-3476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buFontTx/>
              <a:buChar char="•"/>
            </a:pPr>
            <a:r>
              <a:rPr lang="en-US" sz="2000"/>
              <a:t>Push reporting</a:t>
            </a:r>
          </a:p>
        </p:txBody>
      </p:sp>
      <p:sp>
        <p:nvSpPr>
          <p:cNvPr id="23" name="Text Box 18"/>
          <p:cNvSpPr txBox="1">
            <a:spLocks noChangeArrowheads="1"/>
          </p:cNvSpPr>
          <p:nvPr/>
        </p:nvSpPr>
        <p:spPr bwMode="auto">
          <a:xfrm>
            <a:off x="1066800" y="5300663"/>
            <a:ext cx="4191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7663" indent="-3476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buFontTx/>
              <a:buChar char="•"/>
            </a:pPr>
            <a:r>
              <a:rPr lang="en-US" sz="2000"/>
              <a:t>Exception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1000"/>
                                        <p:tgtEl>
                                          <p:spTgt spid="18"/>
                                        </p:tgtEl>
                                      </p:cBhvr>
                                    </p:animEffect>
                                  </p:childTnLst>
                                </p:cTn>
                              </p:par>
                            </p:childTnLst>
                          </p:cTn>
                        </p:par>
                        <p:par>
                          <p:cTn id="8" fill="hold" nodeType="afterGroup">
                            <p:stCondLst>
                              <p:cond delay="1000"/>
                            </p:stCondLst>
                            <p:childTnLst>
                              <p:par>
                                <p:cTn id="9" presetID="21"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heel(4)">
                                      <p:cBhvr>
                                        <p:cTn id="11" dur="1000"/>
                                        <p:tgtEl>
                                          <p:spTgt spid="19"/>
                                        </p:tgtEl>
                                      </p:cBhvr>
                                    </p:animEffect>
                                  </p:childTnLst>
                                </p:cTn>
                              </p:par>
                            </p:childTnLst>
                          </p:cTn>
                        </p:par>
                        <p:par>
                          <p:cTn id="12" fill="hold" nodeType="afterGroup">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1000"/>
                                        <p:tgtEl>
                                          <p:spTgt spid="20"/>
                                        </p:tgtEl>
                                      </p:cBhvr>
                                    </p:animEffect>
                                  </p:childTnLst>
                                </p:cTn>
                              </p:par>
                            </p:childTnLst>
                          </p:cTn>
                        </p:par>
                        <p:par>
                          <p:cTn id="16" fill="hold" nodeType="afterGroup">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1000"/>
                                        <p:tgtEl>
                                          <p:spTgt spid="21"/>
                                        </p:tgtEl>
                                      </p:cBhvr>
                                    </p:animEffect>
                                  </p:childTnLst>
                                </p:cTn>
                              </p:par>
                            </p:childTnLst>
                          </p:cTn>
                        </p:par>
                        <p:par>
                          <p:cTn id="20" fill="hold" nodeType="afterGroup">
                            <p:stCondLst>
                              <p:cond delay="4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1000"/>
                                        <p:tgtEl>
                                          <p:spTgt spid="22"/>
                                        </p:tgtEl>
                                      </p:cBhvr>
                                    </p:animEffect>
                                  </p:childTnLst>
                                </p:cTn>
                              </p:par>
                            </p:childTnLst>
                          </p:cTn>
                        </p:par>
                        <p:par>
                          <p:cTn id="24" fill="hold" nodeType="afterGroup">
                            <p:stCondLst>
                              <p:cond delay="5000"/>
                            </p:stCondLst>
                            <p:childTnLst>
                              <p:par>
                                <p:cTn id="25" presetID="22" presetClass="entr" presetSubtype="4"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P spid="20" grpId="0" autoUpdateAnimBg="0"/>
      <p:bldP spid="21" grpId="0" autoUpdateAnimBg="0"/>
      <p:bldP spid="22" grpId="0" autoUpdateAnimBg="0"/>
      <p:bldP spid="23"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3789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5863AF43-09CC-43F7-B720-3856781AA7BF}" type="slidenum">
              <a:rPr lang="en-US" smtClean="0"/>
              <a:pPr eaLnBrk="1" fontAlgn="base" hangingPunct="1">
                <a:spcBef>
                  <a:spcPct val="0"/>
                </a:spcBef>
                <a:spcAft>
                  <a:spcPct val="0"/>
                </a:spcAft>
              </a:pPr>
              <a:t>39</a:t>
            </a:fld>
            <a:endParaRPr lang="en-US" smtClean="0"/>
          </a:p>
        </p:txBody>
      </p:sp>
      <p:sp>
        <p:nvSpPr>
          <p:cNvPr id="6" name="Text Box 2"/>
          <p:cNvSpPr txBox="1">
            <a:spLocks noChangeArrowheads="1"/>
          </p:cNvSpPr>
          <p:nvPr/>
        </p:nvSpPr>
        <p:spPr bwMode="auto">
          <a:xfrm>
            <a:off x="0" y="7620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What is a DBMS??</a:t>
            </a:r>
          </a:p>
        </p:txBody>
      </p:sp>
      <p:sp>
        <p:nvSpPr>
          <p:cNvPr id="37893" name="Text Box 7"/>
          <p:cNvSpPr txBox="1">
            <a:spLocks noChangeArrowheads="1"/>
          </p:cNvSpPr>
          <p:nvPr/>
        </p:nvSpPr>
        <p:spPr bwMode="auto">
          <a:xfrm>
            <a:off x="685800" y="3035300"/>
            <a:ext cx="777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a:t>   Manipulate data</a:t>
            </a:r>
          </a:p>
        </p:txBody>
      </p:sp>
      <p:sp>
        <p:nvSpPr>
          <p:cNvPr id="37894" name="Text Box 4"/>
          <p:cNvSpPr txBox="1">
            <a:spLocks noChangeArrowheads="1"/>
          </p:cNvSpPr>
          <p:nvPr/>
        </p:nvSpPr>
        <p:spPr bwMode="auto">
          <a:xfrm>
            <a:off x="381000" y="152400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800">
                <a:sym typeface="Symbol" pitchFamily="18" charset="2"/>
              </a:rPr>
              <a:t>A set of programs to access the data in a database</a:t>
            </a:r>
            <a:endParaRPr lang="en-US" sz="2800"/>
          </a:p>
        </p:txBody>
      </p:sp>
      <p:sp>
        <p:nvSpPr>
          <p:cNvPr id="37895" name="Text Box 5"/>
          <p:cNvSpPr txBox="1">
            <a:spLocks noChangeArrowheads="1"/>
          </p:cNvSpPr>
          <p:nvPr/>
        </p:nvSpPr>
        <p:spPr bwMode="auto">
          <a:xfrm>
            <a:off x="381000" y="1995488"/>
            <a:ext cx="8534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800">
                <a:sym typeface="Symbol" pitchFamily="18" charset="2"/>
              </a:rPr>
              <a:t>A way of allowing users/designers to (easily):</a:t>
            </a:r>
            <a:endParaRPr lang="en-US" sz="2800"/>
          </a:p>
        </p:txBody>
      </p:sp>
      <p:sp>
        <p:nvSpPr>
          <p:cNvPr id="37896" name="Text Box 6"/>
          <p:cNvSpPr txBox="1">
            <a:spLocks noChangeArrowheads="1"/>
          </p:cNvSpPr>
          <p:nvPr/>
        </p:nvSpPr>
        <p:spPr bwMode="auto">
          <a:xfrm>
            <a:off x="685800" y="2590800"/>
            <a:ext cx="777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a:t>   Create new data</a:t>
            </a:r>
          </a:p>
        </p:txBody>
      </p:sp>
      <p:sp>
        <p:nvSpPr>
          <p:cNvPr id="37897" name="Text Box 13"/>
          <p:cNvSpPr txBox="1">
            <a:spLocks noChangeArrowheads="1"/>
          </p:cNvSpPr>
          <p:nvPr/>
        </p:nvSpPr>
        <p:spPr bwMode="auto">
          <a:xfrm>
            <a:off x="704850" y="3473450"/>
            <a:ext cx="777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a:t>   Develop Reports</a:t>
            </a:r>
          </a:p>
        </p:txBody>
      </p:sp>
      <p:sp>
        <p:nvSpPr>
          <p:cNvPr id="14" name="Text Box 10"/>
          <p:cNvSpPr txBox="1">
            <a:spLocks noChangeArrowheads="1"/>
          </p:cNvSpPr>
          <p:nvPr/>
        </p:nvSpPr>
        <p:spPr bwMode="auto">
          <a:xfrm>
            <a:off x="1066800" y="4386263"/>
            <a:ext cx="4191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7663" indent="-3476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buFontTx/>
              <a:buChar char="•"/>
            </a:pPr>
            <a:r>
              <a:rPr lang="en-US" sz="2000"/>
              <a:t>Update</a:t>
            </a:r>
          </a:p>
        </p:txBody>
      </p:sp>
      <p:sp>
        <p:nvSpPr>
          <p:cNvPr id="23" name="Text Box 11"/>
          <p:cNvSpPr txBox="1">
            <a:spLocks noChangeArrowheads="1"/>
          </p:cNvSpPr>
          <p:nvPr/>
        </p:nvSpPr>
        <p:spPr bwMode="auto">
          <a:xfrm>
            <a:off x="1066800" y="4843463"/>
            <a:ext cx="4191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7663" indent="-3476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buFontTx/>
              <a:buChar char="•"/>
            </a:pPr>
            <a:r>
              <a:rPr lang="en-US" sz="2000"/>
              <a:t>Add</a:t>
            </a:r>
          </a:p>
        </p:txBody>
      </p:sp>
      <p:sp>
        <p:nvSpPr>
          <p:cNvPr id="24" name="Text Box 12"/>
          <p:cNvSpPr txBox="1">
            <a:spLocks noChangeArrowheads="1"/>
          </p:cNvSpPr>
          <p:nvPr/>
        </p:nvSpPr>
        <p:spPr bwMode="auto">
          <a:xfrm>
            <a:off x="1066800" y="5300663"/>
            <a:ext cx="4191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7663" indent="-3476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buFontTx/>
              <a:buChar char="•"/>
            </a:pPr>
            <a:r>
              <a:rPr lang="en-US" sz="2000"/>
              <a:t>Delete</a:t>
            </a:r>
          </a:p>
        </p:txBody>
      </p:sp>
      <p:sp>
        <p:nvSpPr>
          <p:cNvPr id="25" name="Text Box 14"/>
          <p:cNvSpPr txBox="1">
            <a:spLocks noChangeArrowheads="1"/>
          </p:cNvSpPr>
          <p:nvPr/>
        </p:nvSpPr>
        <p:spPr bwMode="auto">
          <a:xfrm>
            <a:off x="685800" y="3881438"/>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b="1"/>
              <a:t>   Maintain Data</a:t>
            </a:r>
          </a:p>
        </p:txBody>
      </p:sp>
      <p:pic>
        <p:nvPicPr>
          <p:cNvPr id="26" name="Picture 15" descr="co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971800"/>
            <a:ext cx="3733800"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1000"/>
                                        <p:tgtEl>
                                          <p:spTgt spid="25"/>
                                        </p:tgtEl>
                                      </p:cBhvr>
                                    </p:animEffect>
                                  </p:childTnLst>
                                </p:cTn>
                              </p:par>
                            </p:childTnLst>
                          </p:cTn>
                        </p:par>
                        <p:par>
                          <p:cTn id="8" fill="hold" nodeType="afterGroup">
                            <p:stCondLst>
                              <p:cond delay="1000"/>
                            </p:stCondLst>
                            <p:childTnLst>
                              <p:par>
                                <p:cTn id="9" presetID="8"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diamond(in)">
                                      <p:cBhvr>
                                        <p:cTn id="11" dur="1000"/>
                                        <p:tgtEl>
                                          <p:spTgt spid="26"/>
                                        </p:tgtEl>
                                      </p:cBhvr>
                                    </p:animEffect>
                                  </p:childTnLst>
                                </p:cTn>
                              </p:par>
                            </p:childTnLst>
                          </p:cTn>
                        </p:par>
                        <p:par>
                          <p:cTn id="12" fill="hold" nodeType="afterGroup">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1000"/>
                                        <p:tgtEl>
                                          <p:spTgt spid="14"/>
                                        </p:tgtEl>
                                      </p:cBhvr>
                                    </p:animEffect>
                                  </p:childTnLst>
                                </p:cTn>
                              </p:par>
                            </p:childTnLst>
                          </p:cTn>
                        </p:par>
                        <p:par>
                          <p:cTn id="16" fill="hold" nodeType="afterGroup">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1000"/>
                                        <p:tgtEl>
                                          <p:spTgt spid="23"/>
                                        </p:tgtEl>
                                      </p:cBhvr>
                                    </p:animEffect>
                                  </p:childTnLst>
                                </p:cTn>
                              </p:par>
                            </p:childTnLst>
                          </p:cTn>
                        </p:par>
                        <p:par>
                          <p:cTn id="20" fill="hold" nodeType="afterGroup">
                            <p:stCondLst>
                              <p:cond delay="4000"/>
                            </p:stCondLst>
                            <p:childTnLst>
                              <p:par>
                                <p:cTn id="21" presetID="22" presetClass="entr" presetSubtype="4"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23" grpId="0" autoUpdateAnimBg="0"/>
      <p:bldP spid="24" grpId="0" autoUpdateAnimBg="0"/>
      <p:bldP spid="2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6147" name="Slide Number Placeholder 5"/>
          <p:cNvSpPr>
            <a:spLocks noGrp="1"/>
          </p:cNvSpPr>
          <p:nvPr>
            <p:ph type="sldNum" sz="quarter" idx="11"/>
          </p:nvPr>
        </p:nvSpPr>
        <p:spPr>
          <a:xfrm>
            <a:off x="6477000" y="-533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6D9AFFE-2BA5-4D2F-807C-9EC9A595D31E}" type="slidenum">
              <a:rPr lang="en-US" smtClean="0"/>
              <a:pPr eaLnBrk="1" fontAlgn="base" hangingPunct="1">
                <a:spcBef>
                  <a:spcPct val="0"/>
                </a:spcBef>
                <a:spcAft>
                  <a:spcPct val="0"/>
                </a:spcAft>
              </a:pPr>
              <a:t>4</a:t>
            </a:fld>
            <a:endParaRPr lang="en-US" smtClean="0"/>
          </a:p>
        </p:txBody>
      </p:sp>
      <p:sp>
        <p:nvSpPr>
          <p:cNvPr id="7" name="Text Box 2"/>
          <p:cNvSpPr txBox="1">
            <a:spLocks noChangeArrowheads="1"/>
          </p:cNvSpPr>
          <p:nvPr/>
        </p:nvSpPr>
        <p:spPr bwMode="auto">
          <a:xfrm>
            <a:off x="381000" y="685800"/>
            <a:ext cx="8382000" cy="519113"/>
          </a:xfrm>
          <a:prstGeom prst="rect">
            <a:avLst/>
          </a:prstGeom>
          <a:noFill/>
          <a:ln w="12700">
            <a:noFill/>
            <a:miter lim="800000"/>
            <a:headEnd type="none" w="sm" len="sm"/>
            <a:tailEnd type="none" w="sm" len="sm"/>
          </a:ln>
          <a:effectLst/>
        </p:spPr>
        <p:txBody>
          <a:bodyPr>
            <a:spAutoFit/>
          </a:bodyPr>
          <a:lstStyle/>
          <a:p>
            <a:pPr algn="ctr" fontAlgn="auto">
              <a:spcBef>
                <a:spcPts val="0"/>
              </a:spcBef>
              <a:spcAft>
                <a:spcPts val="0"/>
              </a:spcAft>
              <a:defRPr/>
            </a:pPr>
            <a:r>
              <a:rPr lang="en-US" sz="2800" b="1" i="1" dirty="0">
                <a:solidFill>
                  <a:srgbClr val="008000"/>
                </a:solidFill>
                <a:latin typeface="+mn-lt"/>
              </a:rPr>
              <a:t>Data, Data Everywhere *</a:t>
            </a:r>
            <a:endParaRPr lang="en-US" sz="2800" b="1" i="1" dirty="0">
              <a:solidFill>
                <a:srgbClr val="008000"/>
              </a:solidFill>
              <a:effectLst>
                <a:outerShdw blurRad="38100" dist="38100" dir="2700000" algn="tl">
                  <a:srgbClr val="C0C0C0"/>
                </a:outerShdw>
              </a:effectLst>
              <a:latin typeface="+mn-lt"/>
            </a:endParaRPr>
          </a:p>
        </p:txBody>
      </p:sp>
      <p:sp>
        <p:nvSpPr>
          <p:cNvPr id="6149" name="TextBox 13"/>
          <p:cNvSpPr txBox="1">
            <a:spLocks noChangeArrowheads="1"/>
          </p:cNvSpPr>
          <p:nvPr/>
        </p:nvSpPr>
        <p:spPr bwMode="auto">
          <a:xfrm>
            <a:off x="0" y="644366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600">
                <a:solidFill>
                  <a:srgbClr val="008000"/>
                </a:solidFill>
              </a:rPr>
              <a:t>* Excerpted from a Feb. 27</a:t>
            </a:r>
            <a:r>
              <a:rPr lang="en-US" sz="1600" baseline="30000">
                <a:solidFill>
                  <a:srgbClr val="008000"/>
                </a:solidFill>
              </a:rPr>
              <a:t>th</a:t>
            </a:r>
            <a:r>
              <a:rPr lang="en-US" sz="1600">
                <a:solidFill>
                  <a:srgbClr val="008000"/>
                </a:solidFill>
              </a:rPr>
              <a:t>, 2010, Economist article</a:t>
            </a:r>
          </a:p>
        </p:txBody>
      </p:sp>
      <p:sp>
        <p:nvSpPr>
          <p:cNvPr id="17" name="Text Box 3"/>
          <p:cNvSpPr txBox="1">
            <a:spLocks noChangeArrowheads="1"/>
          </p:cNvSpPr>
          <p:nvPr/>
        </p:nvSpPr>
        <p:spPr bwMode="auto">
          <a:xfrm>
            <a:off x="763588" y="114300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2000">
                <a:sym typeface="Symbol" pitchFamily="18" charset="2"/>
              </a:rPr>
              <a:t>Kilobyte = 2</a:t>
            </a:r>
            <a:r>
              <a:rPr lang="en-US" sz="2000" baseline="30000">
                <a:sym typeface="Symbol" pitchFamily="18" charset="2"/>
              </a:rPr>
              <a:t>10</a:t>
            </a:r>
            <a:r>
              <a:rPr lang="en-US" sz="2000">
                <a:sym typeface="Symbol" pitchFamily="18" charset="2"/>
              </a:rPr>
              <a:t> bytes 1,024 bytes</a:t>
            </a:r>
            <a:endParaRPr lang="en-US" sz="2000" u="sng"/>
          </a:p>
        </p:txBody>
      </p:sp>
      <p:sp>
        <p:nvSpPr>
          <p:cNvPr id="11" name="Text Box 3"/>
          <p:cNvSpPr txBox="1">
            <a:spLocks noChangeArrowheads="1"/>
          </p:cNvSpPr>
          <p:nvPr/>
        </p:nvSpPr>
        <p:spPr bwMode="auto">
          <a:xfrm>
            <a:off x="1143000" y="1447800"/>
            <a:ext cx="815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solidFill>
                  <a:srgbClr val="333399"/>
                </a:solidFill>
                <a:sym typeface="Symbol" pitchFamily="18" charset="2"/>
              </a:rPr>
              <a:t>One page of typed text typically requires 2K</a:t>
            </a:r>
            <a:endParaRPr lang="en-US" u="sng">
              <a:solidFill>
                <a:srgbClr val="333399"/>
              </a:solidFill>
            </a:endParaRPr>
          </a:p>
        </p:txBody>
      </p:sp>
      <p:sp>
        <p:nvSpPr>
          <p:cNvPr id="15" name="Text Box 3"/>
          <p:cNvSpPr txBox="1">
            <a:spLocks noChangeArrowheads="1"/>
          </p:cNvSpPr>
          <p:nvPr/>
        </p:nvSpPr>
        <p:spPr bwMode="auto">
          <a:xfrm>
            <a:off x="762000" y="175260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2000">
                <a:sym typeface="Symbol" pitchFamily="18" charset="2"/>
              </a:rPr>
              <a:t>Megabyte = 2</a:t>
            </a:r>
            <a:r>
              <a:rPr lang="en-US" sz="2000" baseline="30000">
                <a:sym typeface="Symbol" pitchFamily="18" charset="2"/>
              </a:rPr>
              <a:t>20</a:t>
            </a:r>
            <a:r>
              <a:rPr lang="en-US" sz="2000">
                <a:sym typeface="Symbol" pitchFamily="18" charset="2"/>
              </a:rPr>
              <a:t> bytes 1,048,576 bytes</a:t>
            </a:r>
            <a:endParaRPr lang="en-US" sz="2000" u="sng"/>
          </a:p>
        </p:txBody>
      </p:sp>
      <p:sp>
        <p:nvSpPr>
          <p:cNvPr id="16" name="Text Box 3"/>
          <p:cNvSpPr txBox="1">
            <a:spLocks noChangeArrowheads="1"/>
          </p:cNvSpPr>
          <p:nvPr/>
        </p:nvSpPr>
        <p:spPr bwMode="auto">
          <a:xfrm>
            <a:off x="1141413" y="2144713"/>
            <a:ext cx="815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solidFill>
                  <a:srgbClr val="333399"/>
                </a:solidFill>
                <a:sym typeface="Symbol" pitchFamily="18" charset="2"/>
              </a:rPr>
              <a:t>Storing the complete works of Shakespeare requires 5MB</a:t>
            </a:r>
            <a:endParaRPr lang="en-US" u="sng">
              <a:solidFill>
                <a:srgbClr val="333399"/>
              </a:solidFill>
            </a:endParaRPr>
          </a:p>
        </p:txBody>
      </p:sp>
      <p:sp>
        <p:nvSpPr>
          <p:cNvPr id="20" name="Text Box 3"/>
          <p:cNvSpPr txBox="1">
            <a:spLocks noChangeArrowheads="1"/>
          </p:cNvSpPr>
          <p:nvPr/>
        </p:nvSpPr>
        <p:spPr bwMode="auto">
          <a:xfrm>
            <a:off x="762000" y="249555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2000">
                <a:sym typeface="Symbol" pitchFamily="18" charset="2"/>
              </a:rPr>
              <a:t>Gigabyte = 2</a:t>
            </a:r>
            <a:r>
              <a:rPr lang="en-US" sz="2000" baseline="30000">
                <a:sym typeface="Symbol" pitchFamily="18" charset="2"/>
              </a:rPr>
              <a:t>30</a:t>
            </a:r>
            <a:r>
              <a:rPr lang="en-US" sz="2000">
                <a:sym typeface="Symbol" pitchFamily="18" charset="2"/>
              </a:rPr>
              <a:t> bytes 1,073,741,824 bytes</a:t>
            </a:r>
            <a:endParaRPr lang="en-US" sz="2000" u="sng"/>
          </a:p>
        </p:txBody>
      </p:sp>
      <p:sp>
        <p:nvSpPr>
          <p:cNvPr id="21" name="Text Box 3"/>
          <p:cNvSpPr txBox="1">
            <a:spLocks noChangeArrowheads="1"/>
          </p:cNvSpPr>
          <p:nvPr/>
        </p:nvSpPr>
        <p:spPr bwMode="auto">
          <a:xfrm>
            <a:off x="1143000" y="2819400"/>
            <a:ext cx="815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solidFill>
                  <a:srgbClr val="333399"/>
                </a:solidFill>
                <a:sym typeface="Symbol" pitchFamily="18" charset="2"/>
              </a:rPr>
              <a:t>A 2-hour film requires 1-2 GB</a:t>
            </a:r>
            <a:endParaRPr lang="en-US" u="sng">
              <a:solidFill>
                <a:srgbClr val="333399"/>
              </a:solidFill>
            </a:endParaRPr>
          </a:p>
        </p:txBody>
      </p:sp>
      <p:sp>
        <p:nvSpPr>
          <p:cNvPr id="22" name="Text Box 3"/>
          <p:cNvSpPr txBox="1">
            <a:spLocks noChangeArrowheads="1"/>
          </p:cNvSpPr>
          <p:nvPr/>
        </p:nvSpPr>
        <p:spPr bwMode="auto">
          <a:xfrm>
            <a:off x="762000" y="312420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2000">
                <a:sym typeface="Symbol" pitchFamily="18" charset="2"/>
              </a:rPr>
              <a:t>Terabyte = 2</a:t>
            </a:r>
            <a:r>
              <a:rPr lang="en-US" sz="2000" baseline="30000">
                <a:sym typeface="Symbol" pitchFamily="18" charset="2"/>
              </a:rPr>
              <a:t>40</a:t>
            </a:r>
            <a:r>
              <a:rPr lang="en-US" sz="2000">
                <a:sym typeface="Symbol" pitchFamily="18" charset="2"/>
              </a:rPr>
              <a:t> bytes 1,099,511,627,776 bytes</a:t>
            </a:r>
            <a:endParaRPr lang="en-US" sz="2000" u="sng"/>
          </a:p>
        </p:txBody>
      </p:sp>
      <p:sp>
        <p:nvSpPr>
          <p:cNvPr id="23" name="Text Box 3"/>
          <p:cNvSpPr txBox="1">
            <a:spLocks noChangeArrowheads="1"/>
          </p:cNvSpPr>
          <p:nvPr/>
        </p:nvSpPr>
        <p:spPr bwMode="auto">
          <a:xfrm>
            <a:off x="1143000" y="3505200"/>
            <a:ext cx="815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solidFill>
                  <a:srgbClr val="333399"/>
                </a:solidFill>
                <a:sym typeface="Symbol" pitchFamily="18" charset="2"/>
              </a:rPr>
              <a:t>All of the books in the Library of Congress requires 15 TB</a:t>
            </a:r>
            <a:endParaRPr lang="en-US" u="sng">
              <a:solidFill>
                <a:srgbClr val="333399"/>
              </a:solidFill>
            </a:endParaRPr>
          </a:p>
        </p:txBody>
      </p:sp>
      <p:sp>
        <p:nvSpPr>
          <p:cNvPr id="24" name="Text Box 3"/>
          <p:cNvSpPr txBox="1">
            <a:spLocks noChangeArrowheads="1"/>
          </p:cNvSpPr>
          <p:nvPr/>
        </p:nvSpPr>
        <p:spPr bwMode="auto">
          <a:xfrm>
            <a:off x="762000" y="386715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2000">
                <a:sym typeface="Symbol" pitchFamily="18" charset="2"/>
              </a:rPr>
              <a:t>Petabyte = 2</a:t>
            </a:r>
            <a:r>
              <a:rPr lang="en-US" sz="2000" baseline="30000">
                <a:sym typeface="Symbol" pitchFamily="18" charset="2"/>
              </a:rPr>
              <a:t>50</a:t>
            </a:r>
            <a:r>
              <a:rPr lang="en-US" sz="2000">
                <a:sym typeface="Symbol" pitchFamily="18" charset="2"/>
              </a:rPr>
              <a:t> bytes 1,125,899,906,842,624 bytes</a:t>
            </a:r>
            <a:endParaRPr lang="en-US" sz="2000" u="sng"/>
          </a:p>
        </p:txBody>
      </p:sp>
      <p:sp>
        <p:nvSpPr>
          <p:cNvPr id="25" name="Text Box 3"/>
          <p:cNvSpPr txBox="1">
            <a:spLocks noChangeArrowheads="1"/>
          </p:cNvSpPr>
          <p:nvPr/>
        </p:nvSpPr>
        <p:spPr bwMode="auto">
          <a:xfrm>
            <a:off x="1143000" y="4278313"/>
            <a:ext cx="815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solidFill>
                  <a:srgbClr val="333399"/>
                </a:solidFill>
                <a:sym typeface="Symbol" pitchFamily="18" charset="2"/>
              </a:rPr>
              <a:t>Google processes about 1 PB every hour</a:t>
            </a:r>
            <a:endParaRPr lang="en-US" u="sng">
              <a:solidFill>
                <a:srgbClr val="333399"/>
              </a:solidFill>
            </a:endParaRPr>
          </a:p>
        </p:txBody>
      </p:sp>
      <p:sp>
        <p:nvSpPr>
          <p:cNvPr id="26" name="Text Box 3"/>
          <p:cNvSpPr txBox="1">
            <a:spLocks noChangeArrowheads="1"/>
          </p:cNvSpPr>
          <p:nvPr/>
        </p:nvSpPr>
        <p:spPr bwMode="auto">
          <a:xfrm>
            <a:off x="762000" y="462915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2000">
                <a:sym typeface="Symbol" pitchFamily="18" charset="2"/>
              </a:rPr>
              <a:t>Exabyte = 2</a:t>
            </a:r>
            <a:r>
              <a:rPr lang="en-US" sz="2000" baseline="30000">
                <a:sym typeface="Symbol" pitchFamily="18" charset="2"/>
              </a:rPr>
              <a:t>60</a:t>
            </a:r>
            <a:r>
              <a:rPr lang="en-US" sz="2000">
                <a:sym typeface="Symbol" pitchFamily="18" charset="2"/>
              </a:rPr>
              <a:t> bytes 1,152,921,504,606,846,976 bytes</a:t>
            </a:r>
            <a:endParaRPr lang="en-US" sz="2000" u="sng"/>
          </a:p>
        </p:txBody>
      </p:sp>
      <p:sp>
        <p:nvSpPr>
          <p:cNvPr id="27" name="Text Box 3"/>
          <p:cNvSpPr txBox="1">
            <a:spLocks noChangeArrowheads="1"/>
          </p:cNvSpPr>
          <p:nvPr/>
        </p:nvSpPr>
        <p:spPr bwMode="auto">
          <a:xfrm>
            <a:off x="1143000" y="5040313"/>
            <a:ext cx="815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solidFill>
                  <a:srgbClr val="333399"/>
                </a:solidFill>
                <a:sym typeface="Symbol" pitchFamily="18" charset="2"/>
              </a:rPr>
              <a:t>Equivalent to 10 billion copies of the economist</a:t>
            </a:r>
            <a:endParaRPr lang="en-US" u="sng">
              <a:solidFill>
                <a:srgbClr val="333399"/>
              </a:solidFill>
            </a:endParaRPr>
          </a:p>
        </p:txBody>
      </p:sp>
      <p:sp>
        <p:nvSpPr>
          <p:cNvPr id="28" name="Text Box 3"/>
          <p:cNvSpPr txBox="1">
            <a:spLocks noChangeArrowheads="1"/>
          </p:cNvSpPr>
          <p:nvPr/>
        </p:nvSpPr>
        <p:spPr bwMode="auto">
          <a:xfrm>
            <a:off x="762000" y="533400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2000">
                <a:sym typeface="Symbol" pitchFamily="18" charset="2"/>
              </a:rPr>
              <a:t>Zettabyte = 2</a:t>
            </a:r>
            <a:r>
              <a:rPr lang="en-US" sz="2000" baseline="30000">
                <a:sym typeface="Symbol" pitchFamily="18" charset="2"/>
              </a:rPr>
              <a:t>70</a:t>
            </a:r>
            <a:r>
              <a:rPr lang="en-US" sz="2000">
                <a:sym typeface="Symbol" pitchFamily="18" charset="2"/>
              </a:rPr>
              <a:t> bytes 1,180,591,620,717,411,303,424 bytes</a:t>
            </a:r>
            <a:endParaRPr lang="en-US" sz="2000" u="sng"/>
          </a:p>
        </p:txBody>
      </p:sp>
      <p:sp>
        <p:nvSpPr>
          <p:cNvPr id="29" name="Text Box 3"/>
          <p:cNvSpPr txBox="1">
            <a:spLocks noChangeArrowheads="1"/>
          </p:cNvSpPr>
          <p:nvPr/>
        </p:nvSpPr>
        <p:spPr bwMode="auto">
          <a:xfrm>
            <a:off x="1143000" y="5638800"/>
            <a:ext cx="815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solidFill>
                  <a:srgbClr val="333399"/>
                </a:solidFill>
                <a:sym typeface="Symbol" pitchFamily="18" charset="2"/>
              </a:rPr>
              <a:t>The total amt. of information in existence is estimated at 1.2 ZB</a:t>
            </a:r>
            <a:endParaRPr lang="en-US" u="sng">
              <a:solidFill>
                <a:srgbClr val="333399"/>
              </a:solidFill>
            </a:endParaRPr>
          </a:p>
        </p:txBody>
      </p:sp>
      <p:sp>
        <p:nvSpPr>
          <p:cNvPr id="30" name="Text Box 3"/>
          <p:cNvSpPr txBox="1">
            <a:spLocks noChangeArrowheads="1"/>
          </p:cNvSpPr>
          <p:nvPr/>
        </p:nvSpPr>
        <p:spPr bwMode="auto">
          <a:xfrm>
            <a:off x="762000" y="594360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2000">
                <a:sym typeface="Symbol" pitchFamily="18" charset="2"/>
              </a:rPr>
              <a:t>Yottabyte = 2</a:t>
            </a:r>
            <a:r>
              <a:rPr lang="en-US" sz="2000" baseline="30000">
                <a:sym typeface="Symbol" pitchFamily="18" charset="2"/>
              </a:rPr>
              <a:t>80</a:t>
            </a:r>
            <a:r>
              <a:rPr lang="en-US" sz="2000">
                <a:sym typeface="Symbol" pitchFamily="18" charset="2"/>
              </a:rPr>
              <a:t> bytes </a:t>
            </a:r>
            <a:r>
              <a:rPr lang="en-US">
                <a:sym typeface="Symbol" pitchFamily="18" charset="2"/>
              </a:rPr>
              <a:t>1,208,925,819,614,629,174,706,176 </a:t>
            </a:r>
            <a:r>
              <a:rPr lang="en-US" sz="2000">
                <a:sym typeface="Symbol" pitchFamily="18" charset="2"/>
              </a:rPr>
              <a:t>bytes</a:t>
            </a:r>
            <a:endParaRPr lang="en-US" sz="2000" u="sng"/>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ppt_w/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 calcmode="lin" valueType="num">
                                      <p:cBhvr>
                                        <p:cTn id="9" dur="1000" fill="hold"/>
                                        <p:tgtEl>
                                          <p:spTgt spid="17"/>
                                        </p:tgtEl>
                                        <p:attrNameLst>
                                          <p:attrName>ppt_w</p:attrName>
                                        </p:attrNameLst>
                                      </p:cBhvr>
                                      <p:tavLst>
                                        <p:tav tm="0">
                                          <p:val>
                                            <p:fltVal val="0"/>
                                          </p:val>
                                        </p:tav>
                                        <p:tav tm="100000">
                                          <p:val>
                                            <p:strVal val="#ppt_w"/>
                                          </p:val>
                                        </p:tav>
                                      </p:tavLst>
                                    </p:anim>
                                    <p:anim calcmode="lin" valueType="num">
                                      <p:cBhvr>
                                        <p:cTn id="10" dur="1000" fill="hold"/>
                                        <p:tgtEl>
                                          <p:spTgt spid="17"/>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1000"/>
                            </p:stCondLst>
                            <p:childTnLst>
                              <p:par>
                                <p:cTn id="12" presetID="17" presetClass="entr" presetSubtype="1"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ppt_h/2"/>
                                          </p:val>
                                        </p:tav>
                                        <p:tav tm="100000">
                                          <p:val>
                                            <p:strVal val="#ppt_y"/>
                                          </p:val>
                                        </p:tav>
                                      </p:tavLst>
                                    </p:anim>
                                    <p:anim calcmode="lin" valueType="num">
                                      <p:cBhvr>
                                        <p:cTn id="16" dur="1000" fill="hold"/>
                                        <p:tgtEl>
                                          <p:spTgt spid="11"/>
                                        </p:tgtEl>
                                        <p:attrNameLst>
                                          <p:attrName>ppt_w</p:attrName>
                                        </p:attrNameLst>
                                      </p:cBhvr>
                                      <p:tavLst>
                                        <p:tav tm="0">
                                          <p:val>
                                            <p:strVal val="#ppt_w"/>
                                          </p:val>
                                        </p:tav>
                                        <p:tav tm="100000">
                                          <p:val>
                                            <p:strVal val="#ppt_w"/>
                                          </p:val>
                                        </p:tav>
                                      </p:tavLst>
                                    </p:anim>
                                    <p:anim calcmode="lin" valueType="num">
                                      <p:cBhvr>
                                        <p:cTn id="17" dur="1000" fill="hold"/>
                                        <p:tgtEl>
                                          <p:spTgt spid="11"/>
                                        </p:tgtEl>
                                        <p:attrNameLst>
                                          <p:attrName>ppt_h</p:attrName>
                                        </p:attrNameLst>
                                      </p:cBhvr>
                                      <p:tavLst>
                                        <p:tav tm="0">
                                          <p:val>
                                            <p:fltVal val="0"/>
                                          </p:val>
                                        </p:tav>
                                        <p:tav tm="100000">
                                          <p:val>
                                            <p:strVal val="#ppt_h"/>
                                          </p:val>
                                        </p:tav>
                                      </p:tavLst>
                                    </p:anim>
                                  </p:childTnLst>
                                </p:cTn>
                              </p:par>
                            </p:childTnLst>
                          </p:cTn>
                        </p:par>
                        <p:par>
                          <p:cTn id="18" fill="hold" nodeType="afterGroup">
                            <p:stCondLst>
                              <p:cond delay="2000"/>
                            </p:stCondLst>
                            <p:childTnLst>
                              <p:par>
                                <p:cTn id="19" presetID="17"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ppt_x</p:attrName>
                                        </p:attrNameLst>
                                      </p:cBhvr>
                                      <p:tavLst>
                                        <p:tav tm="0">
                                          <p:val>
                                            <p:strVal val="#ppt_x-#ppt_w/2"/>
                                          </p:val>
                                        </p:tav>
                                        <p:tav tm="100000">
                                          <p:val>
                                            <p:strVal val="#ppt_x"/>
                                          </p:val>
                                        </p:tav>
                                      </p:tavLst>
                                    </p:anim>
                                    <p:anim calcmode="lin" valueType="num">
                                      <p:cBhvr>
                                        <p:cTn id="22" dur="1000" fill="hold"/>
                                        <p:tgtEl>
                                          <p:spTgt spid="15"/>
                                        </p:tgtEl>
                                        <p:attrNameLst>
                                          <p:attrName>ppt_y</p:attrName>
                                        </p:attrNameLst>
                                      </p:cBhvr>
                                      <p:tavLst>
                                        <p:tav tm="0">
                                          <p:val>
                                            <p:strVal val="#ppt_y"/>
                                          </p:val>
                                        </p:tav>
                                        <p:tav tm="100000">
                                          <p:val>
                                            <p:strVal val="#ppt_y"/>
                                          </p:val>
                                        </p:tav>
                                      </p:tavLst>
                                    </p:anim>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strVal val="#ppt_h"/>
                                          </p:val>
                                        </p:tav>
                                        <p:tav tm="100000">
                                          <p:val>
                                            <p:strVal val="#ppt_h"/>
                                          </p:val>
                                        </p:tav>
                                      </p:tavLst>
                                    </p:anim>
                                  </p:childTnLst>
                                </p:cTn>
                              </p:par>
                            </p:childTnLst>
                          </p:cTn>
                        </p:par>
                        <p:par>
                          <p:cTn id="25" fill="hold" nodeType="afterGroup">
                            <p:stCondLst>
                              <p:cond delay="3000"/>
                            </p:stCondLst>
                            <p:childTnLst>
                              <p:par>
                                <p:cTn id="26" presetID="17" presetClass="entr" presetSubtype="1"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ppt_h/2"/>
                                          </p:val>
                                        </p:tav>
                                        <p:tav tm="100000">
                                          <p:val>
                                            <p:strVal val="#ppt_y"/>
                                          </p:val>
                                        </p:tav>
                                      </p:tavLst>
                                    </p:anim>
                                    <p:anim calcmode="lin" valueType="num">
                                      <p:cBhvr>
                                        <p:cTn id="30" dur="1000" fill="hold"/>
                                        <p:tgtEl>
                                          <p:spTgt spid="16"/>
                                        </p:tgtEl>
                                        <p:attrNameLst>
                                          <p:attrName>ppt_w</p:attrName>
                                        </p:attrNameLst>
                                      </p:cBhvr>
                                      <p:tavLst>
                                        <p:tav tm="0">
                                          <p:val>
                                            <p:strVal val="#ppt_w"/>
                                          </p:val>
                                        </p:tav>
                                        <p:tav tm="100000">
                                          <p:val>
                                            <p:strVal val="#ppt_w"/>
                                          </p:val>
                                        </p:tav>
                                      </p:tavLst>
                                    </p:anim>
                                    <p:anim calcmode="lin" valueType="num">
                                      <p:cBhvr>
                                        <p:cTn id="31" dur="1000" fill="hold"/>
                                        <p:tgtEl>
                                          <p:spTgt spid="16"/>
                                        </p:tgtEl>
                                        <p:attrNameLst>
                                          <p:attrName>ppt_h</p:attrName>
                                        </p:attrNameLst>
                                      </p:cBhvr>
                                      <p:tavLst>
                                        <p:tav tm="0">
                                          <p:val>
                                            <p:fltVal val="0"/>
                                          </p:val>
                                        </p:tav>
                                        <p:tav tm="100000">
                                          <p:val>
                                            <p:strVal val="#ppt_h"/>
                                          </p:val>
                                        </p:tav>
                                      </p:tavLst>
                                    </p:anim>
                                  </p:childTnLst>
                                </p:cTn>
                              </p:par>
                            </p:childTnLst>
                          </p:cTn>
                        </p:par>
                        <p:par>
                          <p:cTn id="32" fill="hold" nodeType="afterGroup">
                            <p:stCondLst>
                              <p:cond delay="4000"/>
                            </p:stCondLst>
                            <p:childTnLst>
                              <p:par>
                                <p:cTn id="33" presetID="17" presetClass="entr" presetSubtype="8"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1000" fill="hold"/>
                                        <p:tgtEl>
                                          <p:spTgt spid="20"/>
                                        </p:tgtEl>
                                        <p:attrNameLst>
                                          <p:attrName>ppt_x</p:attrName>
                                        </p:attrNameLst>
                                      </p:cBhvr>
                                      <p:tavLst>
                                        <p:tav tm="0">
                                          <p:val>
                                            <p:strVal val="#ppt_x-#ppt_w/2"/>
                                          </p:val>
                                        </p:tav>
                                        <p:tav tm="100000">
                                          <p:val>
                                            <p:strVal val="#ppt_x"/>
                                          </p:val>
                                        </p:tav>
                                      </p:tavLst>
                                    </p:anim>
                                    <p:anim calcmode="lin" valueType="num">
                                      <p:cBhvr>
                                        <p:cTn id="36" dur="1000" fill="hold"/>
                                        <p:tgtEl>
                                          <p:spTgt spid="20"/>
                                        </p:tgtEl>
                                        <p:attrNameLst>
                                          <p:attrName>ppt_y</p:attrName>
                                        </p:attrNameLst>
                                      </p:cBhvr>
                                      <p:tavLst>
                                        <p:tav tm="0">
                                          <p:val>
                                            <p:strVal val="#ppt_y"/>
                                          </p:val>
                                        </p:tav>
                                        <p:tav tm="100000">
                                          <p:val>
                                            <p:strVal val="#ppt_y"/>
                                          </p:val>
                                        </p:tav>
                                      </p:tavLst>
                                    </p:anim>
                                    <p:anim calcmode="lin" valueType="num">
                                      <p:cBhvr>
                                        <p:cTn id="37" dur="1000" fill="hold"/>
                                        <p:tgtEl>
                                          <p:spTgt spid="20"/>
                                        </p:tgtEl>
                                        <p:attrNameLst>
                                          <p:attrName>ppt_w</p:attrName>
                                        </p:attrNameLst>
                                      </p:cBhvr>
                                      <p:tavLst>
                                        <p:tav tm="0">
                                          <p:val>
                                            <p:fltVal val="0"/>
                                          </p:val>
                                        </p:tav>
                                        <p:tav tm="100000">
                                          <p:val>
                                            <p:strVal val="#ppt_w"/>
                                          </p:val>
                                        </p:tav>
                                      </p:tavLst>
                                    </p:anim>
                                    <p:anim calcmode="lin" valueType="num">
                                      <p:cBhvr>
                                        <p:cTn id="38" dur="1000" fill="hold"/>
                                        <p:tgtEl>
                                          <p:spTgt spid="20"/>
                                        </p:tgtEl>
                                        <p:attrNameLst>
                                          <p:attrName>ppt_h</p:attrName>
                                        </p:attrNameLst>
                                      </p:cBhvr>
                                      <p:tavLst>
                                        <p:tav tm="0">
                                          <p:val>
                                            <p:strVal val="#ppt_h"/>
                                          </p:val>
                                        </p:tav>
                                        <p:tav tm="100000">
                                          <p:val>
                                            <p:strVal val="#ppt_h"/>
                                          </p:val>
                                        </p:tav>
                                      </p:tavLst>
                                    </p:anim>
                                  </p:childTnLst>
                                </p:cTn>
                              </p:par>
                            </p:childTnLst>
                          </p:cTn>
                        </p:par>
                        <p:par>
                          <p:cTn id="39" fill="hold" nodeType="afterGroup">
                            <p:stCondLst>
                              <p:cond delay="5000"/>
                            </p:stCondLst>
                            <p:childTnLst>
                              <p:par>
                                <p:cTn id="40" presetID="17" presetClass="entr" presetSubtype="1"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1000" fill="hold"/>
                                        <p:tgtEl>
                                          <p:spTgt spid="21"/>
                                        </p:tgtEl>
                                        <p:attrNameLst>
                                          <p:attrName>ppt_x</p:attrName>
                                        </p:attrNameLst>
                                      </p:cBhvr>
                                      <p:tavLst>
                                        <p:tav tm="0">
                                          <p:val>
                                            <p:strVal val="#ppt_x"/>
                                          </p:val>
                                        </p:tav>
                                        <p:tav tm="100000">
                                          <p:val>
                                            <p:strVal val="#ppt_x"/>
                                          </p:val>
                                        </p:tav>
                                      </p:tavLst>
                                    </p:anim>
                                    <p:anim calcmode="lin" valueType="num">
                                      <p:cBhvr>
                                        <p:cTn id="43" dur="1000" fill="hold"/>
                                        <p:tgtEl>
                                          <p:spTgt spid="21"/>
                                        </p:tgtEl>
                                        <p:attrNameLst>
                                          <p:attrName>ppt_y</p:attrName>
                                        </p:attrNameLst>
                                      </p:cBhvr>
                                      <p:tavLst>
                                        <p:tav tm="0">
                                          <p:val>
                                            <p:strVal val="#ppt_y-#ppt_h/2"/>
                                          </p:val>
                                        </p:tav>
                                        <p:tav tm="100000">
                                          <p:val>
                                            <p:strVal val="#ppt_y"/>
                                          </p:val>
                                        </p:tav>
                                      </p:tavLst>
                                    </p:anim>
                                    <p:anim calcmode="lin" valueType="num">
                                      <p:cBhvr>
                                        <p:cTn id="44" dur="1000" fill="hold"/>
                                        <p:tgtEl>
                                          <p:spTgt spid="21"/>
                                        </p:tgtEl>
                                        <p:attrNameLst>
                                          <p:attrName>ppt_w</p:attrName>
                                        </p:attrNameLst>
                                      </p:cBhvr>
                                      <p:tavLst>
                                        <p:tav tm="0">
                                          <p:val>
                                            <p:strVal val="#ppt_w"/>
                                          </p:val>
                                        </p:tav>
                                        <p:tav tm="100000">
                                          <p:val>
                                            <p:strVal val="#ppt_w"/>
                                          </p:val>
                                        </p:tav>
                                      </p:tavLst>
                                    </p:anim>
                                    <p:anim calcmode="lin" valueType="num">
                                      <p:cBhvr>
                                        <p:cTn id="45" dur="1000" fill="hold"/>
                                        <p:tgtEl>
                                          <p:spTgt spid="21"/>
                                        </p:tgtEl>
                                        <p:attrNameLst>
                                          <p:attrName>ppt_h</p:attrName>
                                        </p:attrNameLst>
                                      </p:cBhvr>
                                      <p:tavLst>
                                        <p:tav tm="0">
                                          <p:val>
                                            <p:fltVal val="0"/>
                                          </p:val>
                                        </p:tav>
                                        <p:tav tm="100000">
                                          <p:val>
                                            <p:strVal val="#ppt_h"/>
                                          </p:val>
                                        </p:tav>
                                      </p:tavLst>
                                    </p:anim>
                                  </p:childTnLst>
                                </p:cTn>
                              </p:par>
                            </p:childTnLst>
                          </p:cTn>
                        </p:par>
                        <p:par>
                          <p:cTn id="46" fill="hold" nodeType="afterGroup">
                            <p:stCondLst>
                              <p:cond delay="6000"/>
                            </p:stCondLst>
                            <p:childTnLst>
                              <p:par>
                                <p:cTn id="47" presetID="17" presetClass="entr" presetSubtype="8"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1000" fill="hold"/>
                                        <p:tgtEl>
                                          <p:spTgt spid="22"/>
                                        </p:tgtEl>
                                        <p:attrNameLst>
                                          <p:attrName>ppt_x</p:attrName>
                                        </p:attrNameLst>
                                      </p:cBhvr>
                                      <p:tavLst>
                                        <p:tav tm="0">
                                          <p:val>
                                            <p:strVal val="#ppt_x-#ppt_w/2"/>
                                          </p:val>
                                        </p:tav>
                                        <p:tav tm="100000">
                                          <p:val>
                                            <p:strVal val="#ppt_x"/>
                                          </p:val>
                                        </p:tav>
                                      </p:tavLst>
                                    </p:anim>
                                    <p:anim calcmode="lin" valueType="num">
                                      <p:cBhvr>
                                        <p:cTn id="50" dur="1000" fill="hold"/>
                                        <p:tgtEl>
                                          <p:spTgt spid="22"/>
                                        </p:tgtEl>
                                        <p:attrNameLst>
                                          <p:attrName>ppt_y</p:attrName>
                                        </p:attrNameLst>
                                      </p:cBhvr>
                                      <p:tavLst>
                                        <p:tav tm="0">
                                          <p:val>
                                            <p:strVal val="#ppt_y"/>
                                          </p:val>
                                        </p:tav>
                                        <p:tav tm="100000">
                                          <p:val>
                                            <p:strVal val="#ppt_y"/>
                                          </p:val>
                                        </p:tav>
                                      </p:tavLst>
                                    </p:anim>
                                    <p:anim calcmode="lin" valueType="num">
                                      <p:cBhvr>
                                        <p:cTn id="51" dur="1000" fill="hold"/>
                                        <p:tgtEl>
                                          <p:spTgt spid="22"/>
                                        </p:tgtEl>
                                        <p:attrNameLst>
                                          <p:attrName>ppt_w</p:attrName>
                                        </p:attrNameLst>
                                      </p:cBhvr>
                                      <p:tavLst>
                                        <p:tav tm="0">
                                          <p:val>
                                            <p:fltVal val="0"/>
                                          </p:val>
                                        </p:tav>
                                        <p:tav tm="100000">
                                          <p:val>
                                            <p:strVal val="#ppt_w"/>
                                          </p:val>
                                        </p:tav>
                                      </p:tavLst>
                                    </p:anim>
                                    <p:anim calcmode="lin" valueType="num">
                                      <p:cBhvr>
                                        <p:cTn id="52" dur="1000" fill="hold"/>
                                        <p:tgtEl>
                                          <p:spTgt spid="22"/>
                                        </p:tgtEl>
                                        <p:attrNameLst>
                                          <p:attrName>ppt_h</p:attrName>
                                        </p:attrNameLst>
                                      </p:cBhvr>
                                      <p:tavLst>
                                        <p:tav tm="0">
                                          <p:val>
                                            <p:strVal val="#ppt_h"/>
                                          </p:val>
                                        </p:tav>
                                        <p:tav tm="100000">
                                          <p:val>
                                            <p:strVal val="#ppt_h"/>
                                          </p:val>
                                        </p:tav>
                                      </p:tavLst>
                                    </p:anim>
                                  </p:childTnLst>
                                </p:cTn>
                              </p:par>
                            </p:childTnLst>
                          </p:cTn>
                        </p:par>
                        <p:par>
                          <p:cTn id="53" fill="hold" nodeType="afterGroup">
                            <p:stCondLst>
                              <p:cond delay="7000"/>
                            </p:stCondLst>
                            <p:childTnLst>
                              <p:par>
                                <p:cTn id="54" presetID="17" presetClass="entr" presetSubtype="1"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1000" fill="hold"/>
                                        <p:tgtEl>
                                          <p:spTgt spid="23"/>
                                        </p:tgtEl>
                                        <p:attrNameLst>
                                          <p:attrName>ppt_y</p:attrName>
                                        </p:attrNameLst>
                                      </p:cBhvr>
                                      <p:tavLst>
                                        <p:tav tm="0">
                                          <p:val>
                                            <p:strVal val="#ppt_y-#ppt_h/2"/>
                                          </p:val>
                                        </p:tav>
                                        <p:tav tm="100000">
                                          <p:val>
                                            <p:strVal val="#ppt_y"/>
                                          </p:val>
                                        </p:tav>
                                      </p:tavLst>
                                    </p:anim>
                                    <p:anim calcmode="lin" valueType="num">
                                      <p:cBhvr>
                                        <p:cTn id="58" dur="1000" fill="hold"/>
                                        <p:tgtEl>
                                          <p:spTgt spid="23"/>
                                        </p:tgtEl>
                                        <p:attrNameLst>
                                          <p:attrName>ppt_w</p:attrName>
                                        </p:attrNameLst>
                                      </p:cBhvr>
                                      <p:tavLst>
                                        <p:tav tm="0">
                                          <p:val>
                                            <p:strVal val="#ppt_w"/>
                                          </p:val>
                                        </p:tav>
                                        <p:tav tm="100000">
                                          <p:val>
                                            <p:strVal val="#ppt_w"/>
                                          </p:val>
                                        </p:tav>
                                      </p:tavLst>
                                    </p:anim>
                                    <p:anim calcmode="lin" valueType="num">
                                      <p:cBhvr>
                                        <p:cTn id="59" dur="1000" fill="hold"/>
                                        <p:tgtEl>
                                          <p:spTgt spid="23"/>
                                        </p:tgtEl>
                                        <p:attrNameLst>
                                          <p:attrName>ppt_h</p:attrName>
                                        </p:attrNameLst>
                                      </p:cBhvr>
                                      <p:tavLst>
                                        <p:tav tm="0">
                                          <p:val>
                                            <p:fltVal val="0"/>
                                          </p:val>
                                        </p:tav>
                                        <p:tav tm="100000">
                                          <p:val>
                                            <p:strVal val="#ppt_h"/>
                                          </p:val>
                                        </p:tav>
                                      </p:tavLst>
                                    </p:anim>
                                  </p:childTnLst>
                                </p:cTn>
                              </p:par>
                            </p:childTnLst>
                          </p:cTn>
                        </p:par>
                        <p:par>
                          <p:cTn id="60" fill="hold" nodeType="afterGroup">
                            <p:stCondLst>
                              <p:cond delay="8000"/>
                            </p:stCondLst>
                            <p:childTnLst>
                              <p:par>
                                <p:cTn id="61" presetID="17"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ppt_x</p:attrName>
                                        </p:attrNameLst>
                                      </p:cBhvr>
                                      <p:tavLst>
                                        <p:tav tm="0">
                                          <p:val>
                                            <p:strVal val="#ppt_x-#ppt_w/2"/>
                                          </p:val>
                                        </p:tav>
                                        <p:tav tm="100000">
                                          <p:val>
                                            <p:strVal val="#ppt_x"/>
                                          </p:val>
                                        </p:tav>
                                      </p:tavLst>
                                    </p:anim>
                                    <p:anim calcmode="lin" valueType="num">
                                      <p:cBhvr>
                                        <p:cTn id="64" dur="1000" fill="hold"/>
                                        <p:tgtEl>
                                          <p:spTgt spid="24"/>
                                        </p:tgtEl>
                                        <p:attrNameLst>
                                          <p:attrName>ppt_y</p:attrName>
                                        </p:attrNameLst>
                                      </p:cBhvr>
                                      <p:tavLst>
                                        <p:tav tm="0">
                                          <p:val>
                                            <p:strVal val="#ppt_y"/>
                                          </p:val>
                                        </p:tav>
                                        <p:tav tm="100000">
                                          <p:val>
                                            <p:strVal val="#ppt_y"/>
                                          </p:val>
                                        </p:tav>
                                      </p:tavLst>
                                    </p:anim>
                                    <p:anim calcmode="lin" valueType="num">
                                      <p:cBhvr>
                                        <p:cTn id="65" dur="1000" fill="hold"/>
                                        <p:tgtEl>
                                          <p:spTgt spid="24"/>
                                        </p:tgtEl>
                                        <p:attrNameLst>
                                          <p:attrName>ppt_w</p:attrName>
                                        </p:attrNameLst>
                                      </p:cBhvr>
                                      <p:tavLst>
                                        <p:tav tm="0">
                                          <p:val>
                                            <p:fltVal val="0"/>
                                          </p:val>
                                        </p:tav>
                                        <p:tav tm="100000">
                                          <p:val>
                                            <p:strVal val="#ppt_w"/>
                                          </p:val>
                                        </p:tav>
                                      </p:tavLst>
                                    </p:anim>
                                    <p:anim calcmode="lin" valueType="num">
                                      <p:cBhvr>
                                        <p:cTn id="66" dur="1000" fill="hold"/>
                                        <p:tgtEl>
                                          <p:spTgt spid="24"/>
                                        </p:tgtEl>
                                        <p:attrNameLst>
                                          <p:attrName>ppt_h</p:attrName>
                                        </p:attrNameLst>
                                      </p:cBhvr>
                                      <p:tavLst>
                                        <p:tav tm="0">
                                          <p:val>
                                            <p:strVal val="#ppt_h"/>
                                          </p:val>
                                        </p:tav>
                                        <p:tav tm="100000">
                                          <p:val>
                                            <p:strVal val="#ppt_h"/>
                                          </p:val>
                                        </p:tav>
                                      </p:tavLst>
                                    </p:anim>
                                  </p:childTnLst>
                                </p:cTn>
                              </p:par>
                            </p:childTnLst>
                          </p:cTn>
                        </p:par>
                        <p:par>
                          <p:cTn id="67" fill="hold" nodeType="afterGroup">
                            <p:stCondLst>
                              <p:cond delay="9000"/>
                            </p:stCondLst>
                            <p:childTnLst>
                              <p:par>
                                <p:cTn id="68" presetID="17" presetClass="entr" presetSubtype="1"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ppt_h/2"/>
                                          </p:val>
                                        </p:tav>
                                        <p:tav tm="100000">
                                          <p:val>
                                            <p:strVal val="#ppt_y"/>
                                          </p:val>
                                        </p:tav>
                                      </p:tavLst>
                                    </p:anim>
                                    <p:anim calcmode="lin" valueType="num">
                                      <p:cBhvr>
                                        <p:cTn id="72" dur="1000" fill="hold"/>
                                        <p:tgtEl>
                                          <p:spTgt spid="25"/>
                                        </p:tgtEl>
                                        <p:attrNameLst>
                                          <p:attrName>ppt_w</p:attrName>
                                        </p:attrNameLst>
                                      </p:cBhvr>
                                      <p:tavLst>
                                        <p:tav tm="0">
                                          <p:val>
                                            <p:strVal val="#ppt_w"/>
                                          </p:val>
                                        </p:tav>
                                        <p:tav tm="100000">
                                          <p:val>
                                            <p:strVal val="#ppt_w"/>
                                          </p:val>
                                        </p:tav>
                                      </p:tavLst>
                                    </p:anim>
                                    <p:anim calcmode="lin" valueType="num">
                                      <p:cBhvr>
                                        <p:cTn id="73" dur="1000" fill="hold"/>
                                        <p:tgtEl>
                                          <p:spTgt spid="25"/>
                                        </p:tgtEl>
                                        <p:attrNameLst>
                                          <p:attrName>ppt_h</p:attrName>
                                        </p:attrNameLst>
                                      </p:cBhvr>
                                      <p:tavLst>
                                        <p:tav tm="0">
                                          <p:val>
                                            <p:fltVal val="0"/>
                                          </p:val>
                                        </p:tav>
                                        <p:tav tm="100000">
                                          <p:val>
                                            <p:strVal val="#ppt_h"/>
                                          </p:val>
                                        </p:tav>
                                      </p:tavLst>
                                    </p:anim>
                                  </p:childTnLst>
                                </p:cTn>
                              </p:par>
                            </p:childTnLst>
                          </p:cTn>
                        </p:par>
                        <p:par>
                          <p:cTn id="74" fill="hold" nodeType="afterGroup">
                            <p:stCondLst>
                              <p:cond delay="10000"/>
                            </p:stCondLst>
                            <p:childTnLst>
                              <p:par>
                                <p:cTn id="75" presetID="17" presetClass="entr" presetSubtype="8"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1000" fill="hold"/>
                                        <p:tgtEl>
                                          <p:spTgt spid="26"/>
                                        </p:tgtEl>
                                        <p:attrNameLst>
                                          <p:attrName>ppt_x</p:attrName>
                                        </p:attrNameLst>
                                      </p:cBhvr>
                                      <p:tavLst>
                                        <p:tav tm="0">
                                          <p:val>
                                            <p:strVal val="#ppt_x-#ppt_w/2"/>
                                          </p:val>
                                        </p:tav>
                                        <p:tav tm="100000">
                                          <p:val>
                                            <p:strVal val="#ppt_x"/>
                                          </p:val>
                                        </p:tav>
                                      </p:tavLst>
                                    </p:anim>
                                    <p:anim calcmode="lin" valueType="num">
                                      <p:cBhvr>
                                        <p:cTn id="78" dur="1000" fill="hold"/>
                                        <p:tgtEl>
                                          <p:spTgt spid="26"/>
                                        </p:tgtEl>
                                        <p:attrNameLst>
                                          <p:attrName>ppt_y</p:attrName>
                                        </p:attrNameLst>
                                      </p:cBhvr>
                                      <p:tavLst>
                                        <p:tav tm="0">
                                          <p:val>
                                            <p:strVal val="#ppt_y"/>
                                          </p:val>
                                        </p:tav>
                                        <p:tav tm="100000">
                                          <p:val>
                                            <p:strVal val="#ppt_y"/>
                                          </p:val>
                                        </p:tav>
                                      </p:tavLst>
                                    </p:anim>
                                    <p:anim calcmode="lin" valueType="num">
                                      <p:cBhvr>
                                        <p:cTn id="79" dur="1000" fill="hold"/>
                                        <p:tgtEl>
                                          <p:spTgt spid="26"/>
                                        </p:tgtEl>
                                        <p:attrNameLst>
                                          <p:attrName>ppt_w</p:attrName>
                                        </p:attrNameLst>
                                      </p:cBhvr>
                                      <p:tavLst>
                                        <p:tav tm="0">
                                          <p:val>
                                            <p:fltVal val="0"/>
                                          </p:val>
                                        </p:tav>
                                        <p:tav tm="100000">
                                          <p:val>
                                            <p:strVal val="#ppt_w"/>
                                          </p:val>
                                        </p:tav>
                                      </p:tavLst>
                                    </p:anim>
                                    <p:anim calcmode="lin" valueType="num">
                                      <p:cBhvr>
                                        <p:cTn id="80" dur="1000" fill="hold"/>
                                        <p:tgtEl>
                                          <p:spTgt spid="26"/>
                                        </p:tgtEl>
                                        <p:attrNameLst>
                                          <p:attrName>ppt_h</p:attrName>
                                        </p:attrNameLst>
                                      </p:cBhvr>
                                      <p:tavLst>
                                        <p:tav tm="0">
                                          <p:val>
                                            <p:strVal val="#ppt_h"/>
                                          </p:val>
                                        </p:tav>
                                        <p:tav tm="100000">
                                          <p:val>
                                            <p:strVal val="#ppt_h"/>
                                          </p:val>
                                        </p:tav>
                                      </p:tavLst>
                                    </p:anim>
                                  </p:childTnLst>
                                </p:cTn>
                              </p:par>
                            </p:childTnLst>
                          </p:cTn>
                        </p:par>
                        <p:par>
                          <p:cTn id="81" fill="hold" nodeType="afterGroup">
                            <p:stCondLst>
                              <p:cond delay="11000"/>
                            </p:stCondLst>
                            <p:childTnLst>
                              <p:par>
                                <p:cTn id="82" presetID="17" presetClass="entr" presetSubtype="1"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ppt_x</p:attrName>
                                        </p:attrNameLst>
                                      </p:cBhvr>
                                      <p:tavLst>
                                        <p:tav tm="0">
                                          <p:val>
                                            <p:strVal val="#ppt_x"/>
                                          </p:val>
                                        </p:tav>
                                        <p:tav tm="100000">
                                          <p:val>
                                            <p:strVal val="#ppt_x"/>
                                          </p:val>
                                        </p:tav>
                                      </p:tavLst>
                                    </p:anim>
                                    <p:anim calcmode="lin" valueType="num">
                                      <p:cBhvr>
                                        <p:cTn id="85" dur="1000" fill="hold"/>
                                        <p:tgtEl>
                                          <p:spTgt spid="27"/>
                                        </p:tgtEl>
                                        <p:attrNameLst>
                                          <p:attrName>ppt_y</p:attrName>
                                        </p:attrNameLst>
                                      </p:cBhvr>
                                      <p:tavLst>
                                        <p:tav tm="0">
                                          <p:val>
                                            <p:strVal val="#ppt_y-#ppt_h/2"/>
                                          </p:val>
                                        </p:tav>
                                        <p:tav tm="100000">
                                          <p:val>
                                            <p:strVal val="#ppt_y"/>
                                          </p:val>
                                        </p:tav>
                                      </p:tavLst>
                                    </p:anim>
                                    <p:anim calcmode="lin" valueType="num">
                                      <p:cBhvr>
                                        <p:cTn id="86" dur="1000" fill="hold"/>
                                        <p:tgtEl>
                                          <p:spTgt spid="27"/>
                                        </p:tgtEl>
                                        <p:attrNameLst>
                                          <p:attrName>ppt_w</p:attrName>
                                        </p:attrNameLst>
                                      </p:cBhvr>
                                      <p:tavLst>
                                        <p:tav tm="0">
                                          <p:val>
                                            <p:strVal val="#ppt_w"/>
                                          </p:val>
                                        </p:tav>
                                        <p:tav tm="100000">
                                          <p:val>
                                            <p:strVal val="#ppt_w"/>
                                          </p:val>
                                        </p:tav>
                                      </p:tavLst>
                                    </p:anim>
                                    <p:anim calcmode="lin" valueType="num">
                                      <p:cBhvr>
                                        <p:cTn id="87" dur="1000" fill="hold"/>
                                        <p:tgtEl>
                                          <p:spTgt spid="27"/>
                                        </p:tgtEl>
                                        <p:attrNameLst>
                                          <p:attrName>ppt_h</p:attrName>
                                        </p:attrNameLst>
                                      </p:cBhvr>
                                      <p:tavLst>
                                        <p:tav tm="0">
                                          <p:val>
                                            <p:fltVal val="0"/>
                                          </p:val>
                                        </p:tav>
                                        <p:tav tm="100000">
                                          <p:val>
                                            <p:strVal val="#ppt_h"/>
                                          </p:val>
                                        </p:tav>
                                      </p:tavLst>
                                    </p:anim>
                                  </p:childTnLst>
                                </p:cTn>
                              </p:par>
                            </p:childTnLst>
                          </p:cTn>
                        </p:par>
                        <p:par>
                          <p:cTn id="88" fill="hold" nodeType="afterGroup">
                            <p:stCondLst>
                              <p:cond delay="12000"/>
                            </p:stCondLst>
                            <p:childTnLst>
                              <p:par>
                                <p:cTn id="89" presetID="17" presetClass="entr" presetSubtype="8" fill="hold" grpId="0" nodeType="after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p:cTn id="91" dur="1000" fill="hold"/>
                                        <p:tgtEl>
                                          <p:spTgt spid="28"/>
                                        </p:tgtEl>
                                        <p:attrNameLst>
                                          <p:attrName>ppt_x</p:attrName>
                                        </p:attrNameLst>
                                      </p:cBhvr>
                                      <p:tavLst>
                                        <p:tav tm="0">
                                          <p:val>
                                            <p:strVal val="#ppt_x-#ppt_w/2"/>
                                          </p:val>
                                        </p:tav>
                                        <p:tav tm="100000">
                                          <p:val>
                                            <p:strVal val="#ppt_x"/>
                                          </p:val>
                                        </p:tav>
                                      </p:tavLst>
                                    </p:anim>
                                    <p:anim calcmode="lin" valueType="num">
                                      <p:cBhvr>
                                        <p:cTn id="92" dur="1000" fill="hold"/>
                                        <p:tgtEl>
                                          <p:spTgt spid="28"/>
                                        </p:tgtEl>
                                        <p:attrNameLst>
                                          <p:attrName>ppt_y</p:attrName>
                                        </p:attrNameLst>
                                      </p:cBhvr>
                                      <p:tavLst>
                                        <p:tav tm="0">
                                          <p:val>
                                            <p:strVal val="#ppt_y"/>
                                          </p:val>
                                        </p:tav>
                                        <p:tav tm="100000">
                                          <p:val>
                                            <p:strVal val="#ppt_y"/>
                                          </p:val>
                                        </p:tav>
                                      </p:tavLst>
                                    </p:anim>
                                    <p:anim calcmode="lin" valueType="num">
                                      <p:cBhvr>
                                        <p:cTn id="93" dur="1000" fill="hold"/>
                                        <p:tgtEl>
                                          <p:spTgt spid="28"/>
                                        </p:tgtEl>
                                        <p:attrNameLst>
                                          <p:attrName>ppt_w</p:attrName>
                                        </p:attrNameLst>
                                      </p:cBhvr>
                                      <p:tavLst>
                                        <p:tav tm="0">
                                          <p:val>
                                            <p:fltVal val="0"/>
                                          </p:val>
                                        </p:tav>
                                        <p:tav tm="100000">
                                          <p:val>
                                            <p:strVal val="#ppt_w"/>
                                          </p:val>
                                        </p:tav>
                                      </p:tavLst>
                                    </p:anim>
                                    <p:anim calcmode="lin" valueType="num">
                                      <p:cBhvr>
                                        <p:cTn id="94" dur="1000" fill="hold"/>
                                        <p:tgtEl>
                                          <p:spTgt spid="28"/>
                                        </p:tgtEl>
                                        <p:attrNameLst>
                                          <p:attrName>ppt_h</p:attrName>
                                        </p:attrNameLst>
                                      </p:cBhvr>
                                      <p:tavLst>
                                        <p:tav tm="0">
                                          <p:val>
                                            <p:strVal val="#ppt_h"/>
                                          </p:val>
                                        </p:tav>
                                        <p:tav tm="100000">
                                          <p:val>
                                            <p:strVal val="#ppt_h"/>
                                          </p:val>
                                        </p:tav>
                                      </p:tavLst>
                                    </p:anim>
                                  </p:childTnLst>
                                </p:cTn>
                              </p:par>
                            </p:childTnLst>
                          </p:cTn>
                        </p:par>
                        <p:par>
                          <p:cTn id="95" fill="hold" nodeType="afterGroup">
                            <p:stCondLst>
                              <p:cond delay="13000"/>
                            </p:stCondLst>
                            <p:childTnLst>
                              <p:par>
                                <p:cTn id="96" presetID="17" presetClass="entr" presetSubtype="1"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 calcmode="lin" valueType="num">
                                      <p:cBhvr>
                                        <p:cTn id="98" dur="1000" fill="hold"/>
                                        <p:tgtEl>
                                          <p:spTgt spid="29"/>
                                        </p:tgtEl>
                                        <p:attrNameLst>
                                          <p:attrName>ppt_x</p:attrName>
                                        </p:attrNameLst>
                                      </p:cBhvr>
                                      <p:tavLst>
                                        <p:tav tm="0">
                                          <p:val>
                                            <p:strVal val="#ppt_x"/>
                                          </p:val>
                                        </p:tav>
                                        <p:tav tm="100000">
                                          <p:val>
                                            <p:strVal val="#ppt_x"/>
                                          </p:val>
                                        </p:tav>
                                      </p:tavLst>
                                    </p:anim>
                                    <p:anim calcmode="lin" valueType="num">
                                      <p:cBhvr>
                                        <p:cTn id="99" dur="1000" fill="hold"/>
                                        <p:tgtEl>
                                          <p:spTgt spid="29"/>
                                        </p:tgtEl>
                                        <p:attrNameLst>
                                          <p:attrName>ppt_y</p:attrName>
                                        </p:attrNameLst>
                                      </p:cBhvr>
                                      <p:tavLst>
                                        <p:tav tm="0">
                                          <p:val>
                                            <p:strVal val="#ppt_y-#ppt_h/2"/>
                                          </p:val>
                                        </p:tav>
                                        <p:tav tm="100000">
                                          <p:val>
                                            <p:strVal val="#ppt_y"/>
                                          </p:val>
                                        </p:tav>
                                      </p:tavLst>
                                    </p:anim>
                                    <p:anim calcmode="lin" valueType="num">
                                      <p:cBhvr>
                                        <p:cTn id="100" dur="1000" fill="hold"/>
                                        <p:tgtEl>
                                          <p:spTgt spid="29"/>
                                        </p:tgtEl>
                                        <p:attrNameLst>
                                          <p:attrName>ppt_w</p:attrName>
                                        </p:attrNameLst>
                                      </p:cBhvr>
                                      <p:tavLst>
                                        <p:tav tm="0">
                                          <p:val>
                                            <p:strVal val="#ppt_w"/>
                                          </p:val>
                                        </p:tav>
                                        <p:tav tm="100000">
                                          <p:val>
                                            <p:strVal val="#ppt_w"/>
                                          </p:val>
                                        </p:tav>
                                      </p:tavLst>
                                    </p:anim>
                                    <p:anim calcmode="lin" valueType="num">
                                      <p:cBhvr>
                                        <p:cTn id="101" dur="1000" fill="hold"/>
                                        <p:tgtEl>
                                          <p:spTgt spid="29"/>
                                        </p:tgtEl>
                                        <p:attrNameLst>
                                          <p:attrName>ppt_h</p:attrName>
                                        </p:attrNameLst>
                                      </p:cBhvr>
                                      <p:tavLst>
                                        <p:tav tm="0">
                                          <p:val>
                                            <p:fltVal val="0"/>
                                          </p:val>
                                        </p:tav>
                                        <p:tav tm="100000">
                                          <p:val>
                                            <p:strVal val="#ppt_h"/>
                                          </p:val>
                                        </p:tav>
                                      </p:tavLst>
                                    </p:anim>
                                  </p:childTnLst>
                                </p:cTn>
                              </p:par>
                            </p:childTnLst>
                          </p:cTn>
                        </p:par>
                        <p:par>
                          <p:cTn id="102" fill="hold" nodeType="afterGroup">
                            <p:stCondLst>
                              <p:cond delay="14000"/>
                            </p:stCondLst>
                            <p:childTnLst>
                              <p:par>
                                <p:cTn id="103" presetID="17" presetClass="entr" presetSubtype="8" fill="hold" grpId="0" nodeType="afterEffect">
                                  <p:stCondLst>
                                    <p:cond delay="0"/>
                                  </p:stCondLst>
                                  <p:childTnLst>
                                    <p:set>
                                      <p:cBhvr>
                                        <p:cTn id="104" dur="1" fill="hold">
                                          <p:stCondLst>
                                            <p:cond delay="0"/>
                                          </p:stCondLst>
                                        </p:cTn>
                                        <p:tgtEl>
                                          <p:spTgt spid="30"/>
                                        </p:tgtEl>
                                        <p:attrNameLst>
                                          <p:attrName>style.visibility</p:attrName>
                                        </p:attrNameLst>
                                      </p:cBhvr>
                                      <p:to>
                                        <p:strVal val="visible"/>
                                      </p:to>
                                    </p:set>
                                    <p:anim calcmode="lin" valueType="num">
                                      <p:cBhvr>
                                        <p:cTn id="105" dur="1000" fill="hold"/>
                                        <p:tgtEl>
                                          <p:spTgt spid="30"/>
                                        </p:tgtEl>
                                        <p:attrNameLst>
                                          <p:attrName>ppt_x</p:attrName>
                                        </p:attrNameLst>
                                      </p:cBhvr>
                                      <p:tavLst>
                                        <p:tav tm="0">
                                          <p:val>
                                            <p:strVal val="#ppt_x-#ppt_w/2"/>
                                          </p:val>
                                        </p:tav>
                                        <p:tav tm="100000">
                                          <p:val>
                                            <p:strVal val="#ppt_x"/>
                                          </p:val>
                                        </p:tav>
                                      </p:tavLst>
                                    </p:anim>
                                    <p:anim calcmode="lin" valueType="num">
                                      <p:cBhvr>
                                        <p:cTn id="106" dur="1000" fill="hold"/>
                                        <p:tgtEl>
                                          <p:spTgt spid="30"/>
                                        </p:tgtEl>
                                        <p:attrNameLst>
                                          <p:attrName>ppt_y</p:attrName>
                                        </p:attrNameLst>
                                      </p:cBhvr>
                                      <p:tavLst>
                                        <p:tav tm="0">
                                          <p:val>
                                            <p:strVal val="#ppt_y"/>
                                          </p:val>
                                        </p:tav>
                                        <p:tav tm="100000">
                                          <p:val>
                                            <p:strVal val="#ppt_y"/>
                                          </p:val>
                                        </p:tav>
                                      </p:tavLst>
                                    </p:anim>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11" grpId="0" autoUpdateAnimBg="0"/>
      <p:bldP spid="15" grpId="0" autoUpdateAnimBg="0"/>
      <p:bldP spid="16" grpId="0" autoUpdateAnimBg="0"/>
      <p:bldP spid="20" grpId="0" autoUpdateAnimBg="0"/>
      <p:bldP spid="21" grpId="0" autoUpdateAnimBg="0"/>
      <p:bldP spid="22" grpId="0" autoUpdateAnimBg="0"/>
      <p:bldP spid="23" grpId="0" autoUpdateAnimBg="0"/>
      <p:bldP spid="24" grpId="0" autoUpdateAnimBg="0"/>
      <p:bldP spid="25" grpId="0" autoUpdateAnimBg="0"/>
      <p:bldP spid="26" grpId="0" autoUpdateAnimBg="0"/>
      <p:bldP spid="27" grpId="0" autoUpdateAnimBg="0"/>
      <p:bldP spid="28" grpId="0" autoUpdateAnimBg="0"/>
      <p:bldP spid="29" grpId="0" autoUpdateAnimBg="0"/>
      <p:bldP spid="30"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3891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B34FBCC9-6F0D-48D0-A699-EB4664A440D1}" type="slidenum">
              <a:rPr lang="en-US" smtClean="0"/>
              <a:pPr eaLnBrk="1" fontAlgn="base" hangingPunct="1">
                <a:spcBef>
                  <a:spcPct val="0"/>
                </a:spcBef>
                <a:spcAft>
                  <a:spcPct val="0"/>
                </a:spcAft>
              </a:pPr>
              <a:t>40</a:t>
            </a:fld>
            <a:endParaRPr lang="en-US" smtClean="0"/>
          </a:p>
        </p:txBody>
      </p:sp>
      <p:sp>
        <p:nvSpPr>
          <p:cNvPr id="6" name="Text Box 2"/>
          <p:cNvSpPr txBox="1">
            <a:spLocks noChangeArrowheads="1"/>
          </p:cNvSpPr>
          <p:nvPr/>
        </p:nvSpPr>
        <p:spPr bwMode="auto">
          <a:xfrm>
            <a:off x="0" y="7620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hlinkClick r:id="rId3"/>
              </a:rPr>
              <a:t>How did databases come about??</a:t>
            </a:r>
            <a:endParaRPr lang="en-US" sz="3200" b="1" i="1" dirty="0">
              <a:solidFill>
                <a:srgbClr val="008000"/>
              </a:solidFill>
              <a:effectLst>
                <a:outerShdw blurRad="38100" dist="38100" dir="2700000" algn="tl">
                  <a:srgbClr val="C0C0C0"/>
                </a:outerShdw>
              </a:effectLst>
              <a:latin typeface="Century" pitchFamily="18" charset="0"/>
            </a:endParaRPr>
          </a:p>
        </p:txBody>
      </p:sp>
      <p:sp>
        <p:nvSpPr>
          <p:cNvPr id="7" name="Text Box 3"/>
          <p:cNvSpPr txBox="1">
            <a:spLocks noChangeArrowheads="1"/>
          </p:cNvSpPr>
          <p:nvPr/>
        </p:nvSpPr>
        <p:spPr bwMode="auto">
          <a:xfrm>
            <a:off x="228600" y="1371600"/>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schemeClr val="tx2"/>
                </a:solidFill>
                <a:sym typeface="Symbol" pitchFamily="18" charset="2"/>
              </a:rPr>
              <a:t>   </a:t>
            </a:r>
            <a:r>
              <a:rPr lang="en-US" sz="2400" b="1">
                <a:solidFill>
                  <a:schemeClr val="tx2"/>
                </a:solidFill>
              </a:rPr>
              <a:t>1960’s: North American Rockwell’s Moon Project</a:t>
            </a:r>
          </a:p>
        </p:txBody>
      </p:sp>
      <p:sp>
        <p:nvSpPr>
          <p:cNvPr id="8" name="Text Box 4"/>
          <p:cNvSpPr txBox="1">
            <a:spLocks noChangeArrowheads="1"/>
          </p:cNvSpPr>
          <p:nvPr/>
        </p:nvSpPr>
        <p:spPr bwMode="auto">
          <a:xfrm>
            <a:off x="685800" y="1905000"/>
            <a:ext cx="556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buFont typeface="Arial" charset="0"/>
              <a:buChar char="•"/>
            </a:pPr>
            <a:r>
              <a:rPr lang="en-US" sz="2000"/>
              <a:t>&gt; 60% of all data used was duplicated in multiple data sets (redundancy)</a:t>
            </a:r>
          </a:p>
        </p:txBody>
      </p:sp>
      <p:sp>
        <p:nvSpPr>
          <p:cNvPr id="9" name="Text Box 5"/>
          <p:cNvSpPr txBox="1">
            <a:spLocks noChangeArrowheads="1"/>
          </p:cNvSpPr>
          <p:nvPr/>
        </p:nvSpPr>
        <p:spPr bwMode="auto">
          <a:xfrm>
            <a:off x="304800" y="2667000"/>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schemeClr val="tx2"/>
                </a:solidFill>
                <a:sym typeface="Symbol" pitchFamily="18" charset="2"/>
              </a:rPr>
              <a:t>   By the </a:t>
            </a:r>
            <a:r>
              <a:rPr lang="en-US" sz="2400" b="1">
                <a:solidFill>
                  <a:schemeClr val="tx2"/>
                </a:solidFill>
              </a:rPr>
              <a:t>Mid 1960’s:</a:t>
            </a:r>
          </a:p>
        </p:txBody>
      </p:sp>
      <p:sp>
        <p:nvSpPr>
          <p:cNvPr id="10" name="Text Box 6"/>
          <p:cNvSpPr txBox="1">
            <a:spLocks noChangeArrowheads="1"/>
          </p:cNvSpPr>
          <p:nvPr/>
        </p:nvSpPr>
        <p:spPr bwMode="auto">
          <a:xfrm>
            <a:off x="685800" y="3200400"/>
            <a:ext cx="518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buFont typeface="Arial" charset="0"/>
              <a:buChar char="•"/>
            </a:pPr>
            <a:r>
              <a:rPr lang="en-US" sz="2000"/>
              <a:t>Rockwell/IBM Joint Venture to develop a </a:t>
            </a:r>
            <a:r>
              <a:rPr lang="en-US" sz="2000" b="1" u="sng"/>
              <a:t>D</a:t>
            </a:r>
            <a:r>
              <a:rPr lang="en-US" sz="2000"/>
              <a:t>ata</a:t>
            </a:r>
            <a:r>
              <a:rPr lang="en-US" sz="2000" b="1" u="sng"/>
              <a:t>B</a:t>
            </a:r>
            <a:r>
              <a:rPr lang="en-US" sz="2000"/>
              <a:t>ase </a:t>
            </a:r>
            <a:r>
              <a:rPr lang="en-US" sz="2000" b="1" u="sng"/>
              <a:t>M</a:t>
            </a:r>
            <a:r>
              <a:rPr lang="en-US" sz="2000"/>
              <a:t>anagement </a:t>
            </a:r>
            <a:r>
              <a:rPr lang="en-US" sz="2000" b="1" u="sng"/>
              <a:t>S</a:t>
            </a:r>
            <a:r>
              <a:rPr lang="en-US" sz="2000"/>
              <a:t>ystem (</a:t>
            </a:r>
            <a:r>
              <a:rPr lang="en-US" sz="2000" b="1"/>
              <a:t>DBMS</a:t>
            </a:r>
            <a:r>
              <a:rPr lang="en-US" sz="2000"/>
              <a:t>)</a:t>
            </a:r>
          </a:p>
        </p:txBody>
      </p:sp>
      <p:sp>
        <p:nvSpPr>
          <p:cNvPr id="11" name="Text Box 9"/>
          <p:cNvSpPr txBox="1">
            <a:spLocks noChangeArrowheads="1"/>
          </p:cNvSpPr>
          <p:nvPr/>
        </p:nvSpPr>
        <p:spPr bwMode="auto">
          <a:xfrm>
            <a:off x="685800" y="4049713"/>
            <a:ext cx="815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sz="2000"/>
              <a:t>Hierarchical in Nature</a:t>
            </a:r>
          </a:p>
        </p:txBody>
      </p:sp>
      <p:pic>
        <p:nvPicPr>
          <p:cNvPr id="12" name="Picture 10" descr="rockwell200k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905000"/>
            <a:ext cx="26082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1"/>
          <p:cNvSpPr txBox="1">
            <a:spLocks noChangeArrowheads="1"/>
          </p:cNvSpPr>
          <p:nvPr/>
        </p:nvSpPr>
        <p:spPr bwMode="auto">
          <a:xfrm>
            <a:off x="304800" y="4419600"/>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schemeClr val="tx2"/>
                </a:solidFill>
                <a:sym typeface="Symbol" pitchFamily="18" charset="2"/>
              </a:rPr>
              <a:t>   Later</a:t>
            </a:r>
            <a:r>
              <a:rPr lang="en-US" sz="2400" b="1">
                <a:solidFill>
                  <a:schemeClr val="tx2"/>
                </a:solidFill>
              </a:rPr>
              <a:t>:</a:t>
            </a:r>
          </a:p>
        </p:txBody>
      </p:sp>
      <p:sp>
        <p:nvSpPr>
          <p:cNvPr id="14" name="Text Box 12"/>
          <p:cNvSpPr txBox="1">
            <a:spLocks noChangeArrowheads="1"/>
          </p:cNvSpPr>
          <p:nvPr/>
        </p:nvSpPr>
        <p:spPr bwMode="auto">
          <a:xfrm>
            <a:off x="685800" y="4964113"/>
            <a:ext cx="815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buFont typeface="Arial" charset="0"/>
              <a:buChar char="•"/>
            </a:pPr>
            <a:r>
              <a:rPr lang="en-US" sz="2000"/>
              <a:t>IBM’s </a:t>
            </a:r>
            <a:r>
              <a:rPr lang="en-US" sz="2000" b="1" u="sng"/>
              <a:t>I</a:t>
            </a:r>
            <a:r>
              <a:rPr lang="en-US" sz="2000"/>
              <a:t>nformation </a:t>
            </a:r>
            <a:r>
              <a:rPr lang="en-US" sz="2000" b="1" u="sng"/>
              <a:t>M</a:t>
            </a:r>
            <a:r>
              <a:rPr lang="en-US" sz="2000"/>
              <a:t>anagement </a:t>
            </a:r>
            <a:r>
              <a:rPr lang="en-US" sz="2000" b="1" u="sng"/>
              <a:t>S</a:t>
            </a:r>
            <a:r>
              <a:rPr lang="en-US" sz="2000"/>
              <a:t>ystem (</a:t>
            </a:r>
            <a:r>
              <a:rPr lang="en-US" sz="2000" b="1"/>
              <a:t>IMS</a:t>
            </a:r>
            <a:r>
              <a:rPr lang="en-US" sz="2000"/>
              <a:t>)</a:t>
            </a:r>
          </a:p>
        </p:txBody>
      </p:sp>
      <p:pic>
        <p:nvPicPr>
          <p:cNvPr id="15" name="Picture 17" descr="IBMIM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4279900"/>
            <a:ext cx="2362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2"/>
          <p:cNvSpPr txBox="1">
            <a:spLocks noChangeArrowheads="1"/>
          </p:cNvSpPr>
          <p:nvPr/>
        </p:nvSpPr>
        <p:spPr bwMode="auto">
          <a:xfrm>
            <a:off x="685800" y="5410200"/>
            <a:ext cx="541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pPr>
            <a:r>
              <a:rPr lang="en-US" sz="2000">
                <a:sym typeface="Symbol" pitchFamily="18" charset="2"/>
              </a:rPr>
              <a:t>  1970’s-80’s: The Most Widely-used DBMS (Mainframe) </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85" decel="100000"/>
                                        <p:tgtEl>
                                          <p:spTgt spid="6"/>
                                        </p:tgtEl>
                                      </p:cBhvr>
                                    </p:animEffect>
                                    <p:animScale>
                                      <p:cBhvr>
                                        <p:cTn id="8" dur="385" decel="100000"/>
                                        <p:tgtEl>
                                          <p:spTgt spid="6"/>
                                        </p:tgtEl>
                                      </p:cBhvr>
                                      <p:from x="10000" y="10000"/>
                                      <p:to x="200000" y="450000"/>
                                    </p:animScale>
                                    <p:animScale>
                                      <p:cBhvr>
                                        <p:cTn id="9" dur="615" accel="100000" fill="hold">
                                          <p:stCondLst>
                                            <p:cond delay="385"/>
                                          </p:stCondLst>
                                        </p:cTn>
                                        <p:tgtEl>
                                          <p:spTgt spid="6"/>
                                        </p:tgtEl>
                                      </p:cBhvr>
                                      <p:from x="200000" y="450000"/>
                                      <p:to x="100000" y="100000"/>
                                    </p:animScale>
                                    <p:set>
                                      <p:cBhvr>
                                        <p:cTn id="10" dur="385" fill="hold"/>
                                        <p:tgtEl>
                                          <p:spTgt spid="6"/>
                                        </p:tgtEl>
                                        <p:attrNameLst>
                                          <p:attrName>ppt_x</p:attrName>
                                        </p:attrNameLst>
                                      </p:cBhvr>
                                      <p:to>
                                        <p:strVal val="(0.5)"/>
                                      </p:to>
                                    </p:set>
                                    <p:anim from="(0.5)" to="(#ppt_x)" calcmode="lin" valueType="num">
                                      <p:cBhvr>
                                        <p:cTn id="11" dur="615" accel="100000" fill="hold">
                                          <p:stCondLst>
                                            <p:cond delay="385"/>
                                          </p:stCondLst>
                                        </p:cTn>
                                        <p:tgtEl>
                                          <p:spTgt spid="6"/>
                                        </p:tgtEl>
                                        <p:attrNameLst>
                                          <p:attrName>ppt_x</p:attrName>
                                        </p:attrNameLst>
                                      </p:cBhvr>
                                    </p:anim>
                                    <p:set>
                                      <p:cBhvr>
                                        <p:cTn id="12" dur="385" fill="hold"/>
                                        <p:tgtEl>
                                          <p:spTgt spid="6"/>
                                        </p:tgtEl>
                                        <p:attrNameLst>
                                          <p:attrName>ppt_y</p:attrName>
                                        </p:attrNameLst>
                                      </p:cBhvr>
                                      <p:to>
                                        <p:strVal val="(#ppt_y+0.4)"/>
                                      </p:to>
                                    </p:set>
                                    <p:anim from="(#ppt_y+0.4)" to="(#ppt_y)" calcmode="lin" valueType="num">
                                      <p:cBhvr>
                                        <p:cTn id="13" dur="615" accel="100000" fill="hold">
                                          <p:stCondLst>
                                            <p:cond delay="385"/>
                                          </p:stCondLst>
                                        </p:cTn>
                                        <p:tgtEl>
                                          <p:spTgt spid="6"/>
                                        </p:tgtEl>
                                        <p:attrNameLst>
                                          <p:attrName>ppt_y</p:attrName>
                                        </p:attrNameLst>
                                      </p:cBhvr>
                                    </p:anim>
                                  </p:childTnLst>
                                </p:cTn>
                              </p:par>
                            </p:childTnLst>
                          </p:cTn>
                        </p:par>
                        <p:par>
                          <p:cTn id="14" fill="hold" nodeType="afterGroup">
                            <p:stCondLst>
                              <p:cond delay="1000"/>
                            </p:stCondLst>
                            <p:childTnLst>
                              <p:par>
                                <p:cTn id="15" presetID="17"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ppt_x</p:attrName>
                                        </p:attrNameLst>
                                      </p:cBhvr>
                                      <p:tavLst>
                                        <p:tav tm="0">
                                          <p:val>
                                            <p:strVal val="#ppt_x-#ppt_w/2"/>
                                          </p:val>
                                        </p:tav>
                                        <p:tav tm="100000">
                                          <p:val>
                                            <p:strVal val="#ppt_x"/>
                                          </p:val>
                                        </p:tav>
                                      </p:tavLst>
                                    </p:anim>
                                    <p:anim calcmode="lin" valueType="num">
                                      <p:cBhvr>
                                        <p:cTn id="18" dur="1000" fill="hold"/>
                                        <p:tgtEl>
                                          <p:spTgt spid="7"/>
                                        </p:tgtEl>
                                        <p:attrNameLst>
                                          <p:attrName>ppt_y</p:attrName>
                                        </p:attrNameLst>
                                      </p:cBhvr>
                                      <p:tavLst>
                                        <p:tav tm="0">
                                          <p:val>
                                            <p:strVal val="#ppt_y"/>
                                          </p:val>
                                        </p:tav>
                                        <p:tav tm="100000">
                                          <p:val>
                                            <p:strVal val="#ppt_y"/>
                                          </p:val>
                                        </p:tav>
                                      </p:tavLst>
                                    </p:anim>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childTnLst>
                                </p:cTn>
                              </p:par>
                              <p:par>
                                <p:cTn id="21" presetID="21"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4)">
                                      <p:cBhvr>
                                        <p:cTn id="23" dur="1000"/>
                                        <p:tgtEl>
                                          <p:spTgt spid="12"/>
                                        </p:tgtEl>
                                      </p:cBhvr>
                                    </p:animEffect>
                                  </p:childTnLst>
                                </p:cTn>
                              </p:par>
                            </p:childTnLst>
                          </p:cTn>
                        </p:par>
                        <p:par>
                          <p:cTn id="24" fill="hold" nodeType="afterGroup">
                            <p:stCondLst>
                              <p:cond delay="2000"/>
                            </p:stCondLst>
                            <p:childTnLst>
                              <p:par>
                                <p:cTn id="25" presetID="1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lide(fromTop)">
                                      <p:cBhvr>
                                        <p:cTn id="27" dur="1000"/>
                                        <p:tgtEl>
                                          <p:spTgt spid="8"/>
                                        </p:tgtEl>
                                      </p:cBhvr>
                                    </p:animEffect>
                                  </p:childTnLst>
                                </p:cTn>
                              </p:par>
                            </p:childTnLst>
                          </p:cTn>
                        </p:par>
                        <p:par>
                          <p:cTn id="28" fill="hold" nodeType="afterGroup">
                            <p:stCondLst>
                              <p:cond delay="3000"/>
                            </p:stCondLst>
                            <p:childTnLst>
                              <p:par>
                                <p:cTn id="29" presetID="17"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ppt_x</p:attrName>
                                        </p:attrNameLst>
                                      </p:cBhvr>
                                      <p:tavLst>
                                        <p:tav tm="0">
                                          <p:val>
                                            <p:strVal val="#ppt_x-#ppt_w/2"/>
                                          </p:val>
                                        </p:tav>
                                        <p:tav tm="100000">
                                          <p:val>
                                            <p:strVal val="#ppt_x"/>
                                          </p:val>
                                        </p:tav>
                                      </p:tavLst>
                                    </p:anim>
                                    <p:anim calcmode="lin" valueType="num">
                                      <p:cBhvr>
                                        <p:cTn id="32" dur="1000" fill="hold"/>
                                        <p:tgtEl>
                                          <p:spTgt spid="9"/>
                                        </p:tgtEl>
                                        <p:attrNameLst>
                                          <p:attrName>ppt_y</p:attrName>
                                        </p:attrNameLst>
                                      </p:cBhvr>
                                      <p:tavLst>
                                        <p:tav tm="0">
                                          <p:val>
                                            <p:strVal val="#ppt_y"/>
                                          </p:val>
                                        </p:tav>
                                        <p:tav tm="100000">
                                          <p:val>
                                            <p:strVal val="#ppt_y"/>
                                          </p:val>
                                        </p:tav>
                                      </p:tavLst>
                                    </p:anim>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childTnLst>
                                </p:cTn>
                              </p:par>
                            </p:childTnLst>
                          </p:cTn>
                        </p:par>
                        <p:par>
                          <p:cTn id="35" fill="hold" nodeType="afterGroup">
                            <p:stCondLst>
                              <p:cond delay="4000"/>
                            </p:stCondLst>
                            <p:childTnLst>
                              <p:par>
                                <p:cTn id="36" presetID="12" presetClass="entr" presetSubtype="1"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slide(fromTop)">
                                      <p:cBhvr>
                                        <p:cTn id="38" dur="1000"/>
                                        <p:tgtEl>
                                          <p:spTgt spid="10"/>
                                        </p:tgtEl>
                                      </p:cBhvr>
                                    </p:animEffect>
                                  </p:childTnLst>
                                </p:cTn>
                              </p:par>
                            </p:childTnLst>
                          </p:cTn>
                        </p:par>
                        <p:par>
                          <p:cTn id="39" fill="hold" nodeType="afterGroup">
                            <p:stCondLst>
                              <p:cond delay="5000"/>
                            </p:stCondLst>
                            <p:childTnLst>
                              <p:par>
                                <p:cTn id="40" presetID="12" presetClass="entr" presetSubtype="1"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slide(fromTop)">
                                      <p:cBhvr>
                                        <p:cTn id="42" dur="1000"/>
                                        <p:tgtEl>
                                          <p:spTgt spid="11"/>
                                        </p:tgtEl>
                                      </p:cBhvr>
                                    </p:animEffect>
                                  </p:childTnLst>
                                </p:cTn>
                              </p:par>
                            </p:childTnLst>
                          </p:cTn>
                        </p:par>
                        <p:par>
                          <p:cTn id="43" fill="hold" nodeType="afterGroup">
                            <p:stCondLst>
                              <p:cond delay="6000"/>
                            </p:stCondLst>
                            <p:childTnLst>
                              <p:par>
                                <p:cTn id="44" presetID="17" presetClass="entr" presetSubtype="8"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ppt_x</p:attrName>
                                        </p:attrNameLst>
                                      </p:cBhvr>
                                      <p:tavLst>
                                        <p:tav tm="0">
                                          <p:val>
                                            <p:strVal val="#ppt_x-#ppt_w/2"/>
                                          </p:val>
                                        </p:tav>
                                        <p:tav tm="100000">
                                          <p:val>
                                            <p:strVal val="#ppt_x"/>
                                          </p:val>
                                        </p:tav>
                                      </p:tavLst>
                                    </p:anim>
                                    <p:anim calcmode="lin" valueType="num">
                                      <p:cBhvr>
                                        <p:cTn id="47" dur="1000" fill="hold"/>
                                        <p:tgtEl>
                                          <p:spTgt spid="13"/>
                                        </p:tgtEl>
                                        <p:attrNameLst>
                                          <p:attrName>ppt_y</p:attrName>
                                        </p:attrNameLst>
                                      </p:cBhvr>
                                      <p:tavLst>
                                        <p:tav tm="0">
                                          <p:val>
                                            <p:strVal val="#ppt_y"/>
                                          </p:val>
                                        </p:tav>
                                        <p:tav tm="100000">
                                          <p:val>
                                            <p:strVal val="#ppt_y"/>
                                          </p:val>
                                        </p:tav>
                                      </p:tavLst>
                                    </p:anim>
                                    <p:anim calcmode="lin" valueType="num">
                                      <p:cBhvr>
                                        <p:cTn id="48" dur="1000" fill="hold"/>
                                        <p:tgtEl>
                                          <p:spTgt spid="13"/>
                                        </p:tgtEl>
                                        <p:attrNameLst>
                                          <p:attrName>ppt_w</p:attrName>
                                        </p:attrNameLst>
                                      </p:cBhvr>
                                      <p:tavLst>
                                        <p:tav tm="0">
                                          <p:val>
                                            <p:fltVal val="0"/>
                                          </p:val>
                                        </p:tav>
                                        <p:tav tm="100000">
                                          <p:val>
                                            <p:strVal val="#ppt_w"/>
                                          </p:val>
                                        </p:tav>
                                      </p:tavLst>
                                    </p:anim>
                                    <p:anim calcmode="lin" valueType="num">
                                      <p:cBhvr>
                                        <p:cTn id="49" dur="1000" fill="hold"/>
                                        <p:tgtEl>
                                          <p:spTgt spid="13"/>
                                        </p:tgtEl>
                                        <p:attrNameLst>
                                          <p:attrName>ppt_h</p:attrName>
                                        </p:attrNameLst>
                                      </p:cBhvr>
                                      <p:tavLst>
                                        <p:tav tm="0">
                                          <p:val>
                                            <p:strVal val="#ppt_h"/>
                                          </p:val>
                                        </p:tav>
                                        <p:tav tm="100000">
                                          <p:val>
                                            <p:strVal val="#ppt_h"/>
                                          </p:val>
                                        </p:tav>
                                      </p:tavLst>
                                    </p:anim>
                                  </p:childTnLst>
                                </p:cTn>
                              </p:par>
                            </p:childTnLst>
                          </p:cTn>
                        </p:par>
                        <p:par>
                          <p:cTn id="50" fill="hold" nodeType="afterGroup">
                            <p:stCondLst>
                              <p:cond delay="7000"/>
                            </p:stCondLst>
                            <p:childTnLst>
                              <p:par>
                                <p:cTn id="51" presetID="12" presetClass="entr" presetSubtype="1"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slide(fromTop)">
                                      <p:cBhvr>
                                        <p:cTn id="53" dur="1000"/>
                                        <p:tgtEl>
                                          <p:spTgt spid="14"/>
                                        </p:tgtEl>
                                      </p:cBhvr>
                                    </p:animEffect>
                                  </p:childTnLst>
                                </p:cTn>
                              </p:par>
                              <p:par>
                                <p:cTn id="54" presetID="8" presetClass="entr" presetSubtype="16"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diamond(in)">
                                      <p:cBhvr>
                                        <p:cTn id="56" dur="1000"/>
                                        <p:tgtEl>
                                          <p:spTgt spid="15"/>
                                        </p:tgtEl>
                                      </p:cBhvr>
                                    </p:animEffect>
                                  </p:childTnLst>
                                </p:cTn>
                              </p:par>
                            </p:childTnLst>
                          </p:cTn>
                        </p:par>
                        <p:par>
                          <p:cTn id="57" fill="hold" nodeType="afterGroup">
                            <p:stCondLst>
                              <p:cond delay="8000"/>
                            </p:stCondLst>
                            <p:childTnLst>
                              <p:par>
                                <p:cTn id="58" presetID="17" presetClass="entr" presetSubtype="1"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1000" fill="hold"/>
                                        <p:tgtEl>
                                          <p:spTgt spid="16"/>
                                        </p:tgtEl>
                                        <p:attrNameLst>
                                          <p:attrName>ppt_y</p:attrName>
                                        </p:attrNameLst>
                                      </p:cBhvr>
                                      <p:tavLst>
                                        <p:tav tm="0">
                                          <p:val>
                                            <p:strVal val="#ppt_y-#ppt_h/2"/>
                                          </p:val>
                                        </p:tav>
                                        <p:tav tm="100000">
                                          <p:val>
                                            <p:strVal val="#ppt_y"/>
                                          </p:val>
                                        </p:tav>
                                      </p:tavLst>
                                    </p:anim>
                                    <p:anim calcmode="lin" valueType="num">
                                      <p:cBhvr>
                                        <p:cTn id="62" dur="1000" fill="hold"/>
                                        <p:tgtEl>
                                          <p:spTgt spid="16"/>
                                        </p:tgtEl>
                                        <p:attrNameLst>
                                          <p:attrName>ppt_w</p:attrName>
                                        </p:attrNameLst>
                                      </p:cBhvr>
                                      <p:tavLst>
                                        <p:tav tm="0">
                                          <p:val>
                                            <p:strVal val="#ppt_w"/>
                                          </p:val>
                                        </p:tav>
                                        <p:tav tm="100000">
                                          <p:val>
                                            <p:strVal val="#ppt_w"/>
                                          </p:val>
                                        </p:tav>
                                      </p:tavLst>
                                    </p:anim>
                                    <p:anim calcmode="lin" valueType="num">
                                      <p:cBhvr>
                                        <p:cTn id="63" dur="10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utoUpdateAnimBg="0"/>
      <p:bldP spid="8" grpId="0" autoUpdateAnimBg="0"/>
      <p:bldP spid="9" grpId="0" autoUpdateAnimBg="0"/>
      <p:bldP spid="10" grpId="0" autoUpdateAnimBg="0"/>
      <p:bldP spid="11" grpId="0" autoUpdateAnimBg="0"/>
      <p:bldP spid="13" grpId="0" autoUpdateAnimBg="0"/>
      <p:bldP spid="14" grpId="0" autoUpdateAnimBg="0"/>
      <p:bldP spid="16"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39939" name="Slide Number Placeholder 4"/>
          <p:cNvSpPr>
            <a:spLocks noGrp="1"/>
          </p:cNvSpPr>
          <p:nvPr>
            <p:ph type="sldNum" sz="quarter" idx="11"/>
          </p:nvPr>
        </p:nvSpPr>
        <p:spPr>
          <a:xfrm>
            <a:off x="6477000" y="177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4E2248F-D805-4FA1-A3F4-E070C20DF28D}" type="slidenum">
              <a:rPr lang="en-US" smtClean="0"/>
              <a:pPr eaLnBrk="1" fontAlgn="base" hangingPunct="1">
                <a:spcBef>
                  <a:spcPct val="0"/>
                </a:spcBef>
                <a:spcAft>
                  <a:spcPct val="0"/>
                </a:spcAft>
              </a:pPr>
              <a:t>41</a:t>
            </a:fld>
            <a:endParaRPr lang="en-US" smtClean="0"/>
          </a:p>
        </p:txBody>
      </p:sp>
      <p:sp>
        <p:nvSpPr>
          <p:cNvPr id="6" name="Text Box 4"/>
          <p:cNvSpPr txBox="1">
            <a:spLocks noChangeArrowheads="1"/>
          </p:cNvSpPr>
          <p:nvPr/>
        </p:nvSpPr>
        <p:spPr bwMode="auto">
          <a:xfrm>
            <a:off x="381000" y="1549400"/>
            <a:ext cx="853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ym typeface="Symbol" pitchFamily="18" charset="2"/>
              </a:rPr>
              <a:t>  1971: </a:t>
            </a:r>
            <a:r>
              <a:rPr lang="en-US" sz="2400" b="1" u="sng">
                <a:sym typeface="Symbol" pitchFamily="18" charset="2"/>
              </a:rPr>
              <a:t>CO</a:t>
            </a:r>
            <a:r>
              <a:rPr lang="en-US" sz="2400" b="1">
                <a:sym typeface="Symbol" pitchFamily="18" charset="2"/>
              </a:rPr>
              <a:t>nference on </a:t>
            </a:r>
            <a:r>
              <a:rPr lang="en-US" sz="2400" b="1" u="sng">
                <a:sym typeface="Symbol" pitchFamily="18" charset="2"/>
              </a:rPr>
              <a:t>DA</a:t>
            </a:r>
            <a:r>
              <a:rPr lang="en-US" sz="2400" b="1">
                <a:sym typeface="Symbol" pitchFamily="18" charset="2"/>
              </a:rPr>
              <a:t>ta </a:t>
            </a:r>
            <a:r>
              <a:rPr lang="en-US" sz="2400" b="1" u="sng">
                <a:sym typeface="Symbol" pitchFamily="18" charset="2"/>
              </a:rPr>
              <a:t>SY</a:t>
            </a:r>
            <a:r>
              <a:rPr lang="en-US" sz="2400" b="1">
                <a:sym typeface="Symbol" pitchFamily="18" charset="2"/>
              </a:rPr>
              <a:t>stems </a:t>
            </a:r>
            <a:r>
              <a:rPr lang="en-US" sz="2400" b="1" u="sng">
                <a:sym typeface="Symbol" pitchFamily="18" charset="2"/>
              </a:rPr>
              <a:t>L</a:t>
            </a:r>
            <a:r>
              <a:rPr lang="en-US" sz="2400" b="1">
                <a:sym typeface="Symbol" pitchFamily="18" charset="2"/>
              </a:rPr>
              <a:t>anguages (CODASYL)</a:t>
            </a:r>
            <a:endParaRPr lang="en-US" sz="2400" b="1"/>
          </a:p>
        </p:txBody>
      </p:sp>
      <p:sp>
        <p:nvSpPr>
          <p:cNvPr id="7" name="Text Box 5"/>
          <p:cNvSpPr txBox="1">
            <a:spLocks noChangeArrowheads="1"/>
          </p:cNvSpPr>
          <p:nvPr/>
        </p:nvSpPr>
        <p:spPr bwMode="auto">
          <a:xfrm>
            <a:off x="685800" y="2463800"/>
            <a:ext cx="8458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pPr>
            <a:r>
              <a:rPr lang="en-US" sz="2000">
                <a:sym typeface="Symbol" pitchFamily="18" charset="2"/>
              </a:rPr>
              <a:t>  Intended to set COBOL standards</a:t>
            </a:r>
            <a:endParaRPr lang="en-US" sz="2000"/>
          </a:p>
        </p:txBody>
      </p:sp>
      <p:sp>
        <p:nvSpPr>
          <p:cNvPr id="8" name="Text Box 6"/>
          <p:cNvSpPr txBox="1">
            <a:spLocks noChangeArrowheads="1"/>
          </p:cNvSpPr>
          <p:nvPr/>
        </p:nvSpPr>
        <p:spPr bwMode="auto">
          <a:xfrm>
            <a:off x="685800" y="2949575"/>
            <a:ext cx="845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pPr>
            <a:r>
              <a:rPr lang="en-US" sz="2000">
                <a:sym typeface="Symbol" pitchFamily="18" charset="2"/>
              </a:rPr>
              <a:t>  Standards developed eventually accepted by the </a:t>
            </a:r>
            <a:r>
              <a:rPr lang="en-US" sz="2000" u="sng">
                <a:sym typeface="Symbol" pitchFamily="18" charset="2"/>
              </a:rPr>
              <a:t>A</a:t>
            </a:r>
            <a:r>
              <a:rPr lang="en-US" sz="2000">
                <a:sym typeface="Symbol" pitchFamily="18" charset="2"/>
              </a:rPr>
              <a:t>merican </a:t>
            </a:r>
            <a:r>
              <a:rPr lang="en-US" sz="2000" u="sng">
                <a:sym typeface="Symbol" pitchFamily="18" charset="2"/>
              </a:rPr>
              <a:t>N</a:t>
            </a:r>
            <a:r>
              <a:rPr lang="en-US" sz="2000">
                <a:sym typeface="Symbol" pitchFamily="18" charset="2"/>
              </a:rPr>
              <a:t>ational </a:t>
            </a:r>
            <a:r>
              <a:rPr lang="en-US" sz="2000" u="sng">
                <a:sym typeface="Symbol" pitchFamily="18" charset="2"/>
              </a:rPr>
              <a:t>S</a:t>
            </a:r>
            <a:r>
              <a:rPr lang="en-US" sz="2000">
                <a:sym typeface="Symbol" pitchFamily="18" charset="2"/>
              </a:rPr>
              <a:t>tandards </a:t>
            </a:r>
            <a:r>
              <a:rPr lang="en-US" sz="2000" u="sng">
                <a:sym typeface="Symbol" pitchFamily="18" charset="2"/>
              </a:rPr>
              <a:t>I</a:t>
            </a:r>
            <a:r>
              <a:rPr lang="en-US" sz="2000">
                <a:sym typeface="Symbol" pitchFamily="18" charset="2"/>
              </a:rPr>
              <a:t>nstitute (ANSI)</a:t>
            </a:r>
            <a:endParaRPr lang="en-US" sz="2000"/>
          </a:p>
        </p:txBody>
      </p:sp>
      <p:sp>
        <p:nvSpPr>
          <p:cNvPr id="9" name="Text Box 7"/>
          <p:cNvSpPr txBox="1">
            <a:spLocks noChangeArrowheads="1"/>
          </p:cNvSpPr>
          <p:nvPr/>
        </p:nvSpPr>
        <p:spPr bwMode="auto">
          <a:xfrm>
            <a:off x="685800" y="3683000"/>
            <a:ext cx="845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pPr>
            <a:r>
              <a:rPr lang="en-US" sz="2000">
                <a:sym typeface="Symbol" pitchFamily="18" charset="2"/>
              </a:rPr>
              <a:t>  The </a:t>
            </a:r>
            <a:r>
              <a:rPr lang="en-US" sz="2000" u="sng">
                <a:sym typeface="Symbol" pitchFamily="18" charset="2"/>
              </a:rPr>
              <a:t>D</a:t>
            </a:r>
            <a:r>
              <a:rPr lang="en-US" sz="2000">
                <a:sym typeface="Symbol" pitchFamily="18" charset="2"/>
              </a:rPr>
              <a:t>ata</a:t>
            </a:r>
            <a:r>
              <a:rPr lang="en-US" sz="2000" u="sng">
                <a:sym typeface="Symbol" pitchFamily="18" charset="2"/>
              </a:rPr>
              <a:t>B</a:t>
            </a:r>
            <a:r>
              <a:rPr lang="en-US" sz="2000">
                <a:sym typeface="Symbol" pitchFamily="18" charset="2"/>
              </a:rPr>
              <a:t>ase </a:t>
            </a:r>
            <a:r>
              <a:rPr lang="en-US" sz="2000" u="sng">
                <a:sym typeface="Symbol" pitchFamily="18" charset="2"/>
              </a:rPr>
              <a:t>T</a:t>
            </a:r>
            <a:r>
              <a:rPr lang="en-US" sz="2000">
                <a:sym typeface="Symbol" pitchFamily="18" charset="2"/>
              </a:rPr>
              <a:t>ask </a:t>
            </a:r>
            <a:r>
              <a:rPr lang="en-US" sz="2000" u="sng">
                <a:sym typeface="Symbol" pitchFamily="18" charset="2"/>
              </a:rPr>
              <a:t>G</a:t>
            </a:r>
            <a:r>
              <a:rPr lang="en-US" sz="2000">
                <a:sym typeface="Symbol" pitchFamily="18" charset="2"/>
              </a:rPr>
              <a:t>roup (DBTG), an off-shot of CODASYL was charged with:</a:t>
            </a:r>
            <a:endParaRPr lang="en-US" sz="2000"/>
          </a:p>
        </p:txBody>
      </p:sp>
      <p:sp>
        <p:nvSpPr>
          <p:cNvPr id="10" name="Text Box 9"/>
          <p:cNvSpPr txBox="1">
            <a:spLocks noChangeArrowheads="1"/>
          </p:cNvSpPr>
          <p:nvPr/>
        </p:nvSpPr>
        <p:spPr bwMode="auto">
          <a:xfrm>
            <a:off x="990600" y="4292600"/>
            <a:ext cx="784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pPr>
            <a:r>
              <a:rPr lang="en-US" sz="2000">
                <a:sym typeface="Symbol" pitchFamily="18" charset="2"/>
              </a:rPr>
              <a:t>  Defining a set of standards for an environment which would facilitate Database creation and manipulation</a:t>
            </a:r>
            <a:endParaRPr lang="en-US" sz="2000"/>
          </a:p>
        </p:txBody>
      </p:sp>
      <p:sp>
        <p:nvSpPr>
          <p:cNvPr id="11" name="Text Box 2"/>
          <p:cNvSpPr txBox="1">
            <a:spLocks noChangeArrowheads="1"/>
          </p:cNvSpPr>
          <p:nvPr/>
        </p:nvSpPr>
        <p:spPr bwMode="auto">
          <a:xfrm>
            <a:off x="0" y="7620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How did databases come about??</a:t>
            </a:r>
          </a:p>
        </p:txBody>
      </p:sp>
      <p:sp>
        <p:nvSpPr>
          <p:cNvPr id="12" name="Text Box 6"/>
          <p:cNvSpPr txBox="1">
            <a:spLocks noChangeArrowheads="1"/>
          </p:cNvSpPr>
          <p:nvPr/>
        </p:nvSpPr>
        <p:spPr bwMode="auto">
          <a:xfrm>
            <a:off x="685800" y="5029200"/>
            <a:ext cx="845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pPr>
            <a:r>
              <a:rPr lang="en-US" sz="2000">
                <a:sym typeface="Symbol" pitchFamily="18" charset="2"/>
              </a:rPr>
              <a:t>  Standards developed eventually accepted by the </a:t>
            </a:r>
            <a:r>
              <a:rPr lang="en-US" sz="2000" u="sng">
                <a:sym typeface="Symbol" pitchFamily="18" charset="2"/>
              </a:rPr>
              <a:t>A</a:t>
            </a:r>
            <a:r>
              <a:rPr lang="en-US" sz="2000">
                <a:sym typeface="Symbol" pitchFamily="18" charset="2"/>
              </a:rPr>
              <a:t>merican </a:t>
            </a:r>
            <a:r>
              <a:rPr lang="en-US" sz="2000" u="sng">
                <a:sym typeface="Symbol" pitchFamily="18" charset="2"/>
              </a:rPr>
              <a:t>N</a:t>
            </a:r>
            <a:r>
              <a:rPr lang="en-US" sz="2000">
                <a:sym typeface="Symbol" pitchFamily="18" charset="2"/>
              </a:rPr>
              <a:t>ational </a:t>
            </a:r>
            <a:r>
              <a:rPr lang="en-US" sz="2000" u="sng">
                <a:sym typeface="Symbol" pitchFamily="18" charset="2"/>
              </a:rPr>
              <a:t>S</a:t>
            </a:r>
            <a:r>
              <a:rPr lang="en-US" sz="2000">
                <a:sym typeface="Symbol" pitchFamily="18" charset="2"/>
              </a:rPr>
              <a:t>tandards </a:t>
            </a:r>
            <a:r>
              <a:rPr lang="en-US" sz="2000" u="sng">
                <a:sym typeface="Symbol" pitchFamily="18" charset="2"/>
              </a:rPr>
              <a:t>I</a:t>
            </a:r>
            <a:r>
              <a:rPr lang="en-US" sz="2000">
                <a:sym typeface="Symbol" pitchFamily="18" charset="2"/>
              </a:rPr>
              <a:t>nstitute (ANSI)</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ppt_y+#ppt_h/2"/>
                                          </p:val>
                                        </p:tav>
                                        <p:tav tm="100000">
                                          <p:val>
                                            <p:strVal val="#ppt_y"/>
                                          </p:val>
                                        </p:tav>
                                      </p:tavLst>
                                    </p:anim>
                                    <p:anim calcmode="lin" valueType="num">
                                      <p:cBhvr>
                                        <p:cTn id="9" dur="500" fill="hold"/>
                                        <p:tgtEl>
                                          <p:spTgt spid="6"/>
                                        </p:tgtEl>
                                        <p:attrNameLst>
                                          <p:attrName>ppt_w</p:attrName>
                                        </p:attrNameLst>
                                      </p:cBhvr>
                                      <p:tavLst>
                                        <p:tav tm="0">
                                          <p:val>
                                            <p:strVal val="#ppt_w"/>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ppt_w/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1500"/>
                            </p:stCondLst>
                            <p:childTnLst>
                              <p:par>
                                <p:cTn id="19" presetID="17"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ppt_x</p:attrName>
                                        </p:attrNameLst>
                                      </p:cBhvr>
                                      <p:tavLst>
                                        <p:tav tm="0">
                                          <p:val>
                                            <p:strVal val="#ppt_x-#ppt_w/2"/>
                                          </p:val>
                                        </p:tav>
                                        <p:tav tm="100000">
                                          <p:val>
                                            <p:strVal val="#ppt_x"/>
                                          </p:val>
                                        </p:tav>
                                      </p:tavLst>
                                    </p:anim>
                                    <p:anim calcmode="lin" valueType="num">
                                      <p:cBhvr>
                                        <p:cTn id="22" dur="1000" fill="hold"/>
                                        <p:tgtEl>
                                          <p:spTgt spid="8"/>
                                        </p:tgtEl>
                                        <p:attrNameLst>
                                          <p:attrName>ppt_y</p:attrName>
                                        </p:attrNameLst>
                                      </p:cBhvr>
                                      <p:tavLst>
                                        <p:tav tm="0">
                                          <p:val>
                                            <p:strVal val="#ppt_y"/>
                                          </p:val>
                                        </p:tav>
                                        <p:tav tm="100000">
                                          <p:val>
                                            <p:strVal val="#ppt_y"/>
                                          </p:val>
                                        </p:tav>
                                      </p:tavLst>
                                    </p:anim>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childTnLst>
                                </p:cTn>
                              </p:par>
                            </p:childTnLst>
                          </p:cTn>
                        </p:par>
                        <p:par>
                          <p:cTn id="25" fill="hold" nodeType="afterGroup">
                            <p:stCondLst>
                              <p:cond delay="2500"/>
                            </p:stCondLst>
                            <p:childTnLst>
                              <p:par>
                                <p:cTn id="26" presetID="17" presetClass="entr" presetSubtype="8"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ppt_x</p:attrName>
                                        </p:attrNameLst>
                                      </p:cBhvr>
                                      <p:tavLst>
                                        <p:tav tm="0">
                                          <p:val>
                                            <p:strVal val="#ppt_x-#ppt_w/2"/>
                                          </p:val>
                                        </p:tav>
                                        <p:tav tm="100000">
                                          <p:val>
                                            <p:strVal val="#ppt_x"/>
                                          </p:val>
                                        </p:tav>
                                      </p:tavLst>
                                    </p:anim>
                                    <p:anim calcmode="lin" valueType="num">
                                      <p:cBhvr>
                                        <p:cTn id="29" dur="1000" fill="hold"/>
                                        <p:tgtEl>
                                          <p:spTgt spid="9"/>
                                        </p:tgtEl>
                                        <p:attrNameLst>
                                          <p:attrName>ppt_y</p:attrName>
                                        </p:attrNameLst>
                                      </p:cBhvr>
                                      <p:tavLst>
                                        <p:tav tm="0">
                                          <p:val>
                                            <p:strVal val="#ppt_y"/>
                                          </p:val>
                                        </p:tav>
                                        <p:tav tm="100000">
                                          <p:val>
                                            <p:strVal val="#ppt_y"/>
                                          </p:val>
                                        </p:tav>
                                      </p:tavLst>
                                    </p:anim>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strVal val="#ppt_h"/>
                                          </p:val>
                                        </p:tav>
                                        <p:tav tm="100000">
                                          <p:val>
                                            <p:strVal val="#ppt_h"/>
                                          </p:val>
                                        </p:tav>
                                      </p:tavLst>
                                    </p:anim>
                                  </p:childTnLst>
                                </p:cTn>
                              </p:par>
                            </p:childTnLst>
                          </p:cTn>
                        </p:par>
                        <p:par>
                          <p:cTn id="32" fill="hold" nodeType="afterGroup">
                            <p:stCondLst>
                              <p:cond delay="3500"/>
                            </p:stCondLst>
                            <p:childTnLst>
                              <p:par>
                                <p:cTn id="33" presetID="17" presetClass="entr" presetSubtype="1"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ppt_x</p:attrName>
                                        </p:attrNameLst>
                                      </p:cBhvr>
                                      <p:tavLst>
                                        <p:tav tm="0">
                                          <p:val>
                                            <p:strVal val="#ppt_x"/>
                                          </p:val>
                                        </p:tav>
                                        <p:tav tm="100000">
                                          <p:val>
                                            <p:strVal val="#ppt_x"/>
                                          </p:val>
                                        </p:tav>
                                      </p:tavLst>
                                    </p:anim>
                                    <p:anim calcmode="lin" valueType="num">
                                      <p:cBhvr>
                                        <p:cTn id="36" dur="500" fill="hold"/>
                                        <p:tgtEl>
                                          <p:spTgt spid="10"/>
                                        </p:tgtEl>
                                        <p:attrNameLst>
                                          <p:attrName>ppt_y</p:attrName>
                                        </p:attrNameLst>
                                      </p:cBhvr>
                                      <p:tavLst>
                                        <p:tav tm="0">
                                          <p:val>
                                            <p:strVal val="#ppt_y-#ppt_h/2"/>
                                          </p:val>
                                        </p:tav>
                                        <p:tav tm="100000">
                                          <p:val>
                                            <p:strVal val="#ppt_y"/>
                                          </p:val>
                                        </p:tav>
                                      </p:tavLst>
                                    </p:anim>
                                    <p:anim calcmode="lin" valueType="num">
                                      <p:cBhvr>
                                        <p:cTn id="37" dur="500" fill="hold"/>
                                        <p:tgtEl>
                                          <p:spTgt spid="10"/>
                                        </p:tgtEl>
                                        <p:attrNameLst>
                                          <p:attrName>ppt_w</p:attrName>
                                        </p:attrNameLst>
                                      </p:cBhvr>
                                      <p:tavLst>
                                        <p:tav tm="0">
                                          <p:val>
                                            <p:strVal val="#ppt_w"/>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childTnLst>
                                </p:cTn>
                              </p:par>
                            </p:childTnLst>
                          </p:cTn>
                        </p:par>
                        <p:par>
                          <p:cTn id="39" fill="hold" nodeType="afterGroup">
                            <p:stCondLst>
                              <p:cond delay="4000"/>
                            </p:stCondLst>
                            <p:childTnLst>
                              <p:par>
                                <p:cTn id="40" presetID="17"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1000" fill="hold"/>
                                        <p:tgtEl>
                                          <p:spTgt spid="12"/>
                                        </p:tgtEl>
                                        <p:attrNameLst>
                                          <p:attrName>ppt_x</p:attrName>
                                        </p:attrNameLst>
                                      </p:cBhvr>
                                      <p:tavLst>
                                        <p:tav tm="0">
                                          <p:val>
                                            <p:strVal val="#ppt_x-#ppt_w/2"/>
                                          </p:val>
                                        </p:tav>
                                        <p:tav tm="100000">
                                          <p:val>
                                            <p:strVal val="#ppt_x"/>
                                          </p:val>
                                        </p:tav>
                                      </p:tavLst>
                                    </p:anim>
                                    <p:anim calcmode="lin" valueType="num">
                                      <p:cBhvr>
                                        <p:cTn id="43" dur="1000" fill="hold"/>
                                        <p:tgtEl>
                                          <p:spTgt spid="12"/>
                                        </p:tgtEl>
                                        <p:attrNameLst>
                                          <p:attrName>ppt_y</p:attrName>
                                        </p:attrNameLst>
                                      </p:cBhvr>
                                      <p:tavLst>
                                        <p:tav tm="0">
                                          <p:val>
                                            <p:strVal val="#ppt_y"/>
                                          </p:val>
                                        </p:tav>
                                        <p:tav tm="100000">
                                          <p:val>
                                            <p:strVal val="#ppt_y"/>
                                          </p:val>
                                        </p:tav>
                                      </p:tavLst>
                                    </p:anim>
                                    <p:anim calcmode="lin" valueType="num">
                                      <p:cBhvr>
                                        <p:cTn id="44" dur="1000" fill="hold"/>
                                        <p:tgtEl>
                                          <p:spTgt spid="12"/>
                                        </p:tgtEl>
                                        <p:attrNameLst>
                                          <p:attrName>ppt_w</p:attrName>
                                        </p:attrNameLst>
                                      </p:cBhvr>
                                      <p:tavLst>
                                        <p:tav tm="0">
                                          <p:val>
                                            <p:fltVal val="0"/>
                                          </p:val>
                                        </p:tav>
                                        <p:tav tm="100000">
                                          <p:val>
                                            <p:strVal val="#ppt_w"/>
                                          </p:val>
                                        </p:tav>
                                      </p:tavLst>
                                    </p:anim>
                                    <p:anim calcmode="lin" valueType="num">
                                      <p:cBhvr>
                                        <p:cTn id="45" dur="1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8" grpId="0" autoUpdateAnimBg="0"/>
      <p:bldP spid="9" grpId="0" autoUpdateAnimBg="0"/>
      <p:bldP spid="10" grpId="0" autoUpdateAnimBg="0"/>
      <p:bldP spid="12"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4096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97E6BA98-66FB-41A5-BA77-6317F8B049F6}" type="slidenum">
              <a:rPr lang="en-US" smtClean="0"/>
              <a:pPr eaLnBrk="1" fontAlgn="base" hangingPunct="1">
                <a:spcBef>
                  <a:spcPct val="0"/>
                </a:spcBef>
                <a:spcAft>
                  <a:spcPct val="0"/>
                </a:spcAft>
              </a:pPr>
              <a:t>42</a:t>
            </a:fld>
            <a:endParaRPr lang="en-US" smtClean="0"/>
          </a:p>
        </p:txBody>
      </p:sp>
      <p:sp>
        <p:nvSpPr>
          <p:cNvPr id="6" name="Text Box 4"/>
          <p:cNvSpPr txBox="1">
            <a:spLocks noChangeArrowheads="1"/>
          </p:cNvSpPr>
          <p:nvPr/>
        </p:nvSpPr>
        <p:spPr bwMode="auto">
          <a:xfrm>
            <a:off x="381000" y="164465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ym typeface="Symbol" pitchFamily="18" charset="2"/>
              </a:rPr>
              <a:t>  The DBTG Report Focused on 3 Components:</a:t>
            </a:r>
            <a:endParaRPr lang="en-US" sz="2400"/>
          </a:p>
        </p:txBody>
      </p:sp>
      <p:sp>
        <p:nvSpPr>
          <p:cNvPr id="7" name="Text Box 5"/>
          <p:cNvSpPr txBox="1">
            <a:spLocks noChangeArrowheads="1"/>
          </p:cNvSpPr>
          <p:nvPr/>
        </p:nvSpPr>
        <p:spPr bwMode="auto">
          <a:xfrm>
            <a:off x="685800" y="2209800"/>
            <a:ext cx="84582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pPr>
            <a:r>
              <a:rPr lang="en-US" sz="2400">
                <a:sym typeface="Symbol" pitchFamily="18" charset="2"/>
              </a:rPr>
              <a:t>  The Network Schema</a:t>
            </a:r>
            <a:endParaRPr lang="en-US" sz="2400"/>
          </a:p>
        </p:txBody>
      </p:sp>
      <p:sp>
        <p:nvSpPr>
          <p:cNvPr id="8" name="Text Box 6"/>
          <p:cNvSpPr txBox="1">
            <a:spLocks noChangeArrowheads="1"/>
          </p:cNvSpPr>
          <p:nvPr/>
        </p:nvSpPr>
        <p:spPr bwMode="auto">
          <a:xfrm>
            <a:off x="685800" y="3124200"/>
            <a:ext cx="8458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pPr>
            <a:r>
              <a:rPr lang="en-US" sz="2000">
                <a:sym typeface="Symbol" pitchFamily="18" charset="2"/>
              </a:rPr>
              <a:t>  The Network Subschema</a:t>
            </a:r>
            <a:endParaRPr lang="en-US" sz="2000"/>
          </a:p>
        </p:txBody>
      </p:sp>
      <p:sp>
        <p:nvSpPr>
          <p:cNvPr id="9" name="Text Box 7"/>
          <p:cNvSpPr txBox="1">
            <a:spLocks noChangeArrowheads="1"/>
          </p:cNvSpPr>
          <p:nvPr/>
        </p:nvSpPr>
        <p:spPr bwMode="auto">
          <a:xfrm>
            <a:off x="685800" y="4302125"/>
            <a:ext cx="8458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pPr>
            <a:r>
              <a:rPr lang="en-US" sz="2000">
                <a:sym typeface="Symbol" pitchFamily="18" charset="2"/>
              </a:rPr>
              <a:t>  A data management program to define and manipulate the data</a:t>
            </a:r>
            <a:endParaRPr lang="en-US" sz="2000"/>
          </a:p>
        </p:txBody>
      </p:sp>
      <p:sp>
        <p:nvSpPr>
          <p:cNvPr id="10" name="Text Box 9"/>
          <p:cNvSpPr txBox="1">
            <a:spLocks noChangeArrowheads="1"/>
          </p:cNvSpPr>
          <p:nvPr/>
        </p:nvSpPr>
        <p:spPr bwMode="auto">
          <a:xfrm>
            <a:off x="1066800" y="2667000"/>
            <a:ext cx="807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pPr>
            <a:r>
              <a:rPr lang="en-US" sz="2000">
                <a:sym typeface="Symbol" pitchFamily="18" charset="2"/>
              </a:rPr>
              <a:t>  </a:t>
            </a:r>
            <a:r>
              <a:rPr lang="en-US" sz="2000"/>
              <a:t>The conceptual Organization of the entire database</a:t>
            </a:r>
          </a:p>
        </p:txBody>
      </p:sp>
      <p:sp>
        <p:nvSpPr>
          <p:cNvPr id="11" name="Text Box 10"/>
          <p:cNvSpPr txBox="1">
            <a:spLocks noChangeArrowheads="1"/>
          </p:cNvSpPr>
          <p:nvPr/>
        </p:nvSpPr>
        <p:spPr bwMode="auto">
          <a:xfrm>
            <a:off x="1066800" y="3552825"/>
            <a:ext cx="807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pPr>
            <a:r>
              <a:rPr lang="en-US" sz="2000">
                <a:sym typeface="Symbol" pitchFamily="18" charset="2"/>
              </a:rPr>
              <a:t>  </a:t>
            </a:r>
            <a:r>
              <a:rPr lang="en-US" sz="2000"/>
              <a:t>The conceptual Organization of the database as “seen” by the applications programs accessing it</a:t>
            </a:r>
          </a:p>
        </p:txBody>
      </p:sp>
      <p:sp>
        <p:nvSpPr>
          <p:cNvPr id="12" name="Text Box 11"/>
          <p:cNvSpPr txBox="1">
            <a:spLocks noChangeArrowheads="1"/>
          </p:cNvSpPr>
          <p:nvPr/>
        </p:nvSpPr>
        <p:spPr bwMode="auto">
          <a:xfrm>
            <a:off x="381000" y="4724400"/>
            <a:ext cx="853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ym typeface="Symbol" pitchFamily="18" charset="2"/>
              </a:rPr>
              <a:t>  1975: The ANSI </a:t>
            </a:r>
            <a:r>
              <a:rPr lang="en-US" sz="2000" u="sng">
                <a:sym typeface="Symbol" pitchFamily="18" charset="2"/>
              </a:rPr>
              <a:t>S</a:t>
            </a:r>
            <a:r>
              <a:rPr lang="en-US" sz="2000">
                <a:sym typeface="Symbol" pitchFamily="18" charset="2"/>
              </a:rPr>
              <a:t>tandards </a:t>
            </a:r>
            <a:r>
              <a:rPr lang="en-US" sz="2000" u="sng">
                <a:sym typeface="Symbol" pitchFamily="18" charset="2"/>
              </a:rPr>
              <a:t>P</a:t>
            </a:r>
            <a:r>
              <a:rPr lang="en-US" sz="2000">
                <a:sym typeface="Symbol" pitchFamily="18" charset="2"/>
              </a:rPr>
              <a:t>lanning </a:t>
            </a:r>
            <a:r>
              <a:rPr lang="en-US" sz="2000" u="sng">
                <a:sym typeface="Symbol" pitchFamily="18" charset="2"/>
              </a:rPr>
              <a:t>A</a:t>
            </a:r>
            <a:r>
              <a:rPr lang="en-US" sz="2000">
                <a:sym typeface="Symbol" pitchFamily="18" charset="2"/>
              </a:rPr>
              <a:t>nd </a:t>
            </a:r>
            <a:r>
              <a:rPr lang="en-US" sz="2000" u="sng">
                <a:sym typeface="Symbol" pitchFamily="18" charset="2"/>
              </a:rPr>
              <a:t>R</a:t>
            </a:r>
            <a:r>
              <a:rPr lang="en-US" sz="2000">
                <a:sym typeface="Symbol" pitchFamily="18" charset="2"/>
              </a:rPr>
              <a:t>equirements </a:t>
            </a:r>
            <a:r>
              <a:rPr lang="en-US" sz="2000" u="sng">
                <a:sym typeface="Symbol" pitchFamily="18" charset="2"/>
              </a:rPr>
              <a:t>C</a:t>
            </a:r>
            <a:r>
              <a:rPr lang="en-US" sz="2000">
                <a:sym typeface="Symbol" pitchFamily="18" charset="2"/>
              </a:rPr>
              <a:t>ommittee (SPARC) established guidelines for all NETWORK databases</a:t>
            </a:r>
            <a:endParaRPr lang="en-US" sz="2000"/>
          </a:p>
        </p:txBody>
      </p:sp>
      <p:sp>
        <p:nvSpPr>
          <p:cNvPr id="13" name="Text Box 2"/>
          <p:cNvSpPr txBox="1">
            <a:spLocks noChangeArrowheads="1"/>
          </p:cNvSpPr>
          <p:nvPr/>
        </p:nvSpPr>
        <p:spPr bwMode="auto">
          <a:xfrm>
            <a:off x="0" y="7620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How did databases come about??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ppt_y+#ppt_h/2"/>
                                          </p:val>
                                        </p:tav>
                                        <p:tav tm="100000">
                                          <p:val>
                                            <p:strVal val="#ppt_y"/>
                                          </p:val>
                                        </p:tav>
                                      </p:tavLst>
                                    </p:anim>
                                    <p:anim calcmode="lin" valueType="num">
                                      <p:cBhvr>
                                        <p:cTn id="9" dur="500" fill="hold"/>
                                        <p:tgtEl>
                                          <p:spTgt spid="6"/>
                                        </p:tgtEl>
                                        <p:attrNameLst>
                                          <p:attrName>ppt_w</p:attrName>
                                        </p:attrNameLst>
                                      </p:cBhvr>
                                      <p:tavLst>
                                        <p:tav tm="0">
                                          <p:val>
                                            <p:strVal val="#ppt_w"/>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ppt_w/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1500"/>
                            </p:stCondLst>
                            <p:childTnLst>
                              <p:par>
                                <p:cTn id="19" presetID="17" presetClass="entr" presetSubtype="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ppt_h/2"/>
                                          </p:val>
                                        </p:tav>
                                        <p:tav tm="100000">
                                          <p:val>
                                            <p:strVal val="#ppt_y"/>
                                          </p:val>
                                        </p:tav>
                                      </p:tavLst>
                                    </p:anim>
                                    <p:anim calcmode="lin" valueType="num">
                                      <p:cBhvr>
                                        <p:cTn id="23" dur="1000" fill="hold"/>
                                        <p:tgtEl>
                                          <p:spTgt spid="10"/>
                                        </p:tgtEl>
                                        <p:attrNameLst>
                                          <p:attrName>ppt_w</p:attrName>
                                        </p:attrNameLst>
                                      </p:cBhvr>
                                      <p:tavLst>
                                        <p:tav tm="0">
                                          <p:val>
                                            <p:strVal val="#ppt_w"/>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childTnLst>
                                </p:cTn>
                              </p:par>
                            </p:childTnLst>
                          </p:cTn>
                        </p:par>
                        <p:par>
                          <p:cTn id="25" fill="hold" nodeType="afterGroup">
                            <p:stCondLst>
                              <p:cond delay="2500"/>
                            </p:stCondLst>
                            <p:childTnLst>
                              <p:par>
                                <p:cTn id="26" presetID="17"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ppt_x</p:attrName>
                                        </p:attrNameLst>
                                      </p:cBhvr>
                                      <p:tavLst>
                                        <p:tav tm="0">
                                          <p:val>
                                            <p:strVal val="#ppt_x-#ppt_w/2"/>
                                          </p:val>
                                        </p:tav>
                                        <p:tav tm="100000">
                                          <p:val>
                                            <p:strVal val="#ppt_x"/>
                                          </p:val>
                                        </p:tav>
                                      </p:tavLst>
                                    </p:anim>
                                    <p:anim calcmode="lin" valueType="num">
                                      <p:cBhvr>
                                        <p:cTn id="29" dur="1000" fill="hold"/>
                                        <p:tgtEl>
                                          <p:spTgt spid="8"/>
                                        </p:tgtEl>
                                        <p:attrNameLst>
                                          <p:attrName>ppt_y</p:attrName>
                                        </p:attrNameLst>
                                      </p:cBhvr>
                                      <p:tavLst>
                                        <p:tav tm="0">
                                          <p:val>
                                            <p:strVal val="#ppt_y"/>
                                          </p:val>
                                        </p:tav>
                                        <p:tav tm="100000">
                                          <p:val>
                                            <p:strVal val="#ppt_y"/>
                                          </p:val>
                                        </p:tav>
                                      </p:tavLst>
                                    </p:anim>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strVal val="#ppt_h"/>
                                          </p:val>
                                        </p:tav>
                                        <p:tav tm="100000">
                                          <p:val>
                                            <p:strVal val="#ppt_h"/>
                                          </p:val>
                                        </p:tav>
                                      </p:tavLst>
                                    </p:anim>
                                  </p:childTnLst>
                                </p:cTn>
                              </p:par>
                            </p:childTnLst>
                          </p:cTn>
                        </p:par>
                        <p:par>
                          <p:cTn id="32" fill="hold" nodeType="afterGroup">
                            <p:stCondLst>
                              <p:cond delay="3500"/>
                            </p:stCondLst>
                            <p:childTnLst>
                              <p:par>
                                <p:cTn id="33" presetID="17" presetClass="entr" presetSubtype="1"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ppt_h/2"/>
                                          </p:val>
                                        </p:tav>
                                        <p:tav tm="100000">
                                          <p:val>
                                            <p:strVal val="#ppt_y"/>
                                          </p:val>
                                        </p:tav>
                                      </p:tavLst>
                                    </p:anim>
                                    <p:anim calcmode="lin" valueType="num">
                                      <p:cBhvr>
                                        <p:cTn id="37" dur="1000" fill="hold"/>
                                        <p:tgtEl>
                                          <p:spTgt spid="11"/>
                                        </p:tgtEl>
                                        <p:attrNameLst>
                                          <p:attrName>ppt_w</p:attrName>
                                        </p:attrNameLst>
                                      </p:cBhvr>
                                      <p:tavLst>
                                        <p:tav tm="0">
                                          <p:val>
                                            <p:strVal val="#ppt_w"/>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childTnLst>
                                </p:cTn>
                              </p:par>
                            </p:childTnLst>
                          </p:cTn>
                        </p:par>
                        <p:par>
                          <p:cTn id="39" fill="hold" nodeType="afterGroup">
                            <p:stCondLst>
                              <p:cond delay="4500"/>
                            </p:stCondLst>
                            <p:childTnLst>
                              <p:par>
                                <p:cTn id="40" presetID="17" presetClass="entr" presetSubtype="8"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ppt_x</p:attrName>
                                        </p:attrNameLst>
                                      </p:cBhvr>
                                      <p:tavLst>
                                        <p:tav tm="0">
                                          <p:val>
                                            <p:strVal val="#ppt_x-#ppt_w/2"/>
                                          </p:val>
                                        </p:tav>
                                        <p:tav tm="100000">
                                          <p:val>
                                            <p:strVal val="#ppt_x"/>
                                          </p:val>
                                        </p:tav>
                                      </p:tavLst>
                                    </p:anim>
                                    <p:anim calcmode="lin" valueType="num">
                                      <p:cBhvr>
                                        <p:cTn id="43" dur="1000" fill="hold"/>
                                        <p:tgtEl>
                                          <p:spTgt spid="9"/>
                                        </p:tgtEl>
                                        <p:attrNameLst>
                                          <p:attrName>ppt_y</p:attrName>
                                        </p:attrNameLst>
                                      </p:cBhvr>
                                      <p:tavLst>
                                        <p:tav tm="0">
                                          <p:val>
                                            <p:strVal val="#ppt_y"/>
                                          </p:val>
                                        </p:tav>
                                        <p:tav tm="100000">
                                          <p:val>
                                            <p:strVal val="#ppt_y"/>
                                          </p:val>
                                        </p:tav>
                                      </p:tavLst>
                                    </p:anim>
                                    <p:anim calcmode="lin" valueType="num">
                                      <p:cBhvr>
                                        <p:cTn id="44" dur="1000" fill="hold"/>
                                        <p:tgtEl>
                                          <p:spTgt spid="9"/>
                                        </p:tgtEl>
                                        <p:attrNameLst>
                                          <p:attrName>ppt_w</p:attrName>
                                        </p:attrNameLst>
                                      </p:cBhvr>
                                      <p:tavLst>
                                        <p:tav tm="0">
                                          <p:val>
                                            <p:fltVal val="0"/>
                                          </p:val>
                                        </p:tav>
                                        <p:tav tm="100000">
                                          <p:val>
                                            <p:strVal val="#ppt_w"/>
                                          </p:val>
                                        </p:tav>
                                      </p:tavLst>
                                    </p:anim>
                                    <p:anim calcmode="lin" valueType="num">
                                      <p:cBhvr>
                                        <p:cTn id="45" dur="1000" fill="hold"/>
                                        <p:tgtEl>
                                          <p:spTgt spid="9"/>
                                        </p:tgtEl>
                                        <p:attrNameLst>
                                          <p:attrName>ppt_h</p:attrName>
                                        </p:attrNameLst>
                                      </p:cBhvr>
                                      <p:tavLst>
                                        <p:tav tm="0">
                                          <p:val>
                                            <p:strVal val="#ppt_h"/>
                                          </p:val>
                                        </p:tav>
                                        <p:tav tm="100000">
                                          <p:val>
                                            <p:strVal val="#ppt_h"/>
                                          </p:val>
                                        </p:tav>
                                      </p:tavLst>
                                    </p:anim>
                                  </p:childTnLst>
                                </p:cTn>
                              </p:par>
                            </p:childTnLst>
                          </p:cTn>
                        </p:par>
                        <p:par>
                          <p:cTn id="46" fill="hold" nodeType="afterGroup">
                            <p:stCondLst>
                              <p:cond delay="5500"/>
                            </p:stCondLst>
                            <p:childTnLst>
                              <p:par>
                                <p:cTn id="47" presetID="17"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ppt_h/2"/>
                                          </p:val>
                                        </p:tav>
                                        <p:tav tm="100000">
                                          <p:val>
                                            <p:strVal val="#ppt_y"/>
                                          </p:val>
                                        </p:tav>
                                      </p:tavLst>
                                    </p:anim>
                                    <p:anim calcmode="lin" valueType="num">
                                      <p:cBhvr>
                                        <p:cTn id="51" dur="1000" fill="hold"/>
                                        <p:tgtEl>
                                          <p:spTgt spid="12"/>
                                        </p:tgtEl>
                                        <p:attrNameLst>
                                          <p:attrName>ppt_w</p:attrName>
                                        </p:attrNameLst>
                                      </p:cBhvr>
                                      <p:tavLst>
                                        <p:tav tm="0">
                                          <p:val>
                                            <p:strVal val="#ppt_w"/>
                                          </p:val>
                                        </p:tav>
                                        <p:tav tm="100000">
                                          <p:val>
                                            <p:strVal val="#ppt_w"/>
                                          </p:val>
                                        </p:tav>
                                      </p:tavLst>
                                    </p:anim>
                                    <p:anim calcmode="lin" valueType="num">
                                      <p:cBhvr>
                                        <p:cTn id="52" dur="10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8" grpId="0" autoUpdateAnimBg="0"/>
      <p:bldP spid="9" grpId="0" autoUpdateAnimBg="0"/>
      <p:bldP spid="10" grpId="0" autoUpdateAnimBg="0"/>
      <p:bldP spid="11" grpId="0" autoUpdateAnimBg="0"/>
      <p:bldP spid="12"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4198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178649C7-D30D-4DD4-B47B-FBE4E8981A34}" type="slidenum">
              <a:rPr lang="en-US" smtClean="0"/>
              <a:pPr eaLnBrk="1" fontAlgn="base" hangingPunct="1">
                <a:spcBef>
                  <a:spcPct val="0"/>
                </a:spcBef>
                <a:spcAft>
                  <a:spcPct val="0"/>
                </a:spcAft>
              </a:pPr>
              <a:t>43</a:t>
            </a:fld>
            <a:endParaRPr lang="en-US" smtClean="0"/>
          </a:p>
        </p:txBody>
      </p:sp>
      <p:sp>
        <p:nvSpPr>
          <p:cNvPr id="6" name="Text Box 2"/>
          <p:cNvSpPr txBox="1">
            <a:spLocks noChangeArrowheads="1"/>
          </p:cNvSpPr>
          <p:nvPr/>
        </p:nvSpPr>
        <p:spPr bwMode="auto">
          <a:xfrm>
            <a:off x="0" y="7620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What are the components of a DBMS??</a:t>
            </a:r>
          </a:p>
        </p:txBody>
      </p:sp>
      <p:sp>
        <p:nvSpPr>
          <p:cNvPr id="7" name="Text Box 3"/>
          <p:cNvSpPr txBox="1">
            <a:spLocks noChangeArrowheads="1"/>
          </p:cNvSpPr>
          <p:nvPr/>
        </p:nvSpPr>
        <p:spPr bwMode="auto">
          <a:xfrm>
            <a:off x="381000" y="137160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ym typeface="Symbol" pitchFamily="18" charset="2"/>
              </a:rPr>
              <a:t>  Database Development</a:t>
            </a:r>
            <a:endParaRPr lang="en-US" sz="2800"/>
          </a:p>
        </p:txBody>
      </p:sp>
      <p:sp>
        <p:nvSpPr>
          <p:cNvPr id="8" name="Text Box 4"/>
          <p:cNvSpPr txBox="1">
            <a:spLocks noChangeArrowheads="1"/>
          </p:cNvSpPr>
          <p:nvPr/>
        </p:nvSpPr>
        <p:spPr bwMode="auto">
          <a:xfrm>
            <a:off x="685800" y="1860550"/>
            <a:ext cx="7391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ym typeface="Symbol" pitchFamily="18" charset="2"/>
              </a:rPr>
              <a:t>  </a:t>
            </a:r>
            <a:r>
              <a:rPr lang="en-US" sz="2000" b="1" u="sng"/>
              <a:t>D</a:t>
            </a:r>
            <a:r>
              <a:rPr lang="en-US" sz="2000" b="1"/>
              <a:t>atabase </a:t>
            </a:r>
            <a:r>
              <a:rPr lang="en-US" sz="2000" b="1" u="sng"/>
              <a:t>D</a:t>
            </a:r>
            <a:r>
              <a:rPr lang="en-US" sz="2000" b="1"/>
              <a:t>efinition </a:t>
            </a:r>
            <a:r>
              <a:rPr lang="en-US" sz="2200" b="1" u="sng"/>
              <a:t>L</a:t>
            </a:r>
            <a:r>
              <a:rPr lang="en-US" sz="2200" b="1"/>
              <a:t>anguages</a:t>
            </a:r>
            <a:r>
              <a:rPr lang="en-US" sz="2000" b="1"/>
              <a:t> (DDL)</a:t>
            </a:r>
          </a:p>
        </p:txBody>
      </p:sp>
      <p:sp>
        <p:nvSpPr>
          <p:cNvPr id="9" name="Text Box 7"/>
          <p:cNvSpPr txBox="1">
            <a:spLocks noChangeArrowheads="1"/>
          </p:cNvSpPr>
          <p:nvPr/>
        </p:nvSpPr>
        <p:spPr bwMode="auto">
          <a:xfrm>
            <a:off x="1066800" y="2492375"/>
            <a:ext cx="3505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pPr>
            <a:r>
              <a:rPr lang="en-US" sz="2000">
                <a:sym typeface="Symbol" pitchFamily="18" charset="2"/>
              </a:rPr>
              <a:t>  </a:t>
            </a:r>
            <a:r>
              <a:rPr lang="en-US" sz="2000"/>
              <a:t>How the data is physically stored in the database</a:t>
            </a:r>
          </a:p>
        </p:txBody>
      </p:sp>
      <p:pic>
        <p:nvPicPr>
          <p:cNvPr id="10" name="Picture 13" descr="dd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546350"/>
            <a:ext cx="3962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5"/>
          <p:cNvSpPr txBox="1">
            <a:spLocks noChangeArrowheads="1"/>
          </p:cNvSpPr>
          <p:nvPr/>
        </p:nvSpPr>
        <p:spPr bwMode="auto">
          <a:xfrm>
            <a:off x="1066800" y="3200400"/>
            <a:ext cx="3505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pPr>
            <a:r>
              <a:rPr lang="en-US" sz="2000">
                <a:sym typeface="Symbol" pitchFamily="18" charset="2"/>
              </a:rPr>
              <a:t>  </a:t>
            </a:r>
            <a:r>
              <a:rPr lang="en-US" sz="2000"/>
              <a:t>Specification of integrity constraints</a:t>
            </a:r>
          </a:p>
        </p:txBody>
      </p:sp>
      <p:sp>
        <p:nvSpPr>
          <p:cNvPr id="12" name="Text Box 16"/>
          <p:cNvSpPr txBox="1">
            <a:spLocks noChangeArrowheads="1"/>
          </p:cNvSpPr>
          <p:nvPr/>
        </p:nvSpPr>
        <p:spPr bwMode="auto">
          <a:xfrm>
            <a:off x="1066800" y="3911600"/>
            <a:ext cx="3505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pPr>
            <a:r>
              <a:rPr lang="en-US" sz="2000">
                <a:sym typeface="Symbol" pitchFamily="18" charset="2"/>
              </a:rPr>
              <a:t>  </a:t>
            </a:r>
            <a:r>
              <a:rPr lang="en-US" sz="2000"/>
              <a:t>Fixing of Access Rights (Authorization)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85" decel="100000"/>
                                        <p:tgtEl>
                                          <p:spTgt spid="6"/>
                                        </p:tgtEl>
                                      </p:cBhvr>
                                    </p:animEffect>
                                    <p:animScale>
                                      <p:cBhvr>
                                        <p:cTn id="8" dur="385" decel="100000"/>
                                        <p:tgtEl>
                                          <p:spTgt spid="6"/>
                                        </p:tgtEl>
                                      </p:cBhvr>
                                      <p:from x="10000" y="10000"/>
                                      <p:to x="200000" y="450000"/>
                                    </p:animScale>
                                    <p:animScale>
                                      <p:cBhvr>
                                        <p:cTn id="9" dur="615" accel="100000" fill="hold">
                                          <p:stCondLst>
                                            <p:cond delay="385"/>
                                          </p:stCondLst>
                                        </p:cTn>
                                        <p:tgtEl>
                                          <p:spTgt spid="6"/>
                                        </p:tgtEl>
                                      </p:cBhvr>
                                      <p:from x="200000" y="450000"/>
                                      <p:to x="100000" y="100000"/>
                                    </p:animScale>
                                    <p:set>
                                      <p:cBhvr>
                                        <p:cTn id="10" dur="385" fill="hold"/>
                                        <p:tgtEl>
                                          <p:spTgt spid="6"/>
                                        </p:tgtEl>
                                        <p:attrNameLst>
                                          <p:attrName>ppt_x</p:attrName>
                                        </p:attrNameLst>
                                      </p:cBhvr>
                                      <p:to>
                                        <p:strVal val="(0.5)"/>
                                      </p:to>
                                    </p:set>
                                    <p:anim from="(0.5)" to="(#ppt_x)" calcmode="lin" valueType="num">
                                      <p:cBhvr>
                                        <p:cTn id="11" dur="615" accel="100000" fill="hold">
                                          <p:stCondLst>
                                            <p:cond delay="385"/>
                                          </p:stCondLst>
                                        </p:cTn>
                                        <p:tgtEl>
                                          <p:spTgt spid="6"/>
                                        </p:tgtEl>
                                        <p:attrNameLst>
                                          <p:attrName>ppt_x</p:attrName>
                                        </p:attrNameLst>
                                      </p:cBhvr>
                                    </p:anim>
                                    <p:set>
                                      <p:cBhvr>
                                        <p:cTn id="12" dur="385" fill="hold"/>
                                        <p:tgtEl>
                                          <p:spTgt spid="6"/>
                                        </p:tgtEl>
                                        <p:attrNameLst>
                                          <p:attrName>ppt_y</p:attrName>
                                        </p:attrNameLst>
                                      </p:cBhvr>
                                      <p:to>
                                        <p:strVal val="(#ppt_y+0.4)"/>
                                      </p:to>
                                    </p:set>
                                    <p:anim from="(#ppt_y+0.4)" to="(#ppt_y)" calcmode="lin" valueType="num">
                                      <p:cBhvr>
                                        <p:cTn id="13" dur="615" accel="100000" fill="hold">
                                          <p:stCondLst>
                                            <p:cond delay="385"/>
                                          </p:stCondLst>
                                        </p:cTn>
                                        <p:tgtEl>
                                          <p:spTgt spid="6"/>
                                        </p:tgtEl>
                                        <p:attrNameLst>
                                          <p:attrName>ppt_y</p:attrName>
                                        </p:attrNameLst>
                                      </p:cBhvr>
                                    </p:anim>
                                  </p:childTnLst>
                                </p:cTn>
                              </p:par>
                            </p:childTnLst>
                          </p:cTn>
                        </p:par>
                        <p:par>
                          <p:cTn id="14" fill="hold" nodeType="afterGroup">
                            <p:stCondLst>
                              <p:cond delay="1000"/>
                            </p:stCondLst>
                            <p:childTnLst>
                              <p:par>
                                <p:cTn id="15" presetID="17"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ppt_h/2"/>
                                          </p:val>
                                        </p:tav>
                                        <p:tav tm="100000">
                                          <p:val>
                                            <p:strVal val="#ppt_y"/>
                                          </p:val>
                                        </p:tav>
                                      </p:tavLst>
                                    </p:anim>
                                    <p:anim calcmode="lin" valueType="num">
                                      <p:cBhvr>
                                        <p:cTn id="19" dur="1000" fill="hold"/>
                                        <p:tgtEl>
                                          <p:spTgt spid="7"/>
                                        </p:tgtEl>
                                        <p:attrNameLst>
                                          <p:attrName>ppt_w</p:attrName>
                                        </p:attrNameLst>
                                      </p:cBhvr>
                                      <p:tavLst>
                                        <p:tav tm="0">
                                          <p:val>
                                            <p:strVal val="#ppt_w"/>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childTnLst>
                                </p:cTn>
                              </p:par>
                            </p:childTnLst>
                          </p:cTn>
                        </p:par>
                        <p:par>
                          <p:cTn id="21" fill="hold" nodeType="afterGroup">
                            <p:stCondLst>
                              <p:cond delay="2000"/>
                            </p:stCondLst>
                            <p:childTnLst>
                              <p:par>
                                <p:cTn id="22" presetID="17" presetClass="entr" presetSubtype="2"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ppt_x</p:attrName>
                                        </p:attrNameLst>
                                      </p:cBhvr>
                                      <p:tavLst>
                                        <p:tav tm="0">
                                          <p:val>
                                            <p:strVal val="#ppt_x+#ppt_w/2"/>
                                          </p:val>
                                        </p:tav>
                                        <p:tav tm="100000">
                                          <p:val>
                                            <p:strVal val="#ppt_x"/>
                                          </p:val>
                                        </p:tav>
                                      </p:tavLst>
                                    </p:anim>
                                    <p:anim calcmode="lin" valueType="num">
                                      <p:cBhvr>
                                        <p:cTn id="25" dur="1000" fill="hold"/>
                                        <p:tgtEl>
                                          <p:spTgt spid="8"/>
                                        </p:tgtEl>
                                        <p:attrNameLst>
                                          <p:attrName>ppt_y</p:attrName>
                                        </p:attrNameLst>
                                      </p:cBhvr>
                                      <p:tavLst>
                                        <p:tav tm="0">
                                          <p:val>
                                            <p:strVal val="#ppt_y"/>
                                          </p:val>
                                        </p:tav>
                                        <p:tav tm="100000">
                                          <p:val>
                                            <p:strVal val="#ppt_y"/>
                                          </p:val>
                                        </p:tav>
                                      </p:tavLst>
                                    </p:anim>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strVal val="#ppt_h"/>
                                          </p:val>
                                        </p:tav>
                                        <p:tav tm="100000">
                                          <p:val>
                                            <p:strVal val="#ppt_h"/>
                                          </p:val>
                                        </p:tav>
                                      </p:tavLst>
                                    </p:anim>
                                  </p:childTnLst>
                                </p:cTn>
                              </p:par>
                              <p:par>
                                <p:cTn id="28" presetID="22" presetClass="entr" presetSubtype="1"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1000"/>
                                        <p:tgtEl>
                                          <p:spTgt spid="10"/>
                                        </p:tgtEl>
                                      </p:cBhvr>
                                    </p:animEffect>
                                  </p:childTnLst>
                                </p:cTn>
                              </p:par>
                            </p:childTnLst>
                          </p:cTn>
                        </p:par>
                        <p:par>
                          <p:cTn id="31" fill="hold" nodeType="afterGroup">
                            <p:stCondLst>
                              <p:cond delay="3000"/>
                            </p:stCondLst>
                            <p:childTnLst>
                              <p:par>
                                <p:cTn id="32" presetID="17" presetClass="entr" presetSubtype="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ppt_h/2"/>
                                          </p:val>
                                        </p:tav>
                                        <p:tav tm="100000">
                                          <p:val>
                                            <p:strVal val="#ppt_y"/>
                                          </p:val>
                                        </p:tav>
                                      </p:tavLst>
                                    </p:anim>
                                    <p:anim calcmode="lin" valueType="num">
                                      <p:cBhvr>
                                        <p:cTn id="36" dur="1000" fill="hold"/>
                                        <p:tgtEl>
                                          <p:spTgt spid="9"/>
                                        </p:tgtEl>
                                        <p:attrNameLst>
                                          <p:attrName>ppt_w</p:attrName>
                                        </p:attrNameLst>
                                      </p:cBhvr>
                                      <p:tavLst>
                                        <p:tav tm="0">
                                          <p:val>
                                            <p:strVal val="#ppt_w"/>
                                          </p:val>
                                        </p:tav>
                                        <p:tav tm="100000">
                                          <p:val>
                                            <p:strVal val="#ppt_w"/>
                                          </p:val>
                                        </p:tav>
                                      </p:tavLst>
                                    </p:anim>
                                    <p:anim calcmode="lin" valueType="num">
                                      <p:cBhvr>
                                        <p:cTn id="37" dur="1000" fill="hold"/>
                                        <p:tgtEl>
                                          <p:spTgt spid="9"/>
                                        </p:tgtEl>
                                        <p:attrNameLst>
                                          <p:attrName>ppt_h</p:attrName>
                                        </p:attrNameLst>
                                      </p:cBhvr>
                                      <p:tavLst>
                                        <p:tav tm="0">
                                          <p:val>
                                            <p:fltVal val="0"/>
                                          </p:val>
                                        </p:tav>
                                        <p:tav tm="100000">
                                          <p:val>
                                            <p:strVal val="#ppt_h"/>
                                          </p:val>
                                        </p:tav>
                                      </p:tavLst>
                                    </p:anim>
                                  </p:childTnLst>
                                </p:cTn>
                              </p:par>
                            </p:childTnLst>
                          </p:cTn>
                        </p:par>
                        <p:par>
                          <p:cTn id="38" fill="hold" nodeType="afterGroup">
                            <p:stCondLst>
                              <p:cond delay="4000"/>
                            </p:stCondLst>
                            <p:childTnLst>
                              <p:par>
                                <p:cTn id="39" presetID="17" presetClass="entr" presetSubtype="1"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ppt_h/2"/>
                                          </p:val>
                                        </p:tav>
                                        <p:tav tm="100000">
                                          <p:val>
                                            <p:strVal val="#ppt_y"/>
                                          </p:val>
                                        </p:tav>
                                      </p:tavLst>
                                    </p:anim>
                                    <p:anim calcmode="lin" valueType="num">
                                      <p:cBhvr>
                                        <p:cTn id="43" dur="1000" fill="hold"/>
                                        <p:tgtEl>
                                          <p:spTgt spid="11"/>
                                        </p:tgtEl>
                                        <p:attrNameLst>
                                          <p:attrName>ppt_w</p:attrName>
                                        </p:attrNameLst>
                                      </p:cBhvr>
                                      <p:tavLst>
                                        <p:tav tm="0">
                                          <p:val>
                                            <p:strVal val="#ppt_w"/>
                                          </p:val>
                                        </p:tav>
                                        <p:tav tm="100000">
                                          <p:val>
                                            <p:strVal val="#ppt_w"/>
                                          </p:val>
                                        </p:tav>
                                      </p:tavLst>
                                    </p:anim>
                                    <p:anim calcmode="lin" valueType="num">
                                      <p:cBhvr>
                                        <p:cTn id="44" dur="1000" fill="hold"/>
                                        <p:tgtEl>
                                          <p:spTgt spid="11"/>
                                        </p:tgtEl>
                                        <p:attrNameLst>
                                          <p:attrName>ppt_h</p:attrName>
                                        </p:attrNameLst>
                                      </p:cBhvr>
                                      <p:tavLst>
                                        <p:tav tm="0">
                                          <p:val>
                                            <p:fltVal val="0"/>
                                          </p:val>
                                        </p:tav>
                                        <p:tav tm="100000">
                                          <p:val>
                                            <p:strVal val="#ppt_h"/>
                                          </p:val>
                                        </p:tav>
                                      </p:tavLst>
                                    </p:anim>
                                  </p:childTnLst>
                                </p:cTn>
                              </p:par>
                            </p:childTnLst>
                          </p:cTn>
                        </p:par>
                        <p:par>
                          <p:cTn id="45" fill="hold" nodeType="afterGroup">
                            <p:stCondLst>
                              <p:cond delay="5000"/>
                            </p:stCondLst>
                            <p:childTnLst>
                              <p:par>
                                <p:cTn id="46" presetID="17" presetClass="entr" presetSubtype="1"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ppt_h/2"/>
                                          </p:val>
                                        </p:tav>
                                        <p:tav tm="100000">
                                          <p:val>
                                            <p:strVal val="#ppt_y"/>
                                          </p:val>
                                        </p:tav>
                                      </p:tavLst>
                                    </p:anim>
                                    <p:anim calcmode="lin" valueType="num">
                                      <p:cBhvr>
                                        <p:cTn id="50" dur="1000" fill="hold"/>
                                        <p:tgtEl>
                                          <p:spTgt spid="12"/>
                                        </p:tgtEl>
                                        <p:attrNameLst>
                                          <p:attrName>ppt_w</p:attrName>
                                        </p:attrNameLst>
                                      </p:cBhvr>
                                      <p:tavLst>
                                        <p:tav tm="0">
                                          <p:val>
                                            <p:strVal val="#ppt_w"/>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utoUpdateAnimBg="0"/>
      <p:bldP spid="8" grpId="0" autoUpdateAnimBg="0"/>
      <p:bldP spid="9" grpId="0" autoUpdateAnimBg="0"/>
      <p:bldP spid="11" grpId="0" autoUpdateAnimBg="0"/>
      <p:bldP spid="12"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4301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F53FFB08-3528-4256-B082-CB430C6A57CB}" type="slidenum">
              <a:rPr lang="en-US" smtClean="0"/>
              <a:pPr eaLnBrk="1" fontAlgn="base" hangingPunct="1">
                <a:spcBef>
                  <a:spcPct val="0"/>
                </a:spcBef>
                <a:spcAft>
                  <a:spcPct val="0"/>
                </a:spcAft>
              </a:pPr>
              <a:t>44</a:t>
            </a:fld>
            <a:endParaRPr lang="en-US" smtClean="0"/>
          </a:p>
        </p:txBody>
      </p:sp>
      <p:sp>
        <p:nvSpPr>
          <p:cNvPr id="6" name="Text Box 2"/>
          <p:cNvSpPr txBox="1">
            <a:spLocks noChangeArrowheads="1"/>
          </p:cNvSpPr>
          <p:nvPr/>
        </p:nvSpPr>
        <p:spPr bwMode="auto">
          <a:xfrm>
            <a:off x="0" y="7620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What are the components of a DBMS??</a:t>
            </a:r>
          </a:p>
        </p:txBody>
      </p:sp>
      <p:sp>
        <p:nvSpPr>
          <p:cNvPr id="43013" name="Text Box 3"/>
          <p:cNvSpPr txBox="1">
            <a:spLocks noChangeArrowheads="1"/>
          </p:cNvSpPr>
          <p:nvPr/>
        </p:nvSpPr>
        <p:spPr bwMode="auto">
          <a:xfrm>
            <a:off x="381000" y="137160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ym typeface="Symbol" pitchFamily="18" charset="2"/>
              </a:rPr>
              <a:t>  Database Development</a:t>
            </a:r>
            <a:endParaRPr lang="en-US" sz="2800"/>
          </a:p>
        </p:txBody>
      </p:sp>
      <p:sp>
        <p:nvSpPr>
          <p:cNvPr id="8" name="Text Box 5"/>
          <p:cNvSpPr txBox="1">
            <a:spLocks noChangeArrowheads="1"/>
          </p:cNvSpPr>
          <p:nvPr/>
        </p:nvSpPr>
        <p:spPr bwMode="auto">
          <a:xfrm>
            <a:off x="685800" y="2209800"/>
            <a:ext cx="7391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200" b="1">
                <a:sym typeface="Symbol" pitchFamily="18" charset="2"/>
              </a:rPr>
              <a:t>  </a:t>
            </a:r>
            <a:r>
              <a:rPr lang="en-US" sz="2200" b="1" u="sng"/>
              <a:t>D</a:t>
            </a:r>
            <a:r>
              <a:rPr lang="en-US" sz="2200" b="1"/>
              <a:t>ata </a:t>
            </a:r>
            <a:r>
              <a:rPr lang="en-US" sz="2200" b="1" u="sng"/>
              <a:t>D</a:t>
            </a:r>
            <a:r>
              <a:rPr lang="en-US" sz="2200" b="1"/>
              <a:t>ictionary (DD)</a:t>
            </a:r>
          </a:p>
        </p:txBody>
      </p:sp>
      <p:sp>
        <p:nvSpPr>
          <p:cNvPr id="9" name="Text Box 8"/>
          <p:cNvSpPr txBox="1">
            <a:spLocks noChangeArrowheads="1"/>
          </p:cNvSpPr>
          <p:nvPr/>
        </p:nvSpPr>
        <p:spPr bwMode="auto">
          <a:xfrm>
            <a:off x="1066800" y="2778125"/>
            <a:ext cx="411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pPr>
            <a:r>
              <a:rPr lang="en-US" sz="2000">
                <a:sym typeface="Symbol" pitchFamily="18" charset="2"/>
              </a:rPr>
              <a:t>  </a:t>
            </a:r>
            <a:r>
              <a:rPr lang="en-US" sz="2000"/>
              <a:t>Field Names, data types, and relationships between tables</a:t>
            </a:r>
          </a:p>
        </p:txBody>
      </p:sp>
      <p:sp>
        <p:nvSpPr>
          <p:cNvPr id="10" name="Text Box 9"/>
          <p:cNvSpPr txBox="1">
            <a:spLocks noChangeArrowheads="1"/>
          </p:cNvSpPr>
          <p:nvPr/>
        </p:nvSpPr>
        <p:spPr bwMode="auto">
          <a:xfrm>
            <a:off x="685800" y="3505200"/>
            <a:ext cx="7391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200" b="1">
                <a:sym typeface="Symbol" pitchFamily="18" charset="2"/>
              </a:rPr>
              <a:t>  </a:t>
            </a:r>
            <a:r>
              <a:rPr lang="en-US" sz="2200" b="1"/>
              <a:t>Data Storage Maintenance</a:t>
            </a:r>
          </a:p>
        </p:txBody>
      </p:sp>
      <p:sp>
        <p:nvSpPr>
          <p:cNvPr id="11" name="Text Box 10"/>
          <p:cNvSpPr txBox="1">
            <a:spLocks noChangeArrowheads="1"/>
          </p:cNvSpPr>
          <p:nvPr/>
        </p:nvSpPr>
        <p:spPr bwMode="auto">
          <a:xfrm>
            <a:off x="1066800" y="4038600"/>
            <a:ext cx="3962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pPr>
            <a:r>
              <a:rPr lang="en-US" sz="2000">
                <a:sym typeface="Symbol" pitchFamily="18" charset="2"/>
              </a:rPr>
              <a:t>  </a:t>
            </a:r>
            <a:r>
              <a:rPr lang="en-US" sz="2000"/>
              <a:t>Physical storage of data, forms, validation rules, etc.</a:t>
            </a:r>
          </a:p>
        </p:txBody>
      </p:sp>
      <p:sp>
        <p:nvSpPr>
          <p:cNvPr id="12" name="Text Box 11"/>
          <p:cNvSpPr txBox="1">
            <a:spLocks noChangeArrowheads="1"/>
          </p:cNvSpPr>
          <p:nvPr/>
        </p:nvSpPr>
        <p:spPr bwMode="auto">
          <a:xfrm>
            <a:off x="685800" y="4648200"/>
            <a:ext cx="7391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200" b="1">
                <a:sym typeface="Symbol" pitchFamily="18" charset="2"/>
              </a:rPr>
              <a:t>  </a:t>
            </a:r>
            <a:r>
              <a:rPr lang="en-US" sz="2200" b="1"/>
              <a:t>Database Transformation</a:t>
            </a:r>
          </a:p>
        </p:txBody>
      </p:sp>
      <p:sp>
        <p:nvSpPr>
          <p:cNvPr id="13" name="Text Box 12"/>
          <p:cNvSpPr txBox="1">
            <a:spLocks noChangeArrowheads="1"/>
          </p:cNvSpPr>
          <p:nvPr/>
        </p:nvSpPr>
        <p:spPr bwMode="auto">
          <a:xfrm>
            <a:off x="1066800" y="5207000"/>
            <a:ext cx="807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pPr>
            <a:r>
              <a:rPr lang="en-US" sz="2000">
                <a:sym typeface="Symbol" pitchFamily="18" charset="2"/>
              </a:rPr>
              <a:t>  </a:t>
            </a:r>
            <a:r>
              <a:rPr lang="en-US" sz="2000"/>
              <a:t>Transformation of data entered to coincide with stated data structures</a:t>
            </a:r>
          </a:p>
        </p:txBody>
      </p:sp>
      <p:pic>
        <p:nvPicPr>
          <p:cNvPr id="14" name="Picture 13" descr="asciidiction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447800"/>
            <a:ext cx="38576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ppt_w/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 calcmode="lin" valueType="num">
                                      <p:cBhvr>
                                        <p:cTn id="9" dur="1000" fill="hold"/>
                                        <p:tgtEl>
                                          <p:spTgt spid="8"/>
                                        </p:tgtEl>
                                        <p:attrNameLst>
                                          <p:attrName>ppt_w</p:attrName>
                                        </p:attrNameLst>
                                      </p:cBhvr>
                                      <p:tavLst>
                                        <p:tav tm="0">
                                          <p:val>
                                            <p:fltVal val="0"/>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1000"/>
                            </p:stCondLst>
                            <p:childTnLst>
                              <p:par>
                                <p:cTn id="12" presetID="17" presetClass="entr" presetSubtype="1"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ppt_h/2"/>
                                          </p:val>
                                        </p:tav>
                                        <p:tav tm="100000">
                                          <p:val>
                                            <p:strVal val="#ppt_y"/>
                                          </p:val>
                                        </p:tav>
                                      </p:tavLst>
                                    </p:anim>
                                    <p:anim calcmode="lin" valueType="num">
                                      <p:cBhvr>
                                        <p:cTn id="16" dur="1000" fill="hold"/>
                                        <p:tgtEl>
                                          <p:spTgt spid="9"/>
                                        </p:tgtEl>
                                        <p:attrNameLst>
                                          <p:attrName>ppt_w</p:attrName>
                                        </p:attrNameLst>
                                      </p:cBhvr>
                                      <p:tavLst>
                                        <p:tav tm="0">
                                          <p:val>
                                            <p:strVal val="#ppt_w"/>
                                          </p:val>
                                        </p:tav>
                                        <p:tav tm="100000">
                                          <p:val>
                                            <p:strVal val="#ppt_w"/>
                                          </p:val>
                                        </p:tav>
                                      </p:tavLst>
                                    </p:anim>
                                    <p:anim calcmode="lin" valueType="num">
                                      <p:cBhvr>
                                        <p:cTn id="17" dur="1000" fill="hold"/>
                                        <p:tgtEl>
                                          <p:spTgt spid="9"/>
                                        </p:tgtEl>
                                        <p:attrNameLst>
                                          <p:attrName>ppt_h</p:attrName>
                                        </p:attrNameLst>
                                      </p:cBhvr>
                                      <p:tavLst>
                                        <p:tav tm="0">
                                          <p:val>
                                            <p:fltVal val="0"/>
                                          </p:val>
                                        </p:tav>
                                        <p:tav tm="100000">
                                          <p:val>
                                            <p:strVal val="#ppt_h"/>
                                          </p:val>
                                        </p:tav>
                                      </p:tavLst>
                                    </p:anim>
                                  </p:childTnLst>
                                </p:cTn>
                              </p:par>
                              <p:par>
                                <p:cTn id="18" presetID="16" presetClass="entr" presetSubtype="26"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Horizontal)">
                                      <p:cBhvr>
                                        <p:cTn id="20" dur="1000"/>
                                        <p:tgtEl>
                                          <p:spTgt spid="14"/>
                                        </p:tgtEl>
                                      </p:cBhvr>
                                    </p:animEffect>
                                  </p:childTnLst>
                                </p:cTn>
                              </p:par>
                            </p:childTnLst>
                          </p:cTn>
                        </p:par>
                        <p:par>
                          <p:cTn id="21" fill="hold" nodeType="afterGroup">
                            <p:stCondLst>
                              <p:cond delay="2000"/>
                            </p:stCondLst>
                            <p:childTnLst>
                              <p:par>
                                <p:cTn id="22" presetID="17" presetClass="entr" presetSubtype="2"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ppt_x</p:attrName>
                                        </p:attrNameLst>
                                      </p:cBhvr>
                                      <p:tavLst>
                                        <p:tav tm="0">
                                          <p:val>
                                            <p:strVal val="#ppt_x+#ppt_w/2"/>
                                          </p:val>
                                        </p:tav>
                                        <p:tav tm="100000">
                                          <p:val>
                                            <p:strVal val="#ppt_x"/>
                                          </p:val>
                                        </p:tav>
                                      </p:tavLst>
                                    </p:anim>
                                    <p:anim calcmode="lin" valueType="num">
                                      <p:cBhvr>
                                        <p:cTn id="25" dur="1000" fill="hold"/>
                                        <p:tgtEl>
                                          <p:spTgt spid="10"/>
                                        </p:tgtEl>
                                        <p:attrNameLst>
                                          <p:attrName>ppt_y</p:attrName>
                                        </p:attrNameLst>
                                      </p:cBhvr>
                                      <p:tavLst>
                                        <p:tav tm="0">
                                          <p:val>
                                            <p:strVal val="#ppt_y"/>
                                          </p:val>
                                        </p:tav>
                                        <p:tav tm="100000">
                                          <p:val>
                                            <p:strVal val="#ppt_y"/>
                                          </p:val>
                                        </p:tav>
                                      </p:tavLst>
                                    </p:anim>
                                    <p:anim calcmode="lin" valueType="num">
                                      <p:cBhvr>
                                        <p:cTn id="26" dur="1000" fill="hold"/>
                                        <p:tgtEl>
                                          <p:spTgt spid="10"/>
                                        </p:tgtEl>
                                        <p:attrNameLst>
                                          <p:attrName>ppt_w</p:attrName>
                                        </p:attrNameLst>
                                      </p:cBhvr>
                                      <p:tavLst>
                                        <p:tav tm="0">
                                          <p:val>
                                            <p:fltVal val="0"/>
                                          </p:val>
                                        </p:tav>
                                        <p:tav tm="100000">
                                          <p:val>
                                            <p:strVal val="#ppt_w"/>
                                          </p:val>
                                        </p:tav>
                                      </p:tavLst>
                                    </p:anim>
                                    <p:anim calcmode="lin" valueType="num">
                                      <p:cBhvr>
                                        <p:cTn id="27" dur="1000" fill="hold"/>
                                        <p:tgtEl>
                                          <p:spTgt spid="10"/>
                                        </p:tgtEl>
                                        <p:attrNameLst>
                                          <p:attrName>ppt_h</p:attrName>
                                        </p:attrNameLst>
                                      </p:cBhvr>
                                      <p:tavLst>
                                        <p:tav tm="0">
                                          <p:val>
                                            <p:strVal val="#ppt_h"/>
                                          </p:val>
                                        </p:tav>
                                        <p:tav tm="100000">
                                          <p:val>
                                            <p:strVal val="#ppt_h"/>
                                          </p:val>
                                        </p:tav>
                                      </p:tavLst>
                                    </p:anim>
                                  </p:childTnLst>
                                </p:cTn>
                              </p:par>
                            </p:childTnLst>
                          </p:cTn>
                        </p:par>
                        <p:par>
                          <p:cTn id="28" fill="hold" nodeType="afterGroup">
                            <p:stCondLst>
                              <p:cond delay="3000"/>
                            </p:stCondLst>
                            <p:childTnLst>
                              <p:par>
                                <p:cTn id="29" presetID="17"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ppt_h/2"/>
                                          </p:val>
                                        </p:tav>
                                        <p:tav tm="100000">
                                          <p:val>
                                            <p:strVal val="#ppt_y"/>
                                          </p:val>
                                        </p:tav>
                                      </p:tavLst>
                                    </p:anim>
                                    <p:anim calcmode="lin" valueType="num">
                                      <p:cBhvr>
                                        <p:cTn id="33" dur="1000" fill="hold"/>
                                        <p:tgtEl>
                                          <p:spTgt spid="11"/>
                                        </p:tgtEl>
                                        <p:attrNameLst>
                                          <p:attrName>ppt_w</p:attrName>
                                        </p:attrNameLst>
                                      </p:cBhvr>
                                      <p:tavLst>
                                        <p:tav tm="0">
                                          <p:val>
                                            <p:strVal val="#ppt_w"/>
                                          </p:val>
                                        </p:tav>
                                        <p:tav tm="100000">
                                          <p:val>
                                            <p:strVal val="#ppt_w"/>
                                          </p:val>
                                        </p:tav>
                                      </p:tavLst>
                                    </p:anim>
                                    <p:anim calcmode="lin" valueType="num">
                                      <p:cBhvr>
                                        <p:cTn id="34" dur="1000" fill="hold"/>
                                        <p:tgtEl>
                                          <p:spTgt spid="11"/>
                                        </p:tgtEl>
                                        <p:attrNameLst>
                                          <p:attrName>ppt_h</p:attrName>
                                        </p:attrNameLst>
                                      </p:cBhvr>
                                      <p:tavLst>
                                        <p:tav tm="0">
                                          <p:val>
                                            <p:fltVal val="0"/>
                                          </p:val>
                                        </p:tav>
                                        <p:tav tm="100000">
                                          <p:val>
                                            <p:strVal val="#ppt_h"/>
                                          </p:val>
                                        </p:tav>
                                      </p:tavLst>
                                    </p:anim>
                                  </p:childTnLst>
                                </p:cTn>
                              </p:par>
                            </p:childTnLst>
                          </p:cTn>
                        </p:par>
                        <p:par>
                          <p:cTn id="35" fill="hold" nodeType="afterGroup">
                            <p:stCondLst>
                              <p:cond delay="4000"/>
                            </p:stCondLst>
                            <p:childTnLst>
                              <p:par>
                                <p:cTn id="36" presetID="17" presetClass="entr" presetSubtype="2"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ppt_x</p:attrName>
                                        </p:attrNameLst>
                                      </p:cBhvr>
                                      <p:tavLst>
                                        <p:tav tm="0">
                                          <p:val>
                                            <p:strVal val="#ppt_x+#ppt_w/2"/>
                                          </p:val>
                                        </p:tav>
                                        <p:tav tm="100000">
                                          <p:val>
                                            <p:strVal val="#ppt_x"/>
                                          </p:val>
                                        </p:tav>
                                      </p:tavLst>
                                    </p:anim>
                                    <p:anim calcmode="lin" valueType="num">
                                      <p:cBhvr>
                                        <p:cTn id="39" dur="1000" fill="hold"/>
                                        <p:tgtEl>
                                          <p:spTgt spid="12"/>
                                        </p:tgtEl>
                                        <p:attrNameLst>
                                          <p:attrName>ppt_y</p:attrName>
                                        </p:attrNameLst>
                                      </p:cBhvr>
                                      <p:tavLst>
                                        <p:tav tm="0">
                                          <p:val>
                                            <p:strVal val="#ppt_y"/>
                                          </p:val>
                                        </p:tav>
                                        <p:tav tm="100000">
                                          <p:val>
                                            <p:strVal val="#ppt_y"/>
                                          </p:val>
                                        </p:tav>
                                      </p:tavLst>
                                    </p:anim>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strVal val="#ppt_h"/>
                                          </p:val>
                                        </p:tav>
                                        <p:tav tm="100000">
                                          <p:val>
                                            <p:strVal val="#ppt_h"/>
                                          </p:val>
                                        </p:tav>
                                      </p:tavLst>
                                    </p:anim>
                                  </p:childTnLst>
                                </p:cTn>
                              </p:par>
                            </p:childTnLst>
                          </p:cTn>
                        </p:par>
                        <p:par>
                          <p:cTn id="42" fill="hold" nodeType="afterGroup">
                            <p:stCondLst>
                              <p:cond delay="5000"/>
                            </p:stCondLst>
                            <p:childTnLst>
                              <p:par>
                                <p:cTn id="43" presetID="17" presetClass="entr" presetSubtype="1"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ppt_h/2"/>
                                          </p:val>
                                        </p:tav>
                                        <p:tav tm="100000">
                                          <p:val>
                                            <p:strVal val="#ppt_y"/>
                                          </p:val>
                                        </p:tav>
                                      </p:tavLst>
                                    </p:anim>
                                    <p:anim calcmode="lin" valueType="num">
                                      <p:cBhvr>
                                        <p:cTn id="47" dur="1000" fill="hold"/>
                                        <p:tgtEl>
                                          <p:spTgt spid="13"/>
                                        </p:tgtEl>
                                        <p:attrNameLst>
                                          <p:attrName>ppt_w</p:attrName>
                                        </p:attrNameLst>
                                      </p:cBhvr>
                                      <p:tavLst>
                                        <p:tav tm="0">
                                          <p:val>
                                            <p:strVal val="#ppt_w"/>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utoUpdateAnimBg="0"/>
      <p:bldP spid="10" grpId="0" autoUpdateAnimBg="0"/>
      <p:bldP spid="11" grpId="0" autoUpdateAnimBg="0"/>
      <p:bldP spid="12" grpId="0" autoUpdateAnimBg="0"/>
      <p:bldP spid="13"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4403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8815883-775F-430E-BDEC-8E6D596195FB}" type="slidenum">
              <a:rPr lang="en-US" smtClean="0"/>
              <a:pPr eaLnBrk="1" fontAlgn="base" hangingPunct="1">
                <a:spcBef>
                  <a:spcPct val="0"/>
                </a:spcBef>
                <a:spcAft>
                  <a:spcPct val="0"/>
                </a:spcAft>
              </a:pPr>
              <a:t>45</a:t>
            </a:fld>
            <a:endParaRPr lang="en-US" smtClean="0"/>
          </a:p>
        </p:txBody>
      </p:sp>
      <p:sp>
        <p:nvSpPr>
          <p:cNvPr id="6" name="Text Box 2"/>
          <p:cNvSpPr txBox="1">
            <a:spLocks noChangeArrowheads="1"/>
          </p:cNvSpPr>
          <p:nvPr/>
        </p:nvSpPr>
        <p:spPr bwMode="auto">
          <a:xfrm>
            <a:off x="0" y="7620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What are the components of a DBMS??</a:t>
            </a:r>
          </a:p>
        </p:txBody>
      </p:sp>
      <p:sp>
        <p:nvSpPr>
          <p:cNvPr id="44037" name="Text Box 3"/>
          <p:cNvSpPr txBox="1">
            <a:spLocks noChangeArrowheads="1"/>
          </p:cNvSpPr>
          <p:nvPr/>
        </p:nvSpPr>
        <p:spPr bwMode="auto">
          <a:xfrm>
            <a:off x="381000" y="137160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ym typeface="Symbol" pitchFamily="18" charset="2"/>
              </a:rPr>
              <a:t>  Database Development</a:t>
            </a:r>
            <a:endParaRPr lang="en-US" sz="2800"/>
          </a:p>
        </p:txBody>
      </p:sp>
      <p:sp>
        <p:nvSpPr>
          <p:cNvPr id="8" name="Text Box 6"/>
          <p:cNvSpPr txBox="1">
            <a:spLocks noChangeArrowheads="1"/>
          </p:cNvSpPr>
          <p:nvPr/>
        </p:nvSpPr>
        <p:spPr bwMode="auto">
          <a:xfrm>
            <a:off x="685800" y="2330450"/>
            <a:ext cx="4114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200" b="1">
                <a:sym typeface="Symbol" pitchFamily="18" charset="2"/>
              </a:rPr>
              <a:t>  </a:t>
            </a:r>
            <a:r>
              <a:rPr lang="en-US" sz="2200" b="1"/>
              <a:t>Query Languages</a:t>
            </a:r>
          </a:p>
        </p:txBody>
      </p:sp>
      <p:sp>
        <p:nvSpPr>
          <p:cNvPr id="9" name="Text Box 10"/>
          <p:cNvSpPr txBox="1">
            <a:spLocks noChangeArrowheads="1"/>
          </p:cNvSpPr>
          <p:nvPr/>
        </p:nvSpPr>
        <p:spPr bwMode="auto">
          <a:xfrm>
            <a:off x="381000" y="1843088"/>
            <a:ext cx="4953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ym typeface="Symbol" pitchFamily="18" charset="2"/>
              </a:rPr>
              <a:t>  Database Interrogation </a:t>
            </a:r>
            <a:endParaRPr lang="en-US" sz="2800"/>
          </a:p>
        </p:txBody>
      </p:sp>
      <p:sp>
        <p:nvSpPr>
          <p:cNvPr id="10" name="Text Box 17"/>
          <p:cNvSpPr txBox="1">
            <a:spLocks noChangeArrowheads="1"/>
          </p:cNvSpPr>
          <p:nvPr/>
        </p:nvSpPr>
        <p:spPr bwMode="auto">
          <a:xfrm>
            <a:off x="1066800" y="2743200"/>
            <a:ext cx="2667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  (SQL/QBE)</a:t>
            </a:r>
          </a:p>
        </p:txBody>
      </p:sp>
      <p:pic>
        <p:nvPicPr>
          <p:cNvPr id="11" name="Picture 21" descr="hearin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95400"/>
            <a:ext cx="35941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3"/>
          <p:cNvSpPr txBox="1">
            <a:spLocks noChangeArrowheads="1"/>
          </p:cNvSpPr>
          <p:nvPr/>
        </p:nvSpPr>
        <p:spPr bwMode="auto">
          <a:xfrm>
            <a:off x="685800" y="3168650"/>
            <a:ext cx="7391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200" b="1">
                <a:sym typeface="Symbol" pitchFamily="18" charset="2"/>
              </a:rPr>
              <a:t>  </a:t>
            </a:r>
            <a:r>
              <a:rPr lang="en-US" sz="2200" b="1"/>
              <a:t>Multi-user access control</a:t>
            </a:r>
          </a:p>
        </p:txBody>
      </p:sp>
      <p:sp>
        <p:nvSpPr>
          <p:cNvPr id="13" name="Text Box 24"/>
          <p:cNvSpPr txBox="1">
            <a:spLocks noChangeArrowheads="1"/>
          </p:cNvSpPr>
          <p:nvPr/>
        </p:nvSpPr>
        <p:spPr bwMode="auto">
          <a:xfrm>
            <a:off x="990600" y="3549650"/>
            <a:ext cx="601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  (Concurrency Controls)</a:t>
            </a:r>
          </a:p>
        </p:txBody>
      </p:sp>
      <p:sp>
        <p:nvSpPr>
          <p:cNvPr id="14" name="Text Box 25"/>
          <p:cNvSpPr txBox="1">
            <a:spLocks noChangeArrowheads="1"/>
          </p:cNvSpPr>
          <p:nvPr/>
        </p:nvSpPr>
        <p:spPr bwMode="auto">
          <a:xfrm>
            <a:off x="685800" y="3962400"/>
            <a:ext cx="7391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200" b="1">
                <a:sym typeface="Symbol" pitchFamily="18" charset="2"/>
              </a:rPr>
              <a:t>  </a:t>
            </a:r>
            <a:r>
              <a:rPr lang="en-US" sz="2200" b="1"/>
              <a:t>Communication Interfaces</a:t>
            </a:r>
          </a:p>
        </p:txBody>
      </p:sp>
      <p:sp>
        <p:nvSpPr>
          <p:cNvPr id="15" name="Text Box 26"/>
          <p:cNvSpPr txBox="1">
            <a:spLocks noChangeArrowheads="1"/>
          </p:cNvSpPr>
          <p:nvPr/>
        </p:nvSpPr>
        <p:spPr bwMode="auto">
          <a:xfrm>
            <a:off x="990600" y="4387850"/>
            <a:ext cx="601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  (LAN, Intranet, Internet, Extranet)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
                                          </p:val>
                                        </p:tav>
                                        <p:tav tm="100000">
                                          <p:val>
                                            <p:strVal val="#ppt_x"/>
                                          </p:val>
                                        </p:tav>
                                      </p:tavLst>
                                    </p:anim>
                                    <p:anim calcmode="lin" valueType="num">
                                      <p:cBhvr>
                                        <p:cTn id="8" dur="1000" fill="hold"/>
                                        <p:tgtEl>
                                          <p:spTgt spid="9"/>
                                        </p:tgtEl>
                                        <p:attrNameLst>
                                          <p:attrName>ppt_y</p:attrName>
                                        </p:attrNameLst>
                                      </p:cBhvr>
                                      <p:tavLst>
                                        <p:tav tm="0">
                                          <p:val>
                                            <p:strVal val="#ppt_y+#ppt_h/2"/>
                                          </p:val>
                                        </p:tav>
                                        <p:tav tm="100000">
                                          <p:val>
                                            <p:strVal val="#ppt_y"/>
                                          </p:val>
                                        </p:tav>
                                      </p:tavLst>
                                    </p:anim>
                                    <p:anim calcmode="lin" valueType="num">
                                      <p:cBhvr>
                                        <p:cTn id="9" dur="1000" fill="hold"/>
                                        <p:tgtEl>
                                          <p:spTgt spid="9"/>
                                        </p:tgtEl>
                                        <p:attrNameLst>
                                          <p:attrName>ppt_w</p:attrName>
                                        </p:attrNameLst>
                                      </p:cBhvr>
                                      <p:tavLst>
                                        <p:tav tm="0">
                                          <p:val>
                                            <p:strVal val="#ppt_w"/>
                                          </p:val>
                                        </p:tav>
                                        <p:tav tm="100000">
                                          <p:val>
                                            <p:strVal val="#ppt_w"/>
                                          </p:val>
                                        </p:tav>
                                      </p:tavLst>
                                    </p:anim>
                                    <p:anim calcmode="lin" valueType="num">
                                      <p:cBhvr>
                                        <p:cTn id="10" dur="1000" fill="hold"/>
                                        <p:tgtEl>
                                          <p:spTgt spid="9"/>
                                        </p:tgtEl>
                                        <p:attrNameLst>
                                          <p:attrName>ppt_h</p:attrName>
                                        </p:attrNameLst>
                                      </p:cBhvr>
                                      <p:tavLst>
                                        <p:tav tm="0">
                                          <p:val>
                                            <p:fltVal val="0"/>
                                          </p:val>
                                        </p:tav>
                                        <p:tav tm="100000">
                                          <p:val>
                                            <p:strVal val="#ppt_h"/>
                                          </p:val>
                                        </p:tav>
                                      </p:tavLst>
                                    </p:anim>
                                  </p:childTnLst>
                                </p:cTn>
                              </p:par>
                            </p:childTnLst>
                          </p:cTn>
                        </p:par>
                        <p:par>
                          <p:cTn id="11" fill="hold" nodeType="afterGroup">
                            <p:stCondLst>
                              <p:cond delay="1000"/>
                            </p:stCondLst>
                            <p:childTnLst>
                              <p:par>
                                <p:cTn id="12" presetID="5" presetClass="entr" presetSubtype="5"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heckerboard(down)">
                                      <p:cBhvr>
                                        <p:cTn id="14" dur="500"/>
                                        <p:tgtEl>
                                          <p:spTgt spid="11"/>
                                        </p:tgtEl>
                                      </p:cBhvr>
                                    </p:animEffect>
                                  </p:childTnLst>
                                </p:cTn>
                              </p:par>
                            </p:childTnLst>
                          </p:cTn>
                        </p:par>
                        <p:par>
                          <p:cTn id="15" fill="hold" nodeType="afterGroup">
                            <p:stCondLst>
                              <p:cond delay="1500"/>
                            </p:stCondLst>
                            <p:childTnLst>
                              <p:par>
                                <p:cTn id="16" presetID="17"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ppt_x</p:attrName>
                                        </p:attrNameLst>
                                      </p:cBhvr>
                                      <p:tavLst>
                                        <p:tav tm="0">
                                          <p:val>
                                            <p:strVal val="#ppt_x-#ppt_w/2"/>
                                          </p:val>
                                        </p:tav>
                                        <p:tav tm="100000">
                                          <p:val>
                                            <p:strVal val="#ppt_x"/>
                                          </p:val>
                                        </p:tav>
                                      </p:tavLst>
                                    </p:anim>
                                    <p:anim calcmode="lin" valueType="num">
                                      <p:cBhvr>
                                        <p:cTn id="19" dur="1000" fill="hold"/>
                                        <p:tgtEl>
                                          <p:spTgt spid="8"/>
                                        </p:tgtEl>
                                        <p:attrNameLst>
                                          <p:attrName>ppt_y</p:attrName>
                                        </p:attrNameLst>
                                      </p:cBhvr>
                                      <p:tavLst>
                                        <p:tav tm="0">
                                          <p:val>
                                            <p:strVal val="#ppt_y"/>
                                          </p:val>
                                        </p:tav>
                                        <p:tav tm="100000">
                                          <p:val>
                                            <p:strVal val="#ppt_y"/>
                                          </p:val>
                                        </p:tav>
                                      </p:tavLst>
                                    </p:anim>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strVal val="#ppt_h"/>
                                          </p:val>
                                        </p:tav>
                                        <p:tav tm="100000">
                                          <p:val>
                                            <p:strVal val="#ppt_h"/>
                                          </p:val>
                                        </p:tav>
                                      </p:tavLst>
                                    </p:anim>
                                  </p:childTnLst>
                                </p:cTn>
                              </p:par>
                            </p:childTnLst>
                          </p:cTn>
                        </p:par>
                        <p:par>
                          <p:cTn id="22" fill="hold" nodeType="afterGroup">
                            <p:stCondLst>
                              <p:cond delay="2500"/>
                            </p:stCondLst>
                            <p:childTnLst>
                              <p:par>
                                <p:cTn id="23" presetID="9"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1000"/>
                                        <p:tgtEl>
                                          <p:spTgt spid="10"/>
                                        </p:tgtEl>
                                      </p:cBhvr>
                                    </p:animEffect>
                                  </p:childTnLst>
                                </p:cTn>
                              </p:par>
                            </p:childTnLst>
                          </p:cTn>
                        </p:par>
                        <p:par>
                          <p:cTn id="26" fill="hold" nodeType="afterGroup">
                            <p:stCondLst>
                              <p:cond delay="3500"/>
                            </p:stCondLst>
                            <p:childTnLst>
                              <p:par>
                                <p:cTn id="27" presetID="17"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ppt_x</p:attrName>
                                        </p:attrNameLst>
                                      </p:cBhvr>
                                      <p:tavLst>
                                        <p:tav tm="0">
                                          <p:val>
                                            <p:strVal val="#ppt_x-#ppt_w/2"/>
                                          </p:val>
                                        </p:tav>
                                        <p:tav tm="100000">
                                          <p:val>
                                            <p:strVal val="#ppt_x"/>
                                          </p:val>
                                        </p:tav>
                                      </p:tavLst>
                                    </p:anim>
                                    <p:anim calcmode="lin" valueType="num">
                                      <p:cBhvr>
                                        <p:cTn id="30" dur="1000" fill="hold"/>
                                        <p:tgtEl>
                                          <p:spTgt spid="12"/>
                                        </p:tgtEl>
                                        <p:attrNameLst>
                                          <p:attrName>ppt_y</p:attrName>
                                        </p:attrNameLst>
                                      </p:cBhvr>
                                      <p:tavLst>
                                        <p:tav tm="0">
                                          <p:val>
                                            <p:strVal val="#ppt_y"/>
                                          </p:val>
                                        </p:tav>
                                        <p:tav tm="100000">
                                          <p:val>
                                            <p:strVal val="#ppt_y"/>
                                          </p:val>
                                        </p:tav>
                                      </p:tavLst>
                                    </p:anim>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strVal val="#ppt_h"/>
                                          </p:val>
                                        </p:tav>
                                        <p:tav tm="100000">
                                          <p:val>
                                            <p:strVal val="#ppt_h"/>
                                          </p:val>
                                        </p:tav>
                                      </p:tavLst>
                                    </p:anim>
                                  </p:childTnLst>
                                </p:cTn>
                              </p:par>
                            </p:childTnLst>
                          </p:cTn>
                        </p:par>
                        <p:par>
                          <p:cTn id="33" fill="hold" nodeType="afterGroup">
                            <p:stCondLst>
                              <p:cond delay="4500"/>
                            </p:stCondLst>
                            <p:childTnLst>
                              <p:par>
                                <p:cTn id="34" presetID="9"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dissolve">
                                      <p:cBhvr>
                                        <p:cTn id="36" dur="1000"/>
                                        <p:tgtEl>
                                          <p:spTgt spid="13"/>
                                        </p:tgtEl>
                                      </p:cBhvr>
                                    </p:animEffect>
                                  </p:childTnLst>
                                </p:cTn>
                              </p:par>
                            </p:childTnLst>
                          </p:cTn>
                        </p:par>
                        <p:par>
                          <p:cTn id="37" fill="hold" nodeType="afterGroup">
                            <p:stCondLst>
                              <p:cond delay="5500"/>
                            </p:stCondLst>
                            <p:childTnLst>
                              <p:par>
                                <p:cTn id="38" presetID="17"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1000" fill="hold"/>
                                        <p:tgtEl>
                                          <p:spTgt spid="14"/>
                                        </p:tgtEl>
                                        <p:attrNameLst>
                                          <p:attrName>ppt_x</p:attrName>
                                        </p:attrNameLst>
                                      </p:cBhvr>
                                      <p:tavLst>
                                        <p:tav tm="0">
                                          <p:val>
                                            <p:strVal val="#ppt_x-#ppt_w/2"/>
                                          </p:val>
                                        </p:tav>
                                        <p:tav tm="100000">
                                          <p:val>
                                            <p:strVal val="#ppt_x"/>
                                          </p:val>
                                        </p:tav>
                                      </p:tavLst>
                                    </p:anim>
                                    <p:anim calcmode="lin" valueType="num">
                                      <p:cBhvr>
                                        <p:cTn id="41" dur="1000" fill="hold"/>
                                        <p:tgtEl>
                                          <p:spTgt spid="14"/>
                                        </p:tgtEl>
                                        <p:attrNameLst>
                                          <p:attrName>ppt_y</p:attrName>
                                        </p:attrNameLst>
                                      </p:cBhvr>
                                      <p:tavLst>
                                        <p:tav tm="0">
                                          <p:val>
                                            <p:strVal val="#ppt_y"/>
                                          </p:val>
                                        </p:tav>
                                        <p:tav tm="100000">
                                          <p:val>
                                            <p:strVal val="#ppt_y"/>
                                          </p:val>
                                        </p:tav>
                                      </p:tavLst>
                                    </p:anim>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strVal val="#ppt_h"/>
                                          </p:val>
                                        </p:tav>
                                        <p:tav tm="100000">
                                          <p:val>
                                            <p:strVal val="#ppt_h"/>
                                          </p:val>
                                        </p:tav>
                                      </p:tavLst>
                                    </p:anim>
                                  </p:childTnLst>
                                </p:cTn>
                              </p:par>
                            </p:childTnLst>
                          </p:cTn>
                        </p:par>
                        <p:par>
                          <p:cTn id="44" fill="hold" nodeType="afterGroup">
                            <p:stCondLst>
                              <p:cond delay="6500"/>
                            </p:stCondLst>
                            <p:childTnLst>
                              <p:par>
                                <p:cTn id="45" presetID="9"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ssolve">
                                      <p:cBhvr>
                                        <p:cTn id="4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utoUpdateAnimBg="0"/>
      <p:bldP spid="10" grpId="0" autoUpdateAnimBg="0"/>
      <p:bldP spid="12" grpId="0" autoUpdateAnimBg="0"/>
      <p:bldP spid="13" grpId="0" autoUpdateAnimBg="0"/>
      <p:bldP spid="14" grpId="0" autoUpdateAnimBg="0"/>
      <p:bldP spid="15"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4505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C73144B-CCF1-417B-BAFC-594F9E85F6C8}" type="slidenum">
              <a:rPr lang="en-US" smtClean="0"/>
              <a:pPr eaLnBrk="1" fontAlgn="base" hangingPunct="1">
                <a:spcBef>
                  <a:spcPct val="0"/>
                </a:spcBef>
                <a:spcAft>
                  <a:spcPct val="0"/>
                </a:spcAft>
              </a:pPr>
              <a:t>46</a:t>
            </a:fld>
            <a:endParaRPr lang="en-US" smtClean="0"/>
          </a:p>
        </p:txBody>
      </p:sp>
      <p:sp>
        <p:nvSpPr>
          <p:cNvPr id="6" name="Text Box 2"/>
          <p:cNvSpPr txBox="1">
            <a:spLocks noChangeArrowheads="1"/>
          </p:cNvSpPr>
          <p:nvPr/>
        </p:nvSpPr>
        <p:spPr bwMode="auto">
          <a:xfrm>
            <a:off x="0" y="7620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What are the components of a DBMS??</a:t>
            </a:r>
          </a:p>
        </p:txBody>
      </p:sp>
      <p:sp>
        <p:nvSpPr>
          <p:cNvPr id="45061" name="Text Box 3"/>
          <p:cNvSpPr txBox="1">
            <a:spLocks noChangeArrowheads="1"/>
          </p:cNvSpPr>
          <p:nvPr/>
        </p:nvSpPr>
        <p:spPr bwMode="auto">
          <a:xfrm>
            <a:off x="381000" y="137160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ym typeface="Symbol" pitchFamily="18" charset="2"/>
              </a:rPr>
              <a:t>  Database Development</a:t>
            </a:r>
            <a:endParaRPr lang="en-US" sz="2800"/>
          </a:p>
        </p:txBody>
      </p:sp>
      <p:sp>
        <p:nvSpPr>
          <p:cNvPr id="45062" name="Text Box 10"/>
          <p:cNvSpPr txBox="1">
            <a:spLocks noChangeArrowheads="1"/>
          </p:cNvSpPr>
          <p:nvPr/>
        </p:nvSpPr>
        <p:spPr bwMode="auto">
          <a:xfrm>
            <a:off x="381000" y="1843088"/>
            <a:ext cx="4953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ym typeface="Symbol" pitchFamily="18" charset="2"/>
              </a:rPr>
              <a:t>  Database Interrogation </a:t>
            </a:r>
            <a:endParaRPr lang="en-US" sz="2800"/>
          </a:p>
        </p:txBody>
      </p:sp>
      <p:sp>
        <p:nvSpPr>
          <p:cNvPr id="9" name="Text Box 5"/>
          <p:cNvSpPr txBox="1">
            <a:spLocks noChangeArrowheads="1"/>
          </p:cNvSpPr>
          <p:nvPr/>
        </p:nvSpPr>
        <p:spPr bwMode="auto">
          <a:xfrm>
            <a:off x="685800" y="2743200"/>
            <a:ext cx="739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ym typeface="Symbol" pitchFamily="18" charset="2"/>
              </a:rPr>
              <a:t>  </a:t>
            </a:r>
            <a:r>
              <a:rPr lang="en-US" sz="2000"/>
              <a:t>Updating of Indices</a:t>
            </a:r>
          </a:p>
        </p:txBody>
      </p:sp>
      <p:sp>
        <p:nvSpPr>
          <p:cNvPr id="10" name="Text Box 6"/>
          <p:cNvSpPr txBox="1">
            <a:spLocks noChangeArrowheads="1"/>
          </p:cNvSpPr>
          <p:nvPr/>
        </p:nvSpPr>
        <p:spPr bwMode="auto">
          <a:xfrm>
            <a:off x="685800" y="3124200"/>
            <a:ext cx="472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ym typeface="Symbol" pitchFamily="18" charset="2"/>
              </a:rPr>
              <a:t>  </a:t>
            </a:r>
            <a:r>
              <a:rPr lang="en-US" sz="2000"/>
              <a:t>Database Integrity Checking/Referential Checks</a:t>
            </a:r>
          </a:p>
        </p:txBody>
      </p:sp>
      <p:sp>
        <p:nvSpPr>
          <p:cNvPr id="11" name="Text Box 9"/>
          <p:cNvSpPr txBox="1">
            <a:spLocks noChangeArrowheads="1"/>
          </p:cNvSpPr>
          <p:nvPr/>
        </p:nvSpPr>
        <p:spPr bwMode="auto">
          <a:xfrm>
            <a:off x="381000" y="228600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ym typeface="Symbol" pitchFamily="18" charset="2"/>
              </a:rPr>
              <a:t>  Database Maintenance</a:t>
            </a:r>
            <a:endParaRPr lang="en-US" sz="2800"/>
          </a:p>
        </p:txBody>
      </p:sp>
      <p:sp>
        <p:nvSpPr>
          <p:cNvPr id="12" name="Text Box 16"/>
          <p:cNvSpPr txBox="1">
            <a:spLocks noChangeArrowheads="1"/>
          </p:cNvSpPr>
          <p:nvPr/>
        </p:nvSpPr>
        <p:spPr bwMode="auto">
          <a:xfrm>
            <a:off x="685800" y="3810000"/>
            <a:ext cx="739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ym typeface="Symbol" pitchFamily="18" charset="2"/>
              </a:rPr>
              <a:t>  </a:t>
            </a:r>
            <a:r>
              <a:rPr lang="en-US" sz="2000"/>
              <a:t>Security Management</a:t>
            </a:r>
          </a:p>
        </p:txBody>
      </p:sp>
      <p:sp>
        <p:nvSpPr>
          <p:cNvPr id="13" name="Text Box 17"/>
          <p:cNvSpPr txBox="1">
            <a:spLocks noChangeArrowheads="1"/>
          </p:cNvSpPr>
          <p:nvPr/>
        </p:nvSpPr>
        <p:spPr bwMode="auto">
          <a:xfrm>
            <a:off x="685800" y="4171950"/>
            <a:ext cx="739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ym typeface="Symbol" pitchFamily="18" charset="2"/>
              </a:rPr>
              <a:t>  </a:t>
            </a:r>
            <a:r>
              <a:rPr lang="en-US" sz="2000"/>
              <a:t>Backup and Recovery</a:t>
            </a:r>
          </a:p>
        </p:txBody>
      </p:sp>
      <p:pic>
        <p:nvPicPr>
          <p:cNvPr id="14" name="Picture 18" descr="sweep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371600"/>
            <a:ext cx="25146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
                                          </p:val>
                                        </p:tav>
                                        <p:tav tm="100000">
                                          <p:val>
                                            <p:strVal val="#ppt_x"/>
                                          </p:val>
                                        </p:tav>
                                      </p:tavLst>
                                    </p:anim>
                                    <p:anim calcmode="lin" valueType="num">
                                      <p:cBhvr>
                                        <p:cTn id="8" dur="1000" fill="hold"/>
                                        <p:tgtEl>
                                          <p:spTgt spid="11"/>
                                        </p:tgtEl>
                                        <p:attrNameLst>
                                          <p:attrName>ppt_y</p:attrName>
                                        </p:attrNameLst>
                                      </p:cBhvr>
                                      <p:tavLst>
                                        <p:tav tm="0">
                                          <p:val>
                                            <p:strVal val="#ppt_y+#ppt_h/2"/>
                                          </p:val>
                                        </p:tav>
                                        <p:tav tm="100000">
                                          <p:val>
                                            <p:strVal val="#ppt_y"/>
                                          </p:val>
                                        </p:tav>
                                      </p:tavLst>
                                    </p:anim>
                                    <p:anim calcmode="lin" valueType="num">
                                      <p:cBhvr>
                                        <p:cTn id="9" dur="1000" fill="hold"/>
                                        <p:tgtEl>
                                          <p:spTgt spid="11"/>
                                        </p:tgtEl>
                                        <p:attrNameLst>
                                          <p:attrName>ppt_w</p:attrName>
                                        </p:attrNameLst>
                                      </p:cBhvr>
                                      <p:tavLst>
                                        <p:tav tm="0">
                                          <p:val>
                                            <p:strVal val="#ppt_w"/>
                                          </p:val>
                                        </p:tav>
                                        <p:tav tm="100000">
                                          <p:val>
                                            <p:strVal val="#ppt_w"/>
                                          </p:val>
                                        </p:tav>
                                      </p:tavLst>
                                    </p:anim>
                                    <p:anim calcmode="lin" valueType="num">
                                      <p:cBhvr>
                                        <p:cTn id="10" dur="1000" fill="hold"/>
                                        <p:tgtEl>
                                          <p:spTgt spid="11"/>
                                        </p:tgtEl>
                                        <p:attrNameLst>
                                          <p:attrName>ppt_h</p:attrName>
                                        </p:attrNameLst>
                                      </p:cBhvr>
                                      <p:tavLst>
                                        <p:tav tm="0">
                                          <p:val>
                                            <p:fltVal val="0"/>
                                          </p:val>
                                        </p:tav>
                                        <p:tav tm="100000">
                                          <p:val>
                                            <p:strVal val="#ppt_h"/>
                                          </p:val>
                                        </p:tav>
                                      </p:tavLst>
                                    </p:anim>
                                  </p:childTnLst>
                                </p:cTn>
                              </p:par>
                            </p:childTnLst>
                          </p:cTn>
                        </p:par>
                        <p:par>
                          <p:cTn id="11" fill="hold" nodeType="afterGroup">
                            <p:stCondLst>
                              <p:cond delay="1000"/>
                            </p:stCondLst>
                            <p:childTnLst>
                              <p:par>
                                <p:cTn id="12" presetID="55"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strVal val="#ppt_w*0.70"/>
                                          </p:val>
                                        </p:tav>
                                        <p:tav tm="100000">
                                          <p:val>
                                            <p:strVal val="#ppt_w"/>
                                          </p:val>
                                        </p:tav>
                                      </p:tavLst>
                                    </p:anim>
                                    <p:anim calcmode="lin" valueType="num">
                                      <p:cBhvr>
                                        <p:cTn id="15" dur="1000" fill="hold"/>
                                        <p:tgtEl>
                                          <p:spTgt spid="14"/>
                                        </p:tgtEl>
                                        <p:attrNameLst>
                                          <p:attrName>ppt_h</p:attrName>
                                        </p:attrNameLst>
                                      </p:cBhvr>
                                      <p:tavLst>
                                        <p:tav tm="0">
                                          <p:val>
                                            <p:strVal val="#ppt_h"/>
                                          </p:val>
                                        </p:tav>
                                        <p:tav tm="100000">
                                          <p:val>
                                            <p:strVal val="#ppt_h"/>
                                          </p:val>
                                        </p:tav>
                                      </p:tavLst>
                                    </p:anim>
                                    <p:animEffect transition="in" filter="fade">
                                      <p:cBhvr>
                                        <p:cTn id="16" dur="1000"/>
                                        <p:tgtEl>
                                          <p:spTgt spid="14"/>
                                        </p:tgtEl>
                                      </p:cBhvr>
                                    </p:animEffect>
                                  </p:childTnLst>
                                </p:cTn>
                              </p:par>
                            </p:childTnLst>
                          </p:cTn>
                        </p:par>
                        <p:par>
                          <p:cTn id="17" fill="hold" nodeType="afterGroup">
                            <p:stCondLst>
                              <p:cond delay="2000"/>
                            </p:stCondLst>
                            <p:childTnLst>
                              <p:par>
                                <p:cTn id="18" presetID="17" presetClass="entr" presetSubtype="2"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ppt_x</p:attrName>
                                        </p:attrNameLst>
                                      </p:cBhvr>
                                      <p:tavLst>
                                        <p:tav tm="0">
                                          <p:val>
                                            <p:strVal val="#ppt_x+#ppt_w/2"/>
                                          </p:val>
                                        </p:tav>
                                        <p:tav tm="100000">
                                          <p:val>
                                            <p:strVal val="#ppt_x"/>
                                          </p:val>
                                        </p:tav>
                                      </p:tavLst>
                                    </p:anim>
                                    <p:anim calcmode="lin" valueType="num">
                                      <p:cBhvr>
                                        <p:cTn id="21" dur="1000" fill="hold"/>
                                        <p:tgtEl>
                                          <p:spTgt spid="9"/>
                                        </p:tgtEl>
                                        <p:attrNameLst>
                                          <p:attrName>ppt_y</p:attrName>
                                        </p:attrNameLst>
                                      </p:cBhvr>
                                      <p:tavLst>
                                        <p:tav tm="0">
                                          <p:val>
                                            <p:strVal val="#ppt_y"/>
                                          </p:val>
                                        </p:tav>
                                        <p:tav tm="100000">
                                          <p:val>
                                            <p:strVal val="#ppt_y"/>
                                          </p:val>
                                        </p:tav>
                                      </p:tavLst>
                                    </p:anim>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childTnLst>
                                </p:cTn>
                              </p:par>
                            </p:childTnLst>
                          </p:cTn>
                        </p:par>
                        <p:par>
                          <p:cTn id="24" fill="hold" nodeType="afterGroup">
                            <p:stCondLst>
                              <p:cond delay="3000"/>
                            </p:stCondLst>
                            <p:childTnLst>
                              <p:par>
                                <p:cTn id="25" presetID="17" presetClass="entr" presetSubtype="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ppt_x</p:attrName>
                                        </p:attrNameLst>
                                      </p:cBhvr>
                                      <p:tavLst>
                                        <p:tav tm="0">
                                          <p:val>
                                            <p:strVal val="#ppt_x+#ppt_w/2"/>
                                          </p:val>
                                        </p:tav>
                                        <p:tav tm="100000">
                                          <p:val>
                                            <p:strVal val="#ppt_x"/>
                                          </p:val>
                                        </p:tav>
                                      </p:tavLst>
                                    </p:anim>
                                    <p:anim calcmode="lin" valueType="num">
                                      <p:cBhvr>
                                        <p:cTn id="28" dur="1000" fill="hold"/>
                                        <p:tgtEl>
                                          <p:spTgt spid="10"/>
                                        </p:tgtEl>
                                        <p:attrNameLst>
                                          <p:attrName>ppt_y</p:attrName>
                                        </p:attrNameLst>
                                      </p:cBhvr>
                                      <p:tavLst>
                                        <p:tav tm="0">
                                          <p:val>
                                            <p:strVal val="#ppt_y"/>
                                          </p:val>
                                        </p:tav>
                                        <p:tav tm="100000">
                                          <p:val>
                                            <p:strVal val="#ppt_y"/>
                                          </p:val>
                                        </p:tav>
                                      </p:tavLst>
                                    </p:anim>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strVal val="#ppt_h"/>
                                          </p:val>
                                        </p:tav>
                                        <p:tav tm="100000">
                                          <p:val>
                                            <p:strVal val="#ppt_h"/>
                                          </p:val>
                                        </p:tav>
                                      </p:tavLst>
                                    </p:anim>
                                  </p:childTnLst>
                                </p:cTn>
                              </p:par>
                            </p:childTnLst>
                          </p:cTn>
                        </p:par>
                        <p:par>
                          <p:cTn id="31" fill="hold" nodeType="afterGroup">
                            <p:stCondLst>
                              <p:cond delay="4000"/>
                            </p:stCondLst>
                            <p:childTnLst>
                              <p:par>
                                <p:cTn id="32" presetID="17" presetClass="entr" presetSubtype="2"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1000" fill="hold"/>
                                        <p:tgtEl>
                                          <p:spTgt spid="12"/>
                                        </p:tgtEl>
                                        <p:attrNameLst>
                                          <p:attrName>ppt_x</p:attrName>
                                        </p:attrNameLst>
                                      </p:cBhvr>
                                      <p:tavLst>
                                        <p:tav tm="0">
                                          <p:val>
                                            <p:strVal val="#ppt_x+#ppt_w/2"/>
                                          </p:val>
                                        </p:tav>
                                        <p:tav tm="100000">
                                          <p:val>
                                            <p:strVal val="#ppt_x"/>
                                          </p:val>
                                        </p:tav>
                                      </p:tavLst>
                                    </p:anim>
                                    <p:anim calcmode="lin" valueType="num">
                                      <p:cBhvr>
                                        <p:cTn id="35" dur="1000" fill="hold"/>
                                        <p:tgtEl>
                                          <p:spTgt spid="12"/>
                                        </p:tgtEl>
                                        <p:attrNameLst>
                                          <p:attrName>ppt_y</p:attrName>
                                        </p:attrNameLst>
                                      </p:cBhvr>
                                      <p:tavLst>
                                        <p:tav tm="0">
                                          <p:val>
                                            <p:strVal val="#ppt_y"/>
                                          </p:val>
                                        </p:tav>
                                        <p:tav tm="100000">
                                          <p:val>
                                            <p:strVal val="#ppt_y"/>
                                          </p:val>
                                        </p:tav>
                                      </p:tavLst>
                                    </p:anim>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strVal val="#ppt_h"/>
                                          </p:val>
                                        </p:tav>
                                        <p:tav tm="100000">
                                          <p:val>
                                            <p:strVal val="#ppt_h"/>
                                          </p:val>
                                        </p:tav>
                                      </p:tavLst>
                                    </p:anim>
                                  </p:childTnLst>
                                </p:cTn>
                              </p:par>
                            </p:childTnLst>
                          </p:cTn>
                        </p:par>
                        <p:par>
                          <p:cTn id="38" fill="hold" nodeType="afterGroup">
                            <p:stCondLst>
                              <p:cond delay="5000"/>
                            </p:stCondLst>
                            <p:childTnLst>
                              <p:par>
                                <p:cTn id="39" presetID="17" presetClass="entr" presetSubtype="2"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1000" fill="hold"/>
                                        <p:tgtEl>
                                          <p:spTgt spid="13"/>
                                        </p:tgtEl>
                                        <p:attrNameLst>
                                          <p:attrName>ppt_x</p:attrName>
                                        </p:attrNameLst>
                                      </p:cBhvr>
                                      <p:tavLst>
                                        <p:tav tm="0">
                                          <p:val>
                                            <p:strVal val="#ppt_x+#ppt_w/2"/>
                                          </p:val>
                                        </p:tav>
                                        <p:tav tm="100000">
                                          <p:val>
                                            <p:strVal val="#ppt_x"/>
                                          </p:val>
                                        </p:tav>
                                      </p:tavLst>
                                    </p:anim>
                                    <p:anim calcmode="lin" valueType="num">
                                      <p:cBhvr>
                                        <p:cTn id="42" dur="1000" fill="hold"/>
                                        <p:tgtEl>
                                          <p:spTgt spid="13"/>
                                        </p:tgtEl>
                                        <p:attrNameLst>
                                          <p:attrName>ppt_y</p:attrName>
                                        </p:attrNameLst>
                                      </p:cBhvr>
                                      <p:tavLst>
                                        <p:tav tm="0">
                                          <p:val>
                                            <p:strVal val="#ppt_y"/>
                                          </p:val>
                                        </p:tav>
                                        <p:tav tm="100000">
                                          <p:val>
                                            <p:strVal val="#ppt_y"/>
                                          </p:val>
                                        </p:tav>
                                      </p:tavLst>
                                    </p:anim>
                                    <p:anim calcmode="lin" valueType="num">
                                      <p:cBhvr>
                                        <p:cTn id="43" dur="1000" fill="hold"/>
                                        <p:tgtEl>
                                          <p:spTgt spid="13"/>
                                        </p:tgtEl>
                                        <p:attrNameLst>
                                          <p:attrName>ppt_w</p:attrName>
                                        </p:attrNameLst>
                                      </p:cBhvr>
                                      <p:tavLst>
                                        <p:tav tm="0">
                                          <p:val>
                                            <p:fltVal val="0"/>
                                          </p:val>
                                        </p:tav>
                                        <p:tav tm="100000">
                                          <p:val>
                                            <p:strVal val="#ppt_w"/>
                                          </p:val>
                                        </p:tav>
                                      </p:tavLst>
                                    </p:anim>
                                    <p:anim calcmode="lin" valueType="num">
                                      <p:cBhvr>
                                        <p:cTn id="44" dur="1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P spid="11" grpId="0" autoUpdateAnimBg="0"/>
      <p:bldP spid="12" grpId="0" autoUpdateAnimBg="0"/>
      <p:bldP spid="13"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4608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9E63A486-EE3C-44D7-903E-FE7448E76061}" type="slidenum">
              <a:rPr lang="en-US" smtClean="0"/>
              <a:pPr eaLnBrk="1" fontAlgn="base" hangingPunct="1">
                <a:spcBef>
                  <a:spcPct val="0"/>
                </a:spcBef>
                <a:spcAft>
                  <a:spcPct val="0"/>
                </a:spcAft>
              </a:pPr>
              <a:t>47</a:t>
            </a:fld>
            <a:endParaRPr lang="en-US" smtClean="0"/>
          </a:p>
        </p:txBody>
      </p:sp>
      <p:sp>
        <p:nvSpPr>
          <p:cNvPr id="6" name="Text Box 2"/>
          <p:cNvSpPr txBox="1">
            <a:spLocks noChangeArrowheads="1"/>
          </p:cNvSpPr>
          <p:nvPr/>
        </p:nvSpPr>
        <p:spPr bwMode="auto">
          <a:xfrm>
            <a:off x="0" y="7620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What are the components of a DBMS??</a:t>
            </a:r>
          </a:p>
        </p:txBody>
      </p:sp>
      <p:sp>
        <p:nvSpPr>
          <p:cNvPr id="46085" name="Text Box 3"/>
          <p:cNvSpPr txBox="1">
            <a:spLocks noChangeArrowheads="1"/>
          </p:cNvSpPr>
          <p:nvPr/>
        </p:nvSpPr>
        <p:spPr bwMode="auto">
          <a:xfrm>
            <a:off x="381000" y="137160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ym typeface="Symbol" pitchFamily="18" charset="2"/>
              </a:rPr>
              <a:t>  Database Development</a:t>
            </a:r>
            <a:endParaRPr lang="en-US" sz="2800"/>
          </a:p>
        </p:txBody>
      </p:sp>
      <p:sp>
        <p:nvSpPr>
          <p:cNvPr id="46086" name="Text Box 10"/>
          <p:cNvSpPr txBox="1">
            <a:spLocks noChangeArrowheads="1"/>
          </p:cNvSpPr>
          <p:nvPr/>
        </p:nvSpPr>
        <p:spPr bwMode="auto">
          <a:xfrm>
            <a:off x="381000" y="1843088"/>
            <a:ext cx="4953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ym typeface="Symbol" pitchFamily="18" charset="2"/>
              </a:rPr>
              <a:t>  Database Interrogation </a:t>
            </a:r>
            <a:endParaRPr lang="en-US" sz="2800"/>
          </a:p>
        </p:txBody>
      </p:sp>
      <p:sp>
        <p:nvSpPr>
          <p:cNvPr id="46087" name="Text Box 9"/>
          <p:cNvSpPr txBox="1">
            <a:spLocks noChangeArrowheads="1"/>
          </p:cNvSpPr>
          <p:nvPr/>
        </p:nvSpPr>
        <p:spPr bwMode="auto">
          <a:xfrm>
            <a:off x="381000" y="228600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ym typeface="Symbol" pitchFamily="18" charset="2"/>
              </a:rPr>
              <a:t>  Database Maintenance</a:t>
            </a:r>
            <a:endParaRPr lang="en-US" sz="2800"/>
          </a:p>
        </p:txBody>
      </p:sp>
      <p:sp>
        <p:nvSpPr>
          <p:cNvPr id="15" name="Text Box 6"/>
          <p:cNvSpPr txBox="1">
            <a:spLocks noChangeArrowheads="1"/>
          </p:cNvSpPr>
          <p:nvPr/>
        </p:nvSpPr>
        <p:spPr bwMode="auto">
          <a:xfrm>
            <a:off x="685800" y="3254375"/>
            <a:ext cx="739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ym typeface="Symbol" pitchFamily="18" charset="2"/>
              </a:rPr>
              <a:t>  </a:t>
            </a:r>
            <a:r>
              <a:rPr lang="en-US" sz="2000"/>
              <a:t>Report Generation</a:t>
            </a:r>
          </a:p>
        </p:txBody>
      </p:sp>
      <p:sp>
        <p:nvSpPr>
          <p:cNvPr id="16" name="Text Box 9"/>
          <p:cNvSpPr txBox="1">
            <a:spLocks noChangeArrowheads="1"/>
          </p:cNvSpPr>
          <p:nvPr/>
        </p:nvSpPr>
        <p:spPr bwMode="auto">
          <a:xfrm>
            <a:off x="381000" y="274320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ym typeface="Symbol" pitchFamily="18" charset="2"/>
              </a:rPr>
              <a:t>  Application Development</a:t>
            </a:r>
            <a:endParaRPr lang="en-US" sz="2800"/>
          </a:p>
        </p:txBody>
      </p:sp>
      <p:sp>
        <p:nvSpPr>
          <p:cNvPr id="17" name="Text Box 10"/>
          <p:cNvSpPr txBox="1">
            <a:spLocks noChangeArrowheads="1"/>
          </p:cNvSpPr>
          <p:nvPr/>
        </p:nvSpPr>
        <p:spPr bwMode="auto">
          <a:xfrm>
            <a:off x="685800" y="3679825"/>
            <a:ext cx="739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ym typeface="Symbol" pitchFamily="18" charset="2"/>
              </a:rPr>
              <a:t>  </a:t>
            </a:r>
            <a:r>
              <a:rPr lang="en-US" sz="2000"/>
              <a:t>Project Development</a:t>
            </a:r>
          </a:p>
        </p:txBody>
      </p:sp>
      <p:sp>
        <p:nvSpPr>
          <p:cNvPr id="18" name="Text Box 11"/>
          <p:cNvSpPr txBox="1">
            <a:spLocks noChangeArrowheads="1"/>
          </p:cNvSpPr>
          <p:nvPr/>
        </p:nvSpPr>
        <p:spPr bwMode="auto">
          <a:xfrm>
            <a:off x="685800" y="4092575"/>
            <a:ext cx="4267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ym typeface="Symbol" pitchFamily="18" charset="2"/>
              </a:rPr>
              <a:t>  </a:t>
            </a:r>
            <a:r>
              <a:rPr lang="en-US" sz="2000" u="sng"/>
              <a:t>D</a:t>
            </a:r>
            <a:r>
              <a:rPr lang="en-US" sz="2000"/>
              <a:t>ata </a:t>
            </a:r>
            <a:r>
              <a:rPr lang="en-US" sz="2000" u="sng"/>
              <a:t>M</a:t>
            </a:r>
            <a:r>
              <a:rPr lang="en-US" sz="2000"/>
              <a:t>anipulation </a:t>
            </a:r>
            <a:r>
              <a:rPr lang="en-US" sz="2000" u="sng"/>
              <a:t>L</a:t>
            </a:r>
            <a:r>
              <a:rPr lang="en-US" sz="2000"/>
              <a:t>anguages (DML)</a:t>
            </a:r>
          </a:p>
        </p:txBody>
      </p:sp>
      <p:pic>
        <p:nvPicPr>
          <p:cNvPr id="19" name="Picture 15" descr="accessr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447800"/>
            <a:ext cx="3810000"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4038600"/>
            <a:ext cx="3810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ppt_x</p:attrName>
                                        </p:attrNameLst>
                                      </p:cBhvr>
                                      <p:tavLst>
                                        <p:tav tm="0">
                                          <p:val>
                                            <p:strVal val="#ppt_x"/>
                                          </p:val>
                                        </p:tav>
                                        <p:tav tm="100000">
                                          <p:val>
                                            <p:strVal val="#ppt_x"/>
                                          </p:val>
                                        </p:tav>
                                      </p:tavLst>
                                    </p:anim>
                                    <p:anim calcmode="lin" valueType="num">
                                      <p:cBhvr>
                                        <p:cTn id="8" dur="1000" fill="hold"/>
                                        <p:tgtEl>
                                          <p:spTgt spid="16"/>
                                        </p:tgtEl>
                                        <p:attrNameLst>
                                          <p:attrName>ppt_y</p:attrName>
                                        </p:attrNameLst>
                                      </p:cBhvr>
                                      <p:tavLst>
                                        <p:tav tm="0">
                                          <p:val>
                                            <p:strVal val="#ppt_y+#ppt_h/2"/>
                                          </p:val>
                                        </p:tav>
                                        <p:tav tm="100000">
                                          <p:val>
                                            <p:strVal val="#ppt_y"/>
                                          </p:val>
                                        </p:tav>
                                      </p:tavLst>
                                    </p:anim>
                                    <p:anim calcmode="lin" valueType="num">
                                      <p:cBhvr>
                                        <p:cTn id="9" dur="1000" fill="hold"/>
                                        <p:tgtEl>
                                          <p:spTgt spid="16"/>
                                        </p:tgtEl>
                                        <p:attrNameLst>
                                          <p:attrName>ppt_w</p:attrName>
                                        </p:attrNameLst>
                                      </p:cBhvr>
                                      <p:tavLst>
                                        <p:tav tm="0">
                                          <p:val>
                                            <p:strVal val="#ppt_w"/>
                                          </p:val>
                                        </p:tav>
                                        <p:tav tm="100000">
                                          <p:val>
                                            <p:strVal val="#ppt_w"/>
                                          </p:val>
                                        </p:tav>
                                      </p:tavLst>
                                    </p:anim>
                                    <p:anim calcmode="lin" valueType="num">
                                      <p:cBhvr>
                                        <p:cTn id="10" dur="1000" fill="hold"/>
                                        <p:tgtEl>
                                          <p:spTgt spid="16"/>
                                        </p:tgtEl>
                                        <p:attrNameLst>
                                          <p:attrName>ppt_h</p:attrName>
                                        </p:attrNameLst>
                                      </p:cBhvr>
                                      <p:tavLst>
                                        <p:tav tm="0">
                                          <p:val>
                                            <p:fltVal val="0"/>
                                          </p:val>
                                        </p:tav>
                                        <p:tav tm="100000">
                                          <p:val>
                                            <p:strVal val="#ppt_h"/>
                                          </p:val>
                                        </p:tav>
                                      </p:tavLst>
                                    </p:anim>
                                  </p:childTnLst>
                                </p:cTn>
                              </p:par>
                            </p:childTnLst>
                          </p:cTn>
                        </p:par>
                        <p:par>
                          <p:cTn id="11" fill="hold" nodeType="afterGroup">
                            <p:stCondLst>
                              <p:cond delay="1000"/>
                            </p:stCondLst>
                            <p:childTnLst>
                              <p:par>
                                <p:cTn id="12" presetID="17"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ppt_x</p:attrName>
                                        </p:attrNameLst>
                                      </p:cBhvr>
                                      <p:tavLst>
                                        <p:tav tm="0">
                                          <p:val>
                                            <p:strVal val="#ppt_x-#ppt_w/2"/>
                                          </p:val>
                                        </p:tav>
                                        <p:tav tm="100000">
                                          <p:val>
                                            <p:strVal val="#ppt_x"/>
                                          </p:val>
                                        </p:tav>
                                      </p:tavLst>
                                    </p:anim>
                                    <p:anim calcmode="lin" valueType="num">
                                      <p:cBhvr>
                                        <p:cTn id="15" dur="1000" fill="hold"/>
                                        <p:tgtEl>
                                          <p:spTgt spid="15"/>
                                        </p:tgtEl>
                                        <p:attrNameLst>
                                          <p:attrName>ppt_y</p:attrName>
                                        </p:attrNameLst>
                                      </p:cBhvr>
                                      <p:tavLst>
                                        <p:tav tm="0">
                                          <p:val>
                                            <p:strVal val="#ppt_y"/>
                                          </p:val>
                                        </p:tav>
                                        <p:tav tm="100000">
                                          <p:val>
                                            <p:strVal val="#ppt_y"/>
                                          </p:val>
                                        </p:tav>
                                      </p:tavLst>
                                    </p:anim>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2000"/>
                            </p:stCondLst>
                            <p:childTnLst>
                              <p:par>
                                <p:cTn id="19" presetID="8" presetClass="entr" presetSubtype="16"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amond(in)">
                                      <p:cBhvr>
                                        <p:cTn id="21" dur="1000"/>
                                        <p:tgtEl>
                                          <p:spTgt spid="19"/>
                                        </p:tgtEl>
                                      </p:cBhvr>
                                    </p:animEffect>
                                  </p:childTnLst>
                                </p:cTn>
                              </p:par>
                            </p:childTnLst>
                          </p:cTn>
                        </p:par>
                        <p:par>
                          <p:cTn id="22" fill="hold" nodeType="afterGroup">
                            <p:stCondLst>
                              <p:cond delay="3000"/>
                            </p:stCondLst>
                            <p:childTnLst>
                              <p:par>
                                <p:cTn id="23" presetID="17" presetClass="entr" presetSubtype="8"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1000" fill="hold"/>
                                        <p:tgtEl>
                                          <p:spTgt spid="17"/>
                                        </p:tgtEl>
                                        <p:attrNameLst>
                                          <p:attrName>ppt_x</p:attrName>
                                        </p:attrNameLst>
                                      </p:cBhvr>
                                      <p:tavLst>
                                        <p:tav tm="0">
                                          <p:val>
                                            <p:strVal val="#ppt_x-#ppt_w/2"/>
                                          </p:val>
                                        </p:tav>
                                        <p:tav tm="100000">
                                          <p:val>
                                            <p:strVal val="#ppt_x"/>
                                          </p:val>
                                        </p:tav>
                                      </p:tavLst>
                                    </p:anim>
                                    <p:anim calcmode="lin" valueType="num">
                                      <p:cBhvr>
                                        <p:cTn id="26" dur="1000" fill="hold"/>
                                        <p:tgtEl>
                                          <p:spTgt spid="17"/>
                                        </p:tgtEl>
                                        <p:attrNameLst>
                                          <p:attrName>ppt_y</p:attrName>
                                        </p:attrNameLst>
                                      </p:cBhvr>
                                      <p:tavLst>
                                        <p:tav tm="0">
                                          <p:val>
                                            <p:strVal val="#ppt_y"/>
                                          </p:val>
                                        </p:tav>
                                        <p:tav tm="100000">
                                          <p:val>
                                            <p:strVal val="#ppt_y"/>
                                          </p:val>
                                        </p:tav>
                                      </p:tavLst>
                                    </p:anim>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4000"/>
                            </p:stCondLst>
                            <p:childTnLst>
                              <p:par>
                                <p:cTn id="30" presetID="8" presetClass="entr" presetSubtype="16"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diamond(in)">
                                      <p:cBhvr>
                                        <p:cTn id="32" dur="1000"/>
                                        <p:tgtEl>
                                          <p:spTgt spid="20"/>
                                        </p:tgtEl>
                                      </p:cBhvr>
                                    </p:animEffect>
                                  </p:childTnLst>
                                </p:cTn>
                              </p:par>
                            </p:childTnLst>
                          </p:cTn>
                        </p:par>
                        <p:par>
                          <p:cTn id="33" fill="hold" nodeType="afterGroup">
                            <p:stCondLst>
                              <p:cond delay="5000"/>
                            </p:stCondLst>
                            <p:childTnLst>
                              <p:par>
                                <p:cTn id="34" presetID="17"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1000" fill="hold"/>
                                        <p:tgtEl>
                                          <p:spTgt spid="18"/>
                                        </p:tgtEl>
                                        <p:attrNameLst>
                                          <p:attrName>ppt_x</p:attrName>
                                        </p:attrNameLst>
                                      </p:cBhvr>
                                      <p:tavLst>
                                        <p:tav tm="0">
                                          <p:val>
                                            <p:strVal val="#ppt_x-#ppt_w/2"/>
                                          </p:val>
                                        </p:tav>
                                        <p:tav tm="100000">
                                          <p:val>
                                            <p:strVal val="#ppt_x"/>
                                          </p:val>
                                        </p:tav>
                                      </p:tavLst>
                                    </p:anim>
                                    <p:anim calcmode="lin" valueType="num">
                                      <p:cBhvr>
                                        <p:cTn id="37" dur="1000" fill="hold"/>
                                        <p:tgtEl>
                                          <p:spTgt spid="18"/>
                                        </p:tgtEl>
                                        <p:attrNameLst>
                                          <p:attrName>ppt_y</p:attrName>
                                        </p:attrNameLst>
                                      </p:cBhvr>
                                      <p:tavLst>
                                        <p:tav tm="0">
                                          <p:val>
                                            <p:strVal val="#ppt_y"/>
                                          </p:val>
                                        </p:tav>
                                        <p:tav tm="100000">
                                          <p:val>
                                            <p:strVal val="#ppt_y"/>
                                          </p:val>
                                        </p:tav>
                                      </p:tavLst>
                                    </p:anim>
                                    <p:anim calcmode="lin" valueType="num">
                                      <p:cBhvr>
                                        <p:cTn id="38" dur="1000" fill="hold"/>
                                        <p:tgtEl>
                                          <p:spTgt spid="18"/>
                                        </p:tgtEl>
                                        <p:attrNameLst>
                                          <p:attrName>ppt_w</p:attrName>
                                        </p:attrNameLst>
                                      </p:cBhvr>
                                      <p:tavLst>
                                        <p:tav tm="0">
                                          <p:val>
                                            <p:fltVal val="0"/>
                                          </p:val>
                                        </p:tav>
                                        <p:tav tm="100000">
                                          <p:val>
                                            <p:strVal val="#ppt_w"/>
                                          </p:val>
                                        </p:tav>
                                      </p:tavLst>
                                    </p:anim>
                                    <p:anim calcmode="lin" valueType="num">
                                      <p:cBhvr>
                                        <p:cTn id="39" dur="1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P spid="16" grpId="0" autoUpdateAnimBg="0"/>
      <p:bldP spid="17" grpId="0" autoUpdateAnimBg="0"/>
      <p:bldP spid="18"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4710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C64F1BA3-FAED-405F-9D21-427C4EA81B89}" type="slidenum">
              <a:rPr lang="en-US" smtClean="0"/>
              <a:pPr eaLnBrk="1" fontAlgn="base" hangingPunct="1">
                <a:spcBef>
                  <a:spcPct val="0"/>
                </a:spcBef>
                <a:spcAft>
                  <a:spcPct val="0"/>
                </a:spcAft>
              </a:pPr>
              <a:t>48</a:t>
            </a:fld>
            <a:endParaRPr lang="en-US" smtClean="0"/>
          </a:p>
        </p:txBody>
      </p:sp>
      <p:sp>
        <p:nvSpPr>
          <p:cNvPr id="6" name="Text Box 2"/>
          <p:cNvSpPr txBox="1">
            <a:spLocks noChangeArrowheads="1"/>
          </p:cNvSpPr>
          <p:nvPr/>
        </p:nvSpPr>
        <p:spPr bwMode="auto">
          <a:xfrm>
            <a:off x="0" y="7620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What’s in a typical DBMS Environment??</a:t>
            </a:r>
          </a:p>
        </p:txBody>
      </p:sp>
      <p:sp>
        <p:nvSpPr>
          <p:cNvPr id="7" name="Text Box 3"/>
          <p:cNvSpPr txBox="1">
            <a:spLocks noChangeArrowheads="1"/>
          </p:cNvSpPr>
          <p:nvPr/>
        </p:nvSpPr>
        <p:spPr bwMode="auto">
          <a:xfrm>
            <a:off x="381000" y="137160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ym typeface="Symbol" pitchFamily="18" charset="2"/>
              </a:rPr>
              <a:t>  Aside from the database and the DBMS:</a:t>
            </a:r>
            <a:endParaRPr lang="en-US" sz="2800"/>
          </a:p>
        </p:txBody>
      </p:sp>
      <p:sp>
        <p:nvSpPr>
          <p:cNvPr id="8" name="Text Box 4"/>
          <p:cNvSpPr txBox="1">
            <a:spLocks noChangeArrowheads="1"/>
          </p:cNvSpPr>
          <p:nvPr/>
        </p:nvSpPr>
        <p:spPr bwMode="auto">
          <a:xfrm>
            <a:off x="685800" y="1860550"/>
            <a:ext cx="472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ym typeface="Symbol" pitchFamily="18" charset="2"/>
              </a:rPr>
              <a:t>  </a:t>
            </a:r>
            <a:r>
              <a:rPr lang="en-US" sz="2000" b="1" u="sng"/>
              <a:t>C</a:t>
            </a:r>
            <a:r>
              <a:rPr lang="en-US" sz="2000" b="1"/>
              <a:t>omputer-</a:t>
            </a:r>
            <a:r>
              <a:rPr lang="en-US" sz="2000" b="1" u="sng"/>
              <a:t>A</a:t>
            </a:r>
            <a:r>
              <a:rPr lang="en-US" sz="2000" b="1"/>
              <a:t>ided </a:t>
            </a:r>
            <a:r>
              <a:rPr lang="en-US" sz="2000" b="1" u="sng"/>
              <a:t>S</a:t>
            </a:r>
            <a:r>
              <a:rPr lang="en-US" sz="2000" b="1"/>
              <a:t>oftware </a:t>
            </a:r>
            <a:r>
              <a:rPr lang="en-US" sz="2000" b="1" u="sng"/>
              <a:t>E</a:t>
            </a:r>
            <a:r>
              <a:rPr lang="en-US" sz="2000" b="1"/>
              <a:t>ngineering (CASE) Tools</a:t>
            </a:r>
          </a:p>
        </p:txBody>
      </p:sp>
      <p:sp>
        <p:nvSpPr>
          <p:cNvPr id="9" name="Text Box 7"/>
          <p:cNvSpPr txBox="1">
            <a:spLocks noChangeArrowheads="1"/>
          </p:cNvSpPr>
          <p:nvPr/>
        </p:nvSpPr>
        <p:spPr bwMode="auto">
          <a:xfrm>
            <a:off x="990600" y="2692400"/>
            <a:ext cx="495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buFont typeface="Arial" charset="0"/>
              <a:buChar char="•"/>
            </a:pPr>
            <a:r>
              <a:rPr lang="en-US" sz="2000">
                <a:sym typeface="Symbol" pitchFamily="18" charset="2"/>
              </a:rPr>
              <a:t>Automated tools for design of databases and applications </a:t>
            </a:r>
            <a:endParaRPr lang="en-US" sz="2000"/>
          </a:p>
        </p:txBody>
      </p:sp>
      <p:pic>
        <p:nvPicPr>
          <p:cNvPr id="83970" name="Picture 2" descr="http://dtm-data-modeler.smartcode.com/images/sshots/dtm_data_modeler_2235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7188" y="1981200"/>
            <a:ext cx="3363912"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4"/>
          <p:cNvSpPr txBox="1">
            <a:spLocks noChangeArrowheads="1"/>
          </p:cNvSpPr>
          <p:nvPr/>
        </p:nvSpPr>
        <p:spPr bwMode="auto">
          <a:xfrm>
            <a:off x="685800" y="3613150"/>
            <a:ext cx="472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Arial" charset="0"/>
              <a:buChar char="•"/>
            </a:pPr>
            <a:r>
              <a:rPr lang="en-US" sz="2000" b="1">
                <a:sym typeface="Symbol" pitchFamily="18" charset="2"/>
              </a:rPr>
              <a:t>Data Repository</a:t>
            </a:r>
            <a:endParaRPr lang="en-US" sz="2000" b="1"/>
          </a:p>
        </p:txBody>
      </p:sp>
      <p:sp>
        <p:nvSpPr>
          <p:cNvPr id="14" name="Text Box 7"/>
          <p:cNvSpPr txBox="1">
            <a:spLocks noChangeArrowheads="1"/>
          </p:cNvSpPr>
          <p:nvPr/>
        </p:nvSpPr>
        <p:spPr bwMode="auto">
          <a:xfrm>
            <a:off x="990600" y="4038600"/>
            <a:ext cx="434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buFont typeface="Arial" charset="0"/>
              <a:buChar char="•"/>
            </a:pPr>
            <a:r>
              <a:rPr lang="en-US" sz="2000">
                <a:sym typeface="Symbol" pitchFamily="18" charset="2"/>
              </a:rPr>
              <a:t>An extended set of metadata and other information important for managing databases</a:t>
            </a:r>
            <a:endParaRPr lang="en-US" sz="2000"/>
          </a:p>
        </p:txBody>
      </p:sp>
      <p:sp>
        <p:nvSpPr>
          <p:cNvPr id="15" name="Text Box 7"/>
          <p:cNvSpPr txBox="1">
            <a:spLocks noChangeArrowheads="1"/>
          </p:cNvSpPr>
          <p:nvPr/>
        </p:nvSpPr>
        <p:spPr bwMode="auto">
          <a:xfrm>
            <a:off x="990600" y="4902200"/>
            <a:ext cx="434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buFont typeface="Arial" charset="0"/>
              <a:buChar char="•"/>
            </a:pPr>
            <a:r>
              <a:rPr lang="en-US" sz="2000">
                <a:sym typeface="Symbol" pitchFamily="18" charset="2"/>
              </a:rPr>
              <a:t>Primarily created and maintained by the DBMS</a:t>
            </a:r>
            <a:endParaRPr lang="en-US" sz="2000"/>
          </a:p>
        </p:txBody>
      </p:sp>
      <p:pic>
        <p:nvPicPr>
          <p:cNvPr id="83972" name="Picture 4" descr="http://www.ewsolutions.com/resource-center/rwds_folder/rwds-archives/rwds-2000-01/jennings0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191000"/>
            <a:ext cx="2867025"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85" decel="100000"/>
                                        <p:tgtEl>
                                          <p:spTgt spid="6"/>
                                        </p:tgtEl>
                                      </p:cBhvr>
                                    </p:animEffect>
                                    <p:animScale>
                                      <p:cBhvr>
                                        <p:cTn id="8" dur="385" decel="100000"/>
                                        <p:tgtEl>
                                          <p:spTgt spid="6"/>
                                        </p:tgtEl>
                                      </p:cBhvr>
                                      <p:from x="10000" y="10000"/>
                                      <p:to x="200000" y="450000"/>
                                    </p:animScale>
                                    <p:animScale>
                                      <p:cBhvr>
                                        <p:cTn id="9" dur="615" accel="100000" fill="hold">
                                          <p:stCondLst>
                                            <p:cond delay="385"/>
                                          </p:stCondLst>
                                        </p:cTn>
                                        <p:tgtEl>
                                          <p:spTgt spid="6"/>
                                        </p:tgtEl>
                                      </p:cBhvr>
                                      <p:from x="200000" y="450000"/>
                                      <p:to x="100000" y="100000"/>
                                    </p:animScale>
                                    <p:set>
                                      <p:cBhvr>
                                        <p:cTn id="10" dur="385" fill="hold"/>
                                        <p:tgtEl>
                                          <p:spTgt spid="6"/>
                                        </p:tgtEl>
                                        <p:attrNameLst>
                                          <p:attrName>ppt_x</p:attrName>
                                        </p:attrNameLst>
                                      </p:cBhvr>
                                      <p:to>
                                        <p:strVal val="(0.5)"/>
                                      </p:to>
                                    </p:set>
                                    <p:anim from="(0.5)" to="(#ppt_x)" calcmode="lin" valueType="num">
                                      <p:cBhvr>
                                        <p:cTn id="11" dur="615" accel="100000" fill="hold">
                                          <p:stCondLst>
                                            <p:cond delay="385"/>
                                          </p:stCondLst>
                                        </p:cTn>
                                        <p:tgtEl>
                                          <p:spTgt spid="6"/>
                                        </p:tgtEl>
                                        <p:attrNameLst>
                                          <p:attrName>ppt_x</p:attrName>
                                        </p:attrNameLst>
                                      </p:cBhvr>
                                    </p:anim>
                                    <p:set>
                                      <p:cBhvr>
                                        <p:cTn id="12" dur="385" fill="hold"/>
                                        <p:tgtEl>
                                          <p:spTgt spid="6"/>
                                        </p:tgtEl>
                                        <p:attrNameLst>
                                          <p:attrName>ppt_y</p:attrName>
                                        </p:attrNameLst>
                                      </p:cBhvr>
                                      <p:to>
                                        <p:strVal val="(#ppt_y+0.4)"/>
                                      </p:to>
                                    </p:set>
                                    <p:anim from="(#ppt_y+0.4)" to="(#ppt_y)" calcmode="lin" valueType="num">
                                      <p:cBhvr>
                                        <p:cTn id="13" dur="615" accel="100000" fill="hold">
                                          <p:stCondLst>
                                            <p:cond delay="385"/>
                                          </p:stCondLst>
                                        </p:cTn>
                                        <p:tgtEl>
                                          <p:spTgt spid="6"/>
                                        </p:tgtEl>
                                        <p:attrNameLst>
                                          <p:attrName>ppt_y</p:attrName>
                                        </p:attrNameLst>
                                      </p:cBhvr>
                                    </p:anim>
                                  </p:childTnLst>
                                </p:cTn>
                              </p:par>
                            </p:childTnLst>
                          </p:cTn>
                        </p:par>
                        <p:par>
                          <p:cTn id="14" fill="hold" nodeType="afterGroup">
                            <p:stCondLst>
                              <p:cond delay="1000"/>
                            </p:stCondLst>
                            <p:childTnLst>
                              <p:par>
                                <p:cTn id="15" presetID="17"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ppt_h/2"/>
                                          </p:val>
                                        </p:tav>
                                        <p:tav tm="100000">
                                          <p:val>
                                            <p:strVal val="#ppt_y"/>
                                          </p:val>
                                        </p:tav>
                                      </p:tavLst>
                                    </p:anim>
                                    <p:anim calcmode="lin" valueType="num">
                                      <p:cBhvr>
                                        <p:cTn id="19" dur="1000" fill="hold"/>
                                        <p:tgtEl>
                                          <p:spTgt spid="7"/>
                                        </p:tgtEl>
                                        <p:attrNameLst>
                                          <p:attrName>ppt_w</p:attrName>
                                        </p:attrNameLst>
                                      </p:cBhvr>
                                      <p:tavLst>
                                        <p:tav tm="0">
                                          <p:val>
                                            <p:strVal val="#ppt_w"/>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childTnLst>
                                </p:cTn>
                              </p:par>
                            </p:childTnLst>
                          </p:cTn>
                        </p:par>
                        <p:par>
                          <p:cTn id="21" fill="hold" nodeType="afterGroup">
                            <p:stCondLst>
                              <p:cond delay="2000"/>
                            </p:stCondLst>
                            <p:childTnLst>
                              <p:par>
                                <p:cTn id="22" presetID="17" presetClass="entr" presetSubtype="2"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ppt_x</p:attrName>
                                        </p:attrNameLst>
                                      </p:cBhvr>
                                      <p:tavLst>
                                        <p:tav tm="0">
                                          <p:val>
                                            <p:strVal val="#ppt_x+#ppt_w/2"/>
                                          </p:val>
                                        </p:tav>
                                        <p:tav tm="100000">
                                          <p:val>
                                            <p:strVal val="#ppt_x"/>
                                          </p:val>
                                        </p:tav>
                                      </p:tavLst>
                                    </p:anim>
                                    <p:anim calcmode="lin" valueType="num">
                                      <p:cBhvr>
                                        <p:cTn id="25" dur="1000" fill="hold"/>
                                        <p:tgtEl>
                                          <p:spTgt spid="8"/>
                                        </p:tgtEl>
                                        <p:attrNameLst>
                                          <p:attrName>ppt_y</p:attrName>
                                        </p:attrNameLst>
                                      </p:cBhvr>
                                      <p:tavLst>
                                        <p:tav tm="0">
                                          <p:val>
                                            <p:strVal val="#ppt_y"/>
                                          </p:val>
                                        </p:tav>
                                        <p:tav tm="100000">
                                          <p:val>
                                            <p:strVal val="#ppt_y"/>
                                          </p:val>
                                        </p:tav>
                                      </p:tavLst>
                                    </p:anim>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strVal val="#ppt_h"/>
                                          </p:val>
                                        </p:tav>
                                        <p:tav tm="100000">
                                          <p:val>
                                            <p:strVal val="#ppt_h"/>
                                          </p:val>
                                        </p:tav>
                                      </p:tavLst>
                                    </p:anim>
                                  </p:childTnLst>
                                </p:cTn>
                              </p:par>
                            </p:childTnLst>
                          </p:cTn>
                        </p:par>
                        <p:par>
                          <p:cTn id="28" fill="hold" nodeType="afterGroup">
                            <p:stCondLst>
                              <p:cond delay="3000"/>
                            </p:stCondLst>
                            <p:childTnLst>
                              <p:par>
                                <p:cTn id="29" presetID="23" presetClass="entr" presetSubtype="16" fill="hold" nodeType="afterEffect">
                                  <p:stCondLst>
                                    <p:cond delay="0"/>
                                  </p:stCondLst>
                                  <p:childTnLst>
                                    <p:set>
                                      <p:cBhvr>
                                        <p:cTn id="30" dur="1" fill="hold">
                                          <p:stCondLst>
                                            <p:cond delay="0"/>
                                          </p:stCondLst>
                                        </p:cTn>
                                        <p:tgtEl>
                                          <p:spTgt spid="83970"/>
                                        </p:tgtEl>
                                        <p:attrNameLst>
                                          <p:attrName>style.visibility</p:attrName>
                                        </p:attrNameLst>
                                      </p:cBhvr>
                                      <p:to>
                                        <p:strVal val="visible"/>
                                      </p:to>
                                    </p:set>
                                    <p:anim calcmode="lin" valueType="num">
                                      <p:cBhvr>
                                        <p:cTn id="31" dur="1000" fill="hold"/>
                                        <p:tgtEl>
                                          <p:spTgt spid="83970"/>
                                        </p:tgtEl>
                                        <p:attrNameLst>
                                          <p:attrName>ppt_w</p:attrName>
                                        </p:attrNameLst>
                                      </p:cBhvr>
                                      <p:tavLst>
                                        <p:tav tm="0">
                                          <p:val>
                                            <p:fltVal val="0"/>
                                          </p:val>
                                        </p:tav>
                                        <p:tav tm="100000">
                                          <p:val>
                                            <p:strVal val="#ppt_w"/>
                                          </p:val>
                                        </p:tav>
                                      </p:tavLst>
                                    </p:anim>
                                    <p:anim calcmode="lin" valueType="num">
                                      <p:cBhvr>
                                        <p:cTn id="32" dur="1000" fill="hold"/>
                                        <p:tgtEl>
                                          <p:spTgt spid="83970"/>
                                        </p:tgtEl>
                                        <p:attrNameLst>
                                          <p:attrName>ppt_h</p:attrName>
                                        </p:attrNameLst>
                                      </p:cBhvr>
                                      <p:tavLst>
                                        <p:tav tm="0">
                                          <p:val>
                                            <p:fltVal val="0"/>
                                          </p:val>
                                        </p:tav>
                                        <p:tav tm="100000">
                                          <p:val>
                                            <p:strVal val="#ppt_h"/>
                                          </p:val>
                                        </p:tav>
                                      </p:tavLst>
                                    </p:anim>
                                  </p:childTnLst>
                                </p:cTn>
                              </p:par>
                              <p:par>
                                <p:cTn id="33" presetID="17" presetClass="entr" presetSubtype="1"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2000" fill="hold"/>
                                        <p:tgtEl>
                                          <p:spTgt spid="9"/>
                                        </p:tgtEl>
                                        <p:attrNameLst>
                                          <p:attrName>ppt_x</p:attrName>
                                        </p:attrNameLst>
                                      </p:cBhvr>
                                      <p:tavLst>
                                        <p:tav tm="0">
                                          <p:val>
                                            <p:strVal val="#ppt_x"/>
                                          </p:val>
                                        </p:tav>
                                        <p:tav tm="100000">
                                          <p:val>
                                            <p:strVal val="#ppt_x"/>
                                          </p:val>
                                        </p:tav>
                                      </p:tavLst>
                                    </p:anim>
                                    <p:anim calcmode="lin" valueType="num">
                                      <p:cBhvr>
                                        <p:cTn id="36" dur="2000" fill="hold"/>
                                        <p:tgtEl>
                                          <p:spTgt spid="9"/>
                                        </p:tgtEl>
                                        <p:attrNameLst>
                                          <p:attrName>ppt_y</p:attrName>
                                        </p:attrNameLst>
                                      </p:cBhvr>
                                      <p:tavLst>
                                        <p:tav tm="0">
                                          <p:val>
                                            <p:strVal val="#ppt_y-#ppt_h/2"/>
                                          </p:val>
                                        </p:tav>
                                        <p:tav tm="100000">
                                          <p:val>
                                            <p:strVal val="#ppt_y"/>
                                          </p:val>
                                        </p:tav>
                                      </p:tavLst>
                                    </p:anim>
                                    <p:anim calcmode="lin" valueType="num">
                                      <p:cBhvr>
                                        <p:cTn id="37" dur="2000" fill="hold"/>
                                        <p:tgtEl>
                                          <p:spTgt spid="9"/>
                                        </p:tgtEl>
                                        <p:attrNameLst>
                                          <p:attrName>ppt_w</p:attrName>
                                        </p:attrNameLst>
                                      </p:cBhvr>
                                      <p:tavLst>
                                        <p:tav tm="0">
                                          <p:val>
                                            <p:strVal val="#ppt_w"/>
                                          </p:val>
                                        </p:tav>
                                        <p:tav tm="100000">
                                          <p:val>
                                            <p:strVal val="#ppt_w"/>
                                          </p:val>
                                        </p:tav>
                                      </p:tavLst>
                                    </p:anim>
                                    <p:anim calcmode="lin" valueType="num">
                                      <p:cBhvr>
                                        <p:cTn id="38" dur="2000" fill="hold"/>
                                        <p:tgtEl>
                                          <p:spTgt spid="9"/>
                                        </p:tgtEl>
                                        <p:attrNameLst>
                                          <p:attrName>ppt_h</p:attrName>
                                        </p:attrNameLst>
                                      </p:cBhvr>
                                      <p:tavLst>
                                        <p:tav tm="0">
                                          <p:val>
                                            <p:fltVal val="0"/>
                                          </p:val>
                                        </p:tav>
                                        <p:tav tm="100000">
                                          <p:val>
                                            <p:strVal val="#ppt_h"/>
                                          </p:val>
                                        </p:tav>
                                      </p:tavLst>
                                    </p:anim>
                                  </p:childTnLst>
                                </p:cTn>
                              </p:par>
                            </p:childTnLst>
                          </p:cTn>
                        </p:par>
                        <p:par>
                          <p:cTn id="39" fill="hold" nodeType="afterGroup">
                            <p:stCondLst>
                              <p:cond delay="5000"/>
                            </p:stCondLst>
                            <p:childTnLst>
                              <p:par>
                                <p:cTn id="40" presetID="17"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2000" fill="hold"/>
                                        <p:tgtEl>
                                          <p:spTgt spid="13"/>
                                        </p:tgtEl>
                                        <p:attrNameLst>
                                          <p:attrName>ppt_x</p:attrName>
                                        </p:attrNameLst>
                                      </p:cBhvr>
                                      <p:tavLst>
                                        <p:tav tm="0">
                                          <p:val>
                                            <p:strVal val="#ppt_x+#ppt_w/2"/>
                                          </p:val>
                                        </p:tav>
                                        <p:tav tm="100000">
                                          <p:val>
                                            <p:strVal val="#ppt_x"/>
                                          </p:val>
                                        </p:tav>
                                      </p:tavLst>
                                    </p:anim>
                                    <p:anim calcmode="lin" valueType="num">
                                      <p:cBhvr>
                                        <p:cTn id="43" dur="2000" fill="hold"/>
                                        <p:tgtEl>
                                          <p:spTgt spid="13"/>
                                        </p:tgtEl>
                                        <p:attrNameLst>
                                          <p:attrName>ppt_y</p:attrName>
                                        </p:attrNameLst>
                                      </p:cBhvr>
                                      <p:tavLst>
                                        <p:tav tm="0">
                                          <p:val>
                                            <p:strVal val="#ppt_y"/>
                                          </p:val>
                                        </p:tav>
                                        <p:tav tm="100000">
                                          <p:val>
                                            <p:strVal val="#ppt_y"/>
                                          </p:val>
                                        </p:tav>
                                      </p:tavLst>
                                    </p:anim>
                                    <p:anim calcmode="lin" valueType="num">
                                      <p:cBhvr>
                                        <p:cTn id="44" dur="2000" fill="hold"/>
                                        <p:tgtEl>
                                          <p:spTgt spid="13"/>
                                        </p:tgtEl>
                                        <p:attrNameLst>
                                          <p:attrName>ppt_w</p:attrName>
                                        </p:attrNameLst>
                                      </p:cBhvr>
                                      <p:tavLst>
                                        <p:tav tm="0">
                                          <p:val>
                                            <p:fltVal val="0"/>
                                          </p:val>
                                        </p:tav>
                                        <p:tav tm="100000">
                                          <p:val>
                                            <p:strVal val="#ppt_w"/>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23" presetClass="entr" presetSubtype="16" fill="hold" nodeType="withEffect">
                                  <p:stCondLst>
                                    <p:cond delay="0"/>
                                  </p:stCondLst>
                                  <p:childTnLst>
                                    <p:set>
                                      <p:cBhvr>
                                        <p:cTn id="47" dur="1" fill="hold">
                                          <p:stCondLst>
                                            <p:cond delay="0"/>
                                          </p:stCondLst>
                                        </p:cTn>
                                        <p:tgtEl>
                                          <p:spTgt spid="83972"/>
                                        </p:tgtEl>
                                        <p:attrNameLst>
                                          <p:attrName>style.visibility</p:attrName>
                                        </p:attrNameLst>
                                      </p:cBhvr>
                                      <p:to>
                                        <p:strVal val="visible"/>
                                      </p:to>
                                    </p:set>
                                    <p:anim calcmode="lin" valueType="num">
                                      <p:cBhvr>
                                        <p:cTn id="48" dur="2000" fill="hold"/>
                                        <p:tgtEl>
                                          <p:spTgt spid="83972"/>
                                        </p:tgtEl>
                                        <p:attrNameLst>
                                          <p:attrName>ppt_w</p:attrName>
                                        </p:attrNameLst>
                                      </p:cBhvr>
                                      <p:tavLst>
                                        <p:tav tm="0">
                                          <p:val>
                                            <p:fltVal val="0"/>
                                          </p:val>
                                        </p:tav>
                                        <p:tav tm="100000">
                                          <p:val>
                                            <p:strVal val="#ppt_w"/>
                                          </p:val>
                                        </p:tav>
                                      </p:tavLst>
                                    </p:anim>
                                    <p:anim calcmode="lin" valueType="num">
                                      <p:cBhvr>
                                        <p:cTn id="49" dur="2000" fill="hold"/>
                                        <p:tgtEl>
                                          <p:spTgt spid="83972"/>
                                        </p:tgtEl>
                                        <p:attrNameLst>
                                          <p:attrName>ppt_h</p:attrName>
                                        </p:attrNameLst>
                                      </p:cBhvr>
                                      <p:tavLst>
                                        <p:tav tm="0">
                                          <p:val>
                                            <p:fltVal val="0"/>
                                          </p:val>
                                        </p:tav>
                                        <p:tav tm="100000">
                                          <p:val>
                                            <p:strVal val="#ppt_h"/>
                                          </p:val>
                                        </p:tav>
                                      </p:tavLst>
                                    </p:anim>
                                  </p:childTnLst>
                                </p:cTn>
                              </p:par>
                            </p:childTnLst>
                          </p:cTn>
                        </p:par>
                        <p:par>
                          <p:cTn id="50" fill="hold" nodeType="afterGroup">
                            <p:stCondLst>
                              <p:cond delay="7000"/>
                            </p:stCondLst>
                            <p:childTnLst>
                              <p:par>
                                <p:cTn id="51" presetID="17" presetClass="entr" presetSubtype="1"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2000" fill="hold"/>
                                        <p:tgtEl>
                                          <p:spTgt spid="14"/>
                                        </p:tgtEl>
                                        <p:attrNameLst>
                                          <p:attrName>ppt_x</p:attrName>
                                        </p:attrNameLst>
                                      </p:cBhvr>
                                      <p:tavLst>
                                        <p:tav tm="0">
                                          <p:val>
                                            <p:strVal val="#ppt_x"/>
                                          </p:val>
                                        </p:tav>
                                        <p:tav tm="100000">
                                          <p:val>
                                            <p:strVal val="#ppt_x"/>
                                          </p:val>
                                        </p:tav>
                                      </p:tavLst>
                                    </p:anim>
                                    <p:anim calcmode="lin" valueType="num">
                                      <p:cBhvr>
                                        <p:cTn id="54" dur="2000" fill="hold"/>
                                        <p:tgtEl>
                                          <p:spTgt spid="14"/>
                                        </p:tgtEl>
                                        <p:attrNameLst>
                                          <p:attrName>ppt_y</p:attrName>
                                        </p:attrNameLst>
                                      </p:cBhvr>
                                      <p:tavLst>
                                        <p:tav tm="0">
                                          <p:val>
                                            <p:strVal val="#ppt_y-#ppt_h/2"/>
                                          </p:val>
                                        </p:tav>
                                        <p:tav tm="100000">
                                          <p:val>
                                            <p:strVal val="#ppt_y"/>
                                          </p:val>
                                        </p:tav>
                                      </p:tavLst>
                                    </p:anim>
                                    <p:anim calcmode="lin" valueType="num">
                                      <p:cBhvr>
                                        <p:cTn id="55" dur="2000" fill="hold"/>
                                        <p:tgtEl>
                                          <p:spTgt spid="14"/>
                                        </p:tgtEl>
                                        <p:attrNameLst>
                                          <p:attrName>ppt_w</p:attrName>
                                        </p:attrNameLst>
                                      </p:cBhvr>
                                      <p:tavLst>
                                        <p:tav tm="0">
                                          <p:val>
                                            <p:strVal val="#ppt_w"/>
                                          </p:val>
                                        </p:tav>
                                        <p:tav tm="100000">
                                          <p:val>
                                            <p:strVal val="#ppt_w"/>
                                          </p:val>
                                        </p:tav>
                                      </p:tavLst>
                                    </p:anim>
                                    <p:anim calcmode="lin" valueType="num">
                                      <p:cBhvr>
                                        <p:cTn id="56" dur="2000" fill="hold"/>
                                        <p:tgtEl>
                                          <p:spTgt spid="14"/>
                                        </p:tgtEl>
                                        <p:attrNameLst>
                                          <p:attrName>ppt_h</p:attrName>
                                        </p:attrNameLst>
                                      </p:cBhvr>
                                      <p:tavLst>
                                        <p:tav tm="0">
                                          <p:val>
                                            <p:fltVal val="0"/>
                                          </p:val>
                                        </p:tav>
                                        <p:tav tm="100000">
                                          <p:val>
                                            <p:strVal val="#ppt_h"/>
                                          </p:val>
                                        </p:tav>
                                      </p:tavLst>
                                    </p:anim>
                                  </p:childTnLst>
                                </p:cTn>
                              </p:par>
                            </p:childTnLst>
                          </p:cTn>
                        </p:par>
                        <p:par>
                          <p:cTn id="57" fill="hold" nodeType="afterGroup">
                            <p:stCondLst>
                              <p:cond delay="9000"/>
                            </p:stCondLst>
                            <p:childTnLst>
                              <p:par>
                                <p:cTn id="58" presetID="17" presetClass="entr" presetSubtype="1"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2000" fill="hold"/>
                                        <p:tgtEl>
                                          <p:spTgt spid="15"/>
                                        </p:tgtEl>
                                        <p:attrNameLst>
                                          <p:attrName>ppt_x</p:attrName>
                                        </p:attrNameLst>
                                      </p:cBhvr>
                                      <p:tavLst>
                                        <p:tav tm="0">
                                          <p:val>
                                            <p:strVal val="#ppt_x"/>
                                          </p:val>
                                        </p:tav>
                                        <p:tav tm="100000">
                                          <p:val>
                                            <p:strVal val="#ppt_x"/>
                                          </p:val>
                                        </p:tav>
                                      </p:tavLst>
                                    </p:anim>
                                    <p:anim calcmode="lin" valueType="num">
                                      <p:cBhvr>
                                        <p:cTn id="61" dur="2000" fill="hold"/>
                                        <p:tgtEl>
                                          <p:spTgt spid="15"/>
                                        </p:tgtEl>
                                        <p:attrNameLst>
                                          <p:attrName>ppt_y</p:attrName>
                                        </p:attrNameLst>
                                      </p:cBhvr>
                                      <p:tavLst>
                                        <p:tav tm="0">
                                          <p:val>
                                            <p:strVal val="#ppt_y-#ppt_h/2"/>
                                          </p:val>
                                        </p:tav>
                                        <p:tav tm="100000">
                                          <p:val>
                                            <p:strVal val="#ppt_y"/>
                                          </p:val>
                                        </p:tav>
                                      </p:tavLst>
                                    </p:anim>
                                    <p:anim calcmode="lin" valueType="num">
                                      <p:cBhvr>
                                        <p:cTn id="62" dur="2000" fill="hold"/>
                                        <p:tgtEl>
                                          <p:spTgt spid="15"/>
                                        </p:tgtEl>
                                        <p:attrNameLst>
                                          <p:attrName>ppt_w</p:attrName>
                                        </p:attrNameLst>
                                      </p:cBhvr>
                                      <p:tavLst>
                                        <p:tav tm="0">
                                          <p:val>
                                            <p:strVal val="#ppt_w"/>
                                          </p:val>
                                        </p:tav>
                                        <p:tav tm="100000">
                                          <p:val>
                                            <p:strVal val="#ppt_w"/>
                                          </p:val>
                                        </p:tav>
                                      </p:tavLst>
                                    </p:anim>
                                    <p:anim calcmode="lin" valueType="num">
                                      <p:cBhvr>
                                        <p:cTn id="63" dur="20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utoUpdateAnimBg="0"/>
      <p:bldP spid="8" grpId="0" autoUpdateAnimBg="0"/>
      <p:bldP spid="9" grpId="0" autoUpdateAnimBg="0"/>
      <p:bldP spid="13" grpId="0" autoUpdateAnimBg="0"/>
      <p:bldP spid="14" grpId="0" autoUpdateAnimBg="0"/>
      <p:bldP spid="15"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4813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5A3C6CC7-C4DB-4748-9F3A-273C88FCF0D2}" type="slidenum">
              <a:rPr lang="en-US" smtClean="0"/>
              <a:pPr eaLnBrk="1" fontAlgn="base" hangingPunct="1">
                <a:spcBef>
                  <a:spcPct val="0"/>
                </a:spcBef>
                <a:spcAft>
                  <a:spcPct val="0"/>
                </a:spcAft>
              </a:pPr>
              <a:t>49</a:t>
            </a:fld>
            <a:endParaRPr lang="en-US" smtClean="0"/>
          </a:p>
        </p:txBody>
      </p:sp>
      <p:sp>
        <p:nvSpPr>
          <p:cNvPr id="6" name="Text Box 2"/>
          <p:cNvSpPr txBox="1">
            <a:spLocks noChangeArrowheads="1"/>
          </p:cNvSpPr>
          <p:nvPr/>
        </p:nvSpPr>
        <p:spPr bwMode="auto">
          <a:xfrm>
            <a:off x="0" y="7620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What’s in a typical DBMS Environment??</a:t>
            </a:r>
          </a:p>
        </p:txBody>
      </p:sp>
      <p:sp>
        <p:nvSpPr>
          <p:cNvPr id="48133" name="Text Box 3"/>
          <p:cNvSpPr txBox="1">
            <a:spLocks noChangeArrowheads="1"/>
          </p:cNvSpPr>
          <p:nvPr/>
        </p:nvSpPr>
        <p:spPr bwMode="auto">
          <a:xfrm>
            <a:off x="381000" y="137160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ym typeface="Symbol" pitchFamily="18" charset="2"/>
              </a:rPr>
              <a:t>  Aside from the database and the DBMS:</a:t>
            </a:r>
            <a:endParaRPr lang="en-US" sz="2800"/>
          </a:p>
        </p:txBody>
      </p:sp>
      <p:sp>
        <p:nvSpPr>
          <p:cNvPr id="13" name="Text Box 4"/>
          <p:cNvSpPr txBox="1">
            <a:spLocks noChangeArrowheads="1"/>
          </p:cNvSpPr>
          <p:nvPr/>
        </p:nvSpPr>
        <p:spPr bwMode="auto">
          <a:xfrm>
            <a:off x="609600" y="1905000"/>
            <a:ext cx="472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Arial" charset="0"/>
              <a:buChar char="•"/>
            </a:pPr>
            <a:r>
              <a:rPr lang="en-US" sz="2000">
                <a:sym typeface="Symbol" pitchFamily="18" charset="2"/>
              </a:rPr>
              <a:t>CASE Tools</a:t>
            </a:r>
            <a:endParaRPr lang="en-US" sz="2000"/>
          </a:p>
        </p:txBody>
      </p:sp>
      <p:sp>
        <p:nvSpPr>
          <p:cNvPr id="14" name="Text Box 7"/>
          <p:cNvSpPr txBox="1">
            <a:spLocks noChangeArrowheads="1"/>
          </p:cNvSpPr>
          <p:nvPr/>
        </p:nvSpPr>
        <p:spPr bwMode="auto">
          <a:xfrm>
            <a:off x="914400" y="3132138"/>
            <a:ext cx="4343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buFont typeface="Arial" charset="0"/>
              <a:buChar char="•"/>
            </a:pPr>
            <a:r>
              <a:rPr lang="en-US" sz="2000">
                <a:sym typeface="Symbol" pitchFamily="18" charset="2"/>
              </a:rPr>
              <a:t>Programs used to create and maintain the database and provide information to the users</a:t>
            </a:r>
            <a:endParaRPr lang="en-US" sz="2000"/>
          </a:p>
        </p:txBody>
      </p:sp>
      <p:sp>
        <p:nvSpPr>
          <p:cNvPr id="16" name="Text Box 4"/>
          <p:cNvSpPr txBox="1">
            <a:spLocks noChangeArrowheads="1"/>
          </p:cNvSpPr>
          <p:nvPr/>
        </p:nvSpPr>
        <p:spPr bwMode="auto">
          <a:xfrm>
            <a:off x="609600" y="2266950"/>
            <a:ext cx="472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Arial" charset="0"/>
              <a:buChar char="•"/>
            </a:pPr>
            <a:r>
              <a:rPr lang="en-US" sz="2000">
                <a:sym typeface="Symbol" pitchFamily="18" charset="2"/>
              </a:rPr>
              <a:t>Data Repository</a:t>
            </a:r>
            <a:endParaRPr lang="en-US" sz="2000"/>
          </a:p>
        </p:txBody>
      </p:sp>
      <p:sp>
        <p:nvSpPr>
          <p:cNvPr id="17" name="Text Box 4"/>
          <p:cNvSpPr txBox="1">
            <a:spLocks noChangeArrowheads="1"/>
          </p:cNvSpPr>
          <p:nvPr/>
        </p:nvSpPr>
        <p:spPr bwMode="auto">
          <a:xfrm>
            <a:off x="685800" y="2647950"/>
            <a:ext cx="472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Arial" charset="0"/>
              <a:buChar char="•"/>
            </a:pPr>
            <a:r>
              <a:rPr lang="en-US" sz="2000" b="1">
                <a:sym typeface="Symbol" pitchFamily="18" charset="2"/>
              </a:rPr>
              <a:t>Application Programs</a:t>
            </a:r>
            <a:endParaRPr lang="en-US" sz="2000" b="1"/>
          </a:p>
        </p:txBody>
      </p:sp>
      <p:pic>
        <p:nvPicPr>
          <p:cNvPr id="90114" name="Picture 2" descr="http://www.bytescout.com/images/examples/bytescoutbarcodesdk/AdvancedExamples_crystal_reports_17_database_expe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981200"/>
            <a:ext cx="2638425"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7"/>
          <p:cNvSpPr txBox="1">
            <a:spLocks noChangeArrowheads="1"/>
          </p:cNvSpPr>
          <p:nvPr/>
        </p:nvSpPr>
        <p:spPr bwMode="auto">
          <a:xfrm>
            <a:off x="914400" y="4446588"/>
            <a:ext cx="43434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buFont typeface="Arial" charset="0"/>
              <a:buChar char="•"/>
            </a:pPr>
            <a:r>
              <a:rPr lang="en-US" sz="2000">
                <a:sym typeface="Symbol" pitchFamily="18" charset="2"/>
              </a:rPr>
              <a:t>Languages, menus, and other facilities by which users interact with other components in the DBMS environment</a:t>
            </a:r>
            <a:endParaRPr lang="en-US" sz="2000"/>
          </a:p>
        </p:txBody>
      </p:sp>
      <p:sp>
        <p:nvSpPr>
          <p:cNvPr id="19" name="Text Box 4"/>
          <p:cNvSpPr txBox="1">
            <a:spLocks noChangeArrowheads="1"/>
          </p:cNvSpPr>
          <p:nvPr/>
        </p:nvSpPr>
        <p:spPr bwMode="auto">
          <a:xfrm>
            <a:off x="685800" y="3962400"/>
            <a:ext cx="472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Arial" charset="0"/>
              <a:buChar char="•"/>
            </a:pPr>
            <a:r>
              <a:rPr lang="en-US" sz="2000" b="1">
                <a:sym typeface="Symbol" pitchFamily="18" charset="2"/>
              </a:rPr>
              <a:t>User Interfaces</a:t>
            </a:r>
            <a:endParaRPr lang="en-US" sz="2000" b="1"/>
          </a:p>
        </p:txBody>
      </p:sp>
      <p:pic>
        <p:nvPicPr>
          <p:cNvPr id="90116" name="Picture 4" descr="http://img.brothersoft.com/screenshots/softimage/o/orapumper-113587-1.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5038" y="4572000"/>
            <a:ext cx="273526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par>
                          <p:cTn id="11" fill="hold" nodeType="afterGroup">
                            <p:stCondLst>
                              <p:cond delay="500"/>
                            </p:stCondLst>
                            <p:childTnLst>
                              <p:par>
                                <p:cTn id="12" presetID="17" presetClass="entr" presetSubtype="2"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2000" fill="hold"/>
                                        <p:tgtEl>
                                          <p:spTgt spid="17"/>
                                        </p:tgtEl>
                                        <p:attrNameLst>
                                          <p:attrName>ppt_x</p:attrName>
                                        </p:attrNameLst>
                                      </p:cBhvr>
                                      <p:tavLst>
                                        <p:tav tm="0">
                                          <p:val>
                                            <p:strVal val="#ppt_x+#ppt_w/2"/>
                                          </p:val>
                                        </p:tav>
                                        <p:tav tm="100000">
                                          <p:val>
                                            <p:strVal val="#ppt_x"/>
                                          </p:val>
                                        </p:tav>
                                      </p:tavLst>
                                    </p:anim>
                                    <p:anim calcmode="lin" valueType="num">
                                      <p:cBhvr>
                                        <p:cTn id="15" dur="2000" fill="hold"/>
                                        <p:tgtEl>
                                          <p:spTgt spid="17"/>
                                        </p:tgtEl>
                                        <p:attrNameLst>
                                          <p:attrName>ppt_y</p:attrName>
                                        </p:attrNameLst>
                                      </p:cBhvr>
                                      <p:tavLst>
                                        <p:tav tm="0">
                                          <p:val>
                                            <p:strVal val="#ppt_y"/>
                                          </p:val>
                                        </p:tav>
                                        <p:tav tm="100000">
                                          <p:val>
                                            <p:strVal val="#ppt_y"/>
                                          </p:val>
                                        </p:tav>
                                      </p:tavLst>
                                    </p:anim>
                                    <p:anim calcmode="lin" valueType="num">
                                      <p:cBhvr>
                                        <p:cTn id="16" dur="2000" fill="hold"/>
                                        <p:tgtEl>
                                          <p:spTgt spid="17"/>
                                        </p:tgtEl>
                                        <p:attrNameLst>
                                          <p:attrName>ppt_w</p:attrName>
                                        </p:attrNameLst>
                                      </p:cBhvr>
                                      <p:tavLst>
                                        <p:tav tm="0">
                                          <p:val>
                                            <p:fltVal val="0"/>
                                          </p:val>
                                        </p:tav>
                                        <p:tav tm="100000">
                                          <p:val>
                                            <p:strVal val="#ppt_w"/>
                                          </p:val>
                                        </p:tav>
                                      </p:tavLst>
                                    </p:anim>
                                    <p:anim calcmode="lin" valueType="num">
                                      <p:cBhvr>
                                        <p:cTn id="17" dur="2000" fill="hold"/>
                                        <p:tgtEl>
                                          <p:spTgt spid="17"/>
                                        </p:tgtEl>
                                        <p:attrNameLst>
                                          <p:attrName>ppt_h</p:attrName>
                                        </p:attrNameLst>
                                      </p:cBhvr>
                                      <p:tavLst>
                                        <p:tav tm="0">
                                          <p:val>
                                            <p:strVal val="#ppt_h"/>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90114"/>
                                        </p:tgtEl>
                                        <p:attrNameLst>
                                          <p:attrName>style.visibility</p:attrName>
                                        </p:attrNameLst>
                                      </p:cBhvr>
                                      <p:to>
                                        <p:strVal val="visible"/>
                                      </p:to>
                                    </p:set>
                                    <p:anim calcmode="lin" valueType="num">
                                      <p:cBhvr>
                                        <p:cTn id="20" dur="2000" fill="hold"/>
                                        <p:tgtEl>
                                          <p:spTgt spid="90114"/>
                                        </p:tgtEl>
                                        <p:attrNameLst>
                                          <p:attrName>ppt_w</p:attrName>
                                        </p:attrNameLst>
                                      </p:cBhvr>
                                      <p:tavLst>
                                        <p:tav tm="0">
                                          <p:val>
                                            <p:fltVal val="0"/>
                                          </p:val>
                                        </p:tav>
                                        <p:tav tm="100000">
                                          <p:val>
                                            <p:strVal val="#ppt_w"/>
                                          </p:val>
                                        </p:tav>
                                      </p:tavLst>
                                    </p:anim>
                                    <p:anim calcmode="lin" valueType="num">
                                      <p:cBhvr>
                                        <p:cTn id="21" dur="2000" fill="hold"/>
                                        <p:tgtEl>
                                          <p:spTgt spid="90114"/>
                                        </p:tgtEl>
                                        <p:attrNameLst>
                                          <p:attrName>ppt_h</p:attrName>
                                        </p:attrNameLst>
                                      </p:cBhvr>
                                      <p:tavLst>
                                        <p:tav tm="0">
                                          <p:val>
                                            <p:fltVal val="0"/>
                                          </p:val>
                                        </p:tav>
                                        <p:tav tm="100000">
                                          <p:val>
                                            <p:strVal val="#ppt_h"/>
                                          </p:val>
                                        </p:tav>
                                      </p:tavLst>
                                    </p:anim>
                                  </p:childTnLst>
                                </p:cTn>
                              </p:par>
                            </p:childTnLst>
                          </p:cTn>
                        </p:par>
                        <p:par>
                          <p:cTn id="22" fill="hold" nodeType="afterGroup">
                            <p:stCondLst>
                              <p:cond delay="2500"/>
                            </p:stCondLst>
                            <p:childTnLst>
                              <p:par>
                                <p:cTn id="23" presetID="17"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2000" fill="hold"/>
                                        <p:tgtEl>
                                          <p:spTgt spid="14"/>
                                        </p:tgtEl>
                                        <p:attrNameLst>
                                          <p:attrName>ppt_x</p:attrName>
                                        </p:attrNameLst>
                                      </p:cBhvr>
                                      <p:tavLst>
                                        <p:tav tm="0">
                                          <p:val>
                                            <p:strVal val="#ppt_x-#ppt_w/2"/>
                                          </p:val>
                                        </p:tav>
                                        <p:tav tm="100000">
                                          <p:val>
                                            <p:strVal val="#ppt_x"/>
                                          </p:val>
                                        </p:tav>
                                      </p:tavLst>
                                    </p:anim>
                                    <p:anim calcmode="lin" valueType="num">
                                      <p:cBhvr>
                                        <p:cTn id="26" dur="2000" fill="hold"/>
                                        <p:tgtEl>
                                          <p:spTgt spid="14"/>
                                        </p:tgtEl>
                                        <p:attrNameLst>
                                          <p:attrName>ppt_y</p:attrName>
                                        </p:attrNameLst>
                                      </p:cBhvr>
                                      <p:tavLst>
                                        <p:tav tm="0">
                                          <p:val>
                                            <p:strVal val="#ppt_y"/>
                                          </p:val>
                                        </p:tav>
                                        <p:tav tm="100000">
                                          <p:val>
                                            <p:strVal val="#ppt_y"/>
                                          </p:val>
                                        </p:tav>
                                      </p:tavLst>
                                    </p:anim>
                                    <p:anim calcmode="lin" valueType="num">
                                      <p:cBhvr>
                                        <p:cTn id="27" dur="2000" fill="hold"/>
                                        <p:tgtEl>
                                          <p:spTgt spid="14"/>
                                        </p:tgtEl>
                                        <p:attrNameLst>
                                          <p:attrName>ppt_w</p:attrName>
                                        </p:attrNameLst>
                                      </p:cBhvr>
                                      <p:tavLst>
                                        <p:tav tm="0">
                                          <p:val>
                                            <p:fltVal val="0"/>
                                          </p:val>
                                        </p:tav>
                                        <p:tav tm="100000">
                                          <p:val>
                                            <p:strVal val="#ppt_w"/>
                                          </p:val>
                                        </p:tav>
                                      </p:tavLst>
                                    </p:anim>
                                    <p:anim calcmode="lin" valueType="num">
                                      <p:cBhvr>
                                        <p:cTn id="28" dur="2000" fill="hold"/>
                                        <p:tgtEl>
                                          <p:spTgt spid="14"/>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4500"/>
                            </p:stCondLst>
                            <p:childTnLst>
                              <p:par>
                                <p:cTn id="30" presetID="17" presetClass="entr" presetSubtype="2"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2000" fill="hold"/>
                                        <p:tgtEl>
                                          <p:spTgt spid="19"/>
                                        </p:tgtEl>
                                        <p:attrNameLst>
                                          <p:attrName>ppt_x</p:attrName>
                                        </p:attrNameLst>
                                      </p:cBhvr>
                                      <p:tavLst>
                                        <p:tav tm="0">
                                          <p:val>
                                            <p:strVal val="#ppt_x+#ppt_w/2"/>
                                          </p:val>
                                        </p:tav>
                                        <p:tav tm="100000">
                                          <p:val>
                                            <p:strVal val="#ppt_x"/>
                                          </p:val>
                                        </p:tav>
                                      </p:tavLst>
                                    </p:anim>
                                    <p:anim calcmode="lin" valueType="num">
                                      <p:cBhvr>
                                        <p:cTn id="33" dur="2000" fill="hold"/>
                                        <p:tgtEl>
                                          <p:spTgt spid="19"/>
                                        </p:tgtEl>
                                        <p:attrNameLst>
                                          <p:attrName>ppt_y</p:attrName>
                                        </p:attrNameLst>
                                      </p:cBhvr>
                                      <p:tavLst>
                                        <p:tav tm="0">
                                          <p:val>
                                            <p:strVal val="#ppt_y"/>
                                          </p:val>
                                        </p:tav>
                                        <p:tav tm="100000">
                                          <p:val>
                                            <p:strVal val="#ppt_y"/>
                                          </p:val>
                                        </p:tav>
                                      </p:tavLst>
                                    </p:anim>
                                    <p:anim calcmode="lin" valueType="num">
                                      <p:cBhvr>
                                        <p:cTn id="34" dur="2000" fill="hold"/>
                                        <p:tgtEl>
                                          <p:spTgt spid="19"/>
                                        </p:tgtEl>
                                        <p:attrNameLst>
                                          <p:attrName>ppt_w</p:attrName>
                                        </p:attrNameLst>
                                      </p:cBhvr>
                                      <p:tavLst>
                                        <p:tav tm="0">
                                          <p:val>
                                            <p:fltVal val="0"/>
                                          </p:val>
                                        </p:tav>
                                        <p:tav tm="100000">
                                          <p:val>
                                            <p:strVal val="#ppt_w"/>
                                          </p:val>
                                        </p:tav>
                                      </p:tavLst>
                                    </p:anim>
                                    <p:anim calcmode="lin" valueType="num">
                                      <p:cBhvr>
                                        <p:cTn id="35" dur="2000" fill="hold"/>
                                        <p:tgtEl>
                                          <p:spTgt spid="19"/>
                                        </p:tgtEl>
                                        <p:attrNameLst>
                                          <p:attrName>ppt_h</p:attrName>
                                        </p:attrNameLst>
                                      </p:cBhvr>
                                      <p:tavLst>
                                        <p:tav tm="0">
                                          <p:val>
                                            <p:strVal val="#ppt_h"/>
                                          </p:val>
                                        </p:tav>
                                        <p:tav tm="100000">
                                          <p:val>
                                            <p:strVal val="#ppt_h"/>
                                          </p:val>
                                        </p:tav>
                                      </p:tavLst>
                                    </p:anim>
                                  </p:childTnLst>
                                </p:cTn>
                              </p:par>
                              <p:par>
                                <p:cTn id="36" presetID="23" presetClass="entr" presetSubtype="16" fill="hold" nodeType="withEffect">
                                  <p:stCondLst>
                                    <p:cond delay="0"/>
                                  </p:stCondLst>
                                  <p:childTnLst>
                                    <p:set>
                                      <p:cBhvr>
                                        <p:cTn id="37" dur="1" fill="hold">
                                          <p:stCondLst>
                                            <p:cond delay="0"/>
                                          </p:stCondLst>
                                        </p:cTn>
                                        <p:tgtEl>
                                          <p:spTgt spid="90116"/>
                                        </p:tgtEl>
                                        <p:attrNameLst>
                                          <p:attrName>style.visibility</p:attrName>
                                        </p:attrNameLst>
                                      </p:cBhvr>
                                      <p:to>
                                        <p:strVal val="visible"/>
                                      </p:to>
                                    </p:set>
                                    <p:anim calcmode="lin" valueType="num">
                                      <p:cBhvr>
                                        <p:cTn id="38" dur="2000" fill="hold"/>
                                        <p:tgtEl>
                                          <p:spTgt spid="90116"/>
                                        </p:tgtEl>
                                        <p:attrNameLst>
                                          <p:attrName>ppt_w</p:attrName>
                                        </p:attrNameLst>
                                      </p:cBhvr>
                                      <p:tavLst>
                                        <p:tav tm="0">
                                          <p:val>
                                            <p:fltVal val="0"/>
                                          </p:val>
                                        </p:tav>
                                        <p:tav tm="100000">
                                          <p:val>
                                            <p:strVal val="#ppt_w"/>
                                          </p:val>
                                        </p:tav>
                                      </p:tavLst>
                                    </p:anim>
                                    <p:anim calcmode="lin" valueType="num">
                                      <p:cBhvr>
                                        <p:cTn id="39" dur="2000" fill="hold"/>
                                        <p:tgtEl>
                                          <p:spTgt spid="90116"/>
                                        </p:tgtEl>
                                        <p:attrNameLst>
                                          <p:attrName>ppt_h</p:attrName>
                                        </p:attrNameLst>
                                      </p:cBhvr>
                                      <p:tavLst>
                                        <p:tav tm="0">
                                          <p:val>
                                            <p:fltVal val="0"/>
                                          </p:val>
                                        </p:tav>
                                        <p:tav tm="100000">
                                          <p:val>
                                            <p:strVal val="#ppt_h"/>
                                          </p:val>
                                        </p:tav>
                                      </p:tavLst>
                                    </p:anim>
                                  </p:childTnLst>
                                </p:cTn>
                              </p:par>
                            </p:childTnLst>
                          </p:cTn>
                        </p:par>
                        <p:par>
                          <p:cTn id="40" fill="hold" nodeType="afterGroup">
                            <p:stCondLst>
                              <p:cond delay="6500"/>
                            </p:stCondLst>
                            <p:childTnLst>
                              <p:par>
                                <p:cTn id="41" presetID="17"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2000" fill="hold"/>
                                        <p:tgtEl>
                                          <p:spTgt spid="18"/>
                                        </p:tgtEl>
                                        <p:attrNameLst>
                                          <p:attrName>ppt_x</p:attrName>
                                        </p:attrNameLst>
                                      </p:cBhvr>
                                      <p:tavLst>
                                        <p:tav tm="0">
                                          <p:val>
                                            <p:strVal val="#ppt_x-#ppt_w/2"/>
                                          </p:val>
                                        </p:tav>
                                        <p:tav tm="100000">
                                          <p:val>
                                            <p:strVal val="#ppt_x"/>
                                          </p:val>
                                        </p:tav>
                                      </p:tavLst>
                                    </p:anim>
                                    <p:anim calcmode="lin" valueType="num">
                                      <p:cBhvr>
                                        <p:cTn id="44" dur="2000" fill="hold"/>
                                        <p:tgtEl>
                                          <p:spTgt spid="18"/>
                                        </p:tgtEl>
                                        <p:attrNameLst>
                                          <p:attrName>ppt_y</p:attrName>
                                        </p:attrNameLst>
                                      </p:cBhvr>
                                      <p:tavLst>
                                        <p:tav tm="0">
                                          <p:val>
                                            <p:strVal val="#ppt_y"/>
                                          </p:val>
                                        </p:tav>
                                        <p:tav tm="100000">
                                          <p:val>
                                            <p:strVal val="#ppt_y"/>
                                          </p:val>
                                        </p:tav>
                                      </p:tavLst>
                                    </p:anim>
                                    <p:anim calcmode="lin" valueType="num">
                                      <p:cBhvr>
                                        <p:cTn id="45" dur="2000" fill="hold"/>
                                        <p:tgtEl>
                                          <p:spTgt spid="18"/>
                                        </p:tgtEl>
                                        <p:attrNameLst>
                                          <p:attrName>ppt_w</p:attrName>
                                        </p:attrNameLst>
                                      </p:cBhvr>
                                      <p:tavLst>
                                        <p:tav tm="0">
                                          <p:val>
                                            <p:fltVal val="0"/>
                                          </p:val>
                                        </p:tav>
                                        <p:tav tm="100000">
                                          <p:val>
                                            <p:strVal val="#ppt_w"/>
                                          </p:val>
                                        </p:tav>
                                      </p:tavLst>
                                    </p:anim>
                                    <p:anim calcmode="lin" valueType="num">
                                      <p:cBhvr>
                                        <p:cTn id="46"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utoUpdateAnimBg="0"/>
      <p:bldP spid="16" grpId="0"/>
      <p:bldP spid="17" grpId="0" autoUpdateAnimBg="0"/>
      <p:bldP spid="18" grpId="0" autoUpdateAnimBg="0"/>
      <p:bldP spid="19"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7171"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FD06105-CDEE-407D-ABFD-31A418B18A4F}" type="slidenum">
              <a:rPr lang="en-US" smtClean="0"/>
              <a:pPr eaLnBrk="1" fontAlgn="base" hangingPunct="1">
                <a:spcBef>
                  <a:spcPct val="0"/>
                </a:spcBef>
                <a:spcAft>
                  <a:spcPct val="0"/>
                </a:spcAft>
              </a:pPr>
              <a:t>5</a:t>
            </a:fld>
            <a:endParaRPr lang="en-US" smtClean="0"/>
          </a:p>
        </p:txBody>
      </p:sp>
      <p:sp>
        <p:nvSpPr>
          <p:cNvPr id="7" name="Text Box 2"/>
          <p:cNvSpPr txBox="1">
            <a:spLocks noChangeArrowheads="1"/>
          </p:cNvSpPr>
          <p:nvPr/>
        </p:nvSpPr>
        <p:spPr bwMode="auto">
          <a:xfrm>
            <a:off x="381000" y="914400"/>
            <a:ext cx="8382000" cy="519113"/>
          </a:xfrm>
          <a:prstGeom prst="rect">
            <a:avLst/>
          </a:prstGeom>
          <a:noFill/>
          <a:ln w="12700">
            <a:noFill/>
            <a:miter lim="800000"/>
            <a:headEnd type="none" w="sm" len="sm"/>
            <a:tailEnd type="none" w="sm" len="sm"/>
          </a:ln>
          <a:effectLst/>
        </p:spPr>
        <p:txBody>
          <a:bodyPr>
            <a:spAutoFit/>
          </a:bodyPr>
          <a:lstStyle/>
          <a:p>
            <a:pPr algn="ctr" fontAlgn="auto">
              <a:spcBef>
                <a:spcPts val="0"/>
              </a:spcBef>
              <a:spcAft>
                <a:spcPts val="0"/>
              </a:spcAft>
              <a:defRPr/>
            </a:pPr>
            <a:r>
              <a:rPr lang="en-US" sz="2800" b="1" i="1" dirty="0">
                <a:solidFill>
                  <a:srgbClr val="008000"/>
                </a:solidFill>
                <a:latin typeface="+mn-lt"/>
              </a:rPr>
              <a:t>What is a Database??</a:t>
            </a:r>
            <a:endParaRPr lang="en-US" sz="2800" b="1" i="1" dirty="0">
              <a:solidFill>
                <a:srgbClr val="008000"/>
              </a:solidFill>
              <a:effectLst>
                <a:outerShdw blurRad="38100" dist="38100" dir="2700000" algn="tl">
                  <a:srgbClr val="C0C0C0"/>
                </a:outerShdw>
              </a:effectLst>
              <a:latin typeface="+mn-lt"/>
            </a:endParaRPr>
          </a:p>
        </p:txBody>
      </p:sp>
      <p:sp>
        <p:nvSpPr>
          <p:cNvPr id="8" name="Text Box 3"/>
          <p:cNvSpPr txBox="1">
            <a:spLocks noChangeArrowheads="1"/>
          </p:cNvSpPr>
          <p:nvPr/>
        </p:nvSpPr>
        <p:spPr bwMode="auto">
          <a:xfrm>
            <a:off x="381000" y="1555750"/>
            <a:ext cx="8534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sym typeface="Symbol" pitchFamily="18" charset="2"/>
              </a:rPr>
              <a:t>A </a:t>
            </a:r>
            <a:r>
              <a:rPr lang="en-US" sz="2200" b="1" u="sng">
                <a:sym typeface="Symbol" pitchFamily="18" charset="2"/>
              </a:rPr>
              <a:t>large</a:t>
            </a:r>
            <a:r>
              <a:rPr lang="en-US" sz="2200" b="1">
                <a:sym typeface="Symbol" pitchFamily="18" charset="2"/>
              </a:rPr>
              <a:t>, </a:t>
            </a:r>
            <a:r>
              <a:rPr lang="en-US" sz="2200" b="1" u="sng">
                <a:sym typeface="Symbol" pitchFamily="18" charset="2"/>
              </a:rPr>
              <a:t>logical</a:t>
            </a:r>
            <a:r>
              <a:rPr lang="en-US" sz="2200" b="1">
                <a:sym typeface="Symbol" pitchFamily="18" charset="2"/>
              </a:rPr>
              <a:t>, </a:t>
            </a:r>
            <a:r>
              <a:rPr lang="en-US" sz="2200" b="1" u="sng">
                <a:sym typeface="Symbol" pitchFamily="18" charset="2"/>
              </a:rPr>
              <a:t>integrated</a:t>
            </a:r>
            <a:r>
              <a:rPr lang="en-US" sz="2200" b="1">
                <a:sym typeface="Symbol" pitchFamily="18" charset="2"/>
              </a:rPr>
              <a:t> collection of </a:t>
            </a:r>
            <a:r>
              <a:rPr lang="en-US" sz="2200" b="1" u="sng">
                <a:sym typeface="Symbol" pitchFamily="18" charset="2"/>
              </a:rPr>
              <a:t>Data</a:t>
            </a:r>
            <a:r>
              <a:rPr lang="en-US" sz="2200" b="1">
                <a:sym typeface="Symbol" pitchFamily="18" charset="2"/>
              </a:rPr>
              <a:t> and </a:t>
            </a:r>
            <a:r>
              <a:rPr lang="en-US" sz="2200" b="1" u="sng">
                <a:sym typeface="Symbol" pitchFamily="18" charset="2"/>
              </a:rPr>
              <a:t>Metadata</a:t>
            </a:r>
            <a:endParaRPr lang="en-US" sz="2200" u="sng"/>
          </a:p>
        </p:txBody>
      </p:sp>
      <p:sp>
        <p:nvSpPr>
          <p:cNvPr id="9" name="Text Box 4"/>
          <p:cNvSpPr txBox="1">
            <a:spLocks noChangeArrowheads="1"/>
          </p:cNvSpPr>
          <p:nvPr/>
        </p:nvSpPr>
        <p:spPr bwMode="auto">
          <a:xfrm>
            <a:off x="76200" y="2057400"/>
            <a:ext cx="9067800" cy="519113"/>
          </a:xfrm>
          <a:prstGeom prst="rect">
            <a:avLst/>
          </a:prstGeom>
          <a:noFill/>
          <a:ln w="12700">
            <a:noFill/>
            <a:miter lim="800000"/>
            <a:headEnd type="none" w="sm" len="sm"/>
            <a:tailEnd type="none" w="sm" len="sm"/>
          </a:ln>
          <a:effectLst/>
        </p:spPr>
        <p:txBody>
          <a:bodyPr>
            <a:spAutoFit/>
          </a:bodyPr>
          <a:lstStyle/>
          <a:p>
            <a:pPr algn="ctr" fontAlgn="auto">
              <a:spcBef>
                <a:spcPts val="0"/>
              </a:spcBef>
              <a:spcAft>
                <a:spcPts val="0"/>
              </a:spcAft>
              <a:defRPr/>
            </a:pPr>
            <a:r>
              <a:rPr lang="en-US" sz="2800" b="1" i="1" dirty="0">
                <a:solidFill>
                  <a:srgbClr val="008000"/>
                </a:solidFill>
                <a:latin typeface="+mn-lt"/>
              </a:rPr>
              <a:t>Metadata??</a:t>
            </a:r>
            <a:endParaRPr lang="en-US" sz="2800" b="1" i="1" dirty="0">
              <a:solidFill>
                <a:srgbClr val="008000"/>
              </a:solidFill>
              <a:effectLst>
                <a:outerShdw blurRad="38100" dist="38100" dir="2700000" algn="tl">
                  <a:srgbClr val="C0C0C0"/>
                </a:outerShdw>
              </a:effectLst>
              <a:latin typeface="+mn-lt"/>
            </a:endParaRPr>
          </a:p>
        </p:txBody>
      </p:sp>
      <p:grpSp>
        <p:nvGrpSpPr>
          <p:cNvPr id="2" name="Group 8"/>
          <p:cNvGrpSpPr>
            <a:grpSpLocks/>
          </p:cNvGrpSpPr>
          <p:nvPr/>
        </p:nvGrpSpPr>
        <p:grpSpPr bwMode="auto">
          <a:xfrm>
            <a:off x="381000" y="2895600"/>
            <a:ext cx="8458200" cy="2036763"/>
            <a:chOff x="240" y="2112"/>
            <a:chExt cx="5328" cy="1283"/>
          </a:xfrm>
        </p:grpSpPr>
        <p:sp>
          <p:nvSpPr>
            <p:cNvPr id="7178" name="Text Box 6"/>
            <p:cNvSpPr txBox="1">
              <a:spLocks noChangeArrowheads="1"/>
            </p:cNvSpPr>
            <p:nvPr/>
          </p:nvSpPr>
          <p:spPr bwMode="auto">
            <a:xfrm>
              <a:off x="240" y="2112"/>
              <a:ext cx="3408" cy="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500"/>
                </a:spcBef>
                <a:spcAft>
                  <a:spcPts val="500"/>
                </a:spcAft>
              </a:pPr>
              <a:r>
                <a:rPr lang="en-US" sz="2800" b="1" i="1" dirty="0">
                  <a:solidFill>
                    <a:srgbClr val="C00000"/>
                  </a:solidFill>
                </a:rPr>
                <a:t>Data about data. </a:t>
              </a:r>
            </a:p>
            <a:p>
              <a:pPr eaLnBrk="1" hangingPunct="1">
                <a:spcBef>
                  <a:spcPts val="500"/>
                </a:spcBef>
                <a:spcAft>
                  <a:spcPts val="500"/>
                </a:spcAft>
              </a:pPr>
              <a:r>
                <a:rPr lang="en-US" b="1" dirty="0"/>
                <a:t>It describes how and when and by whom a particular set of data was collected, and how the data is formatted. Metadata is essential for understanding information stored in data warehouses. </a:t>
              </a:r>
            </a:p>
          </p:txBody>
        </p:sp>
        <p:pic>
          <p:nvPicPr>
            <p:cNvPr id="7179" name="Picture 7" descr="ddi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6" y="2156"/>
              <a:ext cx="1902" cy="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 Box 3"/>
          <p:cNvSpPr txBox="1">
            <a:spLocks noChangeArrowheads="1"/>
          </p:cNvSpPr>
          <p:nvPr/>
        </p:nvSpPr>
        <p:spPr bwMode="auto">
          <a:xfrm>
            <a:off x="381000" y="5105400"/>
            <a:ext cx="853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sym typeface="Symbol" pitchFamily="18" charset="2"/>
              </a:rPr>
              <a:t>Data </a:t>
            </a:r>
            <a:r>
              <a:rPr lang="en-US" sz="2000" b="1" i="1" u="sng">
                <a:sym typeface="Symbol" pitchFamily="18" charset="2"/>
              </a:rPr>
              <a:t>only</a:t>
            </a:r>
            <a:r>
              <a:rPr lang="en-US" sz="2000" b="1">
                <a:sym typeface="Symbol" pitchFamily="18" charset="2"/>
              </a:rPr>
              <a:t> are useful when placed in some context</a:t>
            </a:r>
            <a:endParaRPr lang="en-US" sz="2000"/>
          </a:p>
        </p:txBody>
      </p:sp>
      <p:sp>
        <p:nvSpPr>
          <p:cNvPr id="14" name="TextBox 13"/>
          <p:cNvSpPr txBox="1">
            <a:spLocks noChangeArrowheads="1"/>
          </p:cNvSpPr>
          <p:nvPr/>
        </p:nvSpPr>
        <p:spPr bwMode="auto">
          <a:xfrm>
            <a:off x="0" y="55435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a:solidFill>
                  <a:srgbClr val="C00000"/>
                </a:solidFill>
              </a:rPr>
              <a:t>(Shouldn’t it be: ‘Data only </a:t>
            </a:r>
            <a:r>
              <a:rPr lang="en-US" sz="2000" b="1" i="1">
                <a:solidFill>
                  <a:srgbClr val="C00000"/>
                </a:solidFill>
              </a:rPr>
              <a:t>is</a:t>
            </a:r>
            <a:r>
              <a:rPr lang="en-US" sz="2000">
                <a:solidFill>
                  <a:srgbClr val="C00000"/>
                </a:solidFill>
              </a:rPr>
              <a:t> useful  when placed in some context’???)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nodeType="afterGroup">
                            <p:stCondLst>
                              <p:cond delay="500"/>
                            </p:stCondLst>
                            <p:childTnLst>
                              <p:par>
                                <p:cTn id="9" presetID="17"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ppt_h/2"/>
                                          </p:val>
                                        </p:tav>
                                        <p:tav tm="100000">
                                          <p:val>
                                            <p:strVal val="#ppt_y"/>
                                          </p:val>
                                        </p:tav>
                                      </p:tavLst>
                                    </p:anim>
                                    <p:anim calcmode="lin" valueType="num">
                                      <p:cBhvr>
                                        <p:cTn id="13" dur="1000" fill="hold"/>
                                        <p:tgtEl>
                                          <p:spTgt spid="8"/>
                                        </p:tgtEl>
                                        <p:attrNameLst>
                                          <p:attrName>ppt_w</p:attrName>
                                        </p:attrNameLst>
                                      </p:cBhvr>
                                      <p:tavLst>
                                        <p:tav tm="0">
                                          <p:val>
                                            <p:strVal val="#ppt_w"/>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2000" fill="hold"/>
                                        <p:tgtEl>
                                          <p:spTgt spid="9"/>
                                        </p:tgtEl>
                                        <p:attrNameLst>
                                          <p:attrName>ppt_x</p:attrName>
                                        </p:attrNameLst>
                                      </p:cBhvr>
                                      <p:tavLst>
                                        <p:tav tm="0">
                                          <p:val>
                                            <p:strVal val="0-#ppt_w/2"/>
                                          </p:val>
                                        </p:tav>
                                        <p:tav tm="100000">
                                          <p:val>
                                            <p:strVal val="#ppt_x"/>
                                          </p:val>
                                        </p:tav>
                                      </p:tavLst>
                                    </p:anim>
                                    <p:anim calcmode="lin" valueType="num">
                                      <p:cBhvr additive="base">
                                        <p:cTn id="20" dur="2000" fill="hold"/>
                                        <p:tgtEl>
                                          <p:spTgt spid="9"/>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2000"/>
                            </p:stCondLst>
                            <p:childTnLst>
                              <p:par>
                                <p:cTn id="22" presetID="50" presetClass="entr" presetSubtype="0" decel="10000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2000" fill="hold"/>
                                        <p:tgtEl>
                                          <p:spTgt spid="2"/>
                                        </p:tgtEl>
                                        <p:attrNameLst>
                                          <p:attrName>ppt_w</p:attrName>
                                        </p:attrNameLst>
                                      </p:cBhvr>
                                      <p:tavLst>
                                        <p:tav tm="0">
                                          <p:val>
                                            <p:strVal val="#ppt_w+.3"/>
                                          </p:val>
                                        </p:tav>
                                        <p:tav tm="100000">
                                          <p:val>
                                            <p:strVal val="#ppt_w"/>
                                          </p:val>
                                        </p:tav>
                                      </p:tavLst>
                                    </p:anim>
                                    <p:anim calcmode="lin" valueType="num">
                                      <p:cBhvr>
                                        <p:cTn id="25" dur="2000" fill="hold"/>
                                        <p:tgtEl>
                                          <p:spTgt spid="2"/>
                                        </p:tgtEl>
                                        <p:attrNameLst>
                                          <p:attrName>ppt_h</p:attrName>
                                        </p:attrNameLst>
                                      </p:cBhvr>
                                      <p:tavLst>
                                        <p:tav tm="0">
                                          <p:val>
                                            <p:strVal val="#ppt_h"/>
                                          </p:val>
                                        </p:tav>
                                        <p:tav tm="100000">
                                          <p:val>
                                            <p:strVal val="#ppt_h"/>
                                          </p:val>
                                        </p:tav>
                                      </p:tavLst>
                                    </p:anim>
                                    <p:animEffect transition="in" filter="fade">
                                      <p:cBhvr>
                                        <p:cTn id="26" dur="2000"/>
                                        <p:tgtEl>
                                          <p:spTgt spid="2"/>
                                        </p:tgtEl>
                                      </p:cBhvr>
                                    </p:animEffect>
                                  </p:childTnLst>
                                </p:cTn>
                              </p:par>
                            </p:childTnLst>
                          </p:cTn>
                        </p:par>
                        <p:par>
                          <p:cTn id="27" fill="hold" nodeType="afterGroup">
                            <p:stCondLst>
                              <p:cond delay="4000"/>
                            </p:stCondLst>
                            <p:childTnLst>
                              <p:par>
                                <p:cTn id="28" presetID="17" presetClass="entr" presetSubtype="4"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ppt_h/2"/>
                                          </p:val>
                                        </p:tav>
                                        <p:tav tm="100000">
                                          <p:val>
                                            <p:strVal val="#ppt_y"/>
                                          </p:val>
                                        </p:tav>
                                      </p:tavLst>
                                    </p:anim>
                                    <p:anim calcmode="lin" valueType="num">
                                      <p:cBhvr>
                                        <p:cTn id="32" dur="1000" fill="hold"/>
                                        <p:tgtEl>
                                          <p:spTgt spid="13"/>
                                        </p:tgtEl>
                                        <p:attrNameLst>
                                          <p:attrName>ppt_w</p:attrName>
                                        </p:attrNameLst>
                                      </p:cBhvr>
                                      <p:tavLst>
                                        <p:tav tm="0">
                                          <p:val>
                                            <p:strVal val="#ppt_w"/>
                                          </p:val>
                                        </p:tav>
                                        <p:tav tm="100000">
                                          <p:val>
                                            <p:strVal val="#ppt_w"/>
                                          </p:val>
                                        </p:tav>
                                      </p:tavLst>
                                    </p:anim>
                                    <p:anim calcmode="lin" valueType="num">
                                      <p:cBhvr>
                                        <p:cTn id="33" dur="1000" fill="hold"/>
                                        <p:tgtEl>
                                          <p:spTgt spid="13"/>
                                        </p:tgtEl>
                                        <p:attrNameLst>
                                          <p:attrName>ppt_h</p:attrName>
                                        </p:attrNameLst>
                                      </p:cBhvr>
                                      <p:tavLst>
                                        <p:tav tm="0">
                                          <p:val>
                                            <p:fltVal val="0"/>
                                          </p:val>
                                        </p:tav>
                                        <p:tav tm="100000">
                                          <p:val>
                                            <p:strVal val="#ppt_h"/>
                                          </p:val>
                                        </p:tav>
                                      </p:tavLst>
                                    </p:anim>
                                  </p:childTnLst>
                                </p:cTn>
                              </p:par>
                            </p:childTnLst>
                          </p:cTn>
                        </p:par>
                        <p:par>
                          <p:cTn id="34" fill="hold" nodeType="afterGroup">
                            <p:stCondLst>
                              <p:cond delay="5000"/>
                            </p:stCondLst>
                            <p:childTnLst>
                              <p:par>
                                <p:cTn id="35" presetID="37"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3000"/>
                                        <p:tgtEl>
                                          <p:spTgt spid="14"/>
                                        </p:tgtEl>
                                      </p:cBhvr>
                                    </p:animEffect>
                                    <p:anim calcmode="lin" valueType="num">
                                      <p:cBhvr>
                                        <p:cTn id="38" dur="3000" fill="hold"/>
                                        <p:tgtEl>
                                          <p:spTgt spid="14"/>
                                        </p:tgtEl>
                                        <p:attrNameLst>
                                          <p:attrName>ppt_x</p:attrName>
                                        </p:attrNameLst>
                                      </p:cBhvr>
                                      <p:tavLst>
                                        <p:tav tm="0">
                                          <p:val>
                                            <p:strVal val="#ppt_x"/>
                                          </p:val>
                                        </p:tav>
                                        <p:tav tm="100000">
                                          <p:val>
                                            <p:strVal val="#ppt_x"/>
                                          </p:val>
                                        </p:tav>
                                      </p:tavLst>
                                    </p:anim>
                                    <p:anim calcmode="lin" valueType="num">
                                      <p:cBhvr>
                                        <p:cTn id="39" dur="2700" decel="100000" fill="hold"/>
                                        <p:tgtEl>
                                          <p:spTgt spid="14"/>
                                        </p:tgtEl>
                                        <p:attrNameLst>
                                          <p:attrName>ppt_y</p:attrName>
                                        </p:attrNameLst>
                                      </p:cBhvr>
                                      <p:tavLst>
                                        <p:tav tm="0">
                                          <p:val>
                                            <p:strVal val="#ppt_y+1"/>
                                          </p:val>
                                        </p:tav>
                                        <p:tav tm="100000">
                                          <p:val>
                                            <p:strVal val="#ppt_y-.03"/>
                                          </p:val>
                                        </p:tav>
                                      </p:tavLst>
                                    </p:anim>
                                    <p:anim calcmode="lin" valueType="num">
                                      <p:cBhvr>
                                        <p:cTn id="40" dur="300" accel="100000" fill="hold">
                                          <p:stCondLst>
                                            <p:cond delay="27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P spid="9" grpId="0" autoUpdateAnimBg="0"/>
      <p:bldP spid="13" grpId="0" autoUpdateAnimBg="0"/>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4915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E584AA11-AD3C-4926-A4C9-7F5350A8E07F}" type="slidenum">
              <a:rPr lang="en-US" smtClean="0"/>
              <a:pPr eaLnBrk="1" fontAlgn="base" hangingPunct="1">
                <a:spcBef>
                  <a:spcPct val="0"/>
                </a:spcBef>
                <a:spcAft>
                  <a:spcPct val="0"/>
                </a:spcAft>
              </a:pPr>
              <a:t>50</a:t>
            </a:fld>
            <a:endParaRPr lang="en-US" smtClean="0"/>
          </a:p>
        </p:txBody>
      </p:sp>
      <p:sp>
        <p:nvSpPr>
          <p:cNvPr id="6" name="Text Box 2"/>
          <p:cNvSpPr txBox="1">
            <a:spLocks noChangeArrowheads="1"/>
          </p:cNvSpPr>
          <p:nvPr/>
        </p:nvSpPr>
        <p:spPr bwMode="auto">
          <a:xfrm>
            <a:off x="0" y="6096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What types of DBMS are there??</a:t>
            </a:r>
          </a:p>
        </p:txBody>
      </p:sp>
      <p:pic>
        <p:nvPicPr>
          <p:cNvPr id="10242" name="Picture 2" descr="http://www.wiley.com/college/busin/icmis/oakman/outline/chap08/images/f8_1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7013" y="1371600"/>
            <a:ext cx="495458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
          <p:cNvSpPr txBox="1">
            <a:spLocks noChangeArrowheads="1"/>
          </p:cNvSpPr>
          <p:nvPr/>
        </p:nvSpPr>
        <p:spPr bwMode="auto">
          <a:xfrm>
            <a:off x="381000" y="1447800"/>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ym typeface="Symbol" pitchFamily="18" charset="2"/>
              </a:rPr>
              <a:t>  Hierarchical DBMS</a:t>
            </a:r>
            <a:endParaRPr lang="en-US" sz="2800"/>
          </a:p>
        </p:txBody>
      </p:sp>
      <p:sp>
        <p:nvSpPr>
          <p:cNvPr id="8" name="Text Box 6"/>
          <p:cNvSpPr txBox="1">
            <a:spLocks noChangeArrowheads="1"/>
          </p:cNvSpPr>
          <p:nvPr/>
        </p:nvSpPr>
        <p:spPr bwMode="auto">
          <a:xfrm>
            <a:off x="685800" y="1962150"/>
            <a:ext cx="342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ym typeface="Symbol" pitchFamily="18" charset="2"/>
              </a:rPr>
              <a:t>  IBM’s IMS</a:t>
            </a:r>
            <a:endParaRPr lang="en-US" sz="2000"/>
          </a:p>
        </p:txBody>
      </p:sp>
      <p:sp>
        <p:nvSpPr>
          <p:cNvPr id="9" name="Text Box 6"/>
          <p:cNvSpPr txBox="1">
            <a:spLocks noChangeArrowheads="1"/>
          </p:cNvSpPr>
          <p:nvPr/>
        </p:nvSpPr>
        <p:spPr bwMode="auto">
          <a:xfrm>
            <a:off x="685800" y="2343150"/>
            <a:ext cx="3429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ym typeface="Symbol" pitchFamily="18" charset="2"/>
              </a:rPr>
              <a:t>  Corresponds to the idea of folders and sub-folders on your disk</a:t>
            </a:r>
            <a:endParaRPr lang="en-US" sz="2000"/>
          </a:p>
        </p:txBody>
      </p:sp>
      <p:sp>
        <p:nvSpPr>
          <p:cNvPr id="10" name="Text Box 6"/>
          <p:cNvSpPr txBox="1">
            <a:spLocks noChangeArrowheads="1"/>
          </p:cNvSpPr>
          <p:nvPr/>
        </p:nvSpPr>
        <p:spPr bwMode="auto">
          <a:xfrm>
            <a:off x="685800" y="4267200"/>
            <a:ext cx="3429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ym typeface="Symbol" pitchFamily="18" charset="2"/>
              </a:rPr>
              <a:t>  Note that one child (Frank Sinatra) can have </a:t>
            </a:r>
            <a:r>
              <a:rPr lang="en-US" sz="2000" b="1">
                <a:sym typeface="Symbol" pitchFamily="18" charset="2"/>
              </a:rPr>
              <a:t>ONLY</a:t>
            </a:r>
            <a:r>
              <a:rPr lang="en-US" sz="2000">
                <a:sym typeface="Symbol" pitchFamily="18" charset="2"/>
              </a:rPr>
              <a:t> one parent (Vocal Music)</a:t>
            </a:r>
            <a:endParaRPr lang="en-US" sz="2000"/>
          </a:p>
        </p:txBody>
      </p:sp>
      <p:sp>
        <p:nvSpPr>
          <p:cNvPr id="11" name="Text Box 8"/>
          <p:cNvSpPr txBox="1">
            <a:spLocks noChangeArrowheads="1"/>
          </p:cNvSpPr>
          <p:nvPr/>
        </p:nvSpPr>
        <p:spPr bwMode="auto">
          <a:xfrm>
            <a:off x="914400" y="3352800"/>
            <a:ext cx="2971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solidFill>
                  <a:srgbClr val="993300"/>
                </a:solidFill>
                <a:sym typeface="Symbol" pitchFamily="18" charset="2"/>
              </a:rPr>
              <a:t>  </a:t>
            </a:r>
            <a:r>
              <a:rPr lang="en-US">
                <a:solidFill>
                  <a:srgbClr val="993300"/>
                </a:solidFill>
              </a:rPr>
              <a:t>There are multiple ‘levels’, starting at the ‘root’ directory</a:t>
            </a:r>
          </a:p>
        </p:txBody>
      </p:sp>
      <p:sp>
        <p:nvSpPr>
          <p:cNvPr id="12" name="Text Box 8"/>
          <p:cNvSpPr txBox="1">
            <a:spLocks noChangeArrowheads="1"/>
          </p:cNvSpPr>
          <p:nvPr/>
        </p:nvSpPr>
        <p:spPr bwMode="auto">
          <a:xfrm>
            <a:off x="914400" y="5324475"/>
            <a:ext cx="78486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tIns="0"/>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solidFill>
                  <a:srgbClr val="993300"/>
                </a:solidFill>
                <a:sym typeface="Symbol" pitchFamily="18" charset="2"/>
              </a:rPr>
              <a:t>  </a:t>
            </a:r>
            <a:r>
              <a:rPr lang="en-US">
                <a:solidFill>
                  <a:srgbClr val="993300"/>
                </a:solidFill>
              </a:rPr>
              <a:t>BUT a parent (The Carpenters) can have many children (‘The Singles’, ‘Lovelines’)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85" decel="100000"/>
                                        <p:tgtEl>
                                          <p:spTgt spid="6"/>
                                        </p:tgtEl>
                                      </p:cBhvr>
                                    </p:animEffect>
                                    <p:animScale>
                                      <p:cBhvr>
                                        <p:cTn id="8" dur="385" decel="100000"/>
                                        <p:tgtEl>
                                          <p:spTgt spid="6"/>
                                        </p:tgtEl>
                                      </p:cBhvr>
                                      <p:from x="10000" y="10000"/>
                                      <p:to x="200000" y="450000"/>
                                    </p:animScale>
                                    <p:animScale>
                                      <p:cBhvr>
                                        <p:cTn id="9" dur="615" accel="100000" fill="hold">
                                          <p:stCondLst>
                                            <p:cond delay="385"/>
                                          </p:stCondLst>
                                        </p:cTn>
                                        <p:tgtEl>
                                          <p:spTgt spid="6"/>
                                        </p:tgtEl>
                                      </p:cBhvr>
                                      <p:from x="200000" y="450000"/>
                                      <p:to x="100000" y="100000"/>
                                    </p:animScale>
                                    <p:set>
                                      <p:cBhvr>
                                        <p:cTn id="10" dur="385" fill="hold"/>
                                        <p:tgtEl>
                                          <p:spTgt spid="6"/>
                                        </p:tgtEl>
                                        <p:attrNameLst>
                                          <p:attrName>ppt_x</p:attrName>
                                        </p:attrNameLst>
                                      </p:cBhvr>
                                      <p:to>
                                        <p:strVal val="(0.5)"/>
                                      </p:to>
                                    </p:set>
                                    <p:anim from="(0.5)" to="(#ppt_x)" calcmode="lin" valueType="num">
                                      <p:cBhvr>
                                        <p:cTn id="11" dur="615" accel="100000" fill="hold">
                                          <p:stCondLst>
                                            <p:cond delay="385"/>
                                          </p:stCondLst>
                                        </p:cTn>
                                        <p:tgtEl>
                                          <p:spTgt spid="6"/>
                                        </p:tgtEl>
                                        <p:attrNameLst>
                                          <p:attrName>ppt_x</p:attrName>
                                        </p:attrNameLst>
                                      </p:cBhvr>
                                    </p:anim>
                                    <p:set>
                                      <p:cBhvr>
                                        <p:cTn id="12" dur="385" fill="hold"/>
                                        <p:tgtEl>
                                          <p:spTgt spid="6"/>
                                        </p:tgtEl>
                                        <p:attrNameLst>
                                          <p:attrName>ppt_y</p:attrName>
                                        </p:attrNameLst>
                                      </p:cBhvr>
                                      <p:to>
                                        <p:strVal val="(#ppt_y+0.4)"/>
                                      </p:to>
                                    </p:set>
                                    <p:anim from="(#ppt_y+0.4)" to="(#ppt_y)" calcmode="lin" valueType="num">
                                      <p:cBhvr>
                                        <p:cTn id="13" dur="615" accel="100000" fill="hold">
                                          <p:stCondLst>
                                            <p:cond delay="385"/>
                                          </p:stCondLst>
                                        </p:cTn>
                                        <p:tgtEl>
                                          <p:spTgt spid="6"/>
                                        </p:tgtEl>
                                        <p:attrNameLst>
                                          <p:attrName>ppt_y</p:attrName>
                                        </p:attrNameLst>
                                      </p:cBhvr>
                                    </p:anim>
                                  </p:childTnLst>
                                </p:cTn>
                              </p:par>
                            </p:childTnLst>
                          </p:cTn>
                        </p:par>
                        <p:par>
                          <p:cTn id="14" fill="hold" nodeType="afterGroup">
                            <p:stCondLst>
                              <p:cond delay="1000"/>
                            </p:stCondLst>
                            <p:childTnLst>
                              <p:par>
                                <p:cTn id="15" presetID="17"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ppt_h/2"/>
                                          </p:val>
                                        </p:tav>
                                        <p:tav tm="100000">
                                          <p:val>
                                            <p:strVal val="#ppt_y"/>
                                          </p:val>
                                        </p:tav>
                                      </p:tavLst>
                                    </p:anim>
                                    <p:anim calcmode="lin" valueType="num">
                                      <p:cBhvr>
                                        <p:cTn id="19" dur="1000" fill="hold"/>
                                        <p:tgtEl>
                                          <p:spTgt spid="7"/>
                                        </p:tgtEl>
                                        <p:attrNameLst>
                                          <p:attrName>ppt_w</p:attrName>
                                        </p:attrNameLst>
                                      </p:cBhvr>
                                      <p:tavLst>
                                        <p:tav tm="0">
                                          <p:val>
                                            <p:strVal val="#ppt_w"/>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childTnLst>
                                </p:cTn>
                              </p:par>
                              <p:par>
                                <p:cTn id="21" presetID="53" presetClass="entr" presetSubtype="0" fill="hold" nodeType="withEffect">
                                  <p:stCondLst>
                                    <p:cond delay="0"/>
                                  </p:stCondLst>
                                  <p:childTnLst>
                                    <p:set>
                                      <p:cBhvr>
                                        <p:cTn id="22" dur="1" fill="hold">
                                          <p:stCondLst>
                                            <p:cond delay="0"/>
                                          </p:stCondLst>
                                        </p:cTn>
                                        <p:tgtEl>
                                          <p:spTgt spid="10242"/>
                                        </p:tgtEl>
                                        <p:attrNameLst>
                                          <p:attrName>style.visibility</p:attrName>
                                        </p:attrNameLst>
                                      </p:cBhvr>
                                      <p:to>
                                        <p:strVal val="visible"/>
                                      </p:to>
                                    </p:set>
                                    <p:anim calcmode="lin" valueType="num">
                                      <p:cBhvr>
                                        <p:cTn id="23" dur="1000" fill="hold"/>
                                        <p:tgtEl>
                                          <p:spTgt spid="10242"/>
                                        </p:tgtEl>
                                        <p:attrNameLst>
                                          <p:attrName>ppt_w</p:attrName>
                                        </p:attrNameLst>
                                      </p:cBhvr>
                                      <p:tavLst>
                                        <p:tav tm="0">
                                          <p:val>
                                            <p:fltVal val="0"/>
                                          </p:val>
                                        </p:tav>
                                        <p:tav tm="100000">
                                          <p:val>
                                            <p:strVal val="#ppt_w"/>
                                          </p:val>
                                        </p:tav>
                                      </p:tavLst>
                                    </p:anim>
                                    <p:anim calcmode="lin" valueType="num">
                                      <p:cBhvr>
                                        <p:cTn id="24" dur="1000" fill="hold"/>
                                        <p:tgtEl>
                                          <p:spTgt spid="10242"/>
                                        </p:tgtEl>
                                        <p:attrNameLst>
                                          <p:attrName>ppt_h</p:attrName>
                                        </p:attrNameLst>
                                      </p:cBhvr>
                                      <p:tavLst>
                                        <p:tav tm="0">
                                          <p:val>
                                            <p:fltVal val="0"/>
                                          </p:val>
                                        </p:tav>
                                        <p:tav tm="100000">
                                          <p:val>
                                            <p:strVal val="#ppt_h"/>
                                          </p:val>
                                        </p:tav>
                                      </p:tavLst>
                                    </p:anim>
                                    <p:animEffect transition="in" filter="fade">
                                      <p:cBhvr>
                                        <p:cTn id="25" dur="1000"/>
                                        <p:tgtEl>
                                          <p:spTgt spid="10242"/>
                                        </p:tgtEl>
                                      </p:cBhvr>
                                    </p:animEffect>
                                  </p:childTnLst>
                                </p:cTn>
                              </p:par>
                            </p:childTnLst>
                          </p:cTn>
                        </p:par>
                        <p:par>
                          <p:cTn id="26" fill="hold" nodeType="afterGroup">
                            <p:stCondLst>
                              <p:cond delay="2000"/>
                            </p:stCondLst>
                            <p:childTnLst>
                              <p:par>
                                <p:cTn id="27" presetID="17"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ppt_x</p:attrName>
                                        </p:attrNameLst>
                                      </p:cBhvr>
                                      <p:tavLst>
                                        <p:tav tm="0">
                                          <p:val>
                                            <p:strVal val="#ppt_x-#ppt_w/2"/>
                                          </p:val>
                                        </p:tav>
                                        <p:tav tm="100000">
                                          <p:val>
                                            <p:strVal val="#ppt_x"/>
                                          </p:val>
                                        </p:tav>
                                      </p:tavLst>
                                    </p:anim>
                                    <p:anim calcmode="lin" valueType="num">
                                      <p:cBhvr>
                                        <p:cTn id="30" dur="1000" fill="hold"/>
                                        <p:tgtEl>
                                          <p:spTgt spid="8"/>
                                        </p:tgtEl>
                                        <p:attrNameLst>
                                          <p:attrName>ppt_y</p:attrName>
                                        </p:attrNameLst>
                                      </p:cBhvr>
                                      <p:tavLst>
                                        <p:tav tm="0">
                                          <p:val>
                                            <p:strVal val="#ppt_y"/>
                                          </p:val>
                                        </p:tav>
                                        <p:tav tm="100000">
                                          <p:val>
                                            <p:strVal val="#ppt_y"/>
                                          </p:val>
                                        </p:tav>
                                      </p:tavLst>
                                    </p:anim>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strVal val="#ppt_h"/>
                                          </p:val>
                                        </p:tav>
                                        <p:tav tm="100000">
                                          <p:val>
                                            <p:strVal val="#ppt_h"/>
                                          </p:val>
                                        </p:tav>
                                      </p:tavLst>
                                    </p:anim>
                                  </p:childTnLst>
                                </p:cTn>
                              </p:par>
                            </p:childTnLst>
                          </p:cTn>
                        </p:par>
                        <p:par>
                          <p:cTn id="33" fill="hold" nodeType="afterGroup">
                            <p:stCondLst>
                              <p:cond delay="3000"/>
                            </p:stCondLst>
                            <p:childTnLst>
                              <p:par>
                                <p:cTn id="34" presetID="17" presetClass="entr" presetSubtype="8"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ppt_x</p:attrName>
                                        </p:attrNameLst>
                                      </p:cBhvr>
                                      <p:tavLst>
                                        <p:tav tm="0">
                                          <p:val>
                                            <p:strVal val="#ppt_x-#ppt_w/2"/>
                                          </p:val>
                                        </p:tav>
                                        <p:tav tm="100000">
                                          <p:val>
                                            <p:strVal val="#ppt_x"/>
                                          </p:val>
                                        </p:tav>
                                      </p:tavLst>
                                    </p:anim>
                                    <p:anim calcmode="lin" valueType="num">
                                      <p:cBhvr>
                                        <p:cTn id="37" dur="1000" fill="hold"/>
                                        <p:tgtEl>
                                          <p:spTgt spid="9"/>
                                        </p:tgtEl>
                                        <p:attrNameLst>
                                          <p:attrName>ppt_y</p:attrName>
                                        </p:attrNameLst>
                                      </p:cBhvr>
                                      <p:tavLst>
                                        <p:tav tm="0">
                                          <p:val>
                                            <p:strVal val="#ppt_y"/>
                                          </p:val>
                                        </p:tav>
                                        <p:tav tm="100000">
                                          <p:val>
                                            <p:strVal val="#ppt_y"/>
                                          </p:val>
                                        </p:tav>
                                      </p:tavLst>
                                    </p:anim>
                                    <p:anim calcmode="lin" valueType="num">
                                      <p:cBhvr>
                                        <p:cTn id="38" dur="1000" fill="hold"/>
                                        <p:tgtEl>
                                          <p:spTgt spid="9"/>
                                        </p:tgtEl>
                                        <p:attrNameLst>
                                          <p:attrName>ppt_w</p:attrName>
                                        </p:attrNameLst>
                                      </p:cBhvr>
                                      <p:tavLst>
                                        <p:tav tm="0">
                                          <p:val>
                                            <p:fltVal val="0"/>
                                          </p:val>
                                        </p:tav>
                                        <p:tav tm="100000">
                                          <p:val>
                                            <p:strVal val="#ppt_w"/>
                                          </p:val>
                                        </p:tav>
                                      </p:tavLst>
                                    </p:anim>
                                    <p:anim calcmode="lin" valueType="num">
                                      <p:cBhvr>
                                        <p:cTn id="39" dur="1000" fill="hold"/>
                                        <p:tgtEl>
                                          <p:spTgt spid="9"/>
                                        </p:tgtEl>
                                        <p:attrNameLst>
                                          <p:attrName>ppt_h</p:attrName>
                                        </p:attrNameLst>
                                      </p:cBhvr>
                                      <p:tavLst>
                                        <p:tav tm="0">
                                          <p:val>
                                            <p:strVal val="#ppt_h"/>
                                          </p:val>
                                        </p:tav>
                                        <p:tav tm="100000">
                                          <p:val>
                                            <p:strVal val="#ppt_h"/>
                                          </p:val>
                                        </p:tav>
                                      </p:tavLst>
                                    </p:anim>
                                  </p:childTnLst>
                                </p:cTn>
                              </p:par>
                            </p:childTnLst>
                          </p:cTn>
                        </p:par>
                        <p:par>
                          <p:cTn id="40" fill="hold" nodeType="afterGroup">
                            <p:stCondLst>
                              <p:cond delay="4000"/>
                            </p:stCondLst>
                            <p:childTnLst>
                              <p:par>
                                <p:cTn id="41" presetID="17"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1000" fill="hold"/>
                                        <p:tgtEl>
                                          <p:spTgt spid="11"/>
                                        </p:tgtEl>
                                        <p:attrNameLst>
                                          <p:attrName>ppt_x</p:attrName>
                                        </p:attrNameLst>
                                      </p:cBhvr>
                                      <p:tavLst>
                                        <p:tav tm="0">
                                          <p:val>
                                            <p:strVal val="#ppt_x-#ppt_w/2"/>
                                          </p:val>
                                        </p:tav>
                                        <p:tav tm="100000">
                                          <p:val>
                                            <p:strVal val="#ppt_x"/>
                                          </p:val>
                                        </p:tav>
                                      </p:tavLst>
                                    </p:anim>
                                    <p:anim calcmode="lin" valueType="num">
                                      <p:cBhvr>
                                        <p:cTn id="44" dur="1000" fill="hold"/>
                                        <p:tgtEl>
                                          <p:spTgt spid="11"/>
                                        </p:tgtEl>
                                        <p:attrNameLst>
                                          <p:attrName>ppt_y</p:attrName>
                                        </p:attrNameLst>
                                      </p:cBhvr>
                                      <p:tavLst>
                                        <p:tav tm="0">
                                          <p:val>
                                            <p:strVal val="#ppt_y"/>
                                          </p:val>
                                        </p:tav>
                                        <p:tav tm="100000">
                                          <p:val>
                                            <p:strVal val="#ppt_y"/>
                                          </p:val>
                                        </p:tav>
                                      </p:tavLst>
                                    </p:anim>
                                    <p:anim calcmode="lin" valueType="num">
                                      <p:cBhvr>
                                        <p:cTn id="45" dur="1000" fill="hold"/>
                                        <p:tgtEl>
                                          <p:spTgt spid="11"/>
                                        </p:tgtEl>
                                        <p:attrNameLst>
                                          <p:attrName>ppt_w</p:attrName>
                                        </p:attrNameLst>
                                      </p:cBhvr>
                                      <p:tavLst>
                                        <p:tav tm="0">
                                          <p:val>
                                            <p:fltVal val="0"/>
                                          </p:val>
                                        </p:tav>
                                        <p:tav tm="100000">
                                          <p:val>
                                            <p:strVal val="#ppt_w"/>
                                          </p:val>
                                        </p:tav>
                                      </p:tavLst>
                                    </p:anim>
                                    <p:anim calcmode="lin" valueType="num">
                                      <p:cBhvr>
                                        <p:cTn id="46" dur="1000" fill="hold"/>
                                        <p:tgtEl>
                                          <p:spTgt spid="11"/>
                                        </p:tgtEl>
                                        <p:attrNameLst>
                                          <p:attrName>ppt_h</p:attrName>
                                        </p:attrNameLst>
                                      </p:cBhvr>
                                      <p:tavLst>
                                        <p:tav tm="0">
                                          <p:val>
                                            <p:strVal val="#ppt_h"/>
                                          </p:val>
                                        </p:tav>
                                        <p:tav tm="100000">
                                          <p:val>
                                            <p:strVal val="#ppt_h"/>
                                          </p:val>
                                        </p:tav>
                                      </p:tavLst>
                                    </p:anim>
                                  </p:childTnLst>
                                </p:cTn>
                              </p:par>
                            </p:childTnLst>
                          </p:cTn>
                        </p:par>
                        <p:par>
                          <p:cTn id="47" fill="hold" nodeType="afterGroup">
                            <p:stCondLst>
                              <p:cond delay="5000"/>
                            </p:stCondLst>
                            <p:childTnLst>
                              <p:par>
                                <p:cTn id="48" presetID="17"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1000" fill="hold"/>
                                        <p:tgtEl>
                                          <p:spTgt spid="10"/>
                                        </p:tgtEl>
                                        <p:attrNameLst>
                                          <p:attrName>ppt_x</p:attrName>
                                        </p:attrNameLst>
                                      </p:cBhvr>
                                      <p:tavLst>
                                        <p:tav tm="0">
                                          <p:val>
                                            <p:strVal val="#ppt_x-#ppt_w/2"/>
                                          </p:val>
                                        </p:tav>
                                        <p:tav tm="100000">
                                          <p:val>
                                            <p:strVal val="#ppt_x"/>
                                          </p:val>
                                        </p:tav>
                                      </p:tavLst>
                                    </p:anim>
                                    <p:anim calcmode="lin" valueType="num">
                                      <p:cBhvr>
                                        <p:cTn id="51" dur="1000" fill="hold"/>
                                        <p:tgtEl>
                                          <p:spTgt spid="10"/>
                                        </p:tgtEl>
                                        <p:attrNameLst>
                                          <p:attrName>ppt_y</p:attrName>
                                        </p:attrNameLst>
                                      </p:cBhvr>
                                      <p:tavLst>
                                        <p:tav tm="0">
                                          <p:val>
                                            <p:strVal val="#ppt_y"/>
                                          </p:val>
                                        </p:tav>
                                        <p:tav tm="100000">
                                          <p:val>
                                            <p:strVal val="#ppt_y"/>
                                          </p:val>
                                        </p:tav>
                                      </p:tavLst>
                                    </p:anim>
                                    <p:anim calcmode="lin" valueType="num">
                                      <p:cBhvr>
                                        <p:cTn id="52" dur="1000" fill="hold"/>
                                        <p:tgtEl>
                                          <p:spTgt spid="10"/>
                                        </p:tgtEl>
                                        <p:attrNameLst>
                                          <p:attrName>ppt_w</p:attrName>
                                        </p:attrNameLst>
                                      </p:cBhvr>
                                      <p:tavLst>
                                        <p:tav tm="0">
                                          <p:val>
                                            <p:fltVal val="0"/>
                                          </p:val>
                                        </p:tav>
                                        <p:tav tm="100000">
                                          <p:val>
                                            <p:strVal val="#ppt_w"/>
                                          </p:val>
                                        </p:tav>
                                      </p:tavLst>
                                    </p:anim>
                                    <p:anim calcmode="lin" valueType="num">
                                      <p:cBhvr>
                                        <p:cTn id="53" dur="1000" fill="hold"/>
                                        <p:tgtEl>
                                          <p:spTgt spid="10"/>
                                        </p:tgtEl>
                                        <p:attrNameLst>
                                          <p:attrName>ppt_h</p:attrName>
                                        </p:attrNameLst>
                                      </p:cBhvr>
                                      <p:tavLst>
                                        <p:tav tm="0">
                                          <p:val>
                                            <p:strVal val="#ppt_h"/>
                                          </p:val>
                                        </p:tav>
                                        <p:tav tm="100000">
                                          <p:val>
                                            <p:strVal val="#ppt_h"/>
                                          </p:val>
                                        </p:tav>
                                      </p:tavLst>
                                    </p:anim>
                                  </p:childTnLst>
                                </p:cTn>
                              </p:par>
                            </p:childTnLst>
                          </p:cTn>
                        </p:par>
                        <p:par>
                          <p:cTn id="54" fill="hold" nodeType="afterGroup">
                            <p:stCondLst>
                              <p:cond delay="6000"/>
                            </p:stCondLst>
                            <p:childTnLst>
                              <p:par>
                                <p:cTn id="55" presetID="17"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ppt_x</p:attrName>
                                        </p:attrNameLst>
                                      </p:cBhvr>
                                      <p:tavLst>
                                        <p:tav tm="0">
                                          <p:val>
                                            <p:strVal val="#ppt_x-#ppt_w/2"/>
                                          </p:val>
                                        </p:tav>
                                        <p:tav tm="100000">
                                          <p:val>
                                            <p:strVal val="#ppt_x"/>
                                          </p:val>
                                        </p:tav>
                                      </p:tavLst>
                                    </p:anim>
                                    <p:anim calcmode="lin" valueType="num">
                                      <p:cBhvr>
                                        <p:cTn id="58" dur="1000" fill="hold"/>
                                        <p:tgtEl>
                                          <p:spTgt spid="12"/>
                                        </p:tgtEl>
                                        <p:attrNameLst>
                                          <p:attrName>ppt_y</p:attrName>
                                        </p:attrNameLst>
                                      </p:cBhvr>
                                      <p:tavLst>
                                        <p:tav tm="0">
                                          <p:val>
                                            <p:strVal val="#ppt_y"/>
                                          </p:val>
                                        </p:tav>
                                        <p:tav tm="100000">
                                          <p:val>
                                            <p:strVal val="#ppt_y"/>
                                          </p:val>
                                        </p:tav>
                                      </p:tavLst>
                                    </p:anim>
                                    <p:anim calcmode="lin" valueType="num">
                                      <p:cBhvr>
                                        <p:cTn id="59" dur="1000" fill="hold"/>
                                        <p:tgtEl>
                                          <p:spTgt spid="12"/>
                                        </p:tgtEl>
                                        <p:attrNameLst>
                                          <p:attrName>ppt_w</p:attrName>
                                        </p:attrNameLst>
                                      </p:cBhvr>
                                      <p:tavLst>
                                        <p:tav tm="0">
                                          <p:val>
                                            <p:fltVal val="0"/>
                                          </p:val>
                                        </p:tav>
                                        <p:tav tm="100000">
                                          <p:val>
                                            <p:strVal val="#ppt_w"/>
                                          </p:val>
                                        </p:tav>
                                      </p:tavLst>
                                    </p:anim>
                                    <p:anim calcmode="lin" valueType="num">
                                      <p:cBhvr>
                                        <p:cTn id="60" dur="1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utoUpdateAnimBg="0"/>
      <p:bldP spid="8" grpId="0" autoUpdateAnimBg="0"/>
      <p:bldP spid="9" grpId="0" autoUpdateAnimBg="0"/>
      <p:bldP spid="10" grpId="0" autoUpdateAnimBg="0"/>
      <p:bldP spid="11" grpId="0" autoUpdateAnimBg="0"/>
      <p:bldP spid="12"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5017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9FED7EFD-8B67-4ACF-909D-3B0873305E6C}" type="slidenum">
              <a:rPr lang="en-US" smtClean="0"/>
              <a:pPr eaLnBrk="1" fontAlgn="base" hangingPunct="1">
                <a:spcBef>
                  <a:spcPct val="0"/>
                </a:spcBef>
                <a:spcAft>
                  <a:spcPct val="0"/>
                </a:spcAft>
              </a:pPr>
              <a:t>51</a:t>
            </a:fld>
            <a:endParaRPr lang="en-US" smtClean="0"/>
          </a:p>
        </p:txBody>
      </p:sp>
      <p:sp>
        <p:nvSpPr>
          <p:cNvPr id="6" name="Text Box 2"/>
          <p:cNvSpPr txBox="1">
            <a:spLocks noChangeArrowheads="1"/>
          </p:cNvSpPr>
          <p:nvPr/>
        </p:nvSpPr>
        <p:spPr bwMode="auto">
          <a:xfrm>
            <a:off x="0" y="6096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What types of DBMS are there??</a:t>
            </a:r>
          </a:p>
        </p:txBody>
      </p:sp>
      <p:sp>
        <p:nvSpPr>
          <p:cNvPr id="50181" name="Text Box 10"/>
          <p:cNvSpPr txBox="1">
            <a:spLocks noChangeArrowheads="1"/>
          </p:cNvSpPr>
          <p:nvPr/>
        </p:nvSpPr>
        <p:spPr bwMode="auto">
          <a:xfrm>
            <a:off x="381000" y="1447800"/>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ym typeface="Symbol" pitchFamily="18" charset="2"/>
              </a:rPr>
              <a:t>  Hierarchical DBMS</a:t>
            </a:r>
            <a:endParaRPr lang="en-US" sz="2800"/>
          </a:p>
        </p:txBody>
      </p:sp>
      <p:sp>
        <p:nvSpPr>
          <p:cNvPr id="9" name="Text Box 6"/>
          <p:cNvSpPr txBox="1">
            <a:spLocks noChangeArrowheads="1"/>
          </p:cNvSpPr>
          <p:nvPr/>
        </p:nvSpPr>
        <p:spPr bwMode="auto">
          <a:xfrm>
            <a:off x="685800" y="2101850"/>
            <a:ext cx="3429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ym typeface="Symbol" pitchFamily="18" charset="2"/>
              </a:rPr>
              <a:t>  Notice that with Hierarchical DBMS the user MUST understand the physical structure of the database</a:t>
            </a:r>
            <a:endParaRPr lang="en-US" sz="2000"/>
          </a:p>
        </p:txBody>
      </p:sp>
      <p:sp>
        <p:nvSpPr>
          <p:cNvPr id="11" name="Text Box 8"/>
          <p:cNvSpPr txBox="1">
            <a:spLocks noChangeArrowheads="1"/>
          </p:cNvSpPr>
          <p:nvPr/>
        </p:nvSpPr>
        <p:spPr bwMode="auto">
          <a:xfrm>
            <a:off x="914400" y="3925888"/>
            <a:ext cx="8001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solidFill>
                  <a:srgbClr val="993300"/>
                </a:solidFill>
                <a:sym typeface="Symbol" pitchFamily="18" charset="2"/>
              </a:rPr>
              <a:t>  </a:t>
            </a:r>
            <a:r>
              <a:rPr lang="en-US">
                <a:solidFill>
                  <a:srgbClr val="993300"/>
                </a:solidFill>
              </a:rPr>
              <a:t>If you want to find a ‘Rainbow trout’, you must know that it is part of the ‘Fresh water’ subspecies of ‘Fish’ which is a type of ‘Animal’</a:t>
            </a:r>
          </a:p>
        </p:txBody>
      </p:sp>
      <p:pic>
        <p:nvPicPr>
          <p:cNvPr id="82946" name="Picture 2" descr="http://iamcam.files.wordpress.com/2006/03/tree_diag_im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447800"/>
            <a:ext cx="49149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82946"/>
                                        </p:tgtEl>
                                        <p:attrNameLst>
                                          <p:attrName>style.visibility</p:attrName>
                                        </p:attrNameLst>
                                      </p:cBhvr>
                                      <p:to>
                                        <p:strVal val="visible"/>
                                      </p:to>
                                    </p:set>
                                    <p:anim calcmode="lin" valueType="num">
                                      <p:cBhvr>
                                        <p:cTn id="7" dur="1000" fill="hold"/>
                                        <p:tgtEl>
                                          <p:spTgt spid="82946"/>
                                        </p:tgtEl>
                                        <p:attrNameLst>
                                          <p:attrName>ppt_w</p:attrName>
                                        </p:attrNameLst>
                                      </p:cBhvr>
                                      <p:tavLst>
                                        <p:tav tm="0">
                                          <p:val>
                                            <p:strVal val="#ppt_w+.3"/>
                                          </p:val>
                                        </p:tav>
                                        <p:tav tm="100000">
                                          <p:val>
                                            <p:strVal val="#ppt_w"/>
                                          </p:val>
                                        </p:tav>
                                      </p:tavLst>
                                    </p:anim>
                                    <p:anim calcmode="lin" valueType="num">
                                      <p:cBhvr>
                                        <p:cTn id="8" dur="1000" fill="hold"/>
                                        <p:tgtEl>
                                          <p:spTgt spid="82946"/>
                                        </p:tgtEl>
                                        <p:attrNameLst>
                                          <p:attrName>ppt_h</p:attrName>
                                        </p:attrNameLst>
                                      </p:cBhvr>
                                      <p:tavLst>
                                        <p:tav tm="0">
                                          <p:val>
                                            <p:strVal val="#ppt_h"/>
                                          </p:val>
                                        </p:tav>
                                        <p:tav tm="100000">
                                          <p:val>
                                            <p:strVal val="#ppt_h"/>
                                          </p:val>
                                        </p:tav>
                                      </p:tavLst>
                                    </p:anim>
                                    <p:animEffect transition="in" filter="fade">
                                      <p:cBhvr>
                                        <p:cTn id="9" dur="1000"/>
                                        <p:tgtEl>
                                          <p:spTgt spid="82946"/>
                                        </p:tgtEl>
                                      </p:cBhvr>
                                    </p:animEffect>
                                  </p:childTnLst>
                                </p:cTn>
                              </p:par>
                            </p:childTnLst>
                          </p:cTn>
                        </p:par>
                        <p:par>
                          <p:cTn id="10" fill="hold" nodeType="afterGroup">
                            <p:stCondLst>
                              <p:cond delay="1000"/>
                            </p:stCondLst>
                            <p:childTnLst>
                              <p:par>
                                <p:cTn id="11" presetID="17"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ppt_x</p:attrName>
                                        </p:attrNameLst>
                                      </p:cBhvr>
                                      <p:tavLst>
                                        <p:tav tm="0">
                                          <p:val>
                                            <p:strVal val="#ppt_x-#ppt_w/2"/>
                                          </p:val>
                                        </p:tav>
                                        <p:tav tm="100000">
                                          <p:val>
                                            <p:strVal val="#ppt_x"/>
                                          </p:val>
                                        </p:tav>
                                      </p:tavLst>
                                    </p:anim>
                                    <p:anim calcmode="lin" valueType="num">
                                      <p:cBhvr>
                                        <p:cTn id="14" dur="1000" fill="hold"/>
                                        <p:tgtEl>
                                          <p:spTgt spid="9"/>
                                        </p:tgtEl>
                                        <p:attrNameLst>
                                          <p:attrName>ppt_y</p:attrName>
                                        </p:attrNameLst>
                                      </p:cBhvr>
                                      <p:tavLst>
                                        <p:tav tm="0">
                                          <p:val>
                                            <p:strVal val="#ppt_y"/>
                                          </p:val>
                                        </p:tav>
                                        <p:tav tm="100000">
                                          <p:val>
                                            <p:strVal val="#ppt_y"/>
                                          </p:val>
                                        </p:tav>
                                      </p:tavLst>
                                    </p:anim>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childTnLst>
                                </p:cTn>
                              </p:par>
                            </p:childTnLst>
                          </p:cTn>
                        </p:par>
                        <p:par>
                          <p:cTn id="17" fill="hold" nodeType="afterGroup">
                            <p:stCondLst>
                              <p:cond delay="2000"/>
                            </p:stCondLst>
                            <p:childTnLst>
                              <p:par>
                                <p:cTn id="18" presetID="17"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ppt_x</p:attrName>
                                        </p:attrNameLst>
                                      </p:cBhvr>
                                      <p:tavLst>
                                        <p:tav tm="0">
                                          <p:val>
                                            <p:strVal val="#ppt_x-#ppt_w/2"/>
                                          </p:val>
                                        </p:tav>
                                        <p:tav tm="100000">
                                          <p:val>
                                            <p:strVal val="#ppt_x"/>
                                          </p:val>
                                        </p:tav>
                                      </p:tavLst>
                                    </p:anim>
                                    <p:anim calcmode="lin" valueType="num">
                                      <p:cBhvr>
                                        <p:cTn id="21" dur="1000" fill="hold"/>
                                        <p:tgtEl>
                                          <p:spTgt spid="11"/>
                                        </p:tgtEl>
                                        <p:attrNameLst>
                                          <p:attrName>ppt_y</p:attrName>
                                        </p:attrNameLst>
                                      </p:cBhvr>
                                      <p:tavLst>
                                        <p:tav tm="0">
                                          <p:val>
                                            <p:strVal val="#ppt_y"/>
                                          </p:val>
                                        </p:tav>
                                        <p:tav tm="100000">
                                          <p:val>
                                            <p:strVal val="#ppt_y"/>
                                          </p:val>
                                        </p:tav>
                                      </p:tavLst>
                                    </p:anim>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1"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5120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0F8F4C83-90B0-4BB0-B0EE-097BA5C9B508}" type="slidenum">
              <a:rPr lang="en-US" smtClean="0"/>
              <a:pPr eaLnBrk="1" fontAlgn="base" hangingPunct="1">
                <a:spcBef>
                  <a:spcPct val="0"/>
                </a:spcBef>
                <a:spcAft>
                  <a:spcPct val="0"/>
                </a:spcAft>
              </a:pPr>
              <a:t>52</a:t>
            </a:fld>
            <a:endParaRPr lang="en-US" smtClean="0"/>
          </a:p>
        </p:txBody>
      </p:sp>
      <p:sp>
        <p:nvSpPr>
          <p:cNvPr id="6" name="Text Box 2"/>
          <p:cNvSpPr txBox="1">
            <a:spLocks noChangeArrowheads="1"/>
          </p:cNvSpPr>
          <p:nvPr/>
        </p:nvSpPr>
        <p:spPr bwMode="auto">
          <a:xfrm>
            <a:off x="0" y="6096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What types of DBMS are there??</a:t>
            </a:r>
          </a:p>
        </p:txBody>
      </p:sp>
      <p:sp>
        <p:nvSpPr>
          <p:cNvPr id="51205" name="Text Box 10"/>
          <p:cNvSpPr txBox="1">
            <a:spLocks noChangeArrowheads="1"/>
          </p:cNvSpPr>
          <p:nvPr/>
        </p:nvSpPr>
        <p:spPr bwMode="auto">
          <a:xfrm>
            <a:off x="381000" y="1447800"/>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ym typeface="Symbol" pitchFamily="18" charset="2"/>
              </a:rPr>
              <a:t>  Hierarchical DBMS</a:t>
            </a:r>
            <a:endParaRPr lang="en-US" sz="2800"/>
          </a:p>
        </p:txBody>
      </p:sp>
      <p:sp>
        <p:nvSpPr>
          <p:cNvPr id="10" name="Text Box 7"/>
          <p:cNvSpPr txBox="1">
            <a:spLocks noChangeArrowheads="1"/>
          </p:cNvSpPr>
          <p:nvPr/>
        </p:nvSpPr>
        <p:spPr bwMode="auto">
          <a:xfrm>
            <a:off x="304800" y="1958975"/>
            <a:ext cx="411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u="sng"/>
              <a:t>Advantages</a:t>
            </a:r>
            <a:endParaRPr lang="en-US" sz="2800"/>
          </a:p>
        </p:txBody>
      </p:sp>
      <p:sp>
        <p:nvSpPr>
          <p:cNvPr id="12" name="Text Box 8"/>
          <p:cNvSpPr txBox="1">
            <a:spLocks noChangeArrowheads="1"/>
          </p:cNvSpPr>
          <p:nvPr/>
        </p:nvSpPr>
        <p:spPr bwMode="auto">
          <a:xfrm>
            <a:off x="228600" y="2460625"/>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000"/>
              <a:t>  Supports 1:M relationships</a:t>
            </a:r>
          </a:p>
        </p:txBody>
      </p:sp>
      <p:sp>
        <p:nvSpPr>
          <p:cNvPr id="13" name="Text Box 9"/>
          <p:cNvSpPr txBox="1">
            <a:spLocks noChangeArrowheads="1"/>
          </p:cNvSpPr>
          <p:nvPr/>
        </p:nvSpPr>
        <p:spPr bwMode="auto">
          <a:xfrm>
            <a:off x="228600" y="3063875"/>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70000"/>
              </a:lnSpc>
              <a:spcBef>
                <a:spcPct val="50000"/>
              </a:spcBef>
              <a:buFontTx/>
              <a:buChar char="•"/>
            </a:pPr>
            <a:r>
              <a:rPr lang="en-US" sz="2000"/>
              <a:t>There is always a link between the child &amp; parent</a:t>
            </a:r>
          </a:p>
        </p:txBody>
      </p:sp>
      <p:sp>
        <p:nvSpPr>
          <p:cNvPr id="14" name="Text Box 10"/>
          <p:cNvSpPr txBox="1">
            <a:spLocks noChangeArrowheads="1"/>
          </p:cNvSpPr>
          <p:nvPr/>
        </p:nvSpPr>
        <p:spPr bwMode="auto">
          <a:xfrm>
            <a:off x="304800" y="3581400"/>
            <a:ext cx="43434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70000"/>
              </a:lnSpc>
              <a:spcBef>
                <a:spcPct val="50000"/>
              </a:spcBef>
            </a:pPr>
            <a:r>
              <a:rPr lang="en-US" sz="2000">
                <a:solidFill>
                  <a:srgbClr val="333399"/>
                </a:solidFill>
              </a:rPr>
              <a:t>(Data Integrity)</a:t>
            </a:r>
          </a:p>
        </p:txBody>
      </p:sp>
      <p:sp>
        <p:nvSpPr>
          <p:cNvPr id="15" name="Text Box 11"/>
          <p:cNvSpPr txBox="1">
            <a:spLocks noChangeArrowheads="1"/>
          </p:cNvSpPr>
          <p:nvPr/>
        </p:nvSpPr>
        <p:spPr bwMode="auto">
          <a:xfrm>
            <a:off x="228600" y="3962400"/>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70000"/>
              </a:lnSpc>
              <a:spcBef>
                <a:spcPct val="50000"/>
              </a:spcBef>
              <a:buFontTx/>
              <a:buChar char="•"/>
            </a:pPr>
            <a:r>
              <a:rPr lang="en-US" sz="2000"/>
              <a:t>Intended to support Large Databases </a:t>
            </a:r>
          </a:p>
        </p:txBody>
      </p:sp>
      <p:sp>
        <p:nvSpPr>
          <p:cNvPr id="16" name="Text Box 12"/>
          <p:cNvSpPr txBox="1">
            <a:spLocks noChangeArrowheads="1"/>
          </p:cNvSpPr>
          <p:nvPr/>
        </p:nvSpPr>
        <p:spPr bwMode="auto">
          <a:xfrm>
            <a:off x="228600" y="4572000"/>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70000"/>
              </a:lnSpc>
              <a:spcBef>
                <a:spcPct val="50000"/>
              </a:spcBef>
              <a:buFontTx/>
              <a:buChar char="•"/>
            </a:pPr>
            <a:r>
              <a:rPr lang="en-US" sz="2000"/>
              <a:t>Numerous ‘tried-and-true’ applications</a:t>
            </a:r>
          </a:p>
        </p:txBody>
      </p:sp>
      <p:sp>
        <p:nvSpPr>
          <p:cNvPr id="17" name="Text Box 13"/>
          <p:cNvSpPr txBox="1">
            <a:spLocks noChangeArrowheads="1"/>
          </p:cNvSpPr>
          <p:nvPr/>
        </p:nvSpPr>
        <p:spPr bwMode="auto">
          <a:xfrm>
            <a:off x="4724400" y="1958975"/>
            <a:ext cx="411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u="sng"/>
              <a:t>Disadvantages</a:t>
            </a:r>
            <a:endParaRPr lang="en-US" sz="2800"/>
          </a:p>
        </p:txBody>
      </p:sp>
      <p:sp>
        <p:nvSpPr>
          <p:cNvPr id="18" name="Text Box 14"/>
          <p:cNvSpPr txBox="1">
            <a:spLocks noChangeArrowheads="1"/>
          </p:cNvSpPr>
          <p:nvPr/>
        </p:nvSpPr>
        <p:spPr bwMode="auto">
          <a:xfrm>
            <a:off x="4724400" y="2568575"/>
            <a:ext cx="441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70000"/>
              </a:lnSpc>
              <a:spcBef>
                <a:spcPct val="50000"/>
              </a:spcBef>
              <a:buFontTx/>
              <a:buChar char="•"/>
            </a:pPr>
            <a:r>
              <a:rPr lang="en-US" sz="2000"/>
              <a:t>Complex to manage</a:t>
            </a:r>
          </a:p>
        </p:txBody>
      </p:sp>
      <p:sp>
        <p:nvSpPr>
          <p:cNvPr id="19" name="Text Box 15"/>
          <p:cNvSpPr txBox="1">
            <a:spLocks noChangeArrowheads="1"/>
          </p:cNvSpPr>
          <p:nvPr/>
        </p:nvSpPr>
        <p:spPr bwMode="auto">
          <a:xfrm>
            <a:off x="4724400" y="3036888"/>
            <a:ext cx="441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70000"/>
              </a:lnSpc>
              <a:spcBef>
                <a:spcPct val="50000"/>
              </a:spcBef>
              <a:buFontTx/>
              <a:buChar char="•"/>
            </a:pPr>
            <a:r>
              <a:rPr lang="en-US" sz="2000"/>
              <a:t>Did not readily support M:N conditions</a:t>
            </a:r>
          </a:p>
        </p:txBody>
      </p:sp>
      <p:sp>
        <p:nvSpPr>
          <p:cNvPr id="20" name="Text Box 16"/>
          <p:cNvSpPr txBox="1">
            <a:spLocks noChangeArrowheads="1"/>
          </p:cNvSpPr>
          <p:nvPr/>
        </p:nvSpPr>
        <p:spPr bwMode="auto">
          <a:xfrm>
            <a:off x="4724400" y="3654425"/>
            <a:ext cx="441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70000"/>
              </a:lnSpc>
              <a:spcBef>
                <a:spcPct val="50000"/>
              </a:spcBef>
              <a:buFontTx/>
              <a:buChar char="•"/>
            </a:pPr>
            <a:r>
              <a:rPr lang="en-US" sz="2000"/>
              <a:t>Complex Programming required</a:t>
            </a:r>
          </a:p>
        </p:txBody>
      </p:sp>
      <p:sp>
        <p:nvSpPr>
          <p:cNvPr id="21" name="Text Box 17"/>
          <p:cNvSpPr txBox="1">
            <a:spLocks noChangeArrowheads="1"/>
          </p:cNvSpPr>
          <p:nvPr/>
        </p:nvSpPr>
        <p:spPr bwMode="auto">
          <a:xfrm>
            <a:off x="4724400" y="4114800"/>
            <a:ext cx="4191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70000"/>
              </a:lnSpc>
              <a:spcBef>
                <a:spcPct val="50000"/>
              </a:spcBef>
              <a:buFontTx/>
              <a:buChar char="•"/>
            </a:pPr>
            <a:r>
              <a:rPr lang="en-US" sz="2000"/>
              <a:t>Programming Requires a complete understanding of the physical database structure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100000">
                                          <p:val>
                                            <p:strVal val="#ppt_x"/>
                                          </p:val>
                                        </p:tav>
                                      </p:tavLst>
                                    </p:anim>
                                    <p:anim calcmode="lin" valueType="num">
                                      <p:cBhvr>
                                        <p:cTn id="8" dur="500" fill="hold"/>
                                        <p:tgtEl>
                                          <p:spTgt spid="10"/>
                                        </p:tgtEl>
                                        <p:attrNameLst>
                                          <p:attrName>ppt_y</p:attrName>
                                        </p:attrNameLst>
                                      </p:cBhvr>
                                      <p:tavLst>
                                        <p:tav tm="0">
                                          <p:val>
                                            <p:strVal val="#ppt_y-#ppt_h/2"/>
                                          </p:val>
                                        </p:tav>
                                        <p:tav tm="100000">
                                          <p:val>
                                            <p:strVal val="#ppt_y"/>
                                          </p:val>
                                        </p:tav>
                                      </p:tavLst>
                                    </p:anim>
                                    <p:anim calcmode="lin" valueType="num">
                                      <p:cBhvr>
                                        <p:cTn id="9" dur="500" fill="hold"/>
                                        <p:tgtEl>
                                          <p:spTgt spid="10"/>
                                        </p:tgtEl>
                                        <p:attrNameLst>
                                          <p:attrName>ppt_w</p:attrName>
                                        </p:attrNameLst>
                                      </p:cBhvr>
                                      <p:tavLst>
                                        <p:tav tm="0">
                                          <p:val>
                                            <p:strVal val="#ppt_w"/>
                                          </p:val>
                                        </p:tav>
                                        <p:tav tm="100000">
                                          <p:val>
                                            <p:strVal val="#ppt_w"/>
                                          </p:val>
                                        </p:tav>
                                      </p:tavLst>
                                    </p:anim>
                                    <p:anim calcmode="lin" valueType="num">
                                      <p:cBhvr>
                                        <p:cTn id="10" dur="500" fill="hold"/>
                                        <p:tgtEl>
                                          <p:spTgt spid="10"/>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17" presetClass="entr" presetSubtype="4"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ppt_h/2"/>
                                          </p:val>
                                        </p:tav>
                                        <p:tav tm="100000">
                                          <p:val>
                                            <p:strVal val="#ppt_y"/>
                                          </p:val>
                                        </p:tav>
                                      </p:tavLst>
                                    </p:anim>
                                    <p:anim calcmode="lin" valueType="num">
                                      <p:cBhvr>
                                        <p:cTn id="16" dur="1000" fill="hold"/>
                                        <p:tgtEl>
                                          <p:spTgt spid="12"/>
                                        </p:tgtEl>
                                        <p:attrNameLst>
                                          <p:attrName>ppt_w</p:attrName>
                                        </p:attrNameLst>
                                      </p:cBhvr>
                                      <p:tavLst>
                                        <p:tav tm="0">
                                          <p:val>
                                            <p:strVal val="#ppt_w"/>
                                          </p:val>
                                        </p:tav>
                                        <p:tav tm="100000">
                                          <p:val>
                                            <p:strVal val="#ppt_w"/>
                                          </p:val>
                                        </p:tav>
                                      </p:tavLst>
                                    </p:anim>
                                    <p:anim calcmode="lin" valueType="num">
                                      <p:cBhvr>
                                        <p:cTn id="17" dur="1000" fill="hold"/>
                                        <p:tgtEl>
                                          <p:spTgt spid="12"/>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500"/>
                            </p:stCondLst>
                            <p:childTnLst>
                              <p:par>
                                <p:cTn id="19" presetID="17" presetClass="entr" presetSubtype="4"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ppt_h/2"/>
                                          </p:val>
                                        </p:tav>
                                        <p:tav tm="100000">
                                          <p:val>
                                            <p:strVal val="#ppt_y"/>
                                          </p:val>
                                        </p:tav>
                                      </p:tavLst>
                                    </p:anim>
                                    <p:anim calcmode="lin" valueType="num">
                                      <p:cBhvr>
                                        <p:cTn id="23" dur="1000" fill="hold"/>
                                        <p:tgtEl>
                                          <p:spTgt spid="13"/>
                                        </p:tgtEl>
                                        <p:attrNameLst>
                                          <p:attrName>ppt_w</p:attrName>
                                        </p:attrNameLst>
                                      </p:cBhvr>
                                      <p:tavLst>
                                        <p:tav tm="0">
                                          <p:val>
                                            <p:strVal val="#ppt_w"/>
                                          </p:val>
                                        </p:tav>
                                        <p:tav tm="100000">
                                          <p:val>
                                            <p:strVal val="#ppt_w"/>
                                          </p:val>
                                        </p:tav>
                                      </p:tavLst>
                                    </p:anim>
                                    <p:anim calcmode="lin" valueType="num">
                                      <p:cBhvr>
                                        <p:cTn id="24" dur="1000" fill="hold"/>
                                        <p:tgtEl>
                                          <p:spTgt spid="13"/>
                                        </p:tgtEl>
                                        <p:attrNameLst>
                                          <p:attrName>ppt_h</p:attrName>
                                        </p:attrNameLst>
                                      </p:cBhvr>
                                      <p:tavLst>
                                        <p:tav tm="0">
                                          <p:val>
                                            <p:fltVal val="0"/>
                                          </p:val>
                                        </p:tav>
                                        <p:tav tm="100000">
                                          <p:val>
                                            <p:strVal val="#ppt_h"/>
                                          </p:val>
                                        </p:tav>
                                      </p:tavLst>
                                    </p:anim>
                                  </p:childTnLst>
                                </p:cTn>
                              </p:par>
                            </p:childTnLst>
                          </p:cTn>
                        </p:par>
                        <p:par>
                          <p:cTn id="25" fill="hold" nodeType="afterGroup">
                            <p:stCondLst>
                              <p:cond delay="2500"/>
                            </p:stCondLst>
                            <p:childTnLst>
                              <p:par>
                                <p:cTn id="26" presetID="17" presetClass="entr" presetSubtype="1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1000" fill="hold"/>
                                        <p:tgtEl>
                                          <p:spTgt spid="14"/>
                                        </p:tgtEl>
                                        <p:attrNameLst>
                                          <p:attrName>ppt_w</p:attrName>
                                        </p:attrNameLst>
                                      </p:cBhvr>
                                      <p:tavLst>
                                        <p:tav tm="0">
                                          <p:val>
                                            <p:fltVal val="0"/>
                                          </p:val>
                                        </p:tav>
                                        <p:tav tm="100000">
                                          <p:val>
                                            <p:strVal val="#ppt_w"/>
                                          </p:val>
                                        </p:tav>
                                      </p:tavLst>
                                    </p:anim>
                                    <p:anim calcmode="lin" valueType="num">
                                      <p:cBhvr>
                                        <p:cTn id="29" dur="1000" fill="hold"/>
                                        <p:tgtEl>
                                          <p:spTgt spid="14"/>
                                        </p:tgtEl>
                                        <p:attrNameLst>
                                          <p:attrName>ppt_h</p:attrName>
                                        </p:attrNameLst>
                                      </p:cBhvr>
                                      <p:tavLst>
                                        <p:tav tm="0">
                                          <p:val>
                                            <p:strVal val="#ppt_h"/>
                                          </p:val>
                                        </p:tav>
                                        <p:tav tm="100000">
                                          <p:val>
                                            <p:strVal val="#ppt_h"/>
                                          </p:val>
                                        </p:tav>
                                      </p:tavLst>
                                    </p:anim>
                                  </p:childTnLst>
                                </p:cTn>
                              </p:par>
                            </p:childTnLst>
                          </p:cTn>
                        </p:par>
                        <p:par>
                          <p:cTn id="30" fill="hold" nodeType="afterGroup">
                            <p:stCondLst>
                              <p:cond delay="3500"/>
                            </p:stCondLst>
                            <p:childTnLst>
                              <p:par>
                                <p:cTn id="31" presetID="17" presetClass="entr" presetSubtype="4"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ppt_h/2"/>
                                          </p:val>
                                        </p:tav>
                                        <p:tav tm="100000">
                                          <p:val>
                                            <p:strVal val="#ppt_y"/>
                                          </p:val>
                                        </p:tav>
                                      </p:tavLst>
                                    </p:anim>
                                    <p:anim calcmode="lin" valueType="num">
                                      <p:cBhvr>
                                        <p:cTn id="35" dur="1000" fill="hold"/>
                                        <p:tgtEl>
                                          <p:spTgt spid="15"/>
                                        </p:tgtEl>
                                        <p:attrNameLst>
                                          <p:attrName>ppt_w</p:attrName>
                                        </p:attrNameLst>
                                      </p:cBhvr>
                                      <p:tavLst>
                                        <p:tav tm="0">
                                          <p:val>
                                            <p:strVal val="#ppt_w"/>
                                          </p:val>
                                        </p:tav>
                                        <p:tav tm="100000">
                                          <p:val>
                                            <p:strVal val="#ppt_w"/>
                                          </p:val>
                                        </p:tav>
                                      </p:tavLst>
                                    </p:anim>
                                    <p:anim calcmode="lin" valueType="num">
                                      <p:cBhvr>
                                        <p:cTn id="36" dur="1000" fill="hold"/>
                                        <p:tgtEl>
                                          <p:spTgt spid="15"/>
                                        </p:tgtEl>
                                        <p:attrNameLst>
                                          <p:attrName>ppt_h</p:attrName>
                                        </p:attrNameLst>
                                      </p:cBhvr>
                                      <p:tavLst>
                                        <p:tav tm="0">
                                          <p:val>
                                            <p:fltVal val="0"/>
                                          </p:val>
                                        </p:tav>
                                        <p:tav tm="100000">
                                          <p:val>
                                            <p:strVal val="#ppt_h"/>
                                          </p:val>
                                        </p:tav>
                                      </p:tavLst>
                                    </p:anim>
                                  </p:childTnLst>
                                </p:cTn>
                              </p:par>
                            </p:childTnLst>
                          </p:cTn>
                        </p:par>
                        <p:par>
                          <p:cTn id="37" fill="hold" nodeType="afterGroup">
                            <p:stCondLst>
                              <p:cond delay="4500"/>
                            </p:stCondLst>
                            <p:childTnLst>
                              <p:par>
                                <p:cTn id="38" presetID="17" presetClass="entr" presetSubtype="4"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ppt_h/2"/>
                                          </p:val>
                                        </p:tav>
                                        <p:tav tm="100000">
                                          <p:val>
                                            <p:strVal val="#ppt_y"/>
                                          </p:val>
                                        </p:tav>
                                      </p:tavLst>
                                    </p:anim>
                                    <p:anim calcmode="lin" valueType="num">
                                      <p:cBhvr>
                                        <p:cTn id="42" dur="1000" fill="hold"/>
                                        <p:tgtEl>
                                          <p:spTgt spid="16"/>
                                        </p:tgtEl>
                                        <p:attrNameLst>
                                          <p:attrName>ppt_w</p:attrName>
                                        </p:attrNameLst>
                                      </p:cBhvr>
                                      <p:tavLst>
                                        <p:tav tm="0">
                                          <p:val>
                                            <p:strVal val="#ppt_w"/>
                                          </p:val>
                                        </p:tav>
                                        <p:tav tm="100000">
                                          <p:val>
                                            <p:strVal val="#ppt_w"/>
                                          </p:val>
                                        </p:tav>
                                      </p:tavLst>
                                    </p:anim>
                                    <p:anim calcmode="lin" valueType="num">
                                      <p:cBhvr>
                                        <p:cTn id="43" dur="1000" fill="hold"/>
                                        <p:tgtEl>
                                          <p:spTgt spid="16"/>
                                        </p:tgtEl>
                                        <p:attrNameLst>
                                          <p:attrName>ppt_h</p:attrName>
                                        </p:attrNameLst>
                                      </p:cBhvr>
                                      <p:tavLst>
                                        <p:tav tm="0">
                                          <p:val>
                                            <p:fltVal val="0"/>
                                          </p:val>
                                        </p:tav>
                                        <p:tav tm="100000">
                                          <p:val>
                                            <p:strVal val="#ppt_h"/>
                                          </p:val>
                                        </p:tav>
                                      </p:tavLst>
                                    </p:anim>
                                  </p:childTnLst>
                                </p:cTn>
                              </p:par>
                            </p:childTnLst>
                          </p:cTn>
                        </p:par>
                        <p:par>
                          <p:cTn id="44" fill="hold" nodeType="afterGroup">
                            <p:stCondLst>
                              <p:cond delay="5500"/>
                            </p:stCondLst>
                            <p:childTnLst>
                              <p:par>
                                <p:cTn id="45" presetID="17" presetClass="entr" presetSubtype="1"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ppt_h/2"/>
                                          </p:val>
                                        </p:tav>
                                        <p:tav tm="100000">
                                          <p:val>
                                            <p:strVal val="#ppt_y"/>
                                          </p:val>
                                        </p:tav>
                                      </p:tavLst>
                                    </p:anim>
                                    <p:anim calcmode="lin" valueType="num">
                                      <p:cBhvr>
                                        <p:cTn id="49" dur="1000" fill="hold"/>
                                        <p:tgtEl>
                                          <p:spTgt spid="17"/>
                                        </p:tgtEl>
                                        <p:attrNameLst>
                                          <p:attrName>ppt_w</p:attrName>
                                        </p:attrNameLst>
                                      </p:cBhvr>
                                      <p:tavLst>
                                        <p:tav tm="0">
                                          <p:val>
                                            <p:strVal val="#ppt_w"/>
                                          </p:val>
                                        </p:tav>
                                        <p:tav tm="100000">
                                          <p:val>
                                            <p:strVal val="#ppt_w"/>
                                          </p:val>
                                        </p:tav>
                                      </p:tavLst>
                                    </p:anim>
                                    <p:anim calcmode="lin" valueType="num">
                                      <p:cBhvr>
                                        <p:cTn id="50" dur="1000" fill="hold"/>
                                        <p:tgtEl>
                                          <p:spTgt spid="17"/>
                                        </p:tgtEl>
                                        <p:attrNameLst>
                                          <p:attrName>ppt_h</p:attrName>
                                        </p:attrNameLst>
                                      </p:cBhvr>
                                      <p:tavLst>
                                        <p:tav tm="0">
                                          <p:val>
                                            <p:fltVal val="0"/>
                                          </p:val>
                                        </p:tav>
                                        <p:tav tm="100000">
                                          <p:val>
                                            <p:strVal val="#ppt_h"/>
                                          </p:val>
                                        </p:tav>
                                      </p:tavLst>
                                    </p:anim>
                                  </p:childTnLst>
                                </p:cTn>
                              </p:par>
                            </p:childTnLst>
                          </p:cTn>
                        </p:par>
                        <p:par>
                          <p:cTn id="51" fill="hold" nodeType="afterGroup">
                            <p:stCondLst>
                              <p:cond delay="6500"/>
                            </p:stCondLst>
                            <p:childTnLst>
                              <p:par>
                                <p:cTn id="52" presetID="17"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ppt_h/2"/>
                                          </p:val>
                                        </p:tav>
                                        <p:tav tm="100000">
                                          <p:val>
                                            <p:strVal val="#ppt_y"/>
                                          </p:val>
                                        </p:tav>
                                      </p:tavLst>
                                    </p:anim>
                                    <p:anim calcmode="lin" valueType="num">
                                      <p:cBhvr>
                                        <p:cTn id="56" dur="1000" fill="hold"/>
                                        <p:tgtEl>
                                          <p:spTgt spid="18"/>
                                        </p:tgtEl>
                                        <p:attrNameLst>
                                          <p:attrName>ppt_w</p:attrName>
                                        </p:attrNameLst>
                                      </p:cBhvr>
                                      <p:tavLst>
                                        <p:tav tm="0">
                                          <p:val>
                                            <p:strVal val="#ppt_w"/>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childTnLst>
                                </p:cTn>
                              </p:par>
                            </p:childTnLst>
                          </p:cTn>
                        </p:par>
                        <p:par>
                          <p:cTn id="58" fill="hold" nodeType="afterGroup">
                            <p:stCondLst>
                              <p:cond delay="7500"/>
                            </p:stCondLst>
                            <p:childTnLst>
                              <p:par>
                                <p:cTn id="59" presetID="17" presetClass="entr" presetSubtype="4"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1000" fill="hold"/>
                                        <p:tgtEl>
                                          <p:spTgt spid="19"/>
                                        </p:tgtEl>
                                        <p:attrNameLst>
                                          <p:attrName>ppt_x</p:attrName>
                                        </p:attrNameLst>
                                      </p:cBhvr>
                                      <p:tavLst>
                                        <p:tav tm="0">
                                          <p:val>
                                            <p:strVal val="#ppt_x"/>
                                          </p:val>
                                        </p:tav>
                                        <p:tav tm="100000">
                                          <p:val>
                                            <p:strVal val="#ppt_x"/>
                                          </p:val>
                                        </p:tav>
                                      </p:tavLst>
                                    </p:anim>
                                    <p:anim calcmode="lin" valueType="num">
                                      <p:cBhvr>
                                        <p:cTn id="62" dur="1000" fill="hold"/>
                                        <p:tgtEl>
                                          <p:spTgt spid="19"/>
                                        </p:tgtEl>
                                        <p:attrNameLst>
                                          <p:attrName>ppt_y</p:attrName>
                                        </p:attrNameLst>
                                      </p:cBhvr>
                                      <p:tavLst>
                                        <p:tav tm="0">
                                          <p:val>
                                            <p:strVal val="#ppt_y+#ppt_h/2"/>
                                          </p:val>
                                        </p:tav>
                                        <p:tav tm="100000">
                                          <p:val>
                                            <p:strVal val="#ppt_y"/>
                                          </p:val>
                                        </p:tav>
                                      </p:tavLst>
                                    </p:anim>
                                    <p:anim calcmode="lin" valueType="num">
                                      <p:cBhvr>
                                        <p:cTn id="63" dur="1000" fill="hold"/>
                                        <p:tgtEl>
                                          <p:spTgt spid="19"/>
                                        </p:tgtEl>
                                        <p:attrNameLst>
                                          <p:attrName>ppt_w</p:attrName>
                                        </p:attrNameLst>
                                      </p:cBhvr>
                                      <p:tavLst>
                                        <p:tav tm="0">
                                          <p:val>
                                            <p:strVal val="#ppt_w"/>
                                          </p:val>
                                        </p:tav>
                                        <p:tav tm="100000">
                                          <p:val>
                                            <p:strVal val="#ppt_w"/>
                                          </p:val>
                                        </p:tav>
                                      </p:tavLst>
                                    </p:anim>
                                    <p:anim calcmode="lin" valueType="num">
                                      <p:cBhvr>
                                        <p:cTn id="64" dur="1000" fill="hold"/>
                                        <p:tgtEl>
                                          <p:spTgt spid="19"/>
                                        </p:tgtEl>
                                        <p:attrNameLst>
                                          <p:attrName>ppt_h</p:attrName>
                                        </p:attrNameLst>
                                      </p:cBhvr>
                                      <p:tavLst>
                                        <p:tav tm="0">
                                          <p:val>
                                            <p:fltVal val="0"/>
                                          </p:val>
                                        </p:tav>
                                        <p:tav tm="100000">
                                          <p:val>
                                            <p:strVal val="#ppt_h"/>
                                          </p:val>
                                        </p:tav>
                                      </p:tavLst>
                                    </p:anim>
                                  </p:childTnLst>
                                </p:cTn>
                              </p:par>
                            </p:childTnLst>
                          </p:cTn>
                        </p:par>
                        <p:par>
                          <p:cTn id="65" fill="hold" nodeType="afterGroup">
                            <p:stCondLst>
                              <p:cond delay="8500"/>
                            </p:stCondLst>
                            <p:childTnLst>
                              <p:par>
                                <p:cTn id="66" presetID="17" presetClass="entr" presetSubtype="4"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1000" fill="hold"/>
                                        <p:tgtEl>
                                          <p:spTgt spid="20"/>
                                        </p:tgtEl>
                                        <p:attrNameLst>
                                          <p:attrName>ppt_x</p:attrName>
                                        </p:attrNameLst>
                                      </p:cBhvr>
                                      <p:tavLst>
                                        <p:tav tm="0">
                                          <p:val>
                                            <p:strVal val="#ppt_x"/>
                                          </p:val>
                                        </p:tav>
                                        <p:tav tm="100000">
                                          <p:val>
                                            <p:strVal val="#ppt_x"/>
                                          </p:val>
                                        </p:tav>
                                      </p:tavLst>
                                    </p:anim>
                                    <p:anim calcmode="lin" valueType="num">
                                      <p:cBhvr>
                                        <p:cTn id="69" dur="1000" fill="hold"/>
                                        <p:tgtEl>
                                          <p:spTgt spid="20"/>
                                        </p:tgtEl>
                                        <p:attrNameLst>
                                          <p:attrName>ppt_y</p:attrName>
                                        </p:attrNameLst>
                                      </p:cBhvr>
                                      <p:tavLst>
                                        <p:tav tm="0">
                                          <p:val>
                                            <p:strVal val="#ppt_y+#ppt_h/2"/>
                                          </p:val>
                                        </p:tav>
                                        <p:tav tm="100000">
                                          <p:val>
                                            <p:strVal val="#ppt_y"/>
                                          </p:val>
                                        </p:tav>
                                      </p:tavLst>
                                    </p:anim>
                                    <p:anim calcmode="lin" valueType="num">
                                      <p:cBhvr>
                                        <p:cTn id="70" dur="1000" fill="hold"/>
                                        <p:tgtEl>
                                          <p:spTgt spid="20"/>
                                        </p:tgtEl>
                                        <p:attrNameLst>
                                          <p:attrName>ppt_w</p:attrName>
                                        </p:attrNameLst>
                                      </p:cBhvr>
                                      <p:tavLst>
                                        <p:tav tm="0">
                                          <p:val>
                                            <p:strVal val="#ppt_w"/>
                                          </p:val>
                                        </p:tav>
                                        <p:tav tm="100000">
                                          <p:val>
                                            <p:strVal val="#ppt_w"/>
                                          </p:val>
                                        </p:tav>
                                      </p:tavLst>
                                    </p:anim>
                                    <p:anim calcmode="lin" valueType="num">
                                      <p:cBhvr>
                                        <p:cTn id="71" dur="1000" fill="hold"/>
                                        <p:tgtEl>
                                          <p:spTgt spid="20"/>
                                        </p:tgtEl>
                                        <p:attrNameLst>
                                          <p:attrName>ppt_h</p:attrName>
                                        </p:attrNameLst>
                                      </p:cBhvr>
                                      <p:tavLst>
                                        <p:tav tm="0">
                                          <p:val>
                                            <p:fltVal val="0"/>
                                          </p:val>
                                        </p:tav>
                                        <p:tav tm="100000">
                                          <p:val>
                                            <p:strVal val="#ppt_h"/>
                                          </p:val>
                                        </p:tav>
                                      </p:tavLst>
                                    </p:anim>
                                  </p:childTnLst>
                                </p:cTn>
                              </p:par>
                            </p:childTnLst>
                          </p:cTn>
                        </p:par>
                        <p:par>
                          <p:cTn id="72" fill="hold" nodeType="afterGroup">
                            <p:stCondLst>
                              <p:cond delay="9500"/>
                            </p:stCondLst>
                            <p:childTnLst>
                              <p:par>
                                <p:cTn id="73" presetID="17" presetClass="entr" presetSubtype="4"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p:cTn id="75" dur="1000" fill="hold"/>
                                        <p:tgtEl>
                                          <p:spTgt spid="21"/>
                                        </p:tgtEl>
                                        <p:attrNameLst>
                                          <p:attrName>ppt_x</p:attrName>
                                        </p:attrNameLst>
                                      </p:cBhvr>
                                      <p:tavLst>
                                        <p:tav tm="0">
                                          <p:val>
                                            <p:strVal val="#ppt_x"/>
                                          </p:val>
                                        </p:tav>
                                        <p:tav tm="100000">
                                          <p:val>
                                            <p:strVal val="#ppt_x"/>
                                          </p:val>
                                        </p:tav>
                                      </p:tavLst>
                                    </p:anim>
                                    <p:anim calcmode="lin" valueType="num">
                                      <p:cBhvr>
                                        <p:cTn id="76" dur="1000" fill="hold"/>
                                        <p:tgtEl>
                                          <p:spTgt spid="21"/>
                                        </p:tgtEl>
                                        <p:attrNameLst>
                                          <p:attrName>ppt_y</p:attrName>
                                        </p:attrNameLst>
                                      </p:cBhvr>
                                      <p:tavLst>
                                        <p:tav tm="0">
                                          <p:val>
                                            <p:strVal val="#ppt_y+#ppt_h/2"/>
                                          </p:val>
                                        </p:tav>
                                        <p:tav tm="100000">
                                          <p:val>
                                            <p:strVal val="#ppt_y"/>
                                          </p:val>
                                        </p:tav>
                                      </p:tavLst>
                                    </p:anim>
                                    <p:anim calcmode="lin" valueType="num">
                                      <p:cBhvr>
                                        <p:cTn id="77" dur="1000" fill="hold"/>
                                        <p:tgtEl>
                                          <p:spTgt spid="21"/>
                                        </p:tgtEl>
                                        <p:attrNameLst>
                                          <p:attrName>ppt_w</p:attrName>
                                        </p:attrNameLst>
                                      </p:cBhvr>
                                      <p:tavLst>
                                        <p:tav tm="0">
                                          <p:val>
                                            <p:strVal val="#ppt_w"/>
                                          </p:val>
                                        </p:tav>
                                        <p:tav tm="100000">
                                          <p:val>
                                            <p:strVal val="#ppt_w"/>
                                          </p:val>
                                        </p:tav>
                                      </p:tavLst>
                                    </p:anim>
                                    <p:anim calcmode="lin" valueType="num">
                                      <p:cBhvr>
                                        <p:cTn id="78" dur="10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P spid="12" grpId="0" autoUpdateAnimBg="0"/>
      <p:bldP spid="13" grpId="0" autoUpdateAnimBg="0"/>
      <p:bldP spid="14" grpId="0" autoUpdateAnimBg="0"/>
      <p:bldP spid="15" grpId="0" autoUpdateAnimBg="0"/>
      <p:bldP spid="16" grpId="0" autoUpdateAnimBg="0"/>
      <p:bldP spid="17" grpId="0" autoUpdateAnimBg="0"/>
      <p:bldP spid="18" grpId="0" autoUpdateAnimBg="0"/>
      <p:bldP spid="19" grpId="0" autoUpdateAnimBg="0"/>
      <p:bldP spid="20" grpId="0" autoUpdateAnimBg="0"/>
      <p:bldP spid="21"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5222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693EAB1A-473D-4B5B-9DAE-23D241932A79}" type="slidenum">
              <a:rPr lang="en-US" smtClean="0"/>
              <a:pPr eaLnBrk="1" fontAlgn="base" hangingPunct="1">
                <a:spcBef>
                  <a:spcPct val="0"/>
                </a:spcBef>
                <a:spcAft>
                  <a:spcPct val="0"/>
                </a:spcAft>
              </a:pPr>
              <a:t>53</a:t>
            </a:fld>
            <a:endParaRPr lang="en-US" smtClean="0"/>
          </a:p>
        </p:txBody>
      </p:sp>
      <p:sp>
        <p:nvSpPr>
          <p:cNvPr id="6" name="Text Box 2"/>
          <p:cNvSpPr txBox="1">
            <a:spLocks noChangeArrowheads="1"/>
          </p:cNvSpPr>
          <p:nvPr/>
        </p:nvSpPr>
        <p:spPr bwMode="auto">
          <a:xfrm>
            <a:off x="0" y="6096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What types of DBMS are there??</a:t>
            </a:r>
          </a:p>
        </p:txBody>
      </p:sp>
      <p:sp>
        <p:nvSpPr>
          <p:cNvPr id="7" name="Text Box 10"/>
          <p:cNvSpPr txBox="1">
            <a:spLocks noChangeArrowheads="1"/>
          </p:cNvSpPr>
          <p:nvPr/>
        </p:nvSpPr>
        <p:spPr bwMode="auto">
          <a:xfrm>
            <a:off x="381000" y="1447800"/>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ym typeface="Symbol" pitchFamily="18" charset="2"/>
              </a:rPr>
              <a:t>  Network DBMS</a:t>
            </a:r>
            <a:endParaRPr lang="en-US" sz="2800"/>
          </a:p>
        </p:txBody>
      </p:sp>
      <p:grpSp>
        <p:nvGrpSpPr>
          <p:cNvPr id="2" name="Group 125"/>
          <p:cNvGrpSpPr>
            <a:grpSpLocks/>
          </p:cNvGrpSpPr>
          <p:nvPr/>
        </p:nvGrpSpPr>
        <p:grpSpPr bwMode="auto">
          <a:xfrm>
            <a:off x="3352800" y="2743200"/>
            <a:ext cx="2057400" cy="228600"/>
            <a:chOff x="2112" y="1776"/>
            <a:chExt cx="1296" cy="144"/>
          </a:xfrm>
        </p:grpSpPr>
        <p:sp>
          <p:nvSpPr>
            <p:cNvPr id="52319" name="Line 111"/>
            <p:cNvSpPr>
              <a:spLocks noChangeShapeType="1"/>
            </p:cNvSpPr>
            <p:nvPr/>
          </p:nvSpPr>
          <p:spPr bwMode="auto">
            <a:xfrm flipV="1">
              <a:off x="3408" y="1776"/>
              <a:ext cx="0" cy="144"/>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2320" name="Line 112"/>
            <p:cNvSpPr>
              <a:spLocks noChangeShapeType="1"/>
            </p:cNvSpPr>
            <p:nvPr/>
          </p:nvSpPr>
          <p:spPr bwMode="auto">
            <a:xfrm flipV="1">
              <a:off x="2112" y="1776"/>
              <a:ext cx="0" cy="144"/>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grpSp>
      <p:grpSp>
        <p:nvGrpSpPr>
          <p:cNvPr id="3" name="Group 91"/>
          <p:cNvGrpSpPr>
            <a:grpSpLocks/>
          </p:cNvGrpSpPr>
          <p:nvPr/>
        </p:nvGrpSpPr>
        <p:grpSpPr bwMode="auto">
          <a:xfrm>
            <a:off x="1295400" y="2819400"/>
            <a:ext cx="6705600" cy="1371600"/>
            <a:chOff x="816" y="1776"/>
            <a:chExt cx="4224" cy="864"/>
          </a:xfrm>
        </p:grpSpPr>
        <p:grpSp>
          <p:nvGrpSpPr>
            <p:cNvPr id="52294" name="Group 90"/>
            <p:cNvGrpSpPr>
              <a:grpSpLocks/>
            </p:cNvGrpSpPr>
            <p:nvPr/>
          </p:nvGrpSpPr>
          <p:grpSpPr bwMode="auto">
            <a:xfrm>
              <a:off x="1200" y="1776"/>
              <a:ext cx="3408" cy="480"/>
              <a:chOff x="1200" y="1776"/>
              <a:chExt cx="3408" cy="480"/>
            </a:xfrm>
          </p:grpSpPr>
          <p:sp>
            <p:nvSpPr>
              <p:cNvPr id="52311" name="Line 83"/>
              <p:cNvSpPr>
                <a:spLocks noChangeShapeType="1"/>
              </p:cNvSpPr>
              <p:nvPr/>
            </p:nvSpPr>
            <p:spPr bwMode="auto">
              <a:xfrm>
                <a:off x="1200" y="2064"/>
                <a:ext cx="0" cy="1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nvGrpSpPr>
              <p:cNvPr id="52312" name="Group 89"/>
              <p:cNvGrpSpPr>
                <a:grpSpLocks/>
              </p:cNvGrpSpPr>
              <p:nvPr/>
            </p:nvGrpSpPr>
            <p:grpSpPr bwMode="auto">
              <a:xfrm>
                <a:off x="1200" y="1776"/>
                <a:ext cx="3408" cy="480"/>
                <a:chOff x="1200" y="1776"/>
                <a:chExt cx="3408" cy="480"/>
              </a:xfrm>
            </p:grpSpPr>
            <p:sp>
              <p:nvSpPr>
                <p:cNvPr id="52313" name="Line 77"/>
                <p:cNvSpPr>
                  <a:spLocks noChangeShapeType="1"/>
                </p:cNvSpPr>
                <p:nvPr/>
              </p:nvSpPr>
              <p:spPr bwMode="auto">
                <a:xfrm>
                  <a:off x="3600" y="1776"/>
                  <a:ext cx="0" cy="2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2314" name="Line 84"/>
                <p:cNvSpPr>
                  <a:spLocks noChangeShapeType="1"/>
                </p:cNvSpPr>
                <p:nvPr/>
              </p:nvSpPr>
              <p:spPr bwMode="auto">
                <a:xfrm>
                  <a:off x="2112" y="2064"/>
                  <a:ext cx="0" cy="1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2315" name="Line 85"/>
                <p:cNvSpPr>
                  <a:spLocks noChangeShapeType="1"/>
                </p:cNvSpPr>
                <p:nvPr/>
              </p:nvSpPr>
              <p:spPr bwMode="auto">
                <a:xfrm>
                  <a:off x="3024" y="2064"/>
                  <a:ext cx="0" cy="1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2316" name="Line 86"/>
                <p:cNvSpPr>
                  <a:spLocks noChangeShapeType="1"/>
                </p:cNvSpPr>
                <p:nvPr/>
              </p:nvSpPr>
              <p:spPr bwMode="auto">
                <a:xfrm>
                  <a:off x="3840" y="2064"/>
                  <a:ext cx="0" cy="1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2317" name="Line 87"/>
                <p:cNvSpPr>
                  <a:spLocks noChangeShapeType="1"/>
                </p:cNvSpPr>
                <p:nvPr/>
              </p:nvSpPr>
              <p:spPr bwMode="auto">
                <a:xfrm>
                  <a:off x="4608" y="2064"/>
                  <a:ext cx="0" cy="1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2318" name="Line 88"/>
                <p:cNvSpPr>
                  <a:spLocks noChangeShapeType="1"/>
                </p:cNvSpPr>
                <p:nvPr/>
              </p:nvSpPr>
              <p:spPr bwMode="auto">
                <a:xfrm>
                  <a:off x="1200" y="2064"/>
                  <a:ext cx="34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grpSp>
        </p:grpSp>
        <p:grpSp>
          <p:nvGrpSpPr>
            <p:cNvPr id="52295" name="Group 47"/>
            <p:cNvGrpSpPr>
              <a:grpSpLocks/>
            </p:cNvGrpSpPr>
            <p:nvPr/>
          </p:nvGrpSpPr>
          <p:grpSpPr bwMode="auto">
            <a:xfrm>
              <a:off x="816" y="2208"/>
              <a:ext cx="4224" cy="432"/>
              <a:chOff x="384" y="2304"/>
              <a:chExt cx="4224" cy="432"/>
            </a:xfrm>
          </p:grpSpPr>
          <p:grpSp>
            <p:nvGrpSpPr>
              <p:cNvPr id="52296" name="Group 19"/>
              <p:cNvGrpSpPr>
                <a:grpSpLocks/>
              </p:cNvGrpSpPr>
              <p:nvPr/>
            </p:nvGrpSpPr>
            <p:grpSpPr bwMode="auto">
              <a:xfrm>
                <a:off x="384" y="2304"/>
                <a:ext cx="816" cy="432"/>
                <a:chOff x="960" y="2784"/>
                <a:chExt cx="1056" cy="432"/>
              </a:xfrm>
            </p:grpSpPr>
            <p:sp>
              <p:nvSpPr>
                <p:cNvPr id="52309" name="Rectangle 20"/>
                <p:cNvSpPr>
                  <a:spLocks noChangeArrowheads="1"/>
                </p:cNvSpPr>
                <p:nvPr/>
              </p:nvSpPr>
              <p:spPr bwMode="auto">
                <a:xfrm>
                  <a:off x="960" y="2784"/>
                  <a:ext cx="1056" cy="432"/>
                </a:xfrm>
                <a:prstGeom prst="rect">
                  <a:avLst/>
                </a:prstGeom>
                <a:solidFill>
                  <a:srgbClr val="FFBBBB"/>
                </a:solidFill>
                <a:ln w="12700">
                  <a:solidFill>
                    <a:schemeClr val="tx1"/>
                  </a:solidFill>
                  <a:miter lim="800000"/>
                  <a:headEnd/>
                  <a:tailEnd/>
                </a:ln>
              </p:spPr>
              <p:txBody>
                <a:bodyPr anchor="ctr">
                  <a:spAutoFit/>
                </a:bodyPr>
                <a:lstStyle/>
                <a:p>
                  <a:endParaRPr lang="en-US"/>
                </a:p>
              </p:txBody>
            </p:sp>
            <p:sp>
              <p:nvSpPr>
                <p:cNvPr id="52310" name="Text Box 21"/>
                <p:cNvSpPr txBox="1">
                  <a:spLocks noChangeArrowheads="1"/>
                </p:cNvSpPr>
                <p:nvPr/>
              </p:nvSpPr>
              <p:spPr bwMode="auto">
                <a:xfrm>
                  <a:off x="1008" y="2870"/>
                  <a:ext cx="935" cy="233"/>
                </a:xfrm>
                <a:prstGeom prst="rect">
                  <a:avLst/>
                </a:prstGeom>
                <a:solidFill>
                  <a:srgbClr val="FFBBBB"/>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t>Database</a:t>
                  </a:r>
                </a:p>
              </p:txBody>
            </p:sp>
          </p:grpSp>
          <p:grpSp>
            <p:nvGrpSpPr>
              <p:cNvPr id="52297" name="Group 22"/>
              <p:cNvGrpSpPr>
                <a:grpSpLocks/>
              </p:cNvGrpSpPr>
              <p:nvPr/>
            </p:nvGrpSpPr>
            <p:grpSpPr bwMode="auto">
              <a:xfrm>
                <a:off x="1248" y="2304"/>
                <a:ext cx="960" cy="432"/>
                <a:chOff x="960" y="2784"/>
                <a:chExt cx="1056" cy="432"/>
              </a:xfrm>
            </p:grpSpPr>
            <p:sp>
              <p:nvSpPr>
                <p:cNvPr id="52307" name="Rectangle 23"/>
                <p:cNvSpPr>
                  <a:spLocks noChangeArrowheads="1"/>
                </p:cNvSpPr>
                <p:nvPr/>
              </p:nvSpPr>
              <p:spPr bwMode="auto">
                <a:xfrm>
                  <a:off x="960" y="2784"/>
                  <a:ext cx="1056" cy="432"/>
                </a:xfrm>
                <a:prstGeom prst="rect">
                  <a:avLst/>
                </a:prstGeom>
                <a:solidFill>
                  <a:srgbClr val="FFBBBB"/>
                </a:solidFill>
                <a:ln w="12700">
                  <a:solidFill>
                    <a:schemeClr val="tx1"/>
                  </a:solidFill>
                  <a:miter lim="800000"/>
                  <a:headEnd/>
                  <a:tailEnd/>
                </a:ln>
              </p:spPr>
              <p:txBody>
                <a:bodyPr anchor="ctr">
                  <a:spAutoFit/>
                </a:bodyPr>
                <a:lstStyle/>
                <a:p>
                  <a:endParaRPr lang="en-US"/>
                </a:p>
              </p:txBody>
            </p:sp>
            <p:sp>
              <p:nvSpPr>
                <p:cNvPr id="52308" name="Text Box 24"/>
                <p:cNvSpPr txBox="1">
                  <a:spLocks noChangeArrowheads="1"/>
                </p:cNvSpPr>
                <p:nvPr/>
              </p:nvSpPr>
              <p:spPr bwMode="auto">
                <a:xfrm>
                  <a:off x="1008" y="2870"/>
                  <a:ext cx="935" cy="233"/>
                </a:xfrm>
                <a:prstGeom prst="rect">
                  <a:avLst/>
                </a:prstGeom>
                <a:solidFill>
                  <a:srgbClr val="FFBBBB"/>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t>Anal/Design</a:t>
                  </a:r>
                </a:p>
              </p:txBody>
            </p:sp>
          </p:grpSp>
          <p:grpSp>
            <p:nvGrpSpPr>
              <p:cNvPr id="52298" name="Group 25"/>
              <p:cNvGrpSpPr>
                <a:grpSpLocks/>
              </p:cNvGrpSpPr>
              <p:nvPr/>
            </p:nvGrpSpPr>
            <p:grpSpPr bwMode="auto">
              <a:xfrm>
                <a:off x="2256" y="2304"/>
                <a:ext cx="768" cy="432"/>
                <a:chOff x="960" y="2784"/>
                <a:chExt cx="1056" cy="432"/>
              </a:xfrm>
            </p:grpSpPr>
            <p:sp>
              <p:nvSpPr>
                <p:cNvPr id="52305" name="Rectangle 26"/>
                <p:cNvSpPr>
                  <a:spLocks noChangeArrowheads="1"/>
                </p:cNvSpPr>
                <p:nvPr/>
              </p:nvSpPr>
              <p:spPr bwMode="auto">
                <a:xfrm>
                  <a:off x="960" y="2784"/>
                  <a:ext cx="1056" cy="432"/>
                </a:xfrm>
                <a:prstGeom prst="rect">
                  <a:avLst/>
                </a:prstGeom>
                <a:solidFill>
                  <a:srgbClr val="FFBBBB"/>
                </a:solidFill>
                <a:ln w="12700">
                  <a:solidFill>
                    <a:schemeClr val="tx1"/>
                  </a:solidFill>
                  <a:miter lim="800000"/>
                  <a:headEnd/>
                  <a:tailEnd/>
                </a:ln>
              </p:spPr>
              <p:txBody>
                <a:bodyPr anchor="ctr">
                  <a:spAutoFit/>
                </a:bodyPr>
                <a:lstStyle/>
                <a:p>
                  <a:endParaRPr lang="en-US"/>
                </a:p>
              </p:txBody>
            </p:sp>
            <p:sp>
              <p:nvSpPr>
                <p:cNvPr id="52306" name="Text Box 27"/>
                <p:cNvSpPr txBox="1">
                  <a:spLocks noChangeArrowheads="1"/>
                </p:cNvSpPr>
                <p:nvPr/>
              </p:nvSpPr>
              <p:spPr bwMode="auto">
                <a:xfrm>
                  <a:off x="1008" y="2870"/>
                  <a:ext cx="935" cy="250"/>
                </a:xfrm>
                <a:prstGeom prst="rect">
                  <a:avLst/>
                </a:prstGeom>
                <a:solidFill>
                  <a:srgbClr val="FFBBBB"/>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t>Bus.Prog</a:t>
                  </a:r>
                  <a:r>
                    <a:rPr lang="en-US" sz="2000">
                      <a:solidFill>
                        <a:schemeClr val="bg1"/>
                      </a:solidFill>
                    </a:rPr>
                    <a:t>.</a:t>
                  </a:r>
                  <a:endParaRPr lang="en-US">
                    <a:solidFill>
                      <a:schemeClr val="bg1"/>
                    </a:solidFill>
                  </a:endParaRPr>
                </a:p>
              </p:txBody>
            </p:sp>
          </p:grpSp>
          <p:grpSp>
            <p:nvGrpSpPr>
              <p:cNvPr id="52299" name="Group 28"/>
              <p:cNvGrpSpPr>
                <a:grpSpLocks/>
              </p:cNvGrpSpPr>
              <p:nvPr/>
            </p:nvGrpSpPr>
            <p:grpSpPr bwMode="auto">
              <a:xfrm>
                <a:off x="3072" y="2304"/>
                <a:ext cx="720" cy="432"/>
                <a:chOff x="960" y="2784"/>
                <a:chExt cx="1056" cy="432"/>
              </a:xfrm>
            </p:grpSpPr>
            <p:sp>
              <p:nvSpPr>
                <p:cNvPr id="52303" name="Rectangle 29"/>
                <p:cNvSpPr>
                  <a:spLocks noChangeArrowheads="1"/>
                </p:cNvSpPr>
                <p:nvPr/>
              </p:nvSpPr>
              <p:spPr bwMode="auto">
                <a:xfrm>
                  <a:off x="960" y="2784"/>
                  <a:ext cx="1056" cy="432"/>
                </a:xfrm>
                <a:prstGeom prst="rect">
                  <a:avLst/>
                </a:prstGeom>
                <a:solidFill>
                  <a:srgbClr val="FFBBBB"/>
                </a:solidFill>
                <a:ln w="12700">
                  <a:solidFill>
                    <a:schemeClr val="tx1"/>
                  </a:solidFill>
                  <a:miter lim="800000"/>
                  <a:headEnd/>
                  <a:tailEnd/>
                </a:ln>
              </p:spPr>
              <p:txBody>
                <a:bodyPr anchor="ctr">
                  <a:spAutoFit/>
                </a:bodyPr>
                <a:lstStyle/>
                <a:p>
                  <a:endParaRPr lang="en-US"/>
                </a:p>
              </p:txBody>
            </p:sp>
            <p:sp>
              <p:nvSpPr>
                <p:cNvPr id="52304" name="Text Box 30"/>
                <p:cNvSpPr txBox="1">
                  <a:spLocks noChangeArrowheads="1"/>
                </p:cNvSpPr>
                <p:nvPr/>
              </p:nvSpPr>
              <p:spPr bwMode="auto">
                <a:xfrm>
                  <a:off x="1008" y="2870"/>
                  <a:ext cx="936" cy="250"/>
                </a:xfrm>
                <a:prstGeom prst="rect">
                  <a:avLst/>
                </a:prstGeom>
                <a:solidFill>
                  <a:srgbClr val="FFBBBB"/>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t>Telecom</a:t>
                  </a:r>
                  <a:r>
                    <a:rPr lang="en-US" sz="2000">
                      <a:solidFill>
                        <a:schemeClr val="bg1"/>
                      </a:solidFill>
                    </a:rPr>
                    <a:t>.</a:t>
                  </a:r>
                  <a:endParaRPr lang="en-US">
                    <a:solidFill>
                      <a:schemeClr val="bg1"/>
                    </a:solidFill>
                  </a:endParaRPr>
                </a:p>
              </p:txBody>
            </p:sp>
          </p:grpSp>
          <p:grpSp>
            <p:nvGrpSpPr>
              <p:cNvPr id="52300" name="Group 31"/>
              <p:cNvGrpSpPr>
                <a:grpSpLocks/>
              </p:cNvGrpSpPr>
              <p:nvPr/>
            </p:nvGrpSpPr>
            <p:grpSpPr bwMode="auto">
              <a:xfrm>
                <a:off x="3840" y="2304"/>
                <a:ext cx="768" cy="432"/>
                <a:chOff x="960" y="2784"/>
                <a:chExt cx="1056" cy="432"/>
              </a:xfrm>
            </p:grpSpPr>
            <p:sp>
              <p:nvSpPr>
                <p:cNvPr id="52301" name="Rectangle 32"/>
                <p:cNvSpPr>
                  <a:spLocks noChangeArrowheads="1"/>
                </p:cNvSpPr>
                <p:nvPr/>
              </p:nvSpPr>
              <p:spPr bwMode="auto">
                <a:xfrm>
                  <a:off x="960" y="2784"/>
                  <a:ext cx="1056" cy="432"/>
                </a:xfrm>
                <a:prstGeom prst="rect">
                  <a:avLst/>
                </a:prstGeom>
                <a:solidFill>
                  <a:srgbClr val="FFBBBB"/>
                </a:solidFill>
                <a:ln w="12700">
                  <a:solidFill>
                    <a:schemeClr val="tx1"/>
                  </a:solidFill>
                  <a:miter lim="800000"/>
                  <a:headEnd/>
                  <a:tailEnd/>
                </a:ln>
              </p:spPr>
              <p:txBody>
                <a:bodyPr anchor="ctr">
                  <a:spAutoFit/>
                </a:bodyPr>
                <a:lstStyle/>
                <a:p>
                  <a:endParaRPr lang="en-US"/>
                </a:p>
              </p:txBody>
            </p:sp>
            <p:sp>
              <p:nvSpPr>
                <p:cNvPr id="52302" name="Text Box 33"/>
                <p:cNvSpPr txBox="1">
                  <a:spLocks noChangeArrowheads="1"/>
                </p:cNvSpPr>
                <p:nvPr/>
              </p:nvSpPr>
              <p:spPr bwMode="auto">
                <a:xfrm>
                  <a:off x="1008" y="2870"/>
                  <a:ext cx="935" cy="250"/>
                </a:xfrm>
                <a:prstGeom prst="rect">
                  <a:avLst/>
                </a:prstGeom>
                <a:solidFill>
                  <a:srgbClr val="FFBBBB"/>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t>IR Mgt</a:t>
                  </a:r>
                  <a:r>
                    <a:rPr lang="en-US" sz="2000">
                      <a:solidFill>
                        <a:schemeClr val="bg1"/>
                      </a:solidFill>
                    </a:rPr>
                    <a:t>.</a:t>
                  </a:r>
                  <a:endParaRPr lang="en-US">
                    <a:solidFill>
                      <a:schemeClr val="bg1"/>
                    </a:solidFill>
                  </a:endParaRPr>
                </a:p>
              </p:txBody>
            </p:sp>
          </p:grpSp>
        </p:grpSp>
      </p:grpSp>
      <p:grpSp>
        <p:nvGrpSpPr>
          <p:cNvPr id="15" name="Group 35"/>
          <p:cNvGrpSpPr>
            <a:grpSpLocks/>
          </p:cNvGrpSpPr>
          <p:nvPr/>
        </p:nvGrpSpPr>
        <p:grpSpPr bwMode="auto">
          <a:xfrm>
            <a:off x="304800" y="2133600"/>
            <a:ext cx="1676400" cy="685800"/>
            <a:chOff x="960" y="2784"/>
            <a:chExt cx="1056" cy="432"/>
          </a:xfrm>
        </p:grpSpPr>
        <p:sp>
          <p:nvSpPr>
            <p:cNvPr id="52292" name="Rectangle 36"/>
            <p:cNvSpPr>
              <a:spLocks noChangeArrowheads="1"/>
            </p:cNvSpPr>
            <p:nvPr/>
          </p:nvSpPr>
          <p:spPr bwMode="auto">
            <a:xfrm>
              <a:off x="960" y="2784"/>
              <a:ext cx="1056" cy="432"/>
            </a:xfrm>
            <a:prstGeom prst="rect">
              <a:avLst/>
            </a:prstGeom>
            <a:solidFill>
              <a:srgbClr val="CCECFF"/>
            </a:solidFill>
            <a:ln w="12700">
              <a:solidFill>
                <a:schemeClr val="tx1"/>
              </a:solidFill>
              <a:miter lim="800000"/>
              <a:headEnd/>
              <a:tailEnd/>
            </a:ln>
          </p:spPr>
          <p:txBody>
            <a:bodyPr anchor="ctr">
              <a:spAutoFit/>
            </a:bodyPr>
            <a:lstStyle/>
            <a:p>
              <a:endParaRPr lang="en-US"/>
            </a:p>
          </p:txBody>
        </p:sp>
        <p:sp>
          <p:nvSpPr>
            <p:cNvPr id="52293" name="Text Box 37"/>
            <p:cNvSpPr txBox="1">
              <a:spLocks noChangeArrowheads="1"/>
            </p:cNvSpPr>
            <p:nvPr/>
          </p:nvSpPr>
          <p:spPr bwMode="auto">
            <a:xfrm>
              <a:off x="1008" y="2870"/>
              <a:ext cx="935" cy="233"/>
            </a:xfrm>
            <a:prstGeom prst="rect">
              <a:avLst/>
            </a:prstGeom>
            <a:solidFill>
              <a:srgbClr val="CCEC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t>Finance Dept</a:t>
              </a:r>
            </a:p>
          </p:txBody>
        </p:sp>
      </p:grpSp>
      <p:grpSp>
        <p:nvGrpSpPr>
          <p:cNvPr id="16" name="Group 38"/>
          <p:cNvGrpSpPr>
            <a:grpSpLocks/>
          </p:cNvGrpSpPr>
          <p:nvPr/>
        </p:nvGrpSpPr>
        <p:grpSpPr bwMode="auto">
          <a:xfrm>
            <a:off x="2667000" y="2133600"/>
            <a:ext cx="1676400" cy="685800"/>
            <a:chOff x="960" y="2784"/>
            <a:chExt cx="1056" cy="432"/>
          </a:xfrm>
        </p:grpSpPr>
        <p:sp>
          <p:nvSpPr>
            <p:cNvPr id="52290" name="Rectangle 39"/>
            <p:cNvSpPr>
              <a:spLocks noChangeArrowheads="1"/>
            </p:cNvSpPr>
            <p:nvPr/>
          </p:nvSpPr>
          <p:spPr bwMode="auto">
            <a:xfrm>
              <a:off x="960" y="2784"/>
              <a:ext cx="1056" cy="432"/>
            </a:xfrm>
            <a:prstGeom prst="rect">
              <a:avLst/>
            </a:prstGeom>
            <a:solidFill>
              <a:srgbClr val="CCECFF"/>
            </a:solidFill>
            <a:ln w="12700">
              <a:solidFill>
                <a:schemeClr val="tx1"/>
              </a:solidFill>
              <a:miter lim="800000"/>
              <a:headEnd/>
              <a:tailEnd/>
            </a:ln>
          </p:spPr>
          <p:txBody>
            <a:bodyPr anchor="ctr">
              <a:spAutoFit/>
            </a:bodyPr>
            <a:lstStyle/>
            <a:p>
              <a:endParaRPr lang="en-US"/>
            </a:p>
          </p:txBody>
        </p:sp>
        <p:sp>
          <p:nvSpPr>
            <p:cNvPr id="52291" name="Text Box 40"/>
            <p:cNvSpPr txBox="1">
              <a:spLocks noChangeArrowheads="1"/>
            </p:cNvSpPr>
            <p:nvPr/>
          </p:nvSpPr>
          <p:spPr bwMode="auto">
            <a:xfrm>
              <a:off x="1008" y="2870"/>
              <a:ext cx="935" cy="233"/>
            </a:xfrm>
            <a:prstGeom prst="rect">
              <a:avLst/>
            </a:prstGeom>
            <a:solidFill>
              <a:srgbClr val="CCEC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t>Acct. Dept</a:t>
              </a:r>
            </a:p>
          </p:txBody>
        </p:sp>
      </p:grpSp>
      <p:grpSp>
        <p:nvGrpSpPr>
          <p:cNvPr id="17" name="Group 41"/>
          <p:cNvGrpSpPr>
            <a:grpSpLocks/>
          </p:cNvGrpSpPr>
          <p:nvPr/>
        </p:nvGrpSpPr>
        <p:grpSpPr bwMode="auto">
          <a:xfrm>
            <a:off x="4876800" y="2133600"/>
            <a:ext cx="1676400" cy="685800"/>
            <a:chOff x="960" y="2784"/>
            <a:chExt cx="1056" cy="432"/>
          </a:xfrm>
        </p:grpSpPr>
        <p:sp>
          <p:nvSpPr>
            <p:cNvPr id="52288" name="Rectangle 42"/>
            <p:cNvSpPr>
              <a:spLocks noChangeArrowheads="1"/>
            </p:cNvSpPr>
            <p:nvPr/>
          </p:nvSpPr>
          <p:spPr bwMode="auto">
            <a:xfrm>
              <a:off x="960" y="2784"/>
              <a:ext cx="1056" cy="432"/>
            </a:xfrm>
            <a:prstGeom prst="rect">
              <a:avLst/>
            </a:prstGeom>
            <a:solidFill>
              <a:srgbClr val="CCECFF"/>
            </a:solidFill>
            <a:ln w="12700">
              <a:solidFill>
                <a:schemeClr val="tx1"/>
              </a:solidFill>
              <a:miter lim="800000"/>
              <a:headEnd/>
              <a:tailEnd/>
            </a:ln>
          </p:spPr>
          <p:txBody>
            <a:bodyPr anchor="ctr">
              <a:spAutoFit/>
            </a:bodyPr>
            <a:lstStyle/>
            <a:p>
              <a:endParaRPr lang="en-US"/>
            </a:p>
          </p:txBody>
        </p:sp>
        <p:sp>
          <p:nvSpPr>
            <p:cNvPr id="52289" name="Text Box 43"/>
            <p:cNvSpPr txBox="1">
              <a:spLocks noChangeArrowheads="1"/>
            </p:cNvSpPr>
            <p:nvPr/>
          </p:nvSpPr>
          <p:spPr bwMode="auto">
            <a:xfrm>
              <a:off x="1008" y="2870"/>
              <a:ext cx="935" cy="250"/>
            </a:xfrm>
            <a:prstGeom prst="rect">
              <a:avLst/>
            </a:prstGeom>
            <a:solidFill>
              <a:srgbClr val="CCEC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CIS</a:t>
              </a:r>
              <a:endParaRPr lang="en-US"/>
            </a:p>
          </p:txBody>
        </p:sp>
      </p:grpSp>
      <p:grpSp>
        <p:nvGrpSpPr>
          <p:cNvPr id="18" name="Group 44"/>
          <p:cNvGrpSpPr>
            <a:grpSpLocks/>
          </p:cNvGrpSpPr>
          <p:nvPr/>
        </p:nvGrpSpPr>
        <p:grpSpPr bwMode="auto">
          <a:xfrm>
            <a:off x="7162800" y="2133600"/>
            <a:ext cx="1676400" cy="685800"/>
            <a:chOff x="960" y="2784"/>
            <a:chExt cx="1056" cy="432"/>
          </a:xfrm>
        </p:grpSpPr>
        <p:sp>
          <p:nvSpPr>
            <p:cNvPr id="52286" name="Rectangle 45"/>
            <p:cNvSpPr>
              <a:spLocks noChangeArrowheads="1"/>
            </p:cNvSpPr>
            <p:nvPr/>
          </p:nvSpPr>
          <p:spPr bwMode="auto">
            <a:xfrm>
              <a:off x="960" y="2784"/>
              <a:ext cx="1056" cy="432"/>
            </a:xfrm>
            <a:prstGeom prst="rect">
              <a:avLst/>
            </a:prstGeom>
            <a:solidFill>
              <a:srgbClr val="CCECFF"/>
            </a:solidFill>
            <a:ln w="12700">
              <a:solidFill>
                <a:schemeClr val="tx1"/>
              </a:solidFill>
              <a:miter lim="800000"/>
              <a:headEnd/>
              <a:tailEnd/>
            </a:ln>
          </p:spPr>
          <p:txBody>
            <a:bodyPr anchor="ctr">
              <a:spAutoFit/>
            </a:bodyPr>
            <a:lstStyle/>
            <a:p>
              <a:endParaRPr lang="en-US"/>
            </a:p>
          </p:txBody>
        </p:sp>
        <p:sp>
          <p:nvSpPr>
            <p:cNvPr id="52287" name="Text Box 46"/>
            <p:cNvSpPr txBox="1">
              <a:spLocks noChangeArrowheads="1"/>
            </p:cNvSpPr>
            <p:nvPr/>
          </p:nvSpPr>
          <p:spPr bwMode="auto">
            <a:xfrm>
              <a:off x="1008" y="2870"/>
              <a:ext cx="935" cy="250"/>
            </a:xfrm>
            <a:prstGeom prst="rect">
              <a:avLst/>
            </a:prstGeom>
            <a:solidFill>
              <a:srgbClr val="CCEC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Mgt. Dept</a:t>
              </a:r>
              <a:endParaRPr lang="en-US"/>
            </a:p>
          </p:txBody>
        </p:sp>
      </p:grpSp>
      <p:grpSp>
        <p:nvGrpSpPr>
          <p:cNvPr id="19" name="Group 61"/>
          <p:cNvGrpSpPr>
            <a:grpSpLocks/>
          </p:cNvGrpSpPr>
          <p:nvPr/>
        </p:nvGrpSpPr>
        <p:grpSpPr bwMode="auto">
          <a:xfrm>
            <a:off x="152400" y="4953000"/>
            <a:ext cx="1524000" cy="685800"/>
            <a:chOff x="192" y="3120"/>
            <a:chExt cx="1104" cy="432"/>
          </a:xfrm>
        </p:grpSpPr>
        <p:sp>
          <p:nvSpPr>
            <p:cNvPr id="52284" name="Rectangle 50"/>
            <p:cNvSpPr>
              <a:spLocks noChangeArrowheads="1"/>
            </p:cNvSpPr>
            <p:nvPr/>
          </p:nvSpPr>
          <p:spPr bwMode="auto">
            <a:xfrm>
              <a:off x="192" y="3120"/>
              <a:ext cx="1104" cy="432"/>
            </a:xfrm>
            <a:prstGeom prst="rect">
              <a:avLst/>
            </a:prstGeom>
            <a:solidFill>
              <a:schemeClr val="tx1"/>
            </a:solidFill>
            <a:ln w="12700">
              <a:solidFill>
                <a:schemeClr val="tx1"/>
              </a:solidFill>
              <a:miter lim="800000"/>
              <a:headEnd/>
              <a:tailEnd/>
            </a:ln>
          </p:spPr>
          <p:txBody>
            <a:bodyPr anchor="ctr">
              <a:spAutoFit/>
            </a:bodyPr>
            <a:lstStyle/>
            <a:p>
              <a:endParaRPr lang="en-US"/>
            </a:p>
          </p:txBody>
        </p:sp>
        <p:sp>
          <p:nvSpPr>
            <p:cNvPr id="52285" name="Text Box 51"/>
            <p:cNvSpPr txBox="1">
              <a:spLocks noChangeArrowheads="1"/>
            </p:cNvSpPr>
            <p:nvPr/>
          </p:nvSpPr>
          <p:spPr bwMode="auto">
            <a:xfrm>
              <a:off x="268" y="3168"/>
              <a:ext cx="95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200">
                  <a:solidFill>
                    <a:schemeClr val="bg1"/>
                  </a:solidFill>
                </a:rPr>
                <a:t>Student A</a:t>
              </a:r>
              <a:endParaRPr lang="en-US">
                <a:solidFill>
                  <a:schemeClr val="bg1"/>
                </a:solidFill>
              </a:endParaRPr>
            </a:p>
          </p:txBody>
        </p:sp>
      </p:grpSp>
      <p:grpSp>
        <p:nvGrpSpPr>
          <p:cNvPr id="20" name="Group 62"/>
          <p:cNvGrpSpPr>
            <a:grpSpLocks/>
          </p:cNvGrpSpPr>
          <p:nvPr/>
        </p:nvGrpSpPr>
        <p:grpSpPr bwMode="auto">
          <a:xfrm>
            <a:off x="2057400" y="4953000"/>
            <a:ext cx="1524000" cy="685800"/>
            <a:chOff x="192" y="3120"/>
            <a:chExt cx="1104" cy="432"/>
          </a:xfrm>
        </p:grpSpPr>
        <p:sp>
          <p:nvSpPr>
            <p:cNvPr id="52282" name="Rectangle 63"/>
            <p:cNvSpPr>
              <a:spLocks noChangeArrowheads="1"/>
            </p:cNvSpPr>
            <p:nvPr/>
          </p:nvSpPr>
          <p:spPr bwMode="auto">
            <a:xfrm>
              <a:off x="192" y="3120"/>
              <a:ext cx="1104" cy="432"/>
            </a:xfrm>
            <a:prstGeom prst="rect">
              <a:avLst/>
            </a:prstGeom>
            <a:solidFill>
              <a:schemeClr val="tx1"/>
            </a:solidFill>
            <a:ln w="12700">
              <a:solidFill>
                <a:schemeClr val="tx1"/>
              </a:solidFill>
              <a:miter lim="800000"/>
              <a:headEnd/>
              <a:tailEnd/>
            </a:ln>
          </p:spPr>
          <p:txBody>
            <a:bodyPr anchor="ctr">
              <a:spAutoFit/>
            </a:bodyPr>
            <a:lstStyle/>
            <a:p>
              <a:endParaRPr lang="en-US"/>
            </a:p>
          </p:txBody>
        </p:sp>
        <p:sp>
          <p:nvSpPr>
            <p:cNvPr id="52283" name="Text Box 64"/>
            <p:cNvSpPr txBox="1">
              <a:spLocks noChangeArrowheads="1"/>
            </p:cNvSpPr>
            <p:nvPr/>
          </p:nvSpPr>
          <p:spPr bwMode="auto">
            <a:xfrm>
              <a:off x="268" y="3168"/>
              <a:ext cx="95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200">
                  <a:solidFill>
                    <a:schemeClr val="bg1"/>
                  </a:solidFill>
                </a:rPr>
                <a:t>Student B</a:t>
              </a:r>
              <a:endParaRPr lang="en-US">
                <a:solidFill>
                  <a:schemeClr val="bg1"/>
                </a:solidFill>
              </a:endParaRPr>
            </a:p>
          </p:txBody>
        </p:sp>
      </p:grpSp>
      <p:grpSp>
        <p:nvGrpSpPr>
          <p:cNvPr id="21" name="Group 65"/>
          <p:cNvGrpSpPr>
            <a:grpSpLocks/>
          </p:cNvGrpSpPr>
          <p:nvPr/>
        </p:nvGrpSpPr>
        <p:grpSpPr bwMode="auto">
          <a:xfrm>
            <a:off x="3886200" y="4953000"/>
            <a:ext cx="1524000" cy="685800"/>
            <a:chOff x="192" y="3120"/>
            <a:chExt cx="1104" cy="432"/>
          </a:xfrm>
        </p:grpSpPr>
        <p:sp>
          <p:nvSpPr>
            <p:cNvPr id="52280" name="Rectangle 66"/>
            <p:cNvSpPr>
              <a:spLocks noChangeArrowheads="1"/>
            </p:cNvSpPr>
            <p:nvPr/>
          </p:nvSpPr>
          <p:spPr bwMode="auto">
            <a:xfrm>
              <a:off x="192" y="3120"/>
              <a:ext cx="1104" cy="432"/>
            </a:xfrm>
            <a:prstGeom prst="rect">
              <a:avLst/>
            </a:prstGeom>
            <a:solidFill>
              <a:schemeClr val="tx1"/>
            </a:solidFill>
            <a:ln w="12700">
              <a:solidFill>
                <a:schemeClr val="tx1"/>
              </a:solidFill>
              <a:miter lim="800000"/>
              <a:headEnd/>
              <a:tailEnd/>
            </a:ln>
          </p:spPr>
          <p:txBody>
            <a:bodyPr anchor="ctr">
              <a:spAutoFit/>
            </a:bodyPr>
            <a:lstStyle/>
            <a:p>
              <a:endParaRPr lang="en-US"/>
            </a:p>
          </p:txBody>
        </p:sp>
        <p:sp>
          <p:nvSpPr>
            <p:cNvPr id="52281" name="Text Box 67"/>
            <p:cNvSpPr txBox="1">
              <a:spLocks noChangeArrowheads="1"/>
            </p:cNvSpPr>
            <p:nvPr/>
          </p:nvSpPr>
          <p:spPr bwMode="auto">
            <a:xfrm>
              <a:off x="268" y="3168"/>
              <a:ext cx="95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200">
                  <a:solidFill>
                    <a:schemeClr val="bg1"/>
                  </a:solidFill>
                </a:rPr>
                <a:t>Student C</a:t>
              </a:r>
              <a:endParaRPr lang="en-US">
                <a:solidFill>
                  <a:schemeClr val="bg1"/>
                </a:solidFill>
              </a:endParaRPr>
            </a:p>
          </p:txBody>
        </p:sp>
      </p:grpSp>
      <p:grpSp>
        <p:nvGrpSpPr>
          <p:cNvPr id="22" name="Group 68"/>
          <p:cNvGrpSpPr>
            <a:grpSpLocks/>
          </p:cNvGrpSpPr>
          <p:nvPr/>
        </p:nvGrpSpPr>
        <p:grpSpPr bwMode="auto">
          <a:xfrm>
            <a:off x="5715000" y="4953000"/>
            <a:ext cx="1524000" cy="685800"/>
            <a:chOff x="192" y="3120"/>
            <a:chExt cx="1104" cy="432"/>
          </a:xfrm>
        </p:grpSpPr>
        <p:sp>
          <p:nvSpPr>
            <p:cNvPr id="52278" name="Rectangle 69"/>
            <p:cNvSpPr>
              <a:spLocks noChangeArrowheads="1"/>
            </p:cNvSpPr>
            <p:nvPr/>
          </p:nvSpPr>
          <p:spPr bwMode="auto">
            <a:xfrm>
              <a:off x="192" y="3120"/>
              <a:ext cx="1104" cy="432"/>
            </a:xfrm>
            <a:prstGeom prst="rect">
              <a:avLst/>
            </a:prstGeom>
            <a:solidFill>
              <a:schemeClr val="tx1"/>
            </a:solidFill>
            <a:ln w="12700">
              <a:solidFill>
                <a:schemeClr val="tx1"/>
              </a:solidFill>
              <a:miter lim="800000"/>
              <a:headEnd/>
              <a:tailEnd/>
            </a:ln>
          </p:spPr>
          <p:txBody>
            <a:bodyPr anchor="ctr">
              <a:spAutoFit/>
            </a:bodyPr>
            <a:lstStyle/>
            <a:p>
              <a:endParaRPr lang="en-US"/>
            </a:p>
          </p:txBody>
        </p:sp>
        <p:sp>
          <p:nvSpPr>
            <p:cNvPr id="52279" name="Text Box 70"/>
            <p:cNvSpPr txBox="1">
              <a:spLocks noChangeArrowheads="1"/>
            </p:cNvSpPr>
            <p:nvPr/>
          </p:nvSpPr>
          <p:spPr bwMode="auto">
            <a:xfrm>
              <a:off x="268" y="3168"/>
              <a:ext cx="95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200">
                  <a:solidFill>
                    <a:schemeClr val="bg1"/>
                  </a:solidFill>
                </a:rPr>
                <a:t>Student D</a:t>
              </a:r>
              <a:endParaRPr lang="en-US">
                <a:solidFill>
                  <a:schemeClr val="bg1"/>
                </a:solidFill>
              </a:endParaRPr>
            </a:p>
          </p:txBody>
        </p:sp>
      </p:grpSp>
      <p:grpSp>
        <p:nvGrpSpPr>
          <p:cNvPr id="23" name="Group 71"/>
          <p:cNvGrpSpPr>
            <a:grpSpLocks/>
          </p:cNvGrpSpPr>
          <p:nvPr/>
        </p:nvGrpSpPr>
        <p:grpSpPr bwMode="auto">
          <a:xfrm>
            <a:off x="7543800" y="4953000"/>
            <a:ext cx="1524000" cy="685800"/>
            <a:chOff x="192" y="3120"/>
            <a:chExt cx="1104" cy="432"/>
          </a:xfrm>
        </p:grpSpPr>
        <p:sp>
          <p:nvSpPr>
            <p:cNvPr id="52276" name="Rectangle 72"/>
            <p:cNvSpPr>
              <a:spLocks noChangeArrowheads="1"/>
            </p:cNvSpPr>
            <p:nvPr/>
          </p:nvSpPr>
          <p:spPr bwMode="auto">
            <a:xfrm>
              <a:off x="192" y="3120"/>
              <a:ext cx="1104" cy="432"/>
            </a:xfrm>
            <a:prstGeom prst="rect">
              <a:avLst/>
            </a:prstGeom>
            <a:solidFill>
              <a:schemeClr val="tx1"/>
            </a:solidFill>
            <a:ln w="12700">
              <a:solidFill>
                <a:schemeClr val="tx1"/>
              </a:solidFill>
              <a:miter lim="800000"/>
              <a:headEnd/>
              <a:tailEnd/>
            </a:ln>
          </p:spPr>
          <p:txBody>
            <a:bodyPr anchor="ctr">
              <a:spAutoFit/>
            </a:bodyPr>
            <a:lstStyle/>
            <a:p>
              <a:endParaRPr lang="en-US"/>
            </a:p>
          </p:txBody>
        </p:sp>
        <p:sp>
          <p:nvSpPr>
            <p:cNvPr id="52277" name="Text Box 73"/>
            <p:cNvSpPr txBox="1">
              <a:spLocks noChangeArrowheads="1"/>
            </p:cNvSpPr>
            <p:nvPr/>
          </p:nvSpPr>
          <p:spPr bwMode="auto">
            <a:xfrm>
              <a:off x="268" y="3168"/>
              <a:ext cx="95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200">
                  <a:solidFill>
                    <a:schemeClr val="bg1"/>
                  </a:solidFill>
                </a:rPr>
                <a:t>Student E</a:t>
              </a:r>
              <a:endParaRPr lang="en-US">
                <a:solidFill>
                  <a:schemeClr val="bg1"/>
                </a:solidFill>
              </a:endParaRPr>
            </a:p>
          </p:txBody>
        </p:sp>
      </p:grpSp>
      <p:grpSp>
        <p:nvGrpSpPr>
          <p:cNvPr id="24" name="Group 94"/>
          <p:cNvGrpSpPr>
            <a:grpSpLocks/>
          </p:cNvGrpSpPr>
          <p:nvPr/>
        </p:nvGrpSpPr>
        <p:grpSpPr bwMode="auto">
          <a:xfrm>
            <a:off x="990600" y="4191000"/>
            <a:ext cx="2133600" cy="762000"/>
            <a:chOff x="624" y="2640"/>
            <a:chExt cx="1344" cy="480"/>
          </a:xfrm>
        </p:grpSpPr>
        <p:sp>
          <p:nvSpPr>
            <p:cNvPr id="52274" name="Line 92"/>
            <p:cNvSpPr>
              <a:spLocks noChangeShapeType="1"/>
            </p:cNvSpPr>
            <p:nvPr/>
          </p:nvSpPr>
          <p:spPr bwMode="auto">
            <a:xfrm flipV="1">
              <a:off x="624" y="2640"/>
              <a:ext cx="480" cy="4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2275" name="Line 93"/>
            <p:cNvSpPr>
              <a:spLocks noChangeShapeType="1"/>
            </p:cNvSpPr>
            <p:nvPr/>
          </p:nvSpPr>
          <p:spPr bwMode="auto">
            <a:xfrm flipV="1">
              <a:off x="672" y="2640"/>
              <a:ext cx="1296" cy="4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grpSp>
      <p:grpSp>
        <p:nvGrpSpPr>
          <p:cNvPr id="25" name="Group 98"/>
          <p:cNvGrpSpPr>
            <a:grpSpLocks/>
          </p:cNvGrpSpPr>
          <p:nvPr/>
        </p:nvGrpSpPr>
        <p:grpSpPr bwMode="auto">
          <a:xfrm>
            <a:off x="2362200" y="4191000"/>
            <a:ext cx="4876800" cy="762000"/>
            <a:chOff x="1488" y="2640"/>
            <a:chExt cx="3072" cy="480"/>
          </a:xfrm>
        </p:grpSpPr>
        <p:sp>
          <p:nvSpPr>
            <p:cNvPr id="52271" name="Line 95"/>
            <p:cNvSpPr>
              <a:spLocks noChangeShapeType="1"/>
            </p:cNvSpPr>
            <p:nvPr/>
          </p:nvSpPr>
          <p:spPr bwMode="auto">
            <a:xfrm flipH="1" flipV="1">
              <a:off x="1488" y="2640"/>
              <a:ext cx="240" cy="4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2272" name="Line 96"/>
            <p:cNvSpPr>
              <a:spLocks noChangeShapeType="1"/>
            </p:cNvSpPr>
            <p:nvPr/>
          </p:nvSpPr>
          <p:spPr bwMode="auto">
            <a:xfrm flipV="1">
              <a:off x="1728" y="2640"/>
              <a:ext cx="1200" cy="4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2273" name="Line 97"/>
            <p:cNvSpPr>
              <a:spLocks noChangeShapeType="1"/>
            </p:cNvSpPr>
            <p:nvPr/>
          </p:nvSpPr>
          <p:spPr bwMode="auto">
            <a:xfrm flipV="1">
              <a:off x="1776" y="2640"/>
              <a:ext cx="2784" cy="4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72" name="Line 99"/>
          <p:cNvSpPr>
            <a:spLocks noChangeShapeType="1"/>
          </p:cNvSpPr>
          <p:nvPr/>
        </p:nvSpPr>
        <p:spPr bwMode="auto">
          <a:xfrm flipH="1" flipV="1">
            <a:off x="3733800" y="4191000"/>
            <a:ext cx="914400" cy="762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grpSp>
        <p:nvGrpSpPr>
          <p:cNvPr id="26" name="Group 104"/>
          <p:cNvGrpSpPr>
            <a:grpSpLocks/>
          </p:cNvGrpSpPr>
          <p:nvPr/>
        </p:nvGrpSpPr>
        <p:grpSpPr bwMode="auto">
          <a:xfrm>
            <a:off x="5867400" y="4191000"/>
            <a:ext cx="1371600" cy="762000"/>
            <a:chOff x="3696" y="2640"/>
            <a:chExt cx="864" cy="480"/>
          </a:xfrm>
        </p:grpSpPr>
        <p:sp>
          <p:nvSpPr>
            <p:cNvPr id="52269" name="Line 100"/>
            <p:cNvSpPr>
              <a:spLocks noChangeShapeType="1"/>
            </p:cNvSpPr>
            <p:nvPr/>
          </p:nvSpPr>
          <p:spPr bwMode="auto">
            <a:xfrm flipH="1" flipV="1">
              <a:off x="3696" y="2640"/>
              <a:ext cx="240" cy="4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2270" name="Line 101"/>
            <p:cNvSpPr>
              <a:spLocks noChangeShapeType="1"/>
            </p:cNvSpPr>
            <p:nvPr/>
          </p:nvSpPr>
          <p:spPr bwMode="auto">
            <a:xfrm flipV="1">
              <a:off x="3984" y="2640"/>
              <a:ext cx="576" cy="4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grpSp>
      <p:grpSp>
        <p:nvGrpSpPr>
          <p:cNvPr id="27" name="Group 105"/>
          <p:cNvGrpSpPr>
            <a:grpSpLocks/>
          </p:cNvGrpSpPr>
          <p:nvPr/>
        </p:nvGrpSpPr>
        <p:grpSpPr bwMode="auto">
          <a:xfrm>
            <a:off x="4876800" y="4191000"/>
            <a:ext cx="3200400" cy="762000"/>
            <a:chOff x="3072" y="2640"/>
            <a:chExt cx="2016" cy="480"/>
          </a:xfrm>
        </p:grpSpPr>
        <p:sp>
          <p:nvSpPr>
            <p:cNvPr id="52267" name="Line 102"/>
            <p:cNvSpPr>
              <a:spLocks noChangeShapeType="1"/>
            </p:cNvSpPr>
            <p:nvPr/>
          </p:nvSpPr>
          <p:spPr bwMode="auto">
            <a:xfrm flipH="1" flipV="1">
              <a:off x="4704" y="2640"/>
              <a:ext cx="384" cy="4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2268" name="Line 103"/>
            <p:cNvSpPr>
              <a:spLocks noChangeShapeType="1"/>
            </p:cNvSpPr>
            <p:nvPr/>
          </p:nvSpPr>
          <p:spPr bwMode="auto">
            <a:xfrm flipH="1" flipV="1">
              <a:off x="3072" y="2640"/>
              <a:ext cx="2016" cy="4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79" name="Line 106"/>
          <p:cNvSpPr>
            <a:spLocks noChangeShapeType="1"/>
          </p:cNvSpPr>
          <p:nvPr/>
        </p:nvSpPr>
        <p:spPr bwMode="auto">
          <a:xfrm flipV="1">
            <a:off x="457200" y="2819400"/>
            <a:ext cx="0" cy="2133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0" name="Line 107"/>
          <p:cNvSpPr>
            <a:spLocks noChangeShapeType="1"/>
          </p:cNvSpPr>
          <p:nvPr/>
        </p:nvSpPr>
        <p:spPr bwMode="auto">
          <a:xfrm flipV="1">
            <a:off x="2362200" y="46482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1" name="Line 108"/>
          <p:cNvSpPr>
            <a:spLocks noChangeShapeType="1"/>
          </p:cNvSpPr>
          <p:nvPr/>
        </p:nvSpPr>
        <p:spPr bwMode="auto">
          <a:xfrm flipH="1">
            <a:off x="685800" y="4648200"/>
            <a:ext cx="1676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2" name="Line 109"/>
          <p:cNvSpPr>
            <a:spLocks noChangeShapeType="1"/>
          </p:cNvSpPr>
          <p:nvPr/>
        </p:nvSpPr>
        <p:spPr bwMode="auto">
          <a:xfrm flipV="1">
            <a:off x="685800" y="2971800"/>
            <a:ext cx="0" cy="1676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83" name="Line 110"/>
          <p:cNvSpPr>
            <a:spLocks noChangeShapeType="1"/>
          </p:cNvSpPr>
          <p:nvPr/>
        </p:nvSpPr>
        <p:spPr bwMode="auto">
          <a:xfrm>
            <a:off x="685800" y="2971800"/>
            <a:ext cx="4724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4" name="Line 113"/>
          <p:cNvSpPr>
            <a:spLocks noChangeShapeType="1"/>
          </p:cNvSpPr>
          <p:nvPr/>
        </p:nvSpPr>
        <p:spPr bwMode="auto">
          <a:xfrm flipV="1">
            <a:off x="4648200" y="4419600"/>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85" name="Line 114"/>
          <p:cNvSpPr>
            <a:spLocks noChangeShapeType="1"/>
          </p:cNvSpPr>
          <p:nvPr/>
        </p:nvSpPr>
        <p:spPr bwMode="auto">
          <a:xfrm>
            <a:off x="4648200" y="4419600"/>
            <a:ext cx="3581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6" name="Line 115"/>
          <p:cNvSpPr>
            <a:spLocks noChangeShapeType="1"/>
          </p:cNvSpPr>
          <p:nvPr/>
        </p:nvSpPr>
        <p:spPr bwMode="auto">
          <a:xfrm flipV="1">
            <a:off x="8229600" y="3200400"/>
            <a:ext cx="0" cy="1219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87" name="Line 116"/>
          <p:cNvSpPr>
            <a:spLocks noChangeShapeType="1"/>
          </p:cNvSpPr>
          <p:nvPr/>
        </p:nvSpPr>
        <p:spPr bwMode="auto">
          <a:xfrm>
            <a:off x="6019800" y="28194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88" name="Line 117"/>
          <p:cNvSpPr>
            <a:spLocks noChangeShapeType="1"/>
          </p:cNvSpPr>
          <p:nvPr/>
        </p:nvSpPr>
        <p:spPr bwMode="auto">
          <a:xfrm>
            <a:off x="6019800" y="3200400"/>
            <a:ext cx="2209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9" name="Line 118"/>
          <p:cNvSpPr>
            <a:spLocks noChangeShapeType="1"/>
          </p:cNvSpPr>
          <p:nvPr/>
        </p:nvSpPr>
        <p:spPr bwMode="auto">
          <a:xfrm flipV="1">
            <a:off x="6629400" y="45720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0" name="Line 119"/>
          <p:cNvSpPr>
            <a:spLocks noChangeShapeType="1"/>
          </p:cNvSpPr>
          <p:nvPr/>
        </p:nvSpPr>
        <p:spPr bwMode="auto">
          <a:xfrm>
            <a:off x="6629400" y="4572000"/>
            <a:ext cx="1828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1" name="Line 120"/>
          <p:cNvSpPr>
            <a:spLocks noChangeShapeType="1"/>
          </p:cNvSpPr>
          <p:nvPr/>
        </p:nvSpPr>
        <p:spPr bwMode="auto">
          <a:xfrm flipV="1">
            <a:off x="8458200" y="3048000"/>
            <a:ext cx="0" cy="1524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2" name="Line 121"/>
          <p:cNvSpPr>
            <a:spLocks noChangeShapeType="1"/>
          </p:cNvSpPr>
          <p:nvPr/>
        </p:nvSpPr>
        <p:spPr bwMode="auto">
          <a:xfrm flipH="1">
            <a:off x="6324600" y="3048000"/>
            <a:ext cx="2133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grpSp>
        <p:nvGrpSpPr>
          <p:cNvPr id="28" name="Group 126"/>
          <p:cNvGrpSpPr>
            <a:grpSpLocks/>
          </p:cNvGrpSpPr>
          <p:nvPr/>
        </p:nvGrpSpPr>
        <p:grpSpPr bwMode="auto">
          <a:xfrm>
            <a:off x="6324600" y="2819400"/>
            <a:ext cx="1371600" cy="228600"/>
            <a:chOff x="3984" y="1776"/>
            <a:chExt cx="864" cy="144"/>
          </a:xfrm>
        </p:grpSpPr>
        <p:sp>
          <p:nvSpPr>
            <p:cNvPr id="52265" name="Line 122"/>
            <p:cNvSpPr>
              <a:spLocks noChangeShapeType="1"/>
            </p:cNvSpPr>
            <p:nvPr/>
          </p:nvSpPr>
          <p:spPr bwMode="auto">
            <a:xfrm flipV="1">
              <a:off x="3984" y="1776"/>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2266" name="Line 123"/>
            <p:cNvSpPr>
              <a:spLocks noChangeShapeType="1"/>
            </p:cNvSpPr>
            <p:nvPr/>
          </p:nvSpPr>
          <p:spPr bwMode="auto">
            <a:xfrm flipV="1">
              <a:off x="4848" y="1776"/>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96" name="Line 124"/>
          <p:cNvSpPr>
            <a:spLocks noChangeShapeType="1"/>
          </p:cNvSpPr>
          <p:nvPr/>
        </p:nvSpPr>
        <p:spPr bwMode="auto">
          <a:xfrm flipV="1">
            <a:off x="8763000" y="2819400"/>
            <a:ext cx="0" cy="2133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7" name="Text Box 127"/>
          <p:cNvSpPr txBox="1">
            <a:spLocks noChangeArrowheads="1"/>
          </p:cNvSpPr>
          <p:nvPr/>
        </p:nvSpPr>
        <p:spPr bwMode="auto">
          <a:xfrm>
            <a:off x="304800" y="6053138"/>
            <a:ext cx="88392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70000"/>
              </a:lnSpc>
              <a:spcBef>
                <a:spcPct val="50000"/>
              </a:spcBef>
            </a:pPr>
            <a:r>
              <a:rPr lang="en-US"/>
              <a:t>* Note: Each child can have More than one parent</a:t>
            </a:r>
          </a:p>
        </p:txBody>
      </p:sp>
      <p:sp>
        <p:nvSpPr>
          <p:cNvPr id="98" name="Text Box 128"/>
          <p:cNvSpPr txBox="1">
            <a:spLocks noChangeArrowheads="1"/>
          </p:cNvSpPr>
          <p:nvPr/>
        </p:nvSpPr>
        <p:spPr bwMode="auto">
          <a:xfrm>
            <a:off x="5181600" y="1676400"/>
            <a:ext cx="1524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200"/>
              <a:t>Owner</a:t>
            </a:r>
          </a:p>
        </p:txBody>
      </p:sp>
      <p:sp>
        <p:nvSpPr>
          <p:cNvPr id="99" name="Text Box 129"/>
          <p:cNvSpPr txBox="1">
            <a:spLocks noChangeArrowheads="1"/>
          </p:cNvSpPr>
          <p:nvPr/>
        </p:nvSpPr>
        <p:spPr bwMode="auto">
          <a:xfrm>
            <a:off x="4114800" y="2895600"/>
            <a:ext cx="1524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200"/>
              <a:t>Members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
                                          </p:val>
                                        </p:tav>
                                        <p:tav tm="100000">
                                          <p:val>
                                            <p:strVal val="#ppt_x"/>
                                          </p:val>
                                        </p:tav>
                                      </p:tavLst>
                                    </p:anim>
                                    <p:anim calcmode="lin" valueType="num">
                                      <p:cBhvr>
                                        <p:cTn id="8" dur="1000" fill="hold"/>
                                        <p:tgtEl>
                                          <p:spTgt spid="7"/>
                                        </p:tgtEl>
                                        <p:attrNameLst>
                                          <p:attrName>ppt_y</p:attrName>
                                        </p:attrNameLst>
                                      </p:cBhvr>
                                      <p:tavLst>
                                        <p:tav tm="0">
                                          <p:val>
                                            <p:strVal val="#ppt_y+#ppt_h/2"/>
                                          </p:val>
                                        </p:tav>
                                        <p:tav tm="100000">
                                          <p:val>
                                            <p:strVal val="#ppt_y"/>
                                          </p:val>
                                        </p:tav>
                                      </p:tavLst>
                                    </p:anim>
                                    <p:anim calcmode="lin" valueType="num">
                                      <p:cBhvr>
                                        <p:cTn id="9" dur="1000" fill="hold"/>
                                        <p:tgtEl>
                                          <p:spTgt spid="7"/>
                                        </p:tgtEl>
                                        <p:attrNameLst>
                                          <p:attrName>ppt_w</p:attrName>
                                        </p:attrNameLst>
                                      </p:cBhvr>
                                      <p:tavLst>
                                        <p:tav tm="0">
                                          <p:val>
                                            <p:strVal val="#ppt_w"/>
                                          </p:val>
                                        </p:tav>
                                        <p:tav tm="100000">
                                          <p:val>
                                            <p:strVal val="#ppt_w"/>
                                          </p:val>
                                        </p:tav>
                                      </p:tavLst>
                                    </p:anim>
                                    <p:anim calcmode="lin" valueType="num">
                                      <p:cBhvr>
                                        <p:cTn id="10" dur="1000" fill="hold"/>
                                        <p:tgtEl>
                                          <p:spTgt spid="7"/>
                                        </p:tgtEl>
                                        <p:attrNameLst>
                                          <p:attrName>ppt_h</p:attrName>
                                        </p:attrNameLst>
                                      </p:cBhvr>
                                      <p:tavLst>
                                        <p:tav tm="0">
                                          <p:val>
                                            <p:fltVal val="0"/>
                                          </p:val>
                                        </p:tav>
                                        <p:tav tm="100000">
                                          <p:val>
                                            <p:strVal val="#ppt_h"/>
                                          </p:val>
                                        </p:tav>
                                      </p:tavLst>
                                    </p:anim>
                                  </p:childTnLst>
                                </p:cTn>
                              </p:par>
                            </p:childTnLst>
                          </p:cTn>
                        </p:par>
                        <p:par>
                          <p:cTn id="11" fill="hold" nodeType="afterGroup">
                            <p:stCondLst>
                              <p:cond delay="1000"/>
                            </p:stCondLst>
                            <p:childTnLst>
                              <p:par>
                                <p:cTn id="12" presetID="22" presetClass="entr" presetSubtype="4"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1000"/>
                                        <p:tgtEl>
                                          <p:spTgt spid="15"/>
                                        </p:tgtEl>
                                      </p:cBhvr>
                                    </p:animEffect>
                                  </p:childTnLst>
                                </p:cTn>
                              </p:par>
                            </p:childTnLst>
                          </p:cTn>
                        </p:par>
                        <p:par>
                          <p:cTn id="15" fill="hold" nodeType="afterGroup">
                            <p:stCondLst>
                              <p:cond delay="2000"/>
                            </p:stCondLst>
                            <p:childTnLst>
                              <p:par>
                                <p:cTn id="16" presetID="22" presetClass="entr" presetSubtype="4"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1000"/>
                                        <p:tgtEl>
                                          <p:spTgt spid="16"/>
                                        </p:tgtEl>
                                      </p:cBhvr>
                                    </p:animEffect>
                                  </p:childTnLst>
                                </p:cTn>
                              </p:par>
                            </p:childTnLst>
                          </p:cTn>
                        </p:par>
                        <p:par>
                          <p:cTn id="19" fill="hold" nodeType="afterGroup">
                            <p:stCondLst>
                              <p:cond delay="3000"/>
                            </p:stCondLst>
                            <p:childTnLst>
                              <p:par>
                                <p:cTn id="20" presetID="22" presetClass="entr" presetSubtype="4"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1000"/>
                                        <p:tgtEl>
                                          <p:spTgt spid="17"/>
                                        </p:tgtEl>
                                      </p:cBhvr>
                                    </p:animEffect>
                                  </p:childTnLst>
                                </p:cTn>
                              </p:par>
                            </p:childTnLst>
                          </p:cTn>
                        </p:par>
                        <p:par>
                          <p:cTn id="23" fill="hold" nodeType="afterGroup">
                            <p:stCondLst>
                              <p:cond delay="4000"/>
                            </p:stCondLst>
                            <p:childTnLst>
                              <p:par>
                                <p:cTn id="24" presetID="22" presetClass="entr" presetSubtype="4"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1000"/>
                                        <p:tgtEl>
                                          <p:spTgt spid="18"/>
                                        </p:tgtEl>
                                      </p:cBhvr>
                                    </p:animEffect>
                                  </p:childTnLst>
                                </p:cTn>
                              </p:par>
                            </p:childTnLst>
                          </p:cTn>
                        </p:par>
                        <p:par>
                          <p:cTn id="27" fill="hold" nodeType="afterGroup">
                            <p:stCondLst>
                              <p:cond delay="5000"/>
                            </p:stCondLst>
                            <p:childTnLst>
                              <p:par>
                                <p:cTn id="28" presetID="4" presetClass="entr" presetSubtype="16" fill="hold" grpId="0" nodeType="afterEffect">
                                  <p:stCondLst>
                                    <p:cond delay="0"/>
                                  </p:stCondLst>
                                  <p:childTnLst>
                                    <p:set>
                                      <p:cBhvr>
                                        <p:cTn id="29" dur="1" fill="hold">
                                          <p:stCondLst>
                                            <p:cond delay="0"/>
                                          </p:stCondLst>
                                        </p:cTn>
                                        <p:tgtEl>
                                          <p:spTgt spid="98"/>
                                        </p:tgtEl>
                                        <p:attrNameLst>
                                          <p:attrName>style.visibility</p:attrName>
                                        </p:attrNameLst>
                                      </p:cBhvr>
                                      <p:to>
                                        <p:strVal val="visible"/>
                                      </p:to>
                                    </p:set>
                                    <p:animEffect transition="in" filter="box(in)">
                                      <p:cBhvr>
                                        <p:cTn id="30" dur="1000"/>
                                        <p:tgtEl>
                                          <p:spTgt spid="98"/>
                                        </p:tgtEl>
                                      </p:cBhvr>
                                    </p:animEffect>
                                  </p:childTnLst>
                                </p:cTn>
                              </p:par>
                            </p:childTnLst>
                          </p:cTn>
                        </p:par>
                        <p:par>
                          <p:cTn id="31" fill="hold" nodeType="afterGroup">
                            <p:stCondLst>
                              <p:cond delay="6000"/>
                            </p:stCondLst>
                            <p:childTnLst>
                              <p:par>
                                <p:cTn id="32" presetID="22" presetClass="entr" presetSubtype="1"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up)">
                                      <p:cBhvr>
                                        <p:cTn id="34" dur="1000"/>
                                        <p:tgtEl>
                                          <p:spTgt spid="3"/>
                                        </p:tgtEl>
                                      </p:cBhvr>
                                    </p:animEffect>
                                  </p:childTnLst>
                                </p:cTn>
                              </p:par>
                            </p:childTnLst>
                          </p:cTn>
                        </p:par>
                        <p:par>
                          <p:cTn id="35" fill="hold" nodeType="afterGroup">
                            <p:stCondLst>
                              <p:cond delay="7000"/>
                            </p:stCondLst>
                            <p:childTnLst>
                              <p:par>
                                <p:cTn id="36" presetID="4" presetClass="entr" presetSubtype="32" fill="hold" grpId="0" nodeType="afterEffect">
                                  <p:stCondLst>
                                    <p:cond delay="0"/>
                                  </p:stCondLst>
                                  <p:childTnLst>
                                    <p:set>
                                      <p:cBhvr>
                                        <p:cTn id="37" dur="1" fill="hold">
                                          <p:stCondLst>
                                            <p:cond delay="0"/>
                                          </p:stCondLst>
                                        </p:cTn>
                                        <p:tgtEl>
                                          <p:spTgt spid="99"/>
                                        </p:tgtEl>
                                        <p:attrNameLst>
                                          <p:attrName>style.visibility</p:attrName>
                                        </p:attrNameLst>
                                      </p:cBhvr>
                                      <p:to>
                                        <p:strVal val="visible"/>
                                      </p:to>
                                    </p:set>
                                    <p:animEffect transition="in" filter="box(out)">
                                      <p:cBhvr>
                                        <p:cTn id="38" dur="1000"/>
                                        <p:tgtEl>
                                          <p:spTgt spid="99"/>
                                        </p:tgtEl>
                                      </p:cBhvr>
                                    </p:animEffect>
                                  </p:childTnLst>
                                </p:cTn>
                              </p:par>
                            </p:childTnLst>
                          </p:cTn>
                        </p:par>
                        <p:par>
                          <p:cTn id="39" fill="hold" nodeType="afterGroup">
                            <p:stCondLst>
                              <p:cond delay="8000"/>
                            </p:stCondLst>
                            <p:childTnLst>
                              <p:par>
                                <p:cTn id="40" presetID="22" presetClass="entr" presetSubtype="4"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1000"/>
                                        <p:tgtEl>
                                          <p:spTgt spid="19"/>
                                        </p:tgtEl>
                                      </p:cBhvr>
                                    </p:animEffect>
                                  </p:childTnLst>
                                </p:cTn>
                              </p:par>
                            </p:childTnLst>
                          </p:cTn>
                        </p:par>
                        <p:par>
                          <p:cTn id="43" fill="hold" nodeType="afterGroup">
                            <p:stCondLst>
                              <p:cond delay="9000"/>
                            </p:stCondLst>
                            <p:childTnLst>
                              <p:par>
                                <p:cTn id="44" presetID="17" presetClass="entr" presetSubtype="4"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1000" fill="hold"/>
                                        <p:tgtEl>
                                          <p:spTgt spid="24"/>
                                        </p:tgtEl>
                                        <p:attrNameLst>
                                          <p:attrName>ppt_x</p:attrName>
                                        </p:attrNameLst>
                                      </p:cBhvr>
                                      <p:tavLst>
                                        <p:tav tm="0">
                                          <p:val>
                                            <p:strVal val="#ppt_x"/>
                                          </p:val>
                                        </p:tav>
                                        <p:tav tm="100000">
                                          <p:val>
                                            <p:strVal val="#ppt_x"/>
                                          </p:val>
                                        </p:tav>
                                      </p:tavLst>
                                    </p:anim>
                                    <p:anim calcmode="lin" valueType="num">
                                      <p:cBhvr>
                                        <p:cTn id="47" dur="1000" fill="hold"/>
                                        <p:tgtEl>
                                          <p:spTgt spid="24"/>
                                        </p:tgtEl>
                                        <p:attrNameLst>
                                          <p:attrName>ppt_y</p:attrName>
                                        </p:attrNameLst>
                                      </p:cBhvr>
                                      <p:tavLst>
                                        <p:tav tm="0">
                                          <p:val>
                                            <p:strVal val="#ppt_y+#ppt_h/2"/>
                                          </p:val>
                                        </p:tav>
                                        <p:tav tm="100000">
                                          <p:val>
                                            <p:strVal val="#ppt_y"/>
                                          </p:val>
                                        </p:tav>
                                      </p:tavLst>
                                    </p:anim>
                                    <p:anim calcmode="lin" valueType="num">
                                      <p:cBhvr>
                                        <p:cTn id="48" dur="1000" fill="hold"/>
                                        <p:tgtEl>
                                          <p:spTgt spid="24"/>
                                        </p:tgtEl>
                                        <p:attrNameLst>
                                          <p:attrName>ppt_w</p:attrName>
                                        </p:attrNameLst>
                                      </p:cBhvr>
                                      <p:tavLst>
                                        <p:tav tm="0">
                                          <p:val>
                                            <p:strVal val="#ppt_w"/>
                                          </p:val>
                                        </p:tav>
                                        <p:tav tm="100000">
                                          <p:val>
                                            <p:strVal val="#ppt_w"/>
                                          </p:val>
                                        </p:tav>
                                      </p:tavLst>
                                    </p:anim>
                                    <p:anim calcmode="lin" valueType="num">
                                      <p:cBhvr>
                                        <p:cTn id="49" dur="1000" fill="hold"/>
                                        <p:tgtEl>
                                          <p:spTgt spid="24"/>
                                        </p:tgtEl>
                                        <p:attrNameLst>
                                          <p:attrName>ppt_h</p:attrName>
                                        </p:attrNameLst>
                                      </p:cBhvr>
                                      <p:tavLst>
                                        <p:tav tm="0">
                                          <p:val>
                                            <p:fltVal val="0"/>
                                          </p:val>
                                        </p:tav>
                                        <p:tav tm="100000">
                                          <p:val>
                                            <p:strVal val="#ppt_h"/>
                                          </p:val>
                                        </p:tav>
                                      </p:tavLst>
                                    </p:anim>
                                  </p:childTnLst>
                                </p:cTn>
                              </p:par>
                            </p:childTnLst>
                          </p:cTn>
                        </p:par>
                        <p:par>
                          <p:cTn id="50" fill="hold" nodeType="afterGroup">
                            <p:stCondLst>
                              <p:cond delay="10000"/>
                            </p:stCondLst>
                            <p:childTnLst>
                              <p:par>
                                <p:cTn id="51" presetID="22" presetClass="entr" presetSubtype="1" fill="hold" grpId="0" nodeType="afterEffect">
                                  <p:stCondLst>
                                    <p:cond delay="0"/>
                                  </p:stCondLst>
                                  <p:childTnLst>
                                    <p:set>
                                      <p:cBhvr>
                                        <p:cTn id="52" dur="1" fill="hold">
                                          <p:stCondLst>
                                            <p:cond delay="0"/>
                                          </p:stCondLst>
                                        </p:cTn>
                                        <p:tgtEl>
                                          <p:spTgt spid="97"/>
                                        </p:tgtEl>
                                        <p:attrNameLst>
                                          <p:attrName>style.visibility</p:attrName>
                                        </p:attrNameLst>
                                      </p:cBhvr>
                                      <p:to>
                                        <p:strVal val="visible"/>
                                      </p:to>
                                    </p:set>
                                    <p:animEffect transition="in" filter="wipe(up)">
                                      <p:cBhvr>
                                        <p:cTn id="53" dur="1000"/>
                                        <p:tgtEl>
                                          <p:spTgt spid="97"/>
                                        </p:tgtEl>
                                      </p:cBhvr>
                                    </p:animEffect>
                                  </p:childTnLst>
                                </p:cTn>
                              </p:par>
                            </p:childTnLst>
                          </p:cTn>
                        </p:par>
                        <p:par>
                          <p:cTn id="54" fill="hold" nodeType="afterGroup">
                            <p:stCondLst>
                              <p:cond delay="11000"/>
                            </p:stCondLst>
                            <p:childTnLst>
                              <p:par>
                                <p:cTn id="55" presetID="22" presetClass="entr" presetSubtype="4"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down)">
                                      <p:cBhvr>
                                        <p:cTn id="57" dur="1000"/>
                                        <p:tgtEl>
                                          <p:spTgt spid="20"/>
                                        </p:tgtEl>
                                      </p:cBhvr>
                                    </p:animEffect>
                                  </p:childTnLst>
                                </p:cTn>
                              </p:par>
                            </p:childTnLst>
                          </p:cTn>
                        </p:par>
                        <p:par>
                          <p:cTn id="58" fill="hold" nodeType="afterGroup">
                            <p:stCondLst>
                              <p:cond delay="12000"/>
                            </p:stCondLst>
                            <p:childTnLst>
                              <p:par>
                                <p:cTn id="59" presetID="17" presetClass="entr" presetSubtype="4" fill="hold" nodeType="after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p:cTn id="61" dur="1000" fill="hold"/>
                                        <p:tgtEl>
                                          <p:spTgt spid="25"/>
                                        </p:tgtEl>
                                        <p:attrNameLst>
                                          <p:attrName>ppt_x</p:attrName>
                                        </p:attrNameLst>
                                      </p:cBhvr>
                                      <p:tavLst>
                                        <p:tav tm="0">
                                          <p:val>
                                            <p:strVal val="#ppt_x"/>
                                          </p:val>
                                        </p:tav>
                                        <p:tav tm="100000">
                                          <p:val>
                                            <p:strVal val="#ppt_x"/>
                                          </p:val>
                                        </p:tav>
                                      </p:tavLst>
                                    </p:anim>
                                    <p:anim calcmode="lin" valueType="num">
                                      <p:cBhvr>
                                        <p:cTn id="62" dur="1000" fill="hold"/>
                                        <p:tgtEl>
                                          <p:spTgt spid="25"/>
                                        </p:tgtEl>
                                        <p:attrNameLst>
                                          <p:attrName>ppt_y</p:attrName>
                                        </p:attrNameLst>
                                      </p:cBhvr>
                                      <p:tavLst>
                                        <p:tav tm="0">
                                          <p:val>
                                            <p:strVal val="#ppt_y+#ppt_h/2"/>
                                          </p:val>
                                        </p:tav>
                                        <p:tav tm="100000">
                                          <p:val>
                                            <p:strVal val="#ppt_y"/>
                                          </p:val>
                                        </p:tav>
                                      </p:tavLst>
                                    </p:anim>
                                    <p:anim calcmode="lin" valueType="num">
                                      <p:cBhvr>
                                        <p:cTn id="63" dur="1000" fill="hold"/>
                                        <p:tgtEl>
                                          <p:spTgt spid="25"/>
                                        </p:tgtEl>
                                        <p:attrNameLst>
                                          <p:attrName>ppt_w</p:attrName>
                                        </p:attrNameLst>
                                      </p:cBhvr>
                                      <p:tavLst>
                                        <p:tav tm="0">
                                          <p:val>
                                            <p:strVal val="#ppt_w"/>
                                          </p:val>
                                        </p:tav>
                                        <p:tav tm="100000">
                                          <p:val>
                                            <p:strVal val="#ppt_w"/>
                                          </p:val>
                                        </p:tav>
                                      </p:tavLst>
                                    </p:anim>
                                    <p:anim calcmode="lin" valueType="num">
                                      <p:cBhvr>
                                        <p:cTn id="64" dur="1000" fill="hold"/>
                                        <p:tgtEl>
                                          <p:spTgt spid="25"/>
                                        </p:tgtEl>
                                        <p:attrNameLst>
                                          <p:attrName>ppt_h</p:attrName>
                                        </p:attrNameLst>
                                      </p:cBhvr>
                                      <p:tavLst>
                                        <p:tav tm="0">
                                          <p:val>
                                            <p:fltVal val="0"/>
                                          </p:val>
                                        </p:tav>
                                        <p:tav tm="100000">
                                          <p:val>
                                            <p:strVal val="#ppt_h"/>
                                          </p:val>
                                        </p:tav>
                                      </p:tavLst>
                                    </p:anim>
                                  </p:childTnLst>
                                </p:cTn>
                              </p:par>
                            </p:childTnLst>
                          </p:cTn>
                        </p:par>
                        <p:par>
                          <p:cTn id="65" fill="hold" nodeType="afterGroup">
                            <p:stCondLst>
                              <p:cond delay="13000"/>
                            </p:stCondLst>
                            <p:childTnLst>
                              <p:par>
                                <p:cTn id="66" presetID="22" presetClass="entr" presetSubtype="4"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down)">
                                      <p:cBhvr>
                                        <p:cTn id="68" dur="1000"/>
                                        <p:tgtEl>
                                          <p:spTgt spid="21"/>
                                        </p:tgtEl>
                                      </p:cBhvr>
                                    </p:animEffect>
                                  </p:childTnLst>
                                </p:cTn>
                              </p:par>
                            </p:childTnLst>
                          </p:cTn>
                        </p:par>
                        <p:par>
                          <p:cTn id="69" fill="hold" nodeType="afterGroup">
                            <p:stCondLst>
                              <p:cond delay="14000"/>
                            </p:stCondLst>
                            <p:childTnLst>
                              <p:par>
                                <p:cTn id="70" presetID="17" presetClass="entr" presetSubtype="4"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1000" fill="hold"/>
                                        <p:tgtEl>
                                          <p:spTgt spid="72"/>
                                        </p:tgtEl>
                                        <p:attrNameLst>
                                          <p:attrName>ppt_x</p:attrName>
                                        </p:attrNameLst>
                                      </p:cBhvr>
                                      <p:tavLst>
                                        <p:tav tm="0">
                                          <p:val>
                                            <p:strVal val="#ppt_x"/>
                                          </p:val>
                                        </p:tav>
                                        <p:tav tm="100000">
                                          <p:val>
                                            <p:strVal val="#ppt_x"/>
                                          </p:val>
                                        </p:tav>
                                      </p:tavLst>
                                    </p:anim>
                                    <p:anim calcmode="lin" valueType="num">
                                      <p:cBhvr>
                                        <p:cTn id="73" dur="1000" fill="hold"/>
                                        <p:tgtEl>
                                          <p:spTgt spid="72"/>
                                        </p:tgtEl>
                                        <p:attrNameLst>
                                          <p:attrName>ppt_y</p:attrName>
                                        </p:attrNameLst>
                                      </p:cBhvr>
                                      <p:tavLst>
                                        <p:tav tm="0">
                                          <p:val>
                                            <p:strVal val="#ppt_y+#ppt_h/2"/>
                                          </p:val>
                                        </p:tav>
                                        <p:tav tm="100000">
                                          <p:val>
                                            <p:strVal val="#ppt_y"/>
                                          </p:val>
                                        </p:tav>
                                      </p:tavLst>
                                    </p:anim>
                                    <p:anim calcmode="lin" valueType="num">
                                      <p:cBhvr>
                                        <p:cTn id="74" dur="1000" fill="hold"/>
                                        <p:tgtEl>
                                          <p:spTgt spid="72"/>
                                        </p:tgtEl>
                                        <p:attrNameLst>
                                          <p:attrName>ppt_w</p:attrName>
                                        </p:attrNameLst>
                                      </p:cBhvr>
                                      <p:tavLst>
                                        <p:tav tm="0">
                                          <p:val>
                                            <p:strVal val="#ppt_w"/>
                                          </p:val>
                                        </p:tav>
                                        <p:tav tm="100000">
                                          <p:val>
                                            <p:strVal val="#ppt_w"/>
                                          </p:val>
                                        </p:tav>
                                      </p:tavLst>
                                    </p:anim>
                                    <p:anim calcmode="lin" valueType="num">
                                      <p:cBhvr>
                                        <p:cTn id="75" dur="1000" fill="hold"/>
                                        <p:tgtEl>
                                          <p:spTgt spid="72"/>
                                        </p:tgtEl>
                                        <p:attrNameLst>
                                          <p:attrName>ppt_h</p:attrName>
                                        </p:attrNameLst>
                                      </p:cBhvr>
                                      <p:tavLst>
                                        <p:tav tm="0">
                                          <p:val>
                                            <p:fltVal val="0"/>
                                          </p:val>
                                        </p:tav>
                                        <p:tav tm="100000">
                                          <p:val>
                                            <p:strVal val="#ppt_h"/>
                                          </p:val>
                                        </p:tav>
                                      </p:tavLst>
                                    </p:anim>
                                  </p:childTnLst>
                                </p:cTn>
                              </p:par>
                            </p:childTnLst>
                          </p:cTn>
                        </p:par>
                        <p:par>
                          <p:cTn id="76" fill="hold" nodeType="afterGroup">
                            <p:stCondLst>
                              <p:cond delay="15000"/>
                            </p:stCondLst>
                            <p:childTnLst>
                              <p:par>
                                <p:cTn id="77" presetID="22" presetClass="entr" presetSubtype="4" fill="hold"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down)">
                                      <p:cBhvr>
                                        <p:cTn id="79" dur="1000"/>
                                        <p:tgtEl>
                                          <p:spTgt spid="22"/>
                                        </p:tgtEl>
                                      </p:cBhvr>
                                    </p:animEffect>
                                  </p:childTnLst>
                                </p:cTn>
                              </p:par>
                            </p:childTnLst>
                          </p:cTn>
                        </p:par>
                        <p:par>
                          <p:cTn id="80" fill="hold" nodeType="afterGroup">
                            <p:stCondLst>
                              <p:cond delay="16000"/>
                            </p:stCondLst>
                            <p:childTnLst>
                              <p:par>
                                <p:cTn id="81" presetID="17" presetClass="entr" presetSubtype="4" fill="hold" nodeType="after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p:cTn id="83" dur="1000" fill="hold"/>
                                        <p:tgtEl>
                                          <p:spTgt spid="26"/>
                                        </p:tgtEl>
                                        <p:attrNameLst>
                                          <p:attrName>ppt_x</p:attrName>
                                        </p:attrNameLst>
                                      </p:cBhvr>
                                      <p:tavLst>
                                        <p:tav tm="0">
                                          <p:val>
                                            <p:strVal val="#ppt_x"/>
                                          </p:val>
                                        </p:tav>
                                        <p:tav tm="100000">
                                          <p:val>
                                            <p:strVal val="#ppt_x"/>
                                          </p:val>
                                        </p:tav>
                                      </p:tavLst>
                                    </p:anim>
                                    <p:anim calcmode="lin" valueType="num">
                                      <p:cBhvr>
                                        <p:cTn id="84" dur="1000" fill="hold"/>
                                        <p:tgtEl>
                                          <p:spTgt spid="26"/>
                                        </p:tgtEl>
                                        <p:attrNameLst>
                                          <p:attrName>ppt_y</p:attrName>
                                        </p:attrNameLst>
                                      </p:cBhvr>
                                      <p:tavLst>
                                        <p:tav tm="0">
                                          <p:val>
                                            <p:strVal val="#ppt_y+#ppt_h/2"/>
                                          </p:val>
                                        </p:tav>
                                        <p:tav tm="100000">
                                          <p:val>
                                            <p:strVal val="#ppt_y"/>
                                          </p:val>
                                        </p:tav>
                                      </p:tavLst>
                                    </p:anim>
                                    <p:anim calcmode="lin" valueType="num">
                                      <p:cBhvr>
                                        <p:cTn id="85" dur="1000" fill="hold"/>
                                        <p:tgtEl>
                                          <p:spTgt spid="26"/>
                                        </p:tgtEl>
                                        <p:attrNameLst>
                                          <p:attrName>ppt_w</p:attrName>
                                        </p:attrNameLst>
                                      </p:cBhvr>
                                      <p:tavLst>
                                        <p:tav tm="0">
                                          <p:val>
                                            <p:strVal val="#ppt_w"/>
                                          </p:val>
                                        </p:tav>
                                        <p:tav tm="100000">
                                          <p:val>
                                            <p:strVal val="#ppt_w"/>
                                          </p:val>
                                        </p:tav>
                                      </p:tavLst>
                                    </p:anim>
                                    <p:anim calcmode="lin" valueType="num">
                                      <p:cBhvr>
                                        <p:cTn id="86" dur="1000" fill="hold"/>
                                        <p:tgtEl>
                                          <p:spTgt spid="26"/>
                                        </p:tgtEl>
                                        <p:attrNameLst>
                                          <p:attrName>ppt_h</p:attrName>
                                        </p:attrNameLst>
                                      </p:cBhvr>
                                      <p:tavLst>
                                        <p:tav tm="0">
                                          <p:val>
                                            <p:fltVal val="0"/>
                                          </p:val>
                                        </p:tav>
                                        <p:tav tm="100000">
                                          <p:val>
                                            <p:strVal val="#ppt_h"/>
                                          </p:val>
                                        </p:tav>
                                      </p:tavLst>
                                    </p:anim>
                                  </p:childTnLst>
                                </p:cTn>
                              </p:par>
                            </p:childTnLst>
                          </p:cTn>
                        </p:par>
                        <p:par>
                          <p:cTn id="87" fill="hold" nodeType="afterGroup">
                            <p:stCondLst>
                              <p:cond delay="17000"/>
                            </p:stCondLst>
                            <p:childTnLst>
                              <p:par>
                                <p:cTn id="88" presetID="22" presetClass="entr" presetSubtype="4" fill="hold"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wipe(down)">
                                      <p:cBhvr>
                                        <p:cTn id="90" dur="1000"/>
                                        <p:tgtEl>
                                          <p:spTgt spid="23"/>
                                        </p:tgtEl>
                                      </p:cBhvr>
                                    </p:animEffect>
                                  </p:childTnLst>
                                </p:cTn>
                              </p:par>
                            </p:childTnLst>
                          </p:cTn>
                        </p:par>
                        <p:par>
                          <p:cTn id="91" fill="hold" nodeType="afterGroup">
                            <p:stCondLst>
                              <p:cond delay="18000"/>
                            </p:stCondLst>
                            <p:childTnLst>
                              <p:par>
                                <p:cTn id="92" presetID="17" presetClass="entr" presetSubtype="4" fill="hold"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1000" fill="hold"/>
                                        <p:tgtEl>
                                          <p:spTgt spid="27"/>
                                        </p:tgtEl>
                                        <p:attrNameLst>
                                          <p:attrName>ppt_x</p:attrName>
                                        </p:attrNameLst>
                                      </p:cBhvr>
                                      <p:tavLst>
                                        <p:tav tm="0">
                                          <p:val>
                                            <p:strVal val="#ppt_x"/>
                                          </p:val>
                                        </p:tav>
                                        <p:tav tm="100000">
                                          <p:val>
                                            <p:strVal val="#ppt_x"/>
                                          </p:val>
                                        </p:tav>
                                      </p:tavLst>
                                    </p:anim>
                                    <p:anim calcmode="lin" valueType="num">
                                      <p:cBhvr>
                                        <p:cTn id="95" dur="1000" fill="hold"/>
                                        <p:tgtEl>
                                          <p:spTgt spid="27"/>
                                        </p:tgtEl>
                                        <p:attrNameLst>
                                          <p:attrName>ppt_y</p:attrName>
                                        </p:attrNameLst>
                                      </p:cBhvr>
                                      <p:tavLst>
                                        <p:tav tm="0">
                                          <p:val>
                                            <p:strVal val="#ppt_y+#ppt_h/2"/>
                                          </p:val>
                                        </p:tav>
                                        <p:tav tm="100000">
                                          <p:val>
                                            <p:strVal val="#ppt_y"/>
                                          </p:val>
                                        </p:tav>
                                      </p:tavLst>
                                    </p:anim>
                                    <p:anim calcmode="lin" valueType="num">
                                      <p:cBhvr>
                                        <p:cTn id="96" dur="1000" fill="hold"/>
                                        <p:tgtEl>
                                          <p:spTgt spid="27"/>
                                        </p:tgtEl>
                                        <p:attrNameLst>
                                          <p:attrName>ppt_w</p:attrName>
                                        </p:attrNameLst>
                                      </p:cBhvr>
                                      <p:tavLst>
                                        <p:tav tm="0">
                                          <p:val>
                                            <p:strVal val="#ppt_w"/>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childTnLst>
                                </p:cTn>
                              </p:par>
                            </p:childTnLst>
                          </p:cTn>
                        </p:par>
                        <p:par>
                          <p:cTn id="98" fill="hold" nodeType="afterGroup">
                            <p:stCondLst>
                              <p:cond delay="19000"/>
                            </p:stCondLst>
                            <p:childTnLst>
                              <p:par>
                                <p:cTn id="99" presetID="22" presetClass="entr" presetSubtype="4" fill="hold" grpId="0"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wipe(down)">
                                      <p:cBhvr>
                                        <p:cTn id="101" dur="1000"/>
                                        <p:tgtEl>
                                          <p:spTgt spid="79"/>
                                        </p:tgtEl>
                                      </p:cBhvr>
                                    </p:animEffect>
                                  </p:childTnLst>
                                </p:cTn>
                              </p:par>
                            </p:childTnLst>
                          </p:cTn>
                        </p:par>
                        <p:par>
                          <p:cTn id="102" fill="hold" nodeType="afterGroup">
                            <p:stCondLst>
                              <p:cond delay="20000"/>
                            </p:stCondLst>
                            <p:childTnLst>
                              <p:par>
                                <p:cTn id="103" presetID="22" presetClass="entr" presetSubtype="4" fill="hold" grpId="0"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wipe(down)">
                                      <p:cBhvr>
                                        <p:cTn id="105" dur="1000"/>
                                        <p:tgtEl>
                                          <p:spTgt spid="80"/>
                                        </p:tgtEl>
                                      </p:cBhvr>
                                    </p:animEffect>
                                  </p:childTnLst>
                                </p:cTn>
                              </p:par>
                            </p:childTnLst>
                          </p:cTn>
                        </p:par>
                        <p:par>
                          <p:cTn id="106" fill="hold" nodeType="afterGroup">
                            <p:stCondLst>
                              <p:cond delay="21000"/>
                            </p:stCondLst>
                            <p:childTnLst>
                              <p:par>
                                <p:cTn id="107" presetID="22" presetClass="entr" presetSubtype="2" fill="hold" grpId="0" nodeType="after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wipe(right)">
                                      <p:cBhvr>
                                        <p:cTn id="109" dur="1000"/>
                                        <p:tgtEl>
                                          <p:spTgt spid="81"/>
                                        </p:tgtEl>
                                      </p:cBhvr>
                                    </p:animEffect>
                                  </p:childTnLst>
                                </p:cTn>
                              </p:par>
                            </p:childTnLst>
                          </p:cTn>
                        </p:par>
                        <p:par>
                          <p:cTn id="110" fill="hold" nodeType="afterGroup">
                            <p:stCondLst>
                              <p:cond delay="22000"/>
                            </p:stCondLst>
                            <p:childTnLst>
                              <p:par>
                                <p:cTn id="111" presetID="22" presetClass="entr" presetSubtype="4" fill="hold" grpId="0"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wipe(down)">
                                      <p:cBhvr>
                                        <p:cTn id="113" dur="1000"/>
                                        <p:tgtEl>
                                          <p:spTgt spid="82"/>
                                        </p:tgtEl>
                                      </p:cBhvr>
                                    </p:animEffect>
                                  </p:childTnLst>
                                </p:cTn>
                              </p:par>
                            </p:childTnLst>
                          </p:cTn>
                        </p:par>
                        <p:par>
                          <p:cTn id="114" fill="hold" nodeType="afterGroup">
                            <p:stCondLst>
                              <p:cond delay="23000"/>
                            </p:stCondLst>
                            <p:childTnLst>
                              <p:par>
                                <p:cTn id="115" presetID="22" presetClass="entr" presetSubtype="8" fill="hold" grpId="0" nodeType="afterEffect">
                                  <p:stCondLst>
                                    <p:cond delay="0"/>
                                  </p:stCondLst>
                                  <p:childTnLst>
                                    <p:set>
                                      <p:cBhvr>
                                        <p:cTn id="116" dur="1" fill="hold">
                                          <p:stCondLst>
                                            <p:cond delay="0"/>
                                          </p:stCondLst>
                                        </p:cTn>
                                        <p:tgtEl>
                                          <p:spTgt spid="83"/>
                                        </p:tgtEl>
                                        <p:attrNameLst>
                                          <p:attrName>style.visibility</p:attrName>
                                        </p:attrNameLst>
                                      </p:cBhvr>
                                      <p:to>
                                        <p:strVal val="visible"/>
                                      </p:to>
                                    </p:set>
                                    <p:animEffect transition="in" filter="wipe(left)">
                                      <p:cBhvr>
                                        <p:cTn id="117" dur="1000"/>
                                        <p:tgtEl>
                                          <p:spTgt spid="83"/>
                                        </p:tgtEl>
                                      </p:cBhvr>
                                    </p:animEffect>
                                  </p:childTnLst>
                                </p:cTn>
                              </p:par>
                            </p:childTnLst>
                          </p:cTn>
                        </p:par>
                        <p:par>
                          <p:cTn id="118" fill="hold" nodeType="afterGroup">
                            <p:stCondLst>
                              <p:cond delay="24000"/>
                            </p:stCondLst>
                            <p:childTnLst>
                              <p:par>
                                <p:cTn id="119" presetID="22" presetClass="entr" presetSubtype="4" fill="hold" nodeType="afterEffect">
                                  <p:stCondLst>
                                    <p:cond delay="0"/>
                                  </p:stCondLst>
                                  <p:childTnLst>
                                    <p:set>
                                      <p:cBhvr>
                                        <p:cTn id="120" dur="1" fill="hold">
                                          <p:stCondLst>
                                            <p:cond delay="0"/>
                                          </p:stCondLst>
                                        </p:cTn>
                                        <p:tgtEl>
                                          <p:spTgt spid="2"/>
                                        </p:tgtEl>
                                        <p:attrNameLst>
                                          <p:attrName>style.visibility</p:attrName>
                                        </p:attrNameLst>
                                      </p:cBhvr>
                                      <p:to>
                                        <p:strVal val="visible"/>
                                      </p:to>
                                    </p:set>
                                    <p:animEffect transition="in" filter="wipe(down)">
                                      <p:cBhvr>
                                        <p:cTn id="121" dur="1000"/>
                                        <p:tgtEl>
                                          <p:spTgt spid="2"/>
                                        </p:tgtEl>
                                      </p:cBhvr>
                                    </p:animEffect>
                                  </p:childTnLst>
                                </p:cTn>
                              </p:par>
                            </p:childTnLst>
                          </p:cTn>
                        </p:par>
                        <p:par>
                          <p:cTn id="122" fill="hold" nodeType="afterGroup">
                            <p:stCondLst>
                              <p:cond delay="25000"/>
                            </p:stCondLst>
                            <p:childTnLst>
                              <p:par>
                                <p:cTn id="123" presetID="22" presetClass="entr" presetSubtype="4" fill="hold" grpId="0" nodeType="afterEffect">
                                  <p:stCondLst>
                                    <p:cond delay="0"/>
                                  </p:stCondLst>
                                  <p:childTnLst>
                                    <p:set>
                                      <p:cBhvr>
                                        <p:cTn id="124" dur="1" fill="hold">
                                          <p:stCondLst>
                                            <p:cond delay="0"/>
                                          </p:stCondLst>
                                        </p:cTn>
                                        <p:tgtEl>
                                          <p:spTgt spid="84"/>
                                        </p:tgtEl>
                                        <p:attrNameLst>
                                          <p:attrName>style.visibility</p:attrName>
                                        </p:attrNameLst>
                                      </p:cBhvr>
                                      <p:to>
                                        <p:strVal val="visible"/>
                                      </p:to>
                                    </p:set>
                                    <p:animEffect transition="in" filter="wipe(down)">
                                      <p:cBhvr>
                                        <p:cTn id="125" dur="1000"/>
                                        <p:tgtEl>
                                          <p:spTgt spid="84"/>
                                        </p:tgtEl>
                                      </p:cBhvr>
                                    </p:animEffect>
                                  </p:childTnLst>
                                </p:cTn>
                              </p:par>
                            </p:childTnLst>
                          </p:cTn>
                        </p:par>
                        <p:par>
                          <p:cTn id="126" fill="hold" nodeType="afterGroup">
                            <p:stCondLst>
                              <p:cond delay="26000"/>
                            </p:stCondLst>
                            <p:childTnLst>
                              <p:par>
                                <p:cTn id="127" presetID="22" presetClass="entr" presetSubtype="8" fill="hold" grpId="0" nodeType="afterEffect">
                                  <p:stCondLst>
                                    <p:cond delay="0"/>
                                  </p:stCondLst>
                                  <p:childTnLst>
                                    <p:set>
                                      <p:cBhvr>
                                        <p:cTn id="128" dur="1" fill="hold">
                                          <p:stCondLst>
                                            <p:cond delay="0"/>
                                          </p:stCondLst>
                                        </p:cTn>
                                        <p:tgtEl>
                                          <p:spTgt spid="85"/>
                                        </p:tgtEl>
                                        <p:attrNameLst>
                                          <p:attrName>style.visibility</p:attrName>
                                        </p:attrNameLst>
                                      </p:cBhvr>
                                      <p:to>
                                        <p:strVal val="visible"/>
                                      </p:to>
                                    </p:set>
                                    <p:animEffect transition="in" filter="wipe(left)">
                                      <p:cBhvr>
                                        <p:cTn id="129" dur="1000"/>
                                        <p:tgtEl>
                                          <p:spTgt spid="85"/>
                                        </p:tgtEl>
                                      </p:cBhvr>
                                    </p:animEffect>
                                  </p:childTnLst>
                                </p:cTn>
                              </p:par>
                            </p:childTnLst>
                          </p:cTn>
                        </p:par>
                        <p:par>
                          <p:cTn id="130" fill="hold" nodeType="afterGroup">
                            <p:stCondLst>
                              <p:cond delay="27000"/>
                            </p:stCondLst>
                            <p:childTnLst>
                              <p:par>
                                <p:cTn id="131" presetID="22" presetClass="entr" presetSubtype="4" fill="hold" grpId="0" nodeType="afterEffect">
                                  <p:stCondLst>
                                    <p:cond delay="0"/>
                                  </p:stCondLst>
                                  <p:childTnLst>
                                    <p:set>
                                      <p:cBhvr>
                                        <p:cTn id="132" dur="1" fill="hold">
                                          <p:stCondLst>
                                            <p:cond delay="0"/>
                                          </p:stCondLst>
                                        </p:cTn>
                                        <p:tgtEl>
                                          <p:spTgt spid="86"/>
                                        </p:tgtEl>
                                        <p:attrNameLst>
                                          <p:attrName>style.visibility</p:attrName>
                                        </p:attrNameLst>
                                      </p:cBhvr>
                                      <p:to>
                                        <p:strVal val="visible"/>
                                      </p:to>
                                    </p:set>
                                    <p:animEffect transition="in" filter="wipe(down)">
                                      <p:cBhvr>
                                        <p:cTn id="133" dur="1000"/>
                                        <p:tgtEl>
                                          <p:spTgt spid="86"/>
                                        </p:tgtEl>
                                      </p:cBhvr>
                                    </p:animEffect>
                                  </p:childTnLst>
                                </p:cTn>
                              </p:par>
                            </p:childTnLst>
                          </p:cTn>
                        </p:par>
                        <p:par>
                          <p:cTn id="134" fill="hold" nodeType="afterGroup">
                            <p:stCondLst>
                              <p:cond delay="28000"/>
                            </p:stCondLst>
                            <p:childTnLst>
                              <p:par>
                                <p:cTn id="135" presetID="22" presetClass="entr" presetSubtype="2" fill="hold" grpId="0" nodeType="afterEffect">
                                  <p:stCondLst>
                                    <p:cond delay="0"/>
                                  </p:stCondLst>
                                  <p:childTnLst>
                                    <p:set>
                                      <p:cBhvr>
                                        <p:cTn id="136" dur="1" fill="hold">
                                          <p:stCondLst>
                                            <p:cond delay="0"/>
                                          </p:stCondLst>
                                        </p:cTn>
                                        <p:tgtEl>
                                          <p:spTgt spid="88"/>
                                        </p:tgtEl>
                                        <p:attrNameLst>
                                          <p:attrName>style.visibility</p:attrName>
                                        </p:attrNameLst>
                                      </p:cBhvr>
                                      <p:to>
                                        <p:strVal val="visible"/>
                                      </p:to>
                                    </p:set>
                                    <p:animEffect transition="in" filter="wipe(right)">
                                      <p:cBhvr>
                                        <p:cTn id="137" dur="1000"/>
                                        <p:tgtEl>
                                          <p:spTgt spid="88"/>
                                        </p:tgtEl>
                                      </p:cBhvr>
                                    </p:animEffect>
                                  </p:childTnLst>
                                </p:cTn>
                              </p:par>
                            </p:childTnLst>
                          </p:cTn>
                        </p:par>
                        <p:par>
                          <p:cTn id="138" fill="hold" nodeType="afterGroup">
                            <p:stCondLst>
                              <p:cond delay="29000"/>
                            </p:stCondLst>
                            <p:childTnLst>
                              <p:par>
                                <p:cTn id="139" presetID="22" presetClass="entr" presetSubtype="4" fill="hold" grpId="0" nodeType="afterEffect">
                                  <p:stCondLst>
                                    <p:cond delay="0"/>
                                  </p:stCondLst>
                                  <p:childTnLst>
                                    <p:set>
                                      <p:cBhvr>
                                        <p:cTn id="140" dur="1" fill="hold">
                                          <p:stCondLst>
                                            <p:cond delay="0"/>
                                          </p:stCondLst>
                                        </p:cTn>
                                        <p:tgtEl>
                                          <p:spTgt spid="87"/>
                                        </p:tgtEl>
                                        <p:attrNameLst>
                                          <p:attrName>style.visibility</p:attrName>
                                        </p:attrNameLst>
                                      </p:cBhvr>
                                      <p:to>
                                        <p:strVal val="visible"/>
                                      </p:to>
                                    </p:set>
                                    <p:animEffect transition="in" filter="wipe(down)">
                                      <p:cBhvr>
                                        <p:cTn id="141" dur="1000"/>
                                        <p:tgtEl>
                                          <p:spTgt spid="87"/>
                                        </p:tgtEl>
                                      </p:cBhvr>
                                    </p:animEffect>
                                  </p:childTnLst>
                                </p:cTn>
                              </p:par>
                            </p:childTnLst>
                          </p:cTn>
                        </p:par>
                        <p:par>
                          <p:cTn id="142" fill="hold" nodeType="afterGroup">
                            <p:stCondLst>
                              <p:cond delay="30000"/>
                            </p:stCondLst>
                            <p:childTnLst>
                              <p:par>
                                <p:cTn id="143" presetID="22" presetClass="entr" presetSubtype="4" fill="hold" grpId="0" nodeType="afterEffect">
                                  <p:stCondLst>
                                    <p:cond delay="0"/>
                                  </p:stCondLst>
                                  <p:childTnLst>
                                    <p:set>
                                      <p:cBhvr>
                                        <p:cTn id="144" dur="1" fill="hold">
                                          <p:stCondLst>
                                            <p:cond delay="0"/>
                                          </p:stCondLst>
                                        </p:cTn>
                                        <p:tgtEl>
                                          <p:spTgt spid="89"/>
                                        </p:tgtEl>
                                        <p:attrNameLst>
                                          <p:attrName>style.visibility</p:attrName>
                                        </p:attrNameLst>
                                      </p:cBhvr>
                                      <p:to>
                                        <p:strVal val="visible"/>
                                      </p:to>
                                    </p:set>
                                    <p:animEffect transition="in" filter="wipe(down)">
                                      <p:cBhvr>
                                        <p:cTn id="145" dur="1000"/>
                                        <p:tgtEl>
                                          <p:spTgt spid="89"/>
                                        </p:tgtEl>
                                      </p:cBhvr>
                                    </p:animEffect>
                                  </p:childTnLst>
                                </p:cTn>
                              </p:par>
                            </p:childTnLst>
                          </p:cTn>
                        </p:par>
                        <p:par>
                          <p:cTn id="146" fill="hold" nodeType="afterGroup">
                            <p:stCondLst>
                              <p:cond delay="31000"/>
                            </p:stCondLst>
                            <p:childTnLst>
                              <p:par>
                                <p:cTn id="147" presetID="22" presetClass="entr" presetSubtype="8" fill="hold" grpId="0" nodeType="afterEffect">
                                  <p:stCondLst>
                                    <p:cond delay="0"/>
                                  </p:stCondLst>
                                  <p:childTnLst>
                                    <p:set>
                                      <p:cBhvr>
                                        <p:cTn id="148" dur="1" fill="hold">
                                          <p:stCondLst>
                                            <p:cond delay="0"/>
                                          </p:stCondLst>
                                        </p:cTn>
                                        <p:tgtEl>
                                          <p:spTgt spid="90"/>
                                        </p:tgtEl>
                                        <p:attrNameLst>
                                          <p:attrName>style.visibility</p:attrName>
                                        </p:attrNameLst>
                                      </p:cBhvr>
                                      <p:to>
                                        <p:strVal val="visible"/>
                                      </p:to>
                                    </p:set>
                                    <p:animEffect transition="in" filter="wipe(left)">
                                      <p:cBhvr>
                                        <p:cTn id="149" dur="1000"/>
                                        <p:tgtEl>
                                          <p:spTgt spid="90"/>
                                        </p:tgtEl>
                                      </p:cBhvr>
                                    </p:animEffect>
                                  </p:childTnLst>
                                </p:cTn>
                              </p:par>
                            </p:childTnLst>
                          </p:cTn>
                        </p:par>
                        <p:par>
                          <p:cTn id="150" fill="hold" nodeType="afterGroup">
                            <p:stCondLst>
                              <p:cond delay="32000"/>
                            </p:stCondLst>
                            <p:childTnLst>
                              <p:par>
                                <p:cTn id="151" presetID="22" presetClass="entr" presetSubtype="4" fill="hold" grpId="0" nodeType="afterEffect">
                                  <p:stCondLst>
                                    <p:cond delay="0"/>
                                  </p:stCondLst>
                                  <p:childTnLst>
                                    <p:set>
                                      <p:cBhvr>
                                        <p:cTn id="152" dur="1" fill="hold">
                                          <p:stCondLst>
                                            <p:cond delay="0"/>
                                          </p:stCondLst>
                                        </p:cTn>
                                        <p:tgtEl>
                                          <p:spTgt spid="91"/>
                                        </p:tgtEl>
                                        <p:attrNameLst>
                                          <p:attrName>style.visibility</p:attrName>
                                        </p:attrNameLst>
                                      </p:cBhvr>
                                      <p:to>
                                        <p:strVal val="visible"/>
                                      </p:to>
                                    </p:set>
                                    <p:animEffect transition="in" filter="wipe(down)">
                                      <p:cBhvr>
                                        <p:cTn id="153" dur="1000"/>
                                        <p:tgtEl>
                                          <p:spTgt spid="91"/>
                                        </p:tgtEl>
                                      </p:cBhvr>
                                    </p:animEffect>
                                  </p:childTnLst>
                                </p:cTn>
                              </p:par>
                            </p:childTnLst>
                          </p:cTn>
                        </p:par>
                        <p:par>
                          <p:cTn id="154" fill="hold" nodeType="afterGroup">
                            <p:stCondLst>
                              <p:cond delay="33000"/>
                            </p:stCondLst>
                            <p:childTnLst>
                              <p:par>
                                <p:cTn id="155" presetID="22" presetClass="entr" presetSubtype="2" fill="hold" grpId="0" nodeType="afterEffect">
                                  <p:stCondLst>
                                    <p:cond delay="0"/>
                                  </p:stCondLst>
                                  <p:childTnLst>
                                    <p:set>
                                      <p:cBhvr>
                                        <p:cTn id="156" dur="1" fill="hold">
                                          <p:stCondLst>
                                            <p:cond delay="0"/>
                                          </p:stCondLst>
                                        </p:cTn>
                                        <p:tgtEl>
                                          <p:spTgt spid="92"/>
                                        </p:tgtEl>
                                        <p:attrNameLst>
                                          <p:attrName>style.visibility</p:attrName>
                                        </p:attrNameLst>
                                      </p:cBhvr>
                                      <p:to>
                                        <p:strVal val="visible"/>
                                      </p:to>
                                    </p:set>
                                    <p:animEffect transition="in" filter="wipe(right)">
                                      <p:cBhvr>
                                        <p:cTn id="157" dur="1000"/>
                                        <p:tgtEl>
                                          <p:spTgt spid="92"/>
                                        </p:tgtEl>
                                      </p:cBhvr>
                                    </p:animEffect>
                                  </p:childTnLst>
                                </p:cTn>
                              </p:par>
                            </p:childTnLst>
                          </p:cTn>
                        </p:par>
                        <p:par>
                          <p:cTn id="158" fill="hold" nodeType="afterGroup">
                            <p:stCondLst>
                              <p:cond delay="34000"/>
                            </p:stCondLst>
                            <p:childTnLst>
                              <p:par>
                                <p:cTn id="159" presetID="22" presetClass="entr" presetSubtype="4" fill="hold" nodeType="afterEffect">
                                  <p:stCondLst>
                                    <p:cond delay="0"/>
                                  </p:stCondLst>
                                  <p:childTnLst>
                                    <p:set>
                                      <p:cBhvr>
                                        <p:cTn id="160" dur="1" fill="hold">
                                          <p:stCondLst>
                                            <p:cond delay="0"/>
                                          </p:stCondLst>
                                        </p:cTn>
                                        <p:tgtEl>
                                          <p:spTgt spid="28"/>
                                        </p:tgtEl>
                                        <p:attrNameLst>
                                          <p:attrName>style.visibility</p:attrName>
                                        </p:attrNameLst>
                                      </p:cBhvr>
                                      <p:to>
                                        <p:strVal val="visible"/>
                                      </p:to>
                                    </p:set>
                                    <p:animEffect transition="in" filter="wipe(down)">
                                      <p:cBhvr>
                                        <p:cTn id="161" dur="1000"/>
                                        <p:tgtEl>
                                          <p:spTgt spid="28"/>
                                        </p:tgtEl>
                                      </p:cBhvr>
                                    </p:animEffect>
                                  </p:childTnLst>
                                </p:cTn>
                              </p:par>
                            </p:childTnLst>
                          </p:cTn>
                        </p:par>
                        <p:par>
                          <p:cTn id="162" fill="hold" nodeType="afterGroup">
                            <p:stCondLst>
                              <p:cond delay="35000"/>
                            </p:stCondLst>
                            <p:childTnLst>
                              <p:par>
                                <p:cTn id="163" presetID="22" presetClass="entr" presetSubtype="4" fill="hold" grpId="0" nodeType="afterEffect">
                                  <p:stCondLst>
                                    <p:cond delay="0"/>
                                  </p:stCondLst>
                                  <p:childTnLst>
                                    <p:set>
                                      <p:cBhvr>
                                        <p:cTn id="164" dur="1" fill="hold">
                                          <p:stCondLst>
                                            <p:cond delay="0"/>
                                          </p:stCondLst>
                                        </p:cTn>
                                        <p:tgtEl>
                                          <p:spTgt spid="96"/>
                                        </p:tgtEl>
                                        <p:attrNameLst>
                                          <p:attrName>style.visibility</p:attrName>
                                        </p:attrNameLst>
                                      </p:cBhvr>
                                      <p:to>
                                        <p:strVal val="visible"/>
                                      </p:to>
                                    </p:set>
                                    <p:animEffect transition="in" filter="wipe(down)">
                                      <p:cBhvr>
                                        <p:cTn id="165"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72"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6" grpId="0" animBg="1"/>
      <p:bldP spid="97" grpId="0" autoUpdateAnimBg="0"/>
      <p:bldP spid="98" grpId="0" autoUpdateAnimBg="0"/>
      <p:bldP spid="99"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53251" name="Slide Number Placeholder 4"/>
          <p:cNvSpPr>
            <a:spLocks noGrp="1"/>
          </p:cNvSpPr>
          <p:nvPr>
            <p:ph type="sldNum" sz="quarter" idx="11"/>
          </p:nvPr>
        </p:nvSpPr>
        <p:spPr>
          <a:xfrm>
            <a:off x="6477000" y="152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C8543745-7F49-4972-BBA0-9E4460DCB862}" type="slidenum">
              <a:rPr lang="en-US" smtClean="0"/>
              <a:pPr eaLnBrk="1" fontAlgn="base" hangingPunct="1">
                <a:spcBef>
                  <a:spcPct val="0"/>
                </a:spcBef>
                <a:spcAft>
                  <a:spcPct val="0"/>
                </a:spcAft>
              </a:pPr>
              <a:t>54</a:t>
            </a:fld>
            <a:endParaRPr lang="en-US" smtClean="0"/>
          </a:p>
        </p:txBody>
      </p:sp>
      <p:sp>
        <p:nvSpPr>
          <p:cNvPr id="6" name="Text Box 2"/>
          <p:cNvSpPr txBox="1">
            <a:spLocks noChangeArrowheads="1"/>
          </p:cNvSpPr>
          <p:nvPr/>
        </p:nvSpPr>
        <p:spPr bwMode="auto">
          <a:xfrm>
            <a:off x="0" y="6096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What types of DBMS are there??</a:t>
            </a:r>
          </a:p>
        </p:txBody>
      </p:sp>
      <p:sp>
        <p:nvSpPr>
          <p:cNvPr id="53253" name="Text Box 10"/>
          <p:cNvSpPr txBox="1">
            <a:spLocks noChangeArrowheads="1"/>
          </p:cNvSpPr>
          <p:nvPr/>
        </p:nvSpPr>
        <p:spPr bwMode="auto">
          <a:xfrm>
            <a:off x="381000" y="1447800"/>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ym typeface="Symbol" pitchFamily="18" charset="2"/>
              </a:rPr>
              <a:t>  Network DBMS</a:t>
            </a:r>
            <a:endParaRPr lang="en-US" sz="2800"/>
          </a:p>
        </p:txBody>
      </p:sp>
      <p:sp>
        <p:nvSpPr>
          <p:cNvPr id="19" name="Text Box 5"/>
          <p:cNvSpPr txBox="1">
            <a:spLocks noChangeArrowheads="1"/>
          </p:cNvSpPr>
          <p:nvPr/>
        </p:nvSpPr>
        <p:spPr bwMode="auto">
          <a:xfrm>
            <a:off x="304800" y="2046288"/>
            <a:ext cx="4114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u="sng"/>
              <a:t>Advantages</a:t>
            </a:r>
            <a:endParaRPr lang="en-US" sz="2800"/>
          </a:p>
        </p:txBody>
      </p:sp>
      <p:sp>
        <p:nvSpPr>
          <p:cNvPr id="20" name="Text Box 6"/>
          <p:cNvSpPr txBox="1">
            <a:spLocks noChangeArrowheads="1"/>
          </p:cNvSpPr>
          <p:nvPr/>
        </p:nvSpPr>
        <p:spPr bwMode="auto">
          <a:xfrm>
            <a:off x="228600" y="2547938"/>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000"/>
              <a:t>  Supports M:M relationships</a:t>
            </a:r>
          </a:p>
        </p:txBody>
      </p:sp>
      <p:sp>
        <p:nvSpPr>
          <p:cNvPr id="21" name="Text Box 7"/>
          <p:cNvSpPr txBox="1">
            <a:spLocks noChangeArrowheads="1"/>
          </p:cNvSpPr>
          <p:nvPr/>
        </p:nvSpPr>
        <p:spPr bwMode="auto">
          <a:xfrm>
            <a:off x="228600" y="3151188"/>
            <a:ext cx="45720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70000"/>
              </a:lnSpc>
              <a:spcBef>
                <a:spcPct val="50000"/>
              </a:spcBef>
              <a:buFontTx/>
              <a:buChar char="•"/>
            </a:pPr>
            <a:r>
              <a:rPr lang="en-US" sz="2000"/>
              <a:t>Applications can readily access all members of a set</a:t>
            </a:r>
          </a:p>
        </p:txBody>
      </p:sp>
      <p:sp>
        <p:nvSpPr>
          <p:cNvPr id="22" name="Text Box 9"/>
          <p:cNvSpPr txBox="1">
            <a:spLocks noChangeArrowheads="1"/>
          </p:cNvSpPr>
          <p:nvPr/>
        </p:nvSpPr>
        <p:spPr bwMode="auto">
          <a:xfrm>
            <a:off x="228600" y="3733800"/>
            <a:ext cx="45720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70000"/>
              </a:lnSpc>
              <a:spcBef>
                <a:spcPct val="50000"/>
              </a:spcBef>
              <a:buFontTx/>
              <a:buChar char="•"/>
            </a:pPr>
            <a:r>
              <a:rPr lang="en-US" sz="2000"/>
              <a:t>Enforces data integrity</a:t>
            </a:r>
          </a:p>
        </p:txBody>
      </p:sp>
      <p:sp>
        <p:nvSpPr>
          <p:cNvPr id="23" name="Text Box 10"/>
          <p:cNvSpPr txBox="1">
            <a:spLocks noChangeArrowheads="1"/>
          </p:cNvSpPr>
          <p:nvPr/>
        </p:nvSpPr>
        <p:spPr bwMode="auto">
          <a:xfrm>
            <a:off x="228600" y="4229100"/>
            <a:ext cx="45720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70000"/>
              </a:lnSpc>
              <a:spcBef>
                <a:spcPct val="50000"/>
              </a:spcBef>
              <a:buFontTx/>
              <a:buChar char="•"/>
            </a:pPr>
            <a:r>
              <a:rPr lang="en-US" sz="2000"/>
              <a:t>Promotes Data Independence:</a:t>
            </a:r>
          </a:p>
        </p:txBody>
      </p:sp>
      <p:sp>
        <p:nvSpPr>
          <p:cNvPr id="24" name="Text Box 11"/>
          <p:cNvSpPr txBox="1">
            <a:spLocks noChangeArrowheads="1"/>
          </p:cNvSpPr>
          <p:nvPr/>
        </p:nvSpPr>
        <p:spPr bwMode="auto">
          <a:xfrm>
            <a:off x="4724400" y="2046288"/>
            <a:ext cx="4114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u="sng"/>
              <a:t>Disadvantages</a:t>
            </a:r>
            <a:endParaRPr lang="en-US" sz="2800"/>
          </a:p>
        </p:txBody>
      </p:sp>
      <p:sp>
        <p:nvSpPr>
          <p:cNvPr id="25" name="Text Box 12"/>
          <p:cNvSpPr txBox="1">
            <a:spLocks noChangeArrowheads="1"/>
          </p:cNvSpPr>
          <p:nvPr/>
        </p:nvSpPr>
        <p:spPr bwMode="auto">
          <a:xfrm>
            <a:off x="4724400" y="2655888"/>
            <a:ext cx="44196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70000"/>
              </a:lnSpc>
              <a:spcBef>
                <a:spcPct val="50000"/>
              </a:spcBef>
              <a:buFontTx/>
              <a:buChar char="•"/>
            </a:pPr>
            <a:r>
              <a:rPr lang="en-US" sz="2000"/>
              <a:t>Very Difficult to design and manage</a:t>
            </a:r>
          </a:p>
        </p:txBody>
      </p:sp>
      <p:sp>
        <p:nvSpPr>
          <p:cNvPr id="26" name="Text Box 13"/>
          <p:cNvSpPr txBox="1">
            <a:spLocks noChangeArrowheads="1"/>
          </p:cNvSpPr>
          <p:nvPr/>
        </p:nvSpPr>
        <p:spPr bwMode="auto">
          <a:xfrm>
            <a:off x="4724400" y="3417888"/>
            <a:ext cx="44196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70000"/>
              </a:lnSpc>
              <a:spcBef>
                <a:spcPct val="50000"/>
              </a:spcBef>
              <a:buFontTx/>
              <a:buChar char="•"/>
            </a:pPr>
            <a:r>
              <a:rPr lang="en-US" sz="2000"/>
              <a:t>Changes in Schema require Subschema changes</a:t>
            </a:r>
          </a:p>
        </p:txBody>
      </p:sp>
      <p:sp>
        <p:nvSpPr>
          <p:cNvPr id="27" name="Text Box 14"/>
          <p:cNvSpPr txBox="1">
            <a:spLocks noChangeArrowheads="1"/>
          </p:cNvSpPr>
          <p:nvPr/>
        </p:nvSpPr>
        <p:spPr bwMode="auto">
          <a:xfrm>
            <a:off x="4724400" y="5029200"/>
            <a:ext cx="44196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70000"/>
              </a:lnSpc>
              <a:spcBef>
                <a:spcPct val="50000"/>
              </a:spcBef>
              <a:buFontTx/>
              <a:buChar char="•"/>
            </a:pPr>
            <a:r>
              <a:rPr lang="en-US" sz="2000"/>
              <a:t>Cycling:</a:t>
            </a:r>
          </a:p>
        </p:txBody>
      </p:sp>
      <p:sp>
        <p:nvSpPr>
          <p:cNvPr id="28" name="Text Box 15"/>
          <p:cNvSpPr txBox="1">
            <a:spLocks noChangeArrowheads="1"/>
          </p:cNvSpPr>
          <p:nvPr/>
        </p:nvSpPr>
        <p:spPr bwMode="auto">
          <a:xfrm>
            <a:off x="4724400" y="4179888"/>
            <a:ext cx="4419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70000"/>
              </a:lnSpc>
              <a:spcBef>
                <a:spcPct val="50000"/>
              </a:spcBef>
              <a:buFontTx/>
              <a:buChar char="•"/>
            </a:pPr>
            <a:r>
              <a:rPr lang="en-US" sz="2000"/>
              <a:t>Programming Requires a complete understanding of the physical database structure</a:t>
            </a:r>
          </a:p>
        </p:txBody>
      </p:sp>
      <p:sp>
        <p:nvSpPr>
          <p:cNvPr id="29" name="Text Box 16"/>
          <p:cNvSpPr txBox="1">
            <a:spLocks noChangeArrowheads="1"/>
          </p:cNvSpPr>
          <p:nvPr/>
        </p:nvSpPr>
        <p:spPr bwMode="auto">
          <a:xfrm>
            <a:off x="533400" y="4621213"/>
            <a:ext cx="40386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70000"/>
              </a:lnSpc>
              <a:spcBef>
                <a:spcPct val="50000"/>
              </a:spcBef>
            </a:pPr>
            <a:r>
              <a:rPr lang="en-US" sz="2000">
                <a:solidFill>
                  <a:srgbClr val="333399"/>
                </a:solidFill>
              </a:rPr>
              <a:t>Physical changes do not require Programming Changes</a:t>
            </a:r>
          </a:p>
        </p:txBody>
      </p:sp>
      <p:sp>
        <p:nvSpPr>
          <p:cNvPr id="30" name="Text Box 17"/>
          <p:cNvSpPr txBox="1">
            <a:spLocks noChangeArrowheads="1"/>
          </p:cNvSpPr>
          <p:nvPr/>
        </p:nvSpPr>
        <p:spPr bwMode="auto">
          <a:xfrm>
            <a:off x="5029200" y="5334000"/>
            <a:ext cx="39624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70000"/>
              </a:lnSpc>
              <a:spcBef>
                <a:spcPct val="50000"/>
              </a:spcBef>
            </a:pPr>
            <a:r>
              <a:rPr lang="en-US" sz="2000">
                <a:solidFill>
                  <a:srgbClr val="333399"/>
                </a:solidFill>
              </a:rPr>
              <a:t>Because everything is linked, traversing may result in ‘infinite’ looping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ppt_x</p:attrName>
                                        </p:attrNameLst>
                                      </p:cBhvr>
                                      <p:tavLst>
                                        <p:tav tm="0">
                                          <p:val>
                                            <p:strVal val="#ppt_x"/>
                                          </p:val>
                                        </p:tav>
                                        <p:tav tm="100000">
                                          <p:val>
                                            <p:strVal val="#ppt_x"/>
                                          </p:val>
                                        </p:tav>
                                      </p:tavLst>
                                    </p:anim>
                                    <p:anim calcmode="lin" valueType="num">
                                      <p:cBhvr>
                                        <p:cTn id="8" dur="1000" fill="hold"/>
                                        <p:tgtEl>
                                          <p:spTgt spid="19"/>
                                        </p:tgtEl>
                                        <p:attrNameLst>
                                          <p:attrName>ppt_y</p:attrName>
                                        </p:attrNameLst>
                                      </p:cBhvr>
                                      <p:tavLst>
                                        <p:tav tm="0">
                                          <p:val>
                                            <p:strVal val="#ppt_y-#ppt_h/2"/>
                                          </p:val>
                                        </p:tav>
                                        <p:tav tm="100000">
                                          <p:val>
                                            <p:strVal val="#ppt_y"/>
                                          </p:val>
                                        </p:tav>
                                      </p:tavLst>
                                    </p:anim>
                                    <p:anim calcmode="lin" valueType="num">
                                      <p:cBhvr>
                                        <p:cTn id="9" dur="1000" fill="hold"/>
                                        <p:tgtEl>
                                          <p:spTgt spid="19"/>
                                        </p:tgtEl>
                                        <p:attrNameLst>
                                          <p:attrName>ppt_w</p:attrName>
                                        </p:attrNameLst>
                                      </p:cBhvr>
                                      <p:tavLst>
                                        <p:tav tm="0">
                                          <p:val>
                                            <p:strVal val="#ppt_w"/>
                                          </p:val>
                                        </p:tav>
                                        <p:tav tm="100000">
                                          <p:val>
                                            <p:strVal val="#ppt_w"/>
                                          </p:val>
                                        </p:tav>
                                      </p:tavLst>
                                    </p:anim>
                                    <p:anim calcmode="lin" valueType="num">
                                      <p:cBhvr>
                                        <p:cTn id="10" dur="1000" fill="hold"/>
                                        <p:tgtEl>
                                          <p:spTgt spid="19"/>
                                        </p:tgtEl>
                                        <p:attrNameLst>
                                          <p:attrName>ppt_h</p:attrName>
                                        </p:attrNameLst>
                                      </p:cBhvr>
                                      <p:tavLst>
                                        <p:tav tm="0">
                                          <p:val>
                                            <p:fltVal val="0"/>
                                          </p:val>
                                        </p:tav>
                                        <p:tav tm="100000">
                                          <p:val>
                                            <p:strVal val="#ppt_h"/>
                                          </p:val>
                                        </p:tav>
                                      </p:tavLst>
                                    </p:anim>
                                  </p:childTnLst>
                                </p:cTn>
                              </p:par>
                            </p:childTnLst>
                          </p:cTn>
                        </p:par>
                        <p:par>
                          <p:cTn id="11" fill="hold" nodeType="afterGroup">
                            <p:stCondLst>
                              <p:cond delay="1000"/>
                            </p:stCondLst>
                            <p:childTnLst>
                              <p:par>
                                <p:cTn id="12" presetID="17" presetClass="entr" presetSubtype="4"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ppt_h/2"/>
                                          </p:val>
                                        </p:tav>
                                        <p:tav tm="100000">
                                          <p:val>
                                            <p:strVal val="#ppt_y"/>
                                          </p:val>
                                        </p:tav>
                                      </p:tavLst>
                                    </p:anim>
                                    <p:anim calcmode="lin" valueType="num">
                                      <p:cBhvr>
                                        <p:cTn id="16" dur="1000" fill="hold"/>
                                        <p:tgtEl>
                                          <p:spTgt spid="20"/>
                                        </p:tgtEl>
                                        <p:attrNameLst>
                                          <p:attrName>ppt_w</p:attrName>
                                        </p:attrNameLst>
                                      </p:cBhvr>
                                      <p:tavLst>
                                        <p:tav tm="0">
                                          <p:val>
                                            <p:strVal val="#ppt_w"/>
                                          </p:val>
                                        </p:tav>
                                        <p:tav tm="100000">
                                          <p:val>
                                            <p:strVal val="#ppt_w"/>
                                          </p:val>
                                        </p:tav>
                                      </p:tavLst>
                                    </p:anim>
                                    <p:anim calcmode="lin" valueType="num">
                                      <p:cBhvr>
                                        <p:cTn id="17" dur="1000" fill="hold"/>
                                        <p:tgtEl>
                                          <p:spTgt spid="20"/>
                                        </p:tgtEl>
                                        <p:attrNameLst>
                                          <p:attrName>ppt_h</p:attrName>
                                        </p:attrNameLst>
                                      </p:cBhvr>
                                      <p:tavLst>
                                        <p:tav tm="0">
                                          <p:val>
                                            <p:fltVal val="0"/>
                                          </p:val>
                                        </p:tav>
                                        <p:tav tm="100000">
                                          <p:val>
                                            <p:strVal val="#ppt_h"/>
                                          </p:val>
                                        </p:tav>
                                      </p:tavLst>
                                    </p:anim>
                                  </p:childTnLst>
                                </p:cTn>
                              </p:par>
                            </p:childTnLst>
                          </p:cTn>
                        </p:par>
                        <p:par>
                          <p:cTn id="18" fill="hold" nodeType="afterGroup">
                            <p:stCondLst>
                              <p:cond delay="2000"/>
                            </p:stCondLst>
                            <p:childTnLst>
                              <p:par>
                                <p:cTn id="19" presetID="17"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ppt_h/2"/>
                                          </p:val>
                                        </p:tav>
                                        <p:tav tm="100000">
                                          <p:val>
                                            <p:strVal val="#ppt_y"/>
                                          </p:val>
                                        </p:tav>
                                      </p:tavLst>
                                    </p:anim>
                                    <p:anim calcmode="lin" valueType="num">
                                      <p:cBhvr>
                                        <p:cTn id="23" dur="1000" fill="hold"/>
                                        <p:tgtEl>
                                          <p:spTgt spid="21"/>
                                        </p:tgtEl>
                                        <p:attrNameLst>
                                          <p:attrName>ppt_w</p:attrName>
                                        </p:attrNameLst>
                                      </p:cBhvr>
                                      <p:tavLst>
                                        <p:tav tm="0">
                                          <p:val>
                                            <p:strVal val="#ppt_w"/>
                                          </p:val>
                                        </p:tav>
                                        <p:tav tm="100000">
                                          <p:val>
                                            <p:strVal val="#ppt_w"/>
                                          </p:val>
                                        </p:tav>
                                      </p:tavLst>
                                    </p:anim>
                                    <p:anim calcmode="lin" valueType="num">
                                      <p:cBhvr>
                                        <p:cTn id="24" dur="1000" fill="hold"/>
                                        <p:tgtEl>
                                          <p:spTgt spid="21"/>
                                        </p:tgtEl>
                                        <p:attrNameLst>
                                          <p:attrName>ppt_h</p:attrName>
                                        </p:attrNameLst>
                                      </p:cBhvr>
                                      <p:tavLst>
                                        <p:tav tm="0">
                                          <p:val>
                                            <p:fltVal val="0"/>
                                          </p:val>
                                        </p:tav>
                                        <p:tav tm="100000">
                                          <p:val>
                                            <p:strVal val="#ppt_h"/>
                                          </p:val>
                                        </p:tav>
                                      </p:tavLst>
                                    </p:anim>
                                  </p:childTnLst>
                                </p:cTn>
                              </p:par>
                            </p:childTnLst>
                          </p:cTn>
                        </p:par>
                        <p:par>
                          <p:cTn id="25" fill="hold" nodeType="afterGroup">
                            <p:stCondLst>
                              <p:cond delay="3000"/>
                            </p:stCondLst>
                            <p:childTnLst>
                              <p:par>
                                <p:cTn id="26" presetID="17" presetClass="entr" presetSubtype="4"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ppt_h/2"/>
                                          </p:val>
                                        </p:tav>
                                        <p:tav tm="100000">
                                          <p:val>
                                            <p:strVal val="#ppt_y"/>
                                          </p:val>
                                        </p:tav>
                                      </p:tavLst>
                                    </p:anim>
                                    <p:anim calcmode="lin" valueType="num">
                                      <p:cBhvr>
                                        <p:cTn id="30" dur="1000" fill="hold"/>
                                        <p:tgtEl>
                                          <p:spTgt spid="22"/>
                                        </p:tgtEl>
                                        <p:attrNameLst>
                                          <p:attrName>ppt_w</p:attrName>
                                        </p:attrNameLst>
                                      </p:cBhvr>
                                      <p:tavLst>
                                        <p:tav tm="0">
                                          <p:val>
                                            <p:strVal val="#ppt_w"/>
                                          </p:val>
                                        </p:tav>
                                        <p:tav tm="100000">
                                          <p:val>
                                            <p:strVal val="#ppt_w"/>
                                          </p:val>
                                        </p:tav>
                                      </p:tavLst>
                                    </p:anim>
                                    <p:anim calcmode="lin" valueType="num">
                                      <p:cBhvr>
                                        <p:cTn id="31" dur="1000" fill="hold"/>
                                        <p:tgtEl>
                                          <p:spTgt spid="22"/>
                                        </p:tgtEl>
                                        <p:attrNameLst>
                                          <p:attrName>ppt_h</p:attrName>
                                        </p:attrNameLst>
                                      </p:cBhvr>
                                      <p:tavLst>
                                        <p:tav tm="0">
                                          <p:val>
                                            <p:fltVal val="0"/>
                                          </p:val>
                                        </p:tav>
                                        <p:tav tm="100000">
                                          <p:val>
                                            <p:strVal val="#ppt_h"/>
                                          </p:val>
                                        </p:tav>
                                      </p:tavLst>
                                    </p:anim>
                                  </p:childTnLst>
                                </p:cTn>
                              </p:par>
                            </p:childTnLst>
                          </p:cTn>
                        </p:par>
                        <p:par>
                          <p:cTn id="32" fill="hold" nodeType="afterGroup">
                            <p:stCondLst>
                              <p:cond delay="4000"/>
                            </p:stCondLst>
                            <p:childTnLst>
                              <p:par>
                                <p:cTn id="33" presetID="17" presetClass="entr" presetSubtype="4"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ppt_h/2"/>
                                          </p:val>
                                        </p:tav>
                                        <p:tav tm="100000">
                                          <p:val>
                                            <p:strVal val="#ppt_y"/>
                                          </p:val>
                                        </p:tav>
                                      </p:tavLst>
                                    </p:anim>
                                    <p:anim calcmode="lin" valueType="num">
                                      <p:cBhvr>
                                        <p:cTn id="37" dur="1000" fill="hold"/>
                                        <p:tgtEl>
                                          <p:spTgt spid="23"/>
                                        </p:tgtEl>
                                        <p:attrNameLst>
                                          <p:attrName>ppt_w</p:attrName>
                                        </p:attrNameLst>
                                      </p:cBhvr>
                                      <p:tavLst>
                                        <p:tav tm="0">
                                          <p:val>
                                            <p:strVal val="#ppt_w"/>
                                          </p:val>
                                        </p:tav>
                                        <p:tav tm="100000">
                                          <p:val>
                                            <p:strVal val="#ppt_w"/>
                                          </p:val>
                                        </p:tav>
                                      </p:tavLst>
                                    </p:anim>
                                    <p:anim calcmode="lin" valueType="num">
                                      <p:cBhvr>
                                        <p:cTn id="38" dur="1000" fill="hold"/>
                                        <p:tgtEl>
                                          <p:spTgt spid="23"/>
                                        </p:tgtEl>
                                        <p:attrNameLst>
                                          <p:attrName>ppt_h</p:attrName>
                                        </p:attrNameLst>
                                      </p:cBhvr>
                                      <p:tavLst>
                                        <p:tav tm="0">
                                          <p:val>
                                            <p:fltVal val="0"/>
                                          </p:val>
                                        </p:tav>
                                        <p:tav tm="100000">
                                          <p:val>
                                            <p:strVal val="#ppt_h"/>
                                          </p:val>
                                        </p:tav>
                                      </p:tavLst>
                                    </p:anim>
                                  </p:childTnLst>
                                </p:cTn>
                              </p:par>
                            </p:childTnLst>
                          </p:cTn>
                        </p:par>
                        <p:par>
                          <p:cTn id="39" fill="hold" nodeType="afterGroup">
                            <p:stCondLst>
                              <p:cond delay="5000"/>
                            </p:stCondLst>
                            <p:childTnLst>
                              <p:par>
                                <p:cTn id="40" presetID="17" presetClass="entr" presetSubtype="1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1000" fill="hold"/>
                                        <p:tgtEl>
                                          <p:spTgt spid="29"/>
                                        </p:tgtEl>
                                        <p:attrNameLst>
                                          <p:attrName>ppt_w</p:attrName>
                                        </p:attrNameLst>
                                      </p:cBhvr>
                                      <p:tavLst>
                                        <p:tav tm="0">
                                          <p:val>
                                            <p:fltVal val="0"/>
                                          </p:val>
                                        </p:tav>
                                        <p:tav tm="100000">
                                          <p:val>
                                            <p:strVal val="#ppt_w"/>
                                          </p:val>
                                        </p:tav>
                                      </p:tavLst>
                                    </p:anim>
                                    <p:anim calcmode="lin" valueType="num">
                                      <p:cBhvr>
                                        <p:cTn id="43" dur="1000" fill="hold"/>
                                        <p:tgtEl>
                                          <p:spTgt spid="29"/>
                                        </p:tgtEl>
                                        <p:attrNameLst>
                                          <p:attrName>ppt_h</p:attrName>
                                        </p:attrNameLst>
                                      </p:cBhvr>
                                      <p:tavLst>
                                        <p:tav tm="0">
                                          <p:val>
                                            <p:strVal val="#ppt_h"/>
                                          </p:val>
                                        </p:tav>
                                        <p:tav tm="100000">
                                          <p:val>
                                            <p:strVal val="#ppt_h"/>
                                          </p:val>
                                        </p:tav>
                                      </p:tavLst>
                                    </p:anim>
                                  </p:childTnLst>
                                </p:cTn>
                              </p:par>
                            </p:childTnLst>
                          </p:cTn>
                        </p:par>
                        <p:par>
                          <p:cTn id="44" fill="hold" nodeType="afterGroup">
                            <p:stCondLst>
                              <p:cond delay="6000"/>
                            </p:stCondLst>
                            <p:childTnLst>
                              <p:par>
                                <p:cTn id="45" presetID="17" presetClass="entr" presetSubtype="1"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ppt_h/2"/>
                                          </p:val>
                                        </p:tav>
                                        <p:tav tm="100000">
                                          <p:val>
                                            <p:strVal val="#ppt_y"/>
                                          </p:val>
                                        </p:tav>
                                      </p:tavLst>
                                    </p:anim>
                                    <p:anim calcmode="lin" valueType="num">
                                      <p:cBhvr>
                                        <p:cTn id="49" dur="1000" fill="hold"/>
                                        <p:tgtEl>
                                          <p:spTgt spid="24"/>
                                        </p:tgtEl>
                                        <p:attrNameLst>
                                          <p:attrName>ppt_w</p:attrName>
                                        </p:attrNameLst>
                                      </p:cBhvr>
                                      <p:tavLst>
                                        <p:tav tm="0">
                                          <p:val>
                                            <p:strVal val="#ppt_w"/>
                                          </p:val>
                                        </p:tav>
                                        <p:tav tm="100000">
                                          <p:val>
                                            <p:strVal val="#ppt_w"/>
                                          </p:val>
                                        </p:tav>
                                      </p:tavLst>
                                    </p:anim>
                                    <p:anim calcmode="lin" valueType="num">
                                      <p:cBhvr>
                                        <p:cTn id="50" dur="1000" fill="hold"/>
                                        <p:tgtEl>
                                          <p:spTgt spid="24"/>
                                        </p:tgtEl>
                                        <p:attrNameLst>
                                          <p:attrName>ppt_h</p:attrName>
                                        </p:attrNameLst>
                                      </p:cBhvr>
                                      <p:tavLst>
                                        <p:tav tm="0">
                                          <p:val>
                                            <p:fltVal val="0"/>
                                          </p:val>
                                        </p:tav>
                                        <p:tav tm="100000">
                                          <p:val>
                                            <p:strVal val="#ppt_h"/>
                                          </p:val>
                                        </p:tav>
                                      </p:tavLst>
                                    </p:anim>
                                  </p:childTnLst>
                                </p:cTn>
                              </p:par>
                            </p:childTnLst>
                          </p:cTn>
                        </p:par>
                        <p:par>
                          <p:cTn id="51" fill="hold" nodeType="afterGroup">
                            <p:stCondLst>
                              <p:cond delay="7000"/>
                            </p:stCondLst>
                            <p:childTnLst>
                              <p:par>
                                <p:cTn id="52" presetID="17" presetClass="entr" presetSubtype="4"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1000" fill="hold"/>
                                        <p:tgtEl>
                                          <p:spTgt spid="25"/>
                                        </p:tgtEl>
                                        <p:attrNameLst>
                                          <p:attrName>ppt_x</p:attrName>
                                        </p:attrNameLst>
                                      </p:cBhvr>
                                      <p:tavLst>
                                        <p:tav tm="0">
                                          <p:val>
                                            <p:strVal val="#ppt_x"/>
                                          </p:val>
                                        </p:tav>
                                        <p:tav tm="100000">
                                          <p:val>
                                            <p:strVal val="#ppt_x"/>
                                          </p:val>
                                        </p:tav>
                                      </p:tavLst>
                                    </p:anim>
                                    <p:anim calcmode="lin" valueType="num">
                                      <p:cBhvr>
                                        <p:cTn id="55" dur="1000" fill="hold"/>
                                        <p:tgtEl>
                                          <p:spTgt spid="25"/>
                                        </p:tgtEl>
                                        <p:attrNameLst>
                                          <p:attrName>ppt_y</p:attrName>
                                        </p:attrNameLst>
                                      </p:cBhvr>
                                      <p:tavLst>
                                        <p:tav tm="0">
                                          <p:val>
                                            <p:strVal val="#ppt_y+#ppt_h/2"/>
                                          </p:val>
                                        </p:tav>
                                        <p:tav tm="100000">
                                          <p:val>
                                            <p:strVal val="#ppt_y"/>
                                          </p:val>
                                        </p:tav>
                                      </p:tavLst>
                                    </p:anim>
                                    <p:anim calcmode="lin" valueType="num">
                                      <p:cBhvr>
                                        <p:cTn id="56" dur="1000" fill="hold"/>
                                        <p:tgtEl>
                                          <p:spTgt spid="25"/>
                                        </p:tgtEl>
                                        <p:attrNameLst>
                                          <p:attrName>ppt_w</p:attrName>
                                        </p:attrNameLst>
                                      </p:cBhvr>
                                      <p:tavLst>
                                        <p:tav tm="0">
                                          <p:val>
                                            <p:strVal val="#ppt_w"/>
                                          </p:val>
                                        </p:tav>
                                        <p:tav tm="100000">
                                          <p:val>
                                            <p:strVal val="#ppt_w"/>
                                          </p:val>
                                        </p:tav>
                                      </p:tavLst>
                                    </p:anim>
                                    <p:anim calcmode="lin" valueType="num">
                                      <p:cBhvr>
                                        <p:cTn id="57" dur="1000" fill="hold"/>
                                        <p:tgtEl>
                                          <p:spTgt spid="25"/>
                                        </p:tgtEl>
                                        <p:attrNameLst>
                                          <p:attrName>ppt_h</p:attrName>
                                        </p:attrNameLst>
                                      </p:cBhvr>
                                      <p:tavLst>
                                        <p:tav tm="0">
                                          <p:val>
                                            <p:fltVal val="0"/>
                                          </p:val>
                                        </p:tav>
                                        <p:tav tm="100000">
                                          <p:val>
                                            <p:strVal val="#ppt_h"/>
                                          </p:val>
                                        </p:tav>
                                      </p:tavLst>
                                    </p:anim>
                                  </p:childTnLst>
                                </p:cTn>
                              </p:par>
                            </p:childTnLst>
                          </p:cTn>
                        </p:par>
                        <p:par>
                          <p:cTn id="58" fill="hold" nodeType="afterGroup">
                            <p:stCondLst>
                              <p:cond delay="8000"/>
                            </p:stCondLst>
                            <p:childTnLst>
                              <p:par>
                                <p:cTn id="59" presetID="17" presetClass="entr" presetSubtype="4"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1000" fill="hold"/>
                                        <p:tgtEl>
                                          <p:spTgt spid="26"/>
                                        </p:tgtEl>
                                        <p:attrNameLst>
                                          <p:attrName>ppt_x</p:attrName>
                                        </p:attrNameLst>
                                      </p:cBhvr>
                                      <p:tavLst>
                                        <p:tav tm="0">
                                          <p:val>
                                            <p:strVal val="#ppt_x"/>
                                          </p:val>
                                        </p:tav>
                                        <p:tav tm="100000">
                                          <p:val>
                                            <p:strVal val="#ppt_x"/>
                                          </p:val>
                                        </p:tav>
                                      </p:tavLst>
                                    </p:anim>
                                    <p:anim calcmode="lin" valueType="num">
                                      <p:cBhvr>
                                        <p:cTn id="62" dur="1000" fill="hold"/>
                                        <p:tgtEl>
                                          <p:spTgt spid="26"/>
                                        </p:tgtEl>
                                        <p:attrNameLst>
                                          <p:attrName>ppt_y</p:attrName>
                                        </p:attrNameLst>
                                      </p:cBhvr>
                                      <p:tavLst>
                                        <p:tav tm="0">
                                          <p:val>
                                            <p:strVal val="#ppt_y+#ppt_h/2"/>
                                          </p:val>
                                        </p:tav>
                                        <p:tav tm="100000">
                                          <p:val>
                                            <p:strVal val="#ppt_y"/>
                                          </p:val>
                                        </p:tav>
                                      </p:tavLst>
                                    </p:anim>
                                    <p:anim calcmode="lin" valueType="num">
                                      <p:cBhvr>
                                        <p:cTn id="63" dur="1000" fill="hold"/>
                                        <p:tgtEl>
                                          <p:spTgt spid="26"/>
                                        </p:tgtEl>
                                        <p:attrNameLst>
                                          <p:attrName>ppt_w</p:attrName>
                                        </p:attrNameLst>
                                      </p:cBhvr>
                                      <p:tavLst>
                                        <p:tav tm="0">
                                          <p:val>
                                            <p:strVal val="#ppt_w"/>
                                          </p:val>
                                        </p:tav>
                                        <p:tav tm="100000">
                                          <p:val>
                                            <p:strVal val="#ppt_w"/>
                                          </p:val>
                                        </p:tav>
                                      </p:tavLst>
                                    </p:anim>
                                    <p:anim calcmode="lin" valueType="num">
                                      <p:cBhvr>
                                        <p:cTn id="64" dur="1000" fill="hold"/>
                                        <p:tgtEl>
                                          <p:spTgt spid="26"/>
                                        </p:tgtEl>
                                        <p:attrNameLst>
                                          <p:attrName>ppt_h</p:attrName>
                                        </p:attrNameLst>
                                      </p:cBhvr>
                                      <p:tavLst>
                                        <p:tav tm="0">
                                          <p:val>
                                            <p:fltVal val="0"/>
                                          </p:val>
                                        </p:tav>
                                        <p:tav tm="100000">
                                          <p:val>
                                            <p:strVal val="#ppt_h"/>
                                          </p:val>
                                        </p:tav>
                                      </p:tavLst>
                                    </p:anim>
                                  </p:childTnLst>
                                </p:cTn>
                              </p:par>
                            </p:childTnLst>
                          </p:cTn>
                        </p:par>
                        <p:par>
                          <p:cTn id="65" fill="hold" nodeType="afterGroup">
                            <p:stCondLst>
                              <p:cond delay="9000"/>
                            </p:stCondLst>
                            <p:childTnLst>
                              <p:par>
                                <p:cTn id="66" presetID="17" presetClass="entr" presetSubtype="4"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ppt_h/2"/>
                                          </p:val>
                                        </p:tav>
                                        <p:tav tm="100000">
                                          <p:val>
                                            <p:strVal val="#ppt_y"/>
                                          </p:val>
                                        </p:tav>
                                      </p:tavLst>
                                    </p:anim>
                                    <p:anim calcmode="lin" valueType="num">
                                      <p:cBhvr>
                                        <p:cTn id="70" dur="1000" fill="hold"/>
                                        <p:tgtEl>
                                          <p:spTgt spid="28"/>
                                        </p:tgtEl>
                                        <p:attrNameLst>
                                          <p:attrName>ppt_w</p:attrName>
                                        </p:attrNameLst>
                                      </p:cBhvr>
                                      <p:tavLst>
                                        <p:tav tm="0">
                                          <p:val>
                                            <p:strVal val="#ppt_w"/>
                                          </p:val>
                                        </p:tav>
                                        <p:tav tm="100000">
                                          <p:val>
                                            <p:strVal val="#ppt_w"/>
                                          </p:val>
                                        </p:tav>
                                      </p:tavLst>
                                    </p:anim>
                                    <p:anim calcmode="lin" valueType="num">
                                      <p:cBhvr>
                                        <p:cTn id="71" dur="1000" fill="hold"/>
                                        <p:tgtEl>
                                          <p:spTgt spid="28"/>
                                        </p:tgtEl>
                                        <p:attrNameLst>
                                          <p:attrName>ppt_h</p:attrName>
                                        </p:attrNameLst>
                                      </p:cBhvr>
                                      <p:tavLst>
                                        <p:tav tm="0">
                                          <p:val>
                                            <p:fltVal val="0"/>
                                          </p:val>
                                        </p:tav>
                                        <p:tav tm="100000">
                                          <p:val>
                                            <p:strVal val="#ppt_h"/>
                                          </p:val>
                                        </p:tav>
                                      </p:tavLst>
                                    </p:anim>
                                  </p:childTnLst>
                                </p:cTn>
                              </p:par>
                            </p:childTnLst>
                          </p:cTn>
                        </p:par>
                        <p:par>
                          <p:cTn id="72" fill="hold" nodeType="afterGroup">
                            <p:stCondLst>
                              <p:cond delay="10000"/>
                            </p:stCondLst>
                            <p:childTnLst>
                              <p:par>
                                <p:cTn id="73" presetID="17" presetClass="entr" presetSubtype="4"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ppt_h/2"/>
                                          </p:val>
                                        </p:tav>
                                        <p:tav tm="100000">
                                          <p:val>
                                            <p:strVal val="#ppt_y"/>
                                          </p:val>
                                        </p:tav>
                                      </p:tavLst>
                                    </p:anim>
                                    <p:anim calcmode="lin" valueType="num">
                                      <p:cBhvr>
                                        <p:cTn id="77" dur="1000" fill="hold"/>
                                        <p:tgtEl>
                                          <p:spTgt spid="27"/>
                                        </p:tgtEl>
                                        <p:attrNameLst>
                                          <p:attrName>ppt_w</p:attrName>
                                        </p:attrNameLst>
                                      </p:cBhvr>
                                      <p:tavLst>
                                        <p:tav tm="0">
                                          <p:val>
                                            <p:strVal val="#ppt_w"/>
                                          </p:val>
                                        </p:tav>
                                        <p:tav tm="100000">
                                          <p:val>
                                            <p:strVal val="#ppt_w"/>
                                          </p:val>
                                        </p:tav>
                                      </p:tavLst>
                                    </p:anim>
                                    <p:anim calcmode="lin" valueType="num">
                                      <p:cBhvr>
                                        <p:cTn id="78" dur="1000" fill="hold"/>
                                        <p:tgtEl>
                                          <p:spTgt spid="27"/>
                                        </p:tgtEl>
                                        <p:attrNameLst>
                                          <p:attrName>ppt_h</p:attrName>
                                        </p:attrNameLst>
                                      </p:cBhvr>
                                      <p:tavLst>
                                        <p:tav tm="0">
                                          <p:val>
                                            <p:fltVal val="0"/>
                                          </p:val>
                                        </p:tav>
                                        <p:tav tm="100000">
                                          <p:val>
                                            <p:strVal val="#ppt_h"/>
                                          </p:val>
                                        </p:tav>
                                      </p:tavLst>
                                    </p:anim>
                                  </p:childTnLst>
                                </p:cTn>
                              </p:par>
                            </p:childTnLst>
                          </p:cTn>
                        </p:par>
                        <p:par>
                          <p:cTn id="79" fill="hold" nodeType="afterGroup">
                            <p:stCondLst>
                              <p:cond delay="11000"/>
                            </p:stCondLst>
                            <p:childTnLst>
                              <p:par>
                                <p:cTn id="80" presetID="17" presetClass="entr" presetSubtype="1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1000" fill="hold"/>
                                        <p:tgtEl>
                                          <p:spTgt spid="30"/>
                                        </p:tgtEl>
                                        <p:attrNameLst>
                                          <p:attrName>ppt_w</p:attrName>
                                        </p:attrNameLst>
                                      </p:cBhvr>
                                      <p:tavLst>
                                        <p:tav tm="0">
                                          <p:val>
                                            <p:fltVal val="0"/>
                                          </p:val>
                                        </p:tav>
                                        <p:tav tm="100000">
                                          <p:val>
                                            <p:strVal val="#ppt_w"/>
                                          </p:val>
                                        </p:tav>
                                      </p:tavLst>
                                    </p:anim>
                                    <p:anim calcmode="lin" valueType="num">
                                      <p:cBhvr>
                                        <p:cTn id="83" dur="100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utoUpdateAnimBg="0"/>
      <p:bldP spid="20" grpId="0" autoUpdateAnimBg="0"/>
      <p:bldP spid="21" grpId="0" autoUpdateAnimBg="0"/>
      <p:bldP spid="22" grpId="0" autoUpdateAnimBg="0"/>
      <p:bldP spid="23" grpId="0" autoUpdateAnimBg="0"/>
      <p:bldP spid="24" grpId="0" autoUpdateAnimBg="0"/>
      <p:bldP spid="25" grpId="0" autoUpdateAnimBg="0"/>
      <p:bldP spid="26" grpId="0" autoUpdateAnimBg="0"/>
      <p:bldP spid="27" grpId="0" autoUpdateAnimBg="0"/>
      <p:bldP spid="28" grpId="0" autoUpdateAnimBg="0"/>
      <p:bldP spid="29" grpId="0" autoUpdateAnimBg="0"/>
      <p:bldP spid="30"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5427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CB25BCE7-A486-4C73-AD62-AB5617AA8ACD}" type="slidenum">
              <a:rPr lang="en-US" smtClean="0"/>
              <a:pPr eaLnBrk="1" fontAlgn="base" hangingPunct="1">
                <a:spcBef>
                  <a:spcPct val="0"/>
                </a:spcBef>
                <a:spcAft>
                  <a:spcPct val="0"/>
                </a:spcAft>
              </a:pPr>
              <a:t>55</a:t>
            </a:fld>
            <a:endParaRPr lang="en-US" smtClean="0"/>
          </a:p>
        </p:txBody>
      </p:sp>
      <p:sp>
        <p:nvSpPr>
          <p:cNvPr id="7" name="Text Box 4"/>
          <p:cNvSpPr txBox="1">
            <a:spLocks noChangeArrowheads="1"/>
          </p:cNvSpPr>
          <p:nvPr/>
        </p:nvSpPr>
        <p:spPr bwMode="auto">
          <a:xfrm>
            <a:off x="381000" y="1976438"/>
            <a:ext cx="853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ym typeface="Symbol" pitchFamily="18" charset="2"/>
              </a:rPr>
              <a:t>  At about the same time as CODASYL (1970):</a:t>
            </a:r>
            <a:endParaRPr lang="en-US" sz="2400"/>
          </a:p>
        </p:txBody>
      </p:sp>
      <p:sp>
        <p:nvSpPr>
          <p:cNvPr id="8" name="Text Box 4"/>
          <p:cNvSpPr txBox="1">
            <a:spLocks noChangeArrowheads="1"/>
          </p:cNvSpPr>
          <p:nvPr/>
        </p:nvSpPr>
        <p:spPr bwMode="auto">
          <a:xfrm>
            <a:off x="685800" y="2473325"/>
            <a:ext cx="60960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5000"/>
              </a:lnSpc>
              <a:spcBef>
                <a:spcPct val="50000"/>
              </a:spcBef>
            </a:pPr>
            <a:r>
              <a:rPr lang="en-US" sz="2200">
                <a:sym typeface="Symbol" pitchFamily="18" charset="2"/>
              </a:rPr>
              <a:t>  Edgar F. (Ted) Codd (of IBM) developed the </a:t>
            </a:r>
            <a:r>
              <a:rPr lang="en-US" sz="2200" b="1" u="sng">
                <a:sym typeface="Symbol" pitchFamily="18" charset="2"/>
              </a:rPr>
              <a:t>R</a:t>
            </a:r>
            <a:r>
              <a:rPr lang="en-US" sz="2200">
                <a:sym typeface="Symbol" pitchFamily="18" charset="2"/>
              </a:rPr>
              <a:t>elational </a:t>
            </a:r>
            <a:r>
              <a:rPr lang="en-US" sz="2200" b="1">
                <a:sym typeface="Symbol" pitchFamily="18" charset="2"/>
              </a:rPr>
              <a:t>D</a:t>
            </a:r>
            <a:r>
              <a:rPr lang="en-US" sz="2200">
                <a:sym typeface="Symbol" pitchFamily="18" charset="2"/>
              </a:rPr>
              <a:t>ata</a:t>
            </a:r>
            <a:r>
              <a:rPr lang="en-US" sz="2200" u="sng">
                <a:sym typeface="Symbol" pitchFamily="18" charset="2"/>
              </a:rPr>
              <a:t>B</a:t>
            </a:r>
            <a:r>
              <a:rPr lang="en-US" sz="2200">
                <a:sym typeface="Symbol" pitchFamily="18" charset="2"/>
              </a:rPr>
              <a:t>ase </a:t>
            </a:r>
            <a:r>
              <a:rPr lang="en-US" sz="2200" b="1" u="sng">
                <a:sym typeface="Symbol" pitchFamily="18" charset="2"/>
              </a:rPr>
              <a:t>M</a:t>
            </a:r>
            <a:r>
              <a:rPr lang="en-US" sz="2200">
                <a:sym typeface="Symbol" pitchFamily="18" charset="2"/>
              </a:rPr>
              <a:t>anagement </a:t>
            </a:r>
            <a:r>
              <a:rPr lang="en-US" sz="2200" b="1" u="sng">
                <a:sym typeface="Symbol" pitchFamily="18" charset="2"/>
              </a:rPr>
              <a:t>S</a:t>
            </a:r>
            <a:r>
              <a:rPr lang="en-US" sz="2200">
                <a:sym typeface="Symbol" pitchFamily="18" charset="2"/>
              </a:rPr>
              <a:t>ystem (</a:t>
            </a:r>
            <a:r>
              <a:rPr lang="en-US" sz="2200" b="1">
                <a:sym typeface="Symbol" pitchFamily="18" charset="2"/>
              </a:rPr>
              <a:t>RDBMS</a:t>
            </a:r>
            <a:r>
              <a:rPr lang="en-US" sz="2200">
                <a:sym typeface="Symbol" pitchFamily="18" charset="2"/>
              </a:rPr>
              <a:t>)</a:t>
            </a:r>
            <a:endParaRPr lang="en-US" sz="2200"/>
          </a:p>
        </p:txBody>
      </p:sp>
      <p:sp>
        <p:nvSpPr>
          <p:cNvPr id="9" name="Text Box 5"/>
          <p:cNvSpPr txBox="1">
            <a:spLocks noChangeArrowheads="1"/>
          </p:cNvSpPr>
          <p:nvPr/>
        </p:nvSpPr>
        <p:spPr bwMode="auto">
          <a:xfrm>
            <a:off x="990600" y="3852863"/>
            <a:ext cx="7924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pPr>
            <a:r>
              <a:rPr lang="en-US" sz="2000">
                <a:solidFill>
                  <a:srgbClr val="0070C0"/>
                </a:solidFill>
                <a:sym typeface="Symbol" pitchFamily="18" charset="2"/>
              </a:rPr>
              <a:t>  Viewed a database as a 2-dimensional table</a:t>
            </a:r>
            <a:endParaRPr lang="en-US" sz="2000">
              <a:solidFill>
                <a:srgbClr val="0070C0"/>
              </a:solidFill>
            </a:endParaRPr>
          </a:p>
        </p:txBody>
      </p:sp>
      <p:sp>
        <p:nvSpPr>
          <p:cNvPr id="10" name="Text Box 6"/>
          <p:cNvSpPr txBox="1">
            <a:spLocks noChangeArrowheads="1"/>
          </p:cNvSpPr>
          <p:nvPr/>
        </p:nvSpPr>
        <p:spPr bwMode="auto">
          <a:xfrm>
            <a:off x="990600" y="4233863"/>
            <a:ext cx="571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36538" indent="-2365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pPr>
            <a:r>
              <a:rPr lang="en-US" sz="2000">
                <a:solidFill>
                  <a:srgbClr val="0070C0"/>
                </a:solidFill>
                <a:sym typeface="Symbol" pitchFamily="18" charset="2"/>
              </a:rPr>
              <a:t>  Attempted to ‘automate’ the functions applied to a database</a:t>
            </a:r>
            <a:endParaRPr lang="en-US" sz="2000">
              <a:solidFill>
                <a:srgbClr val="0070C0"/>
              </a:solidFill>
            </a:endParaRPr>
          </a:p>
        </p:txBody>
      </p:sp>
      <p:sp>
        <p:nvSpPr>
          <p:cNvPr id="11" name="Text Box 7"/>
          <p:cNvSpPr txBox="1">
            <a:spLocks noChangeArrowheads="1"/>
          </p:cNvSpPr>
          <p:nvPr/>
        </p:nvSpPr>
        <p:spPr bwMode="auto">
          <a:xfrm>
            <a:off x="990600" y="4826000"/>
            <a:ext cx="556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31775" indent="-2317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pPr>
            <a:r>
              <a:rPr lang="en-US" sz="2000">
                <a:solidFill>
                  <a:srgbClr val="0070C0"/>
                </a:solidFill>
                <a:sym typeface="Symbol" pitchFamily="18" charset="2"/>
              </a:rPr>
              <a:t>  All of the physical operations necessary were performed by the DBMS</a:t>
            </a:r>
            <a:endParaRPr lang="en-US" sz="2000">
              <a:solidFill>
                <a:srgbClr val="0070C0"/>
              </a:solidFill>
            </a:endParaRPr>
          </a:p>
        </p:txBody>
      </p:sp>
      <p:sp>
        <p:nvSpPr>
          <p:cNvPr id="12" name="Text Box 11"/>
          <p:cNvSpPr txBox="1">
            <a:spLocks noChangeArrowheads="1"/>
          </p:cNvSpPr>
          <p:nvPr/>
        </p:nvSpPr>
        <p:spPr bwMode="auto">
          <a:xfrm>
            <a:off x="990600" y="5400675"/>
            <a:ext cx="7924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pPr>
            <a:r>
              <a:rPr lang="en-US" sz="2000">
                <a:solidFill>
                  <a:srgbClr val="0070C0"/>
                </a:solidFill>
                <a:sym typeface="Symbol" pitchFamily="18" charset="2"/>
              </a:rPr>
              <a:t>  Intended to be user-friendly</a:t>
            </a:r>
            <a:endParaRPr lang="en-US" sz="2000">
              <a:solidFill>
                <a:srgbClr val="0070C0"/>
              </a:solidFill>
            </a:endParaRPr>
          </a:p>
        </p:txBody>
      </p:sp>
      <p:sp>
        <p:nvSpPr>
          <p:cNvPr id="13" name="Text Box 12"/>
          <p:cNvSpPr txBox="1">
            <a:spLocks noChangeArrowheads="1"/>
          </p:cNvSpPr>
          <p:nvPr/>
        </p:nvSpPr>
        <p:spPr bwMode="auto">
          <a:xfrm>
            <a:off x="990600" y="5740400"/>
            <a:ext cx="5943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pPr>
            <a:r>
              <a:rPr lang="en-US" sz="2000">
                <a:solidFill>
                  <a:srgbClr val="0070C0"/>
                </a:solidFill>
                <a:sym typeface="Symbol" pitchFamily="18" charset="2"/>
              </a:rPr>
              <a:t>  By mid 1980’s: The most widely used database type</a:t>
            </a:r>
            <a:endParaRPr lang="en-US" sz="2000">
              <a:solidFill>
                <a:srgbClr val="0070C0"/>
              </a:solidFill>
            </a:endParaRPr>
          </a:p>
        </p:txBody>
      </p:sp>
      <p:pic>
        <p:nvPicPr>
          <p:cNvPr id="37890" name="Picture 2" descr="http://wpcontent.answers.com/wikipedia/en/thumb/5/58/Edgar_F_Codd.jpg/150px-Edgar_F_Cod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524000"/>
            <a:ext cx="188595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5"/>
          <p:cNvSpPr txBox="1">
            <a:spLocks noChangeArrowheads="1"/>
          </p:cNvSpPr>
          <p:nvPr/>
        </p:nvSpPr>
        <p:spPr bwMode="auto">
          <a:xfrm>
            <a:off x="990600" y="3471863"/>
            <a:ext cx="7924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pPr>
            <a:r>
              <a:rPr lang="en-US" sz="2000">
                <a:solidFill>
                  <a:srgbClr val="0070C0"/>
                </a:solidFill>
                <a:sym typeface="Symbol" pitchFamily="18" charset="2"/>
              </a:rPr>
              <a:t>  Based on relational algebra (hence RDMS)</a:t>
            </a:r>
            <a:endParaRPr lang="en-US" sz="2000">
              <a:solidFill>
                <a:srgbClr val="0070C0"/>
              </a:solidFill>
            </a:endParaRPr>
          </a:p>
        </p:txBody>
      </p:sp>
      <p:pic>
        <p:nvPicPr>
          <p:cNvPr id="37892" name="Picture 4" descr="http://www.tincat-group.com/images/is-codd-dea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8638" y="3816350"/>
            <a:ext cx="1960562"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6934200" y="6400800"/>
            <a:ext cx="175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a:solidFill>
                  <a:srgbClr val="C00000"/>
                </a:solidFill>
              </a:rPr>
              <a:t>(Yes, 2003) </a:t>
            </a:r>
          </a:p>
        </p:txBody>
      </p:sp>
      <p:sp>
        <p:nvSpPr>
          <p:cNvPr id="17" name="Text Box 2"/>
          <p:cNvSpPr txBox="1">
            <a:spLocks noChangeArrowheads="1"/>
          </p:cNvSpPr>
          <p:nvPr/>
        </p:nvSpPr>
        <p:spPr bwMode="auto">
          <a:xfrm>
            <a:off x="0" y="6096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What types of DBMS are there??</a:t>
            </a:r>
          </a:p>
        </p:txBody>
      </p:sp>
      <p:sp>
        <p:nvSpPr>
          <p:cNvPr id="18" name="Text Box 10"/>
          <p:cNvSpPr txBox="1">
            <a:spLocks noChangeArrowheads="1"/>
          </p:cNvSpPr>
          <p:nvPr/>
        </p:nvSpPr>
        <p:spPr bwMode="auto">
          <a:xfrm>
            <a:off x="381000" y="1447800"/>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ym typeface="Symbol" pitchFamily="18" charset="2"/>
              </a:rPr>
              <a:t>  Relational DBMS</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ppt_x</p:attrName>
                                        </p:attrNameLst>
                                      </p:cBhvr>
                                      <p:tavLst>
                                        <p:tav tm="0">
                                          <p:val>
                                            <p:strVal val="#ppt_x"/>
                                          </p:val>
                                        </p:tav>
                                        <p:tav tm="100000">
                                          <p:val>
                                            <p:strVal val="#ppt_x"/>
                                          </p:val>
                                        </p:tav>
                                      </p:tavLst>
                                    </p:anim>
                                    <p:anim calcmode="lin" valueType="num">
                                      <p:cBhvr>
                                        <p:cTn id="8" dur="1000" fill="hold"/>
                                        <p:tgtEl>
                                          <p:spTgt spid="18"/>
                                        </p:tgtEl>
                                        <p:attrNameLst>
                                          <p:attrName>ppt_y</p:attrName>
                                        </p:attrNameLst>
                                      </p:cBhvr>
                                      <p:tavLst>
                                        <p:tav tm="0">
                                          <p:val>
                                            <p:strVal val="#ppt_y+#ppt_h/2"/>
                                          </p:val>
                                        </p:tav>
                                        <p:tav tm="100000">
                                          <p:val>
                                            <p:strVal val="#ppt_y"/>
                                          </p:val>
                                        </p:tav>
                                      </p:tavLst>
                                    </p:anim>
                                    <p:anim calcmode="lin" valueType="num">
                                      <p:cBhvr>
                                        <p:cTn id="9" dur="1000" fill="hold"/>
                                        <p:tgtEl>
                                          <p:spTgt spid="18"/>
                                        </p:tgtEl>
                                        <p:attrNameLst>
                                          <p:attrName>ppt_w</p:attrName>
                                        </p:attrNameLst>
                                      </p:cBhvr>
                                      <p:tavLst>
                                        <p:tav tm="0">
                                          <p:val>
                                            <p:strVal val="#ppt_w"/>
                                          </p:val>
                                        </p:tav>
                                        <p:tav tm="100000">
                                          <p:val>
                                            <p:strVal val="#ppt_w"/>
                                          </p:val>
                                        </p:tav>
                                      </p:tavLst>
                                    </p:anim>
                                    <p:anim calcmode="lin" valueType="num">
                                      <p:cBhvr>
                                        <p:cTn id="10" dur="1000" fill="hold"/>
                                        <p:tgtEl>
                                          <p:spTgt spid="18"/>
                                        </p:tgtEl>
                                        <p:attrNameLst>
                                          <p:attrName>ppt_h</p:attrName>
                                        </p:attrNameLst>
                                      </p:cBhvr>
                                      <p:tavLst>
                                        <p:tav tm="0">
                                          <p:val>
                                            <p:fltVal val="0"/>
                                          </p:val>
                                        </p:tav>
                                        <p:tav tm="100000">
                                          <p:val>
                                            <p:strVal val="#ppt_h"/>
                                          </p:val>
                                        </p:tav>
                                      </p:tavLst>
                                    </p:anim>
                                  </p:childTnLst>
                                </p:cTn>
                              </p:par>
                            </p:childTnLst>
                          </p:cTn>
                        </p:par>
                        <p:par>
                          <p:cTn id="11" fill="hold" nodeType="afterGroup">
                            <p:stCondLst>
                              <p:cond delay="1000"/>
                            </p:stCondLst>
                            <p:childTnLst>
                              <p:par>
                                <p:cTn id="12" presetID="17" presetClass="entr" presetSubtype="4"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ppt_h/2"/>
                                          </p:val>
                                        </p:tav>
                                        <p:tav tm="100000">
                                          <p:val>
                                            <p:strVal val="#ppt_y"/>
                                          </p:val>
                                        </p:tav>
                                      </p:tavLst>
                                    </p:anim>
                                    <p:anim calcmode="lin" valueType="num">
                                      <p:cBhvr>
                                        <p:cTn id="16" dur="1000" fill="hold"/>
                                        <p:tgtEl>
                                          <p:spTgt spid="7"/>
                                        </p:tgtEl>
                                        <p:attrNameLst>
                                          <p:attrName>ppt_w</p:attrName>
                                        </p:attrNameLst>
                                      </p:cBhvr>
                                      <p:tavLst>
                                        <p:tav tm="0">
                                          <p:val>
                                            <p:strVal val="#ppt_w"/>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childTnLst>
                                </p:cTn>
                              </p:par>
                            </p:childTnLst>
                          </p:cTn>
                        </p:par>
                        <p:par>
                          <p:cTn id="18" fill="hold" nodeType="afterGroup">
                            <p:stCondLst>
                              <p:cond delay="2000"/>
                            </p:stCondLst>
                            <p:childTnLst>
                              <p:par>
                                <p:cTn id="19" presetID="17"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ppt_h/2"/>
                                          </p:val>
                                        </p:tav>
                                        <p:tav tm="100000">
                                          <p:val>
                                            <p:strVal val="#ppt_y"/>
                                          </p:val>
                                        </p:tav>
                                      </p:tavLst>
                                    </p:anim>
                                    <p:anim calcmode="lin" valueType="num">
                                      <p:cBhvr>
                                        <p:cTn id="23" dur="1000" fill="hold"/>
                                        <p:tgtEl>
                                          <p:spTgt spid="8"/>
                                        </p:tgtEl>
                                        <p:attrNameLst>
                                          <p:attrName>ppt_w</p:attrName>
                                        </p:attrNameLst>
                                      </p:cBhvr>
                                      <p:tavLst>
                                        <p:tav tm="0">
                                          <p:val>
                                            <p:strVal val="#ppt_w"/>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childTnLst>
                                </p:cTn>
                              </p:par>
                              <p:par>
                                <p:cTn id="25" presetID="37" presetClass="entr" presetSubtype="0" fill="hold" nodeType="withEffect">
                                  <p:stCondLst>
                                    <p:cond delay="0"/>
                                  </p:stCondLst>
                                  <p:childTnLst>
                                    <p:set>
                                      <p:cBhvr>
                                        <p:cTn id="26" dur="1" fill="hold">
                                          <p:stCondLst>
                                            <p:cond delay="0"/>
                                          </p:stCondLst>
                                        </p:cTn>
                                        <p:tgtEl>
                                          <p:spTgt spid="37890"/>
                                        </p:tgtEl>
                                        <p:attrNameLst>
                                          <p:attrName>style.visibility</p:attrName>
                                        </p:attrNameLst>
                                      </p:cBhvr>
                                      <p:to>
                                        <p:strVal val="visible"/>
                                      </p:to>
                                    </p:set>
                                    <p:animEffect transition="in" filter="fade">
                                      <p:cBhvr>
                                        <p:cTn id="27" dur="1000"/>
                                        <p:tgtEl>
                                          <p:spTgt spid="37890"/>
                                        </p:tgtEl>
                                      </p:cBhvr>
                                    </p:animEffect>
                                    <p:anim calcmode="lin" valueType="num">
                                      <p:cBhvr>
                                        <p:cTn id="28" dur="1000" fill="hold"/>
                                        <p:tgtEl>
                                          <p:spTgt spid="37890"/>
                                        </p:tgtEl>
                                        <p:attrNameLst>
                                          <p:attrName>ppt_x</p:attrName>
                                        </p:attrNameLst>
                                      </p:cBhvr>
                                      <p:tavLst>
                                        <p:tav tm="0">
                                          <p:val>
                                            <p:strVal val="#ppt_x"/>
                                          </p:val>
                                        </p:tav>
                                        <p:tav tm="100000">
                                          <p:val>
                                            <p:strVal val="#ppt_x"/>
                                          </p:val>
                                        </p:tav>
                                      </p:tavLst>
                                    </p:anim>
                                    <p:anim calcmode="lin" valueType="num">
                                      <p:cBhvr>
                                        <p:cTn id="29" dur="900" decel="100000" fill="hold"/>
                                        <p:tgtEl>
                                          <p:spTgt spid="37890"/>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7890"/>
                                        </p:tgtEl>
                                        <p:attrNameLst>
                                          <p:attrName>ppt_y</p:attrName>
                                        </p:attrNameLst>
                                      </p:cBhvr>
                                      <p:tavLst>
                                        <p:tav tm="0">
                                          <p:val>
                                            <p:strVal val="#ppt_y-.03"/>
                                          </p:val>
                                        </p:tav>
                                        <p:tav tm="100000">
                                          <p:val>
                                            <p:strVal val="#ppt_y"/>
                                          </p:val>
                                        </p:tav>
                                      </p:tavLst>
                                    </p:anim>
                                  </p:childTnLst>
                                </p:cTn>
                              </p:par>
                            </p:childTnLst>
                          </p:cTn>
                        </p:par>
                        <p:par>
                          <p:cTn id="31" fill="hold" nodeType="afterGroup">
                            <p:stCondLst>
                              <p:cond delay="3000"/>
                            </p:stCondLst>
                            <p:childTnLst>
                              <p:par>
                                <p:cTn id="32" presetID="17"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ppt_x</p:attrName>
                                        </p:attrNameLst>
                                      </p:cBhvr>
                                      <p:tavLst>
                                        <p:tav tm="0">
                                          <p:val>
                                            <p:strVal val="#ppt_x-#ppt_w/2"/>
                                          </p:val>
                                        </p:tav>
                                        <p:tav tm="100000">
                                          <p:val>
                                            <p:strVal val="#ppt_x"/>
                                          </p:val>
                                        </p:tav>
                                      </p:tavLst>
                                    </p:anim>
                                    <p:anim calcmode="lin" valueType="num">
                                      <p:cBhvr>
                                        <p:cTn id="35" dur="1000" fill="hold"/>
                                        <p:tgtEl>
                                          <p:spTgt spid="14"/>
                                        </p:tgtEl>
                                        <p:attrNameLst>
                                          <p:attrName>ppt_y</p:attrName>
                                        </p:attrNameLst>
                                      </p:cBhvr>
                                      <p:tavLst>
                                        <p:tav tm="0">
                                          <p:val>
                                            <p:strVal val="#ppt_y"/>
                                          </p:val>
                                        </p:tav>
                                        <p:tav tm="100000">
                                          <p:val>
                                            <p:strVal val="#ppt_y"/>
                                          </p:val>
                                        </p:tav>
                                      </p:tavLst>
                                    </p:anim>
                                    <p:anim calcmode="lin" valueType="num">
                                      <p:cBhvr>
                                        <p:cTn id="36" dur="1000" fill="hold"/>
                                        <p:tgtEl>
                                          <p:spTgt spid="14"/>
                                        </p:tgtEl>
                                        <p:attrNameLst>
                                          <p:attrName>ppt_w</p:attrName>
                                        </p:attrNameLst>
                                      </p:cBhvr>
                                      <p:tavLst>
                                        <p:tav tm="0">
                                          <p:val>
                                            <p:fltVal val="0"/>
                                          </p:val>
                                        </p:tav>
                                        <p:tav tm="100000">
                                          <p:val>
                                            <p:strVal val="#ppt_w"/>
                                          </p:val>
                                        </p:tav>
                                      </p:tavLst>
                                    </p:anim>
                                    <p:anim calcmode="lin" valueType="num">
                                      <p:cBhvr>
                                        <p:cTn id="37" dur="1000" fill="hold"/>
                                        <p:tgtEl>
                                          <p:spTgt spid="14"/>
                                        </p:tgtEl>
                                        <p:attrNameLst>
                                          <p:attrName>ppt_h</p:attrName>
                                        </p:attrNameLst>
                                      </p:cBhvr>
                                      <p:tavLst>
                                        <p:tav tm="0">
                                          <p:val>
                                            <p:strVal val="#ppt_h"/>
                                          </p:val>
                                        </p:tav>
                                        <p:tav tm="100000">
                                          <p:val>
                                            <p:strVal val="#ppt_h"/>
                                          </p:val>
                                        </p:tav>
                                      </p:tavLst>
                                    </p:anim>
                                  </p:childTnLst>
                                </p:cTn>
                              </p:par>
                            </p:childTnLst>
                          </p:cTn>
                        </p:par>
                        <p:par>
                          <p:cTn id="38" fill="hold" nodeType="afterGroup">
                            <p:stCondLst>
                              <p:cond delay="4000"/>
                            </p:stCondLst>
                            <p:childTnLst>
                              <p:par>
                                <p:cTn id="39" presetID="17" presetClass="entr" presetSubtype="8"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2000" fill="hold"/>
                                        <p:tgtEl>
                                          <p:spTgt spid="9"/>
                                        </p:tgtEl>
                                        <p:attrNameLst>
                                          <p:attrName>ppt_x</p:attrName>
                                        </p:attrNameLst>
                                      </p:cBhvr>
                                      <p:tavLst>
                                        <p:tav tm="0">
                                          <p:val>
                                            <p:strVal val="#ppt_x-#ppt_w/2"/>
                                          </p:val>
                                        </p:tav>
                                        <p:tav tm="100000">
                                          <p:val>
                                            <p:strVal val="#ppt_x"/>
                                          </p:val>
                                        </p:tav>
                                      </p:tavLst>
                                    </p:anim>
                                    <p:anim calcmode="lin" valueType="num">
                                      <p:cBhvr>
                                        <p:cTn id="42" dur="2000" fill="hold"/>
                                        <p:tgtEl>
                                          <p:spTgt spid="9"/>
                                        </p:tgtEl>
                                        <p:attrNameLst>
                                          <p:attrName>ppt_y</p:attrName>
                                        </p:attrNameLst>
                                      </p:cBhvr>
                                      <p:tavLst>
                                        <p:tav tm="0">
                                          <p:val>
                                            <p:strVal val="#ppt_y"/>
                                          </p:val>
                                        </p:tav>
                                        <p:tav tm="100000">
                                          <p:val>
                                            <p:strVal val="#ppt_y"/>
                                          </p:val>
                                        </p:tav>
                                      </p:tavLst>
                                    </p:anim>
                                    <p:anim calcmode="lin" valueType="num">
                                      <p:cBhvr>
                                        <p:cTn id="43" dur="2000" fill="hold"/>
                                        <p:tgtEl>
                                          <p:spTgt spid="9"/>
                                        </p:tgtEl>
                                        <p:attrNameLst>
                                          <p:attrName>ppt_w</p:attrName>
                                        </p:attrNameLst>
                                      </p:cBhvr>
                                      <p:tavLst>
                                        <p:tav tm="0">
                                          <p:val>
                                            <p:fltVal val="0"/>
                                          </p:val>
                                        </p:tav>
                                        <p:tav tm="100000">
                                          <p:val>
                                            <p:strVal val="#ppt_w"/>
                                          </p:val>
                                        </p:tav>
                                      </p:tavLst>
                                    </p:anim>
                                    <p:anim calcmode="lin" valueType="num">
                                      <p:cBhvr>
                                        <p:cTn id="44" dur="2000" fill="hold"/>
                                        <p:tgtEl>
                                          <p:spTgt spid="9"/>
                                        </p:tgtEl>
                                        <p:attrNameLst>
                                          <p:attrName>ppt_h</p:attrName>
                                        </p:attrNameLst>
                                      </p:cBhvr>
                                      <p:tavLst>
                                        <p:tav tm="0">
                                          <p:val>
                                            <p:strVal val="#ppt_h"/>
                                          </p:val>
                                        </p:tav>
                                        <p:tav tm="100000">
                                          <p:val>
                                            <p:strVal val="#ppt_h"/>
                                          </p:val>
                                        </p:tav>
                                      </p:tavLst>
                                    </p:anim>
                                  </p:childTnLst>
                                </p:cTn>
                              </p:par>
                            </p:childTnLst>
                          </p:cTn>
                        </p:par>
                        <p:par>
                          <p:cTn id="45" fill="hold" nodeType="afterGroup">
                            <p:stCondLst>
                              <p:cond delay="6000"/>
                            </p:stCondLst>
                            <p:childTnLst>
                              <p:par>
                                <p:cTn id="46" presetID="17"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2000" fill="hold"/>
                                        <p:tgtEl>
                                          <p:spTgt spid="10"/>
                                        </p:tgtEl>
                                        <p:attrNameLst>
                                          <p:attrName>ppt_x</p:attrName>
                                        </p:attrNameLst>
                                      </p:cBhvr>
                                      <p:tavLst>
                                        <p:tav tm="0">
                                          <p:val>
                                            <p:strVal val="#ppt_x-#ppt_w/2"/>
                                          </p:val>
                                        </p:tav>
                                        <p:tav tm="100000">
                                          <p:val>
                                            <p:strVal val="#ppt_x"/>
                                          </p:val>
                                        </p:tav>
                                      </p:tavLst>
                                    </p:anim>
                                    <p:anim calcmode="lin" valueType="num">
                                      <p:cBhvr>
                                        <p:cTn id="49" dur="2000" fill="hold"/>
                                        <p:tgtEl>
                                          <p:spTgt spid="10"/>
                                        </p:tgtEl>
                                        <p:attrNameLst>
                                          <p:attrName>ppt_y</p:attrName>
                                        </p:attrNameLst>
                                      </p:cBhvr>
                                      <p:tavLst>
                                        <p:tav tm="0">
                                          <p:val>
                                            <p:strVal val="#ppt_y"/>
                                          </p:val>
                                        </p:tav>
                                        <p:tav tm="100000">
                                          <p:val>
                                            <p:strVal val="#ppt_y"/>
                                          </p:val>
                                        </p:tav>
                                      </p:tavLst>
                                    </p:anim>
                                    <p:anim calcmode="lin" valueType="num">
                                      <p:cBhvr>
                                        <p:cTn id="50" dur="2000" fill="hold"/>
                                        <p:tgtEl>
                                          <p:spTgt spid="10"/>
                                        </p:tgtEl>
                                        <p:attrNameLst>
                                          <p:attrName>ppt_w</p:attrName>
                                        </p:attrNameLst>
                                      </p:cBhvr>
                                      <p:tavLst>
                                        <p:tav tm="0">
                                          <p:val>
                                            <p:fltVal val="0"/>
                                          </p:val>
                                        </p:tav>
                                        <p:tav tm="100000">
                                          <p:val>
                                            <p:strVal val="#ppt_w"/>
                                          </p:val>
                                        </p:tav>
                                      </p:tavLst>
                                    </p:anim>
                                    <p:anim calcmode="lin" valueType="num">
                                      <p:cBhvr>
                                        <p:cTn id="51" dur="2000" fill="hold"/>
                                        <p:tgtEl>
                                          <p:spTgt spid="10"/>
                                        </p:tgtEl>
                                        <p:attrNameLst>
                                          <p:attrName>ppt_h</p:attrName>
                                        </p:attrNameLst>
                                      </p:cBhvr>
                                      <p:tavLst>
                                        <p:tav tm="0">
                                          <p:val>
                                            <p:strVal val="#ppt_h"/>
                                          </p:val>
                                        </p:tav>
                                        <p:tav tm="100000">
                                          <p:val>
                                            <p:strVal val="#ppt_h"/>
                                          </p:val>
                                        </p:tav>
                                      </p:tavLst>
                                    </p:anim>
                                  </p:childTnLst>
                                </p:cTn>
                              </p:par>
                            </p:childTnLst>
                          </p:cTn>
                        </p:par>
                        <p:par>
                          <p:cTn id="52" fill="hold" nodeType="afterGroup">
                            <p:stCondLst>
                              <p:cond delay="8000"/>
                            </p:stCondLst>
                            <p:childTnLst>
                              <p:par>
                                <p:cTn id="53" presetID="17" presetClass="entr" presetSubtype="8"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2000" fill="hold"/>
                                        <p:tgtEl>
                                          <p:spTgt spid="11"/>
                                        </p:tgtEl>
                                        <p:attrNameLst>
                                          <p:attrName>ppt_x</p:attrName>
                                        </p:attrNameLst>
                                      </p:cBhvr>
                                      <p:tavLst>
                                        <p:tav tm="0">
                                          <p:val>
                                            <p:strVal val="#ppt_x-#ppt_w/2"/>
                                          </p:val>
                                        </p:tav>
                                        <p:tav tm="100000">
                                          <p:val>
                                            <p:strVal val="#ppt_x"/>
                                          </p:val>
                                        </p:tav>
                                      </p:tavLst>
                                    </p:anim>
                                    <p:anim calcmode="lin" valueType="num">
                                      <p:cBhvr>
                                        <p:cTn id="56" dur="2000" fill="hold"/>
                                        <p:tgtEl>
                                          <p:spTgt spid="11"/>
                                        </p:tgtEl>
                                        <p:attrNameLst>
                                          <p:attrName>ppt_y</p:attrName>
                                        </p:attrNameLst>
                                      </p:cBhvr>
                                      <p:tavLst>
                                        <p:tav tm="0">
                                          <p:val>
                                            <p:strVal val="#ppt_y"/>
                                          </p:val>
                                        </p:tav>
                                        <p:tav tm="100000">
                                          <p:val>
                                            <p:strVal val="#ppt_y"/>
                                          </p:val>
                                        </p:tav>
                                      </p:tavLst>
                                    </p:anim>
                                    <p:anim calcmode="lin" valueType="num">
                                      <p:cBhvr>
                                        <p:cTn id="57" dur="2000" fill="hold"/>
                                        <p:tgtEl>
                                          <p:spTgt spid="11"/>
                                        </p:tgtEl>
                                        <p:attrNameLst>
                                          <p:attrName>ppt_w</p:attrName>
                                        </p:attrNameLst>
                                      </p:cBhvr>
                                      <p:tavLst>
                                        <p:tav tm="0">
                                          <p:val>
                                            <p:fltVal val="0"/>
                                          </p:val>
                                        </p:tav>
                                        <p:tav tm="100000">
                                          <p:val>
                                            <p:strVal val="#ppt_w"/>
                                          </p:val>
                                        </p:tav>
                                      </p:tavLst>
                                    </p:anim>
                                    <p:anim calcmode="lin" valueType="num">
                                      <p:cBhvr>
                                        <p:cTn id="58" dur="2000" fill="hold"/>
                                        <p:tgtEl>
                                          <p:spTgt spid="11"/>
                                        </p:tgtEl>
                                        <p:attrNameLst>
                                          <p:attrName>ppt_h</p:attrName>
                                        </p:attrNameLst>
                                      </p:cBhvr>
                                      <p:tavLst>
                                        <p:tav tm="0">
                                          <p:val>
                                            <p:strVal val="#ppt_h"/>
                                          </p:val>
                                        </p:tav>
                                        <p:tav tm="100000">
                                          <p:val>
                                            <p:strVal val="#ppt_h"/>
                                          </p:val>
                                        </p:tav>
                                      </p:tavLst>
                                    </p:anim>
                                  </p:childTnLst>
                                </p:cTn>
                              </p:par>
                            </p:childTnLst>
                          </p:cTn>
                        </p:par>
                        <p:par>
                          <p:cTn id="59" fill="hold" nodeType="afterGroup">
                            <p:stCondLst>
                              <p:cond delay="10000"/>
                            </p:stCondLst>
                            <p:childTnLst>
                              <p:par>
                                <p:cTn id="60" presetID="17" presetClass="entr" presetSubtype="8"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2000" fill="hold"/>
                                        <p:tgtEl>
                                          <p:spTgt spid="12"/>
                                        </p:tgtEl>
                                        <p:attrNameLst>
                                          <p:attrName>ppt_x</p:attrName>
                                        </p:attrNameLst>
                                      </p:cBhvr>
                                      <p:tavLst>
                                        <p:tav tm="0">
                                          <p:val>
                                            <p:strVal val="#ppt_x-#ppt_w/2"/>
                                          </p:val>
                                        </p:tav>
                                        <p:tav tm="100000">
                                          <p:val>
                                            <p:strVal val="#ppt_x"/>
                                          </p:val>
                                        </p:tav>
                                      </p:tavLst>
                                    </p:anim>
                                    <p:anim calcmode="lin" valueType="num">
                                      <p:cBhvr>
                                        <p:cTn id="63" dur="2000" fill="hold"/>
                                        <p:tgtEl>
                                          <p:spTgt spid="12"/>
                                        </p:tgtEl>
                                        <p:attrNameLst>
                                          <p:attrName>ppt_y</p:attrName>
                                        </p:attrNameLst>
                                      </p:cBhvr>
                                      <p:tavLst>
                                        <p:tav tm="0">
                                          <p:val>
                                            <p:strVal val="#ppt_y"/>
                                          </p:val>
                                        </p:tav>
                                        <p:tav tm="100000">
                                          <p:val>
                                            <p:strVal val="#ppt_y"/>
                                          </p:val>
                                        </p:tav>
                                      </p:tavLst>
                                    </p:anim>
                                    <p:anim calcmode="lin" valueType="num">
                                      <p:cBhvr>
                                        <p:cTn id="64" dur="2000" fill="hold"/>
                                        <p:tgtEl>
                                          <p:spTgt spid="12"/>
                                        </p:tgtEl>
                                        <p:attrNameLst>
                                          <p:attrName>ppt_w</p:attrName>
                                        </p:attrNameLst>
                                      </p:cBhvr>
                                      <p:tavLst>
                                        <p:tav tm="0">
                                          <p:val>
                                            <p:fltVal val="0"/>
                                          </p:val>
                                        </p:tav>
                                        <p:tav tm="100000">
                                          <p:val>
                                            <p:strVal val="#ppt_w"/>
                                          </p:val>
                                        </p:tav>
                                      </p:tavLst>
                                    </p:anim>
                                    <p:anim calcmode="lin" valueType="num">
                                      <p:cBhvr>
                                        <p:cTn id="65" dur="2000" fill="hold"/>
                                        <p:tgtEl>
                                          <p:spTgt spid="12"/>
                                        </p:tgtEl>
                                        <p:attrNameLst>
                                          <p:attrName>ppt_h</p:attrName>
                                        </p:attrNameLst>
                                      </p:cBhvr>
                                      <p:tavLst>
                                        <p:tav tm="0">
                                          <p:val>
                                            <p:strVal val="#ppt_h"/>
                                          </p:val>
                                        </p:tav>
                                        <p:tav tm="100000">
                                          <p:val>
                                            <p:strVal val="#ppt_h"/>
                                          </p:val>
                                        </p:tav>
                                      </p:tavLst>
                                    </p:anim>
                                  </p:childTnLst>
                                </p:cTn>
                              </p:par>
                            </p:childTnLst>
                          </p:cTn>
                        </p:par>
                        <p:par>
                          <p:cTn id="66" fill="hold" nodeType="afterGroup">
                            <p:stCondLst>
                              <p:cond delay="12000"/>
                            </p:stCondLst>
                            <p:childTnLst>
                              <p:par>
                                <p:cTn id="67" presetID="17" presetClass="entr" presetSubtype="8"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p:cTn id="69" dur="2000" fill="hold"/>
                                        <p:tgtEl>
                                          <p:spTgt spid="13"/>
                                        </p:tgtEl>
                                        <p:attrNameLst>
                                          <p:attrName>ppt_x</p:attrName>
                                        </p:attrNameLst>
                                      </p:cBhvr>
                                      <p:tavLst>
                                        <p:tav tm="0">
                                          <p:val>
                                            <p:strVal val="#ppt_x-#ppt_w/2"/>
                                          </p:val>
                                        </p:tav>
                                        <p:tav tm="100000">
                                          <p:val>
                                            <p:strVal val="#ppt_x"/>
                                          </p:val>
                                        </p:tav>
                                      </p:tavLst>
                                    </p:anim>
                                    <p:anim calcmode="lin" valueType="num">
                                      <p:cBhvr>
                                        <p:cTn id="70" dur="2000" fill="hold"/>
                                        <p:tgtEl>
                                          <p:spTgt spid="13"/>
                                        </p:tgtEl>
                                        <p:attrNameLst>
                                          <p:attrName>ppt_y</p:attrName>
                                        </p:attrNameLst>
                                      </p:cBhvr>
                                      <p:tavLst>
                                        <p:tav tm="0">
                                          <p:val>
                                            <p:strVal val="#ppt_y"/>
                                          </p:val>
                                        </p:tav>
                                        <p:tav tm="100000">
                                          <p:val>
                                            <p:strVal val="#ppt_y"/>
                                          </p:val>
                                        </p:tav>
                                      </p:tavLst>
                                    </p:anim>
                                    <p:anim calcmode="lin" valueType="num">
                                      <p:cBhvr>
                                        <p:cTn id="71" dur="2000" fill="hold"/>
                                        <p:tgtEl>
                                          <p:spTgt spid="13"/>
                                        </p:tgtEl>
                                        <p:attrNameLst>
                                          <p:attrName>ppt_w</p:attrName>
                                        </p:attrNameLst>
                                      </p:cBhvr>
                                      <p:tavLst>
                                        <p:tav tm="0">
                                          <p:val>
                                            <p:fltVal val="0"/>
                                          </p:val>
                                        </p:tav>
                                        <p:tav tm="100000">
                                          <p:val>
                                            <p:strVal val="#ppt_w"/>
                                          </p:val>
                                        </p:tav>
                                      </p:tavLst>
                                    </p:anim>
                                    <p:anim calcmode="lin" valueType="num">
                                      <p:cBhvr>
                                        <p:cTn id="72" dur="2000" fill="hold"/>
                                        <p:tgtEl>
                                          <p:spTgt spid="13"/>
                                        </p:tgtEl>
                                        <p:attrNameLst>
                                          <p:attrName>ppt_h</p:attrName>
                                        </p:attrNameLst>
                                      </p:cBhvr>
                                      <p:tavLst>
                                        <p:tav tm="0">
                                          <p:val>
                                            <p:strVal val="#ppt_h"/>
                                          </p:val>
                                        </p:tav>
                                        <p:tav tm="100000">
                                          <p:val>
                                            <p:strVal val="#ppt_h"/>
                                          </p:val>
                                        </p:tav>
                                      </p:tavLst>
                                    </p:anim>
                                  </p:childTnLst>
                                </p:cTn>
                              </p:par>
                            </p:childTnLst>
                          </p:cTn>
                        </p:par>
                        <p:par>
                          <p:cTn id="73" fill="hold" nodeType="afterGroup">
                            <p:stCondLst>
                              <p:cond delay="14000"/>
                            </p:stCondLst>
                            <p:childTnLst>
                              <p:par>
                                <p:cTn id="74" presetID="37" presetClass="entr" presetSubtype="0" fill="hold" nodeType="afterEffect">
                                  <p:stCondLst>
                                    <p:cond delay="0"/>
                                  </p:stCondLst>
                                  <p:childTnLst>
                                    <p:set>
                                      <p:cBhvr>
                                        <p:cTn id="75" dur="1" fill="hold">
                                          <p:stCondLst>
                                            <p:cond delay="0"/>
                                          </p:stCondLst>
                                        </p:cTn>
                                        <p:tgtEl>
                                          <p:spTgt spid="37892"/>
                                        </p:tgtEl>
                                        <p:attrNameLst>
                                          <p:attrName>style.visibility</p:attrName>
                                        </p:attrNameLst>
                                      </p:cBhvr>
                                      <p:to>
                                        <p:strVal val="visible"/>
                                      </p:to>
                                    </p:set>
                                    <p:animEffect transition="in" filter="fade">
                                      <p:cBhvr>
                                        <p:cTn id="76" dur="3000"/>
                                        <p:tgtEl>
                                          <p:spTgt spid="37892"/>
                                        </p:tgtEl>
                                      </p:cBhvr>
                                    </p:animEffect>
                                    <p:anim calcmode="lin" valueType="num">
                                      <p:cBhvr>
                                        <p:cTn id="77" dur="3000" fill="hold"/>
                                        <p:tgtEl>
                                          <p:spTgt spid="37892"/>
                                        </p:tgtEl>
                                        <p:attrNameLst>
                                          <p:attrName>ppt_x</p:attrName>
                                        </p:attrNameLst>
                                      </p:cBhvr>
                                      <p:tavLst>
                                        <p:tav tm="0">
                                          <p:val>
                                            <p:strVal val="#ppt_x"/>
                                          </p:val>
                                        </p:tav>
                                        <p:tav tm="100000">
                                          <p:val>
                                            <p:strVal val="#ppt_x"/>
                                          </p:val>
                                        </p:tav>
                                      </p:tavLst>
                                    </p:anim>
                                    <p:anim calcmode="lin" valueType="num">
                                      <p:cBhvr>
                                        <p:cTn id="78" dur="2700" decel="100000" fill="hold"/>
                                        <p:tgtEl>
                                          <p:spTgt spid="37892"/>
                                        </p:tgtEl>
                                        <p:attrNameLst>
                                          <p:attrName>ppt_y</p:attrName>
                                        </p:attrNameLst>
                                      </p:cBhvr>
                                      <p:tavLst>
                                        <p:tav tm="0">
                                          <p:val>
                                            <p:strVal val="#ppt_y+1"/>
                                          </p:val>
                                        </p:tav>
                                        <p:tav tm="100000">
                                          <p:val>
                                            <p:strVal val="#ppt_y-.03"/>
                                          </p:val>
                                        </p:tav>
                                      </p:tavLst>
                                    </p:anim>
                                    <p:anim calcmode="lin" valueType="num">
                                      <p:cBhvr>
                                        <p:cTn id="79" dur="300" accel="100000" fill="hold">
                                          <p:stCondLst>
                                            <p:cond delay="2700"/>
                                          </p:stCondLst>
                                        </p:cTn>
                                        <p:tgtEl>
                                          <p:spTgt spid="37892"/>
                                        </p:tgtEl>
                                        <p:attrNameLst>
                                          <p:attrName>ppt_y</p:attrName>
                                        </p:attrNameLst>
                                      </p:cBhvr>
                                      <p:tavLst>
                                        <p:tav tm="0">
                                          <p:val>
                                            <p:strVal val="#ppt_y-.03"/>
                                          </p:val>
                                        </p:tav>
                                        <p:tav tm="100000">
                                          <p:val>
                                            <p:strVal val="#ppt_y"/>
                                          </p:val>
                                        </p:tav>
                                      </p:tavLst>
                                    </p:anim>
                                  </p:childTnLst>
                                </p:cTn>
                              </p:par>
                            </p:childTnLst>
                          </p:cTn>
                        </p:par>
                        <p:par>
                          <p:cTn id="80" fill="hold" nodeType="afterGroup">
                            <p:stCondLst>
                              <p:cond delay="1700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P spid="9" grpId="0" autoUpdateAnimBg="0"/>
      <p:bldP spid="10" grpId="0" autoUpdateAnimBg="0"/>
      <p:bldP spid="11" grpId="0" autoUpdateAnimBg="0"/>
      <p:bldP spid="12" grpId="0" autoUpdateAnimBg="0"/>
      <p:bldP spid="13" grpId="0" autoUpdateAnimBg="0"/>
      <p:bldP spid="14" grpId="0" autoUpdateAnimBg="0"/>
      <p:bldP spid="15" grpId="0"/>
      <p:bldP spid="18"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5529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E514E6F1-7772-442A-95B0-FAFEF6BC70BC}" type="slidenum">
              <a:rPr lang="en-US" smtClean="0"/>
              <a:pPr eaLnBrk="1" fontAlgn="base" hangingPunct="1">
                <a:spcBef>
                  <a:spcPct val="0"/>
                </a:spcBef>
                <a:spcAft>
                  <a:spcPct val="0"/>
                </a:spcAft>
              </a:pPr>
              <a:t>56</a:t>
            </a:fld>
            <a:endParaRPr lang="en-US" smtClean="0"/>
          </a:p>
        </p:txBody>
      </p:sp>
      <p:sp>
        <p:nvSpPr>
          <p:cNvPr id="6" name="Text Box 2"/>
          <p:cNvSpPr txBox="1">
            <a:spLocks noChangeArrowheads="1"/>
          </p:cNvSpPr>
          <p:nvPr/>
        </p:nvSpPr>
        <p:spPr bwMode="auto">
          <a:xfrm>
            <a:off x="0" y="6096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What types of DBMS are there??</a:t>
            </a:r>
          </a:p>
        </p:txBody>
      </p:sp>
      <p:sp>
        <p:nvSpPr>
          <p:cNvPr id="7" name="Text Box 10"/>
          <p:cNvSpPr txBox="1">
            <a:spLocks noChangeArrowheads="1"/>
          </p:cNvSpPr>
          <p:nvPr/>
        </p:nvSpPr>
        <p:spPr bwMode="auto">
          <a:xfrm>
            <a:off x="381000" y="1219200"/>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ym typeface="Symbol" pitchFamily="18" charset="2"/>
              </a:rPr>
              <a:t>  Relational DBMS</a:t>
            </a:r>
            <a:endParaRPr lang="en-US" sz="2800"/>
          </a:p>
        </p:txBody>
      </p:sp>
      <p:sp>
        <p:nvSpPr>
          <p:cNvPr id="8" name="Text Box 6"/>
          <p:cNvSpPr txBox="1">
            <a:spLocks noChangeArrowheads="1"/>
          </p:cNvSpPr>
          <p:nvPr/>
        </p:nvSpPr>
        <p:spPr bwMode="auto">
          <a:xfrm>
            <a:off x="381000" y="2055813"/>
            <a:ext cx="8763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eaLnBrk="0" hangingPunct="0">
              <a:tabLst>
                <a:tab pos="350838" algn="l"/>
              </a:tabLst>
              <a:defRPr>
                <a:solidFill>
                  <a:schemeClr val="tx1"/>
                </a:solidFill>
                <a:latin typeface="Arial" charset="0"/>
              </a:defRPr>
            </a:lvl1pPr>
            <a:lvl2pPr marL="742950" indent="-285750" eaLnBrk="0" hangingPunct="0">
              <a:tabLst>
                <a:tab pos="350838" algn="l"/>
              </a:tabLst>
              <a:defRPr>
                <a:solidFill>
                  <a:schemeClr val="tx1"/>
                </a:solidFill>
                <a:latin typeface="Arial" charset="0"/>
              </a:defRPr>
            </a:lvl2pPr>
            <a:lvl3pPr marL="1143000" indent="-228600" eaLnBrk="0" hangingPunct="0">
              <a:tabLst>
                <a:tab pos="350838" algn="l"/>
              </a:tabLst>
              <a:defRPr>
                <a:solidFill>
                  <a:schemeClr val="tx1"/>
                </a:solidFill>
                <a:latin typeface="Arial" charset="0"/>
              </a:defRPr>
            </a:lvl3pPr>
            <a:lvl4pPr marL="1600200" indent="-228600" eaLnBrk="0" hangingPunct="0">
              <a:tabLst>
                <a:tab pos="350838" algn="l"/>
              </a:tabLst>
              <a:defRPr>
                <a:solidFill>
                  <a:schemeClr val="tx1"/>
                </a:solidFill>
                <a:latin typeface="Arial" charset="0"/>
              </a:defRPr>
            </a:lvl4pPr>
            <a:lvl5pPr marL="2057400" indent="-228600" eaLnBrk="0" hangingPunct="0">
              <a:tabLst>
                <a:tab pos="350838" algn="l"/>
              </a:tabLst>
              <a:defRPr>
                <a:solidFill>
                  <a:schemeClr val="tx1"/>
                </a:solidFill>
                <a:latin typeface="Arial" charset="0"/>
              </a:defRPr>
            </a:lvl5pPr>
            <a:lvl6pPr marL="2514600" indent="-228600" eaLnBrk="0" fontAlgn="base" hangingPunct="0">
              <a:spcBef>
                <a:spcPct val="0"/>
              </a:spcBef>
              <a:spcAft>
                <a:spcPct val="0"/>
              </a:spcAft>
              <a:tabLst>
                <a:tab pos="350838" algn="l"/>
              </a:tabLst>
              <a:defRPr>
                <a:solidFill>
                  <a:schemeClr val="tx1"/>
                </a:solidFill>
                <a:latin typeface="Arial" charset="0"/>
              </a:defRPr>
            </a:lvl6pPr>
            <a:lvl7pPr marL="2971800" indent="-228600" eaLnBrk="0" fontAlgn="base" hangingPunct="0">
              <a:spcBef>
                <a:spcPct val="0"/>
              </a:spcBef>
              <a:spcAft>
                <a:spcPct val="0"/>
              </a:spcAft>
              <a:tabLst>
                <a:tab pos="350838" algn="l"/>
              </a:tabLst>
              <a:defRPr>
                <a:solidFill>
                  <a:schemeClr val="tx1"/>
                </a:solidFill>
                <a:latin typeface="Arial" charset="0"/>
              </a:defRPr>
            </a:lvl7pPr>
            <a:lvl8pPr marL="3429000" indent="-228600" eaLnBrk="0" fontAlgn="base" hangingPunct="0">
              <a:spcBef>
                <a:spcPct val="0"/>
              </a:spcBef>
              <a:spcAft>
                <a:spcPct val="0"/>
              </a:spcAft>
              <a:tabLst>
                <a:tab pos="350838" algn="l"/>
              </a:tabLst>
              <a:defRPr>
                <a:solidFill>
                  <a:schemeClr val="tx1"/>
                </a:solidFill>
                <a:latin typeface="Arial" charset="0"/>
              </a:defRPr>
            </a:lvl8pPr>
            <a:lvl9pPr marL="3886200" indent="-228600" eaLnBrk="0" fontAlgn="base" hangingPunct="0">
              <a:spcBef>
                <a:spcPct val="0"/>
              </a:spcBef>
              <a:spcAft>
                <a:spcPct val="0"/>
              </a:spcAft>
              <a:tabLst>
                <a:tab pos="350838" algn="l"/>
              </a:tabLst>
              <a:defRPr>
                <a:solidFill>
                  <a:schemeClr val="tx1"/>
                </a:solidFill>
                <a:latin typeface="Arial" charset="0"/>
              </a:defRPr>
            </a:lvl9pPr>
          </a:lstStyle>
          <a:p>
            <a:pPr eaLnBrk="1" hangingPunct="1">
              <a:lnSpc>
                <a:spcPct val="80000"/>
              </a:lnSpc>
              <a:spcBef>
                <a:spcPct val="50000"/>
              </a:spcBef>
            </a:pPr>
            <a:r>
              <a:rPr lang="en-US" sz="2000">
                <a:sym typeface="Symbol" pitchFamily="18" charset="2"/>
              </a:rPr>
              <a:t></a:t>
            </a:r>
            <a:r>
              <a:rPr lang="en-US" sz="2000"/>
              <a:t>  	A DBMS Approach which manages data (logically) as a collection of tables where data, and data relationships, are represented by common values in related tables</a:t>
            </a:r>
          </a:p>
        </p:txBody>
      </p:sp>
      <p:sp>
        <p:nvSpPr>
          <p:cNvPr id="9" name="Text Box 7"/>
          <p:cNvSpPr txBox="1">
            <a:spLocks noChangeArrowheads="1"/>
          </p:cNvSpPr>
          <p:nvPr/>
        </p:nvSpPr>
        <p:spPr bwMode="auto">
          <a:xfrm>
            <a:off x="304800" y="2895600"/>
            <a:ext cx="830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50000"/>
              </a:spcBef>
            </a:pPr>
            <a:r>
              <a:rPr lang="en-US" sz="2000">
                <a:sym typeface="Symbol" pitchFamily="18" charset="2"/>
              </a:rPr>
              <a:t>   The Most Common DBMS (especially on PCs)</a:t>
            </a:r>
          </a:p>
        </p:txBody>
      </p:sp>
      <p:sp>
        <p:nvSpPr>
          <p:cNvPr id="10" name="Text Box 8"/>
          <p:cNvSpPr txBox="1">
            <a:spLocks noChangeArrowheads="1"/>
          </p:cNvSpPr>
          <p:nvPr/>
        </p:nvSpPr>
        <p:spPr bwMode="auto">
          <a:xfrm>
            <a:off x="762000" y="3505200"/>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dBase</a:t>
            </a:r>
          </a:p>
        </p:txBody>
      </p:sp>
      <p:sp>
        <p:nvSpPr>
          <p:cNvPr id="11" name="Text Box 9"/>
          <p:cNvSpPr txBox="1">
            <a:spLocks noChangeArrowheads="1"/>
          </p:cNvSpPr>
          <p:nvPr/>
        </p:nvSpPr>
        <p:spPr bwMode="auto">
          <a:xfrm>
            <a:off x="762000" y="3854450"/>
            <a:ext cx="190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FoxPro</a:t>
            </a:r>
          </a:p>
        </p:txBody>
      </p:sp>
      <p:sp>
        <p:nvSpPr>
          <p:cNvPr id="12" name="Text Box 10"/>
          <p:cNvSpPr txBox="1">
            <a:spLocks noChangeArrowheads="1"/>
          </p:cNvSpPr>
          <p:nvPr/>
        </p:nvSpPr>
        <p:spPr bwMode="auto">
          <a:xfrm>
            <a:off x="762000" y="4191000"/>
            <a:ext cx="190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Paradox</a:t>
            </a:r>
          </a:p>
        </p:txBody>
      </p:sp>
      <p:sp>
        <p:nvSpPr>
          <p:cNvPr id="13" name="Text Box 11"/>
          <p:cNvSpPr txBox="1">
            <a:spLocks noChangeArrowheads="1"/>
          </p:cNvSpPr>
          <p:nvPr/>
        </p:nvSpPr>
        <p:spPr bwMode="auto">
          <a:xfrm>
            <a:off x="3276600" y="3505200"/>
            <a:ext cx="190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Quattro</a:t>
            </a:r>
          </a:p>
        </p:txBody>
      </p:sp>
      <p:sp>
        <p:nvSpPr>
          <p:cNvPr id="14" name="Text Box 13"/>
          <p:cNvSpPr txBox="1">
            <a:spLocks noChangeArrowheads="1"/>
          </p:cNvSpPr>
          <p:nvPr/>
        </p:nvSpPr>
        <p:spPr bwMode="auto">
          <a:xfrm>
            <a:off x="3276600" y="3854450"/>
            <a:ext cx="190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Access</a:t>
            </a:r>
          </a:p>
        </p:txBody>
      </p:sp>
      <p:sp>
        <p:nvSpPr>
          <p:cNvPr id="15" name="Text Box 14"/>
          <p:cNvSpPr txBox="1">
            <a:spLocks noChangeArrowheads="1"/>
          </p:cNvSpPr>
          <p:nvPr/>
        </p:nvSpPr>
        <p:spPr bwMode="auto">
          <a:xfrm>
            <a:off x="381000" y="4724400"/>
            <a:ext cx="807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50000"/>
              </a:spcBef>
            </a:pPr>
            <a:r>
              <a:rPr lang="en-US" sz="2000">
                <a:sym typeface="Symbol" pitchFamily="18" charset="2"/>
              </a:rPr>
              <a:t>  The general class of packages is referred to xBase</a:t>
            </a:r>
          </a:p>
        </p:txBody>
      </p:sp>
      <p:sp>
        <p:nvSpPr>
          <p:cNvPr id="16" name="Text Box 17"/>
          <p:cNvSpPr txBox="1">
            <a:spLocks noChangeArrowheads="1"/>
          </p:cNvSpPr>
          <p:nvPr/>
        </p:nvSpPr>
        <p:spPr bwMode="auto">
          <a:xfrm>
            <a:off x="3276600" y="4191000"/>
            <a:ext cx="190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Oracle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
                                          </p:val>
                                        </p:tav>
                                        <p:tav tm="100000">
                                          <p:val>
                                            <p:strVal val="#ppt_x"/>
                                          </p:val>
                                        </p:tav>
                                      </p:tavLst>
                                    </p:anim>
                                    <p:anim calcmode="lin" valueType="num">
                                      <p:cBhvr>
                                        <p:cTn id="8" dur="1000" fill="hold"/>
                                        <p:tgtEl>
                                          <p:spTgt spid="7"/>
                                        </p:tgtEl>
                                        <p:attrNameLst>
                                          <p:attrName>ppt_y</p:attrName>
                                        </p:attrNameLst>
                                      </p:cBhvr>
                                      <p:tavLst>
                                        <p:tav tm="0">
                                          <p:val>
                                            <p:strVal val="#ppt_y+#ppt_h/2"/>
                                          </p:val>
                                        </p:tav>
                                        <p:tav tm="100000">
                                          <p:val>
                                            <p:strVal val="#ppt_y"/>
                                          </p:val>
                                        </p:tav>
                                      </p:tavLst>
                                    </p:anim>
                                    <p:anim calcmode="lin" valueType="num">
                                      <p:cBhvr>
                                        <p:cTn id="9" dur="1000" fill="hold"/>
                                        <p:tgtEl>
                                          <p:spTgt spid="7"/>
                                        </p:tgtEl>
                                        <p:attrNameLst>
                                          <p:attrName>ppt_w</p:attrName>
                                        </p:attrNameLst>
                                      </p:cBhvr>
                                      <p:tavLst>
                                        <p:tav tm="0">
                                          <p:val>
                                            <p:strVal val="#ppt_w"/>
                                          </p:val>
                                        </p:tav>
                                        <p:tav tm="100000">
                                          <p:val>
                                            <p:strVal val="#ppt_w"/>
                                          </p:val>
                                        </p:tav>
                                      </p:tavLst>
                                    </p:anim>
                                    <p:anim calcmode="lin" valueType="num">
                                      <p:cBhvr>
                                        <p:cTn id="10" dur="1000" fill="hold"/>
                                        <p:tgtEl>
                                          <p:spTgt spid="7"/>
                                        </p:tgtEl>
                                        <p:attrNameLst>
                                          <p:attrName>ppt_h</p:attrName>
                                        </p:attrNameLst>
                                      </p:cBhvr>
                                      <p:tavLst>
                                        <p:tav tm="0">
                                          <p:val>
                                            <p:fltVal val="0"/>
                                          </p:val>
                                        </p:tav>
                                        <p:tav tm="100000">
                                          <p:val>
                                            <p:strVal val="#ppt_h"/>
                                          </p:val>
                                        </p:tav>
                                      </p:tavLst>
                                    </p:anim>
                                  </p:childTnLst>
                                </p:cTn>
                              </p:par>
                            </p:childTnLst>
                          </p:cTn>
                        </p:par>
                        <p:par>
                          <p:cTn id="11" fill="hold" nodeType="afterGroup">
                            <p:stCondLst>
                              <p:cond delay="1000"/>
                            </p:stCondLst>
                            <p:childTnLst>
                              <p:par>
                                <p:cTn id="12" presetID="12" presetClass="entr" presetSubtype="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lide(fromTop)">
                                      <p:cBhvr>
                                        <p:cTn id="14" dur="1000"/>
                                        <p:tgtEl>
                                          <p:spTgt spid="8"/>
                                        </p:tgtEl>
                                      </p:cBhvr>
                                    </p:animEffect>
                                  </p:childTnLst>
                                </p:cTn>
                              </p:par>
                            </p:childTnLst>
                          </p:cTn>
                        </p:par>
                        <p:par>
                          <p:cTn id="15" fill="hold" nodeType="afterGroup">
                            <p:stCondLst>
                              <p:cond delay="2000"/>
                            </p:stCondLst>
                            <p:childTnLst>
                              <p:par>
                                <p:cTn id="16" presetID="17" presetClass="entr" presetSubtype="1"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ppt_h/2"/>
                                          </p:val>
                                        </p:tav>
                                        <p:tav tm="100000">
                                          <p:val>
                                            <p:strVal val="#ppt_y"/>
                                          </p:val>
                                        </p:tav>
                                      </p:tavLst>
                                    </p:anim>
                                    <p:anim calcmode="lin" valueType="num">
                                      <p:cBhvr>
                                        <p:cTn id="20" dur="1000" fill="hold"/>
                                        <p:tgtEl>
                                          <p:spTgt spid="9"/>
                                        </p:tgtEl>
                                        <p:attrNameLst>
                                          <p:attrName>ppt_w</p:attrName>
                                        </p:attrNameLst>
                                      </p:cBhvr>
                                      <p:tavLst>
                                        <p:tav tm="0">
                                          <p:val>
                                            <p:strVal val="#ppt_w"/>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childTnLst>
                                </p:cTn>
                              </p:par>
                            </p:childTnLst>
                          </p:cTn>
                        </p:par>
                        <p:par>
                          <p:cTn id="22" fill="hold" nodeType="afterGroup">
                            <p:stCondLst>
                              <p:cond delay="300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000" fill="hold"/>
                                        <p:tgtEl>
                                          <p:spTgt spid="10"/>
                                        </p:tgtEl>
                                        <p:attrNameLst>
                                          <p:attrName>ppt_x</p:attrName>
                                        </p:attrNameLst>
                                      </p:cBhvr>
                                      <p:tavLst>
                                        <p:tav tm="0">
                                          <p:val>
                                            <p:strVal val="#ppt_x"/>
                                          </p:val>
                                        </p:tav>
                                        <p:tav tm="100000">
                                          <p:val>
                                            <p:strVal val="#ppt_x"/>
                                          </p:val>
                                        </p:tav>
                                      </p:tavLst>
                                    </p:anim>
                                    <p:anim calcmode="lin" valueType="num">
                                      <p:cBhvr additive="base">
                                        <p:cTn id="26" dur="1000" fill="hold"/>
                                        <p:tgtEl>
                                          <p:spTgt spid="10"/>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4000"/>
                            </p:stCondLst>
                            <p:childTnLst>
                              <p:par>
                                <p:cTn id="28" presetID="2" presetClass="entr" presetSubtype="4"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1000" fill="hold"/>
                                        <p:tgtEl>
                                          <p:spTgt spid="11"/>
                                        </p:tgtEl>
                                        <p:attrNameLst>
                                          <p:attrName>ppt_x</p:attrName>
                                        </p:attrNameLst>
                                      </p:cBhvr>
                                      <p:tavLst>
                                        <p:tav tm="0">
                                          <p:val>
                                            <p:strVal val="#ppt_x"/>
                                          </p:val>
                                        </p:tav>
                                        <p:tav tm="100000">
                                          <p:val>
                                            <p:strVal val="#ppt_x"/>
                                          </p:val>
                                        </p:tav>
                                      </p:tavLst>
                                    </p:anim>
                                    <p:anim calcmode="lin" valueType="num">
                                      <p:cBhvr additive="base">
                                        <p:cTn id="31" dur="1000" fill="hold"/>
                                        <p:tgtEl>
                                          <p:spTgt spid="11"/>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5000"/>
                            </p:stCondLst>
                            <p:childTnLst>
                              <p:par>
                                <p:cTn id="33" presetID="2" presetClass="entr" presetSubtype="4"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1000" fill="hold"/>
                                        <p:tgtEl>
                                          <p:spTgt spid="12"/>
                                        </p:tgtEl>
                                        <p:attrNameLst>
                                          <p:attrName>ppt_x</p:attrName>
                                        </p:attrNameLst>
                                      </p:cBhvr>
                                      <p:tavLst>
                                        <p:tav tm="0">
                                          <p:val>
                                            <p:strVal val="#ppt_x"/>
                                          </p:val>
                                        </p:tav>
                                        <p:tav tm="100000">
                                          <p:val>
                                            <p:strVal val="#ppt_x"/>
                                          </p:val>
                                        </p:tav>
                                      </p:tavLst>
                                    </p:anim>
                                    <p:anim calcmode="lin" valueType="num">
                                      <p:cBhvr additive="base">
                                        <p:cTn id="36" dur="1000" fill="hold"/>
                                        <p:tgtEl>
                                          <p:spTgt spid="12"/>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6000"/>
                            </p:stCondLst>
                            <p:childTnLst>
                              <p:par>
                                <p:cTn id="38" presetID="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7000"/>
                            </p:stCondLst>
                            <p:childTnLst>
                              <p:par>
                                <p:cTn id="43" presetID="2" presetClass="entr" presetSubtype="4"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1000" fill="hold"/>
                                        <p:tgtEl>
                                          <p:spTgt spid="14"/>
                                        </p:tgtEl>
                                        <p:attrNameLst>
                                          <p:attrName>ppt_x</p:attrName>
                                        </p:attrNameLst>
                                      </p:cBhvr>
                                      <p:tavLst>
                                        <p:tav tm="0">
                                          <p:val>
                                            <p:strVal val="#ppt_x"/>
                                          </p:val>
                                        </p:tav>
                                        <p:tav tm="100000">
                                          <p:val>
                                            <p:strVal val="#ppt_x"/>
                                          </p:val>
                                        </p:tav>
                                      </p:tavLst>
                                    </p:anim>
                                    <p:anim calcmode="lin" valueType="num">
                                      <p:cBhvr additive="base">
                                        <p:cTn id="46" dur="1000" fill="hold"/>
                                        <p:tgtEl>
                                          <p:spTgt spid="14"/>
                                        </p:tgtEl>
                                        <p:attrNameLst>
                                          <p:attrName>ppt_y</p:attrName>
                                        </p:attrNameLst>
                                      </p:cBhvr>
                                      <p:tavLst>
                                        <p:tav tm="0">
                                          <p:val>
                                            <p:strVal val="1+#ppt_h/2"/>
                                          </p:val>
                                        </p:tav>
                                        <p:tav tm="100000">
                                          <p:val>
                                            <p:strVal val="#ppt_y"/>
                                          </p:val>
                                        </p:tav>
                                      </p:tavLst>
                                    </p:anim>
                                  </p:childTnLst>
                                </p:cTn>
                              </p:par>
                            </p:childTnLst>
                          </p:cTn>
                        </p:par>
                        <p:par>
                          <p:cTn id="47" fill="hold" nodeType="afterGroup">
                            <p:stCondLst>
                              <p:cond delay="8000"/>
                            </p:stCondLst>
                            <p:childTnLst>
                              <p:par>
                                <p:cTn id="48" presetID="2" presetClass="entr" presetSubtype="4"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1000" fill="hold"/>
                                        <p:tgtEl>
                                          <p:spTgt spid="16"/>
                                        </p:tgtEl>
                                        <p:attrNameLst>
                                          <p:attrName>ppt_x</p:attrName>
                                        </p:attrNameLst>
                                      </p:cBhvr>
                                      <p:tavLst>
                                        <p:tav tm="0">
                                          <p:val>
                                            <p:strVal val="#ppt_x"/>
                                          </p:val>
                                        </p:tav>
                                        <p:tav tm="100000">
                                          <p:val>
                                            <p:strVal val="#ppt_x"/>
                                          </p:val>
                                        </p:tav>
                                      </p:tavLst>
                                    </p:anim>
                                    <p:anim calcmode="lin" valueType="num">
                                      <p:cBhvr additive="base">
                                        <p:cTn id="51" dur="1000" fill="hold"/>
                                        <p:tgtEl>
                                          <p:spTgt spid="16"/>
                                        </p:tgtEl>
                                        <p:attrNameLst>
                                          <p:attrName>ppt_y</p:attrName>
                                        </p:attrNameLst>
                                      </p:cBhvr>
                                      <p:tavLst>
                                        <p:tav tm="0">
                                          <p:val>
                                            <p:strVal val="1+#ppt_h/2"/>
                                          </p:val>
                                        </p:tav>
                                        <p:tav tm="100000">
                                          <p:val>
                                            <p:strVal val="#ppt_y"/>
                                          </p:val>
                                        </p:tav>
                                      </p:tavLst>
                                    </p:anim>
                                  </p:childTnLst>
                                </p:cTn>
                              </p:par>
                            </p:childTnLst>
                          </p:cTn>
                        </p:par>
                        <p:par>
                          <p:cTn id="52" fill="hold" nodeType="afterGroup">
                            <p:stCondLst>
                              <p:cond delay="9000"/>
                            </p:stCondLst>
                            <p:childTnLst>
                              <p:par>
                                <p:cTn id="53" presetID="17" presetClass="entr" presetSubtype="1"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ppt_h/2"/>
                                          </p:val>
                                        </p:tav>
                                        <p:tav tm="100000">
                                          <p:val>
                                            <p:strVal val="#ppt_y"/>
                                          </p:val>
                                        </p:tav>
                                      </p:tavLst>
                                    </p:anim>
                                    <p:anim calcmode="lin" valueType="num">
                                      <p:cBhvr>
                                        <p:cTn id="57" dur="1000" fill="hold"/>
                                        <p:tgtEl>
                                          <p:spTgt spid="15"/>
                                        </p:tgtEl>
                                        <p:attrNameLst>
                                          <p:attrName>ppt_w</p:attrName>
                                        </p:attrNameLst>
                                      </p:cBhvr>
                                      <p:tavLst>
                                        <p:tav tm="0">
                                          <p:val>
                                            <p:strVal val="#ppt_w"/>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P spid="9" grpId="0" autoUpdateAnimBg="0"/>
      <p:bldP spid="10" grpId="0" autoUpdateAnimBg="0"/>
      <p:bldP spid="11" grpId="0" autoUpdateAnimBg="0"/>
      <p:bldP spid="12" grpId="0" autoUpdateAnimBg="0"/>
      <p:bldP spid="13" grpId="0" autoUpdateAnimBg="0"/>
      <p:bldP spid="14" grpId="0" autoUpdateAnimBg="0"/>
      <p:bldP spid="15" grpId="0" autoUpdateAnimBg="0"/>
      <p:bldP spid="16"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5632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7F3AB59-B035-4672-A5EF-BDA1D20CA0BE}" type="slidenum">
              <a:rPr lang="en-US" smtClean="0"/>
              <a:pPr eaLnBrk="1" fontAlgn="base" hangingPunct="1">
                <a:spcBef>
                  <a:spcPct val="0"/>
                </a:spcBef>
                <a:spcAft>
                  <a:spcPct val="0"/>
                </a:spcAft>
              </a:pPr>
              <a:t>57</a:t>
            </a:fld>
            <a:endParaRPr lang="en-US" smtClean="0"/>
          </a:p>
        </p:txBody>
      </p:sp>
      <p:sp>
        <p:nvSpPr>
          <p:cNvPr id="6" name="Text Box 3"/>
          <p:cNvSpPr txBox="1">
            <a:spLocks noChangeArrowheads="1"/>
          </p:cNvSpPr>
          <p:nvPr/>
        </p:nvSpPr>
        <p:spPr bwMode="auto">
          <a:xfrm>
            <a:off x="457200" y="1719263"/>
            <a:ext cx="85344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50000"/>
              </a:spcBef>
            </a:pPr>
            <a:r>
              <a:rPr lang="en-US" sz="3000"/>
              <a:t>Consider the following table/file:</a:t>
            </a:r>
          </a:p>
        </p:txBody>
      </p:sp>
      <p:grpSp>
        <p:nvGrpSpPr>
          <p:cNvPr id="2" name="Group 4"/>
          <p:cNvGrpSpPr>
            <a:grpSpLocks/>
          </p:cNvGrpSpPr>
          <p:nvPr/>
        </p:nvGrpSpPr>
        <p:grpSpPr bwMode="auto">
          <a:xfrm>
            <a:off x="1219200" y="2897188"/>
            <a:ext cx="6556375" cy="2535237"/>
            <a:chOff x="768" y="1606"/>
            <a:chExt cx="4130" cy="1597"/>
          </a:xfrm>
        </p:grpSpPr>
        <p:grpSp>
          <p:nvGrpSpPr>
            <p:cNvPr id="56351" name="Group 5"/>
            <p:cNvGrpSpPr>
              <a:grpSpLocks/>
            </p:cNvGrpSpPr>
            <p:nvPr/>
          </p:nvGrpSpPr>
          <p:grpSpPr bwMode="auto">
            <a:xfrm>
              <a:off x="768" y="1606"/>
              <a:ext cx="4130" cy="781"/>
              <a:chOff x="768" y="1606"/>
              <a:chExt cx="4130" cy="781"/>
            </a:xfrm>
          </p:grpSpPr>
          <p:grpSp>
            <p:nvGrpSpPr>
              <p:cNvPr id="56371" name="Group 6"/>
              <p:cNvGrpSpPr>
                <a:grpSpLocks/>
              </p:cNvGrpSpPr>
              <p:nvPr/>
            </p:nvGrpSpPr>
            <p:grpSpPr bwMode="auto">
              <a:xfrm>
                <a:off x="768" y="1606"/>
                <a:ext cx="4128" cy="252"/>
                <a:chOff x="768" y="1606"/>
                <a:chExt cx="4128" cy="252"/>
              </a:xfrm>
            </p:grpSpPr>
            <p:sp>
              <p:nvSpPr>
                <p:cNvPr id="56383" name="Text Box 7"/>
                <p:cNvSpPr txBox="1">
                  <a:spLocks noChangeArrowheads="1"/>
                </p:cNvSpPr>
                <p:nvPr/>
              </p:nvSpPr>
              <p:spPr bwMode="auto">
                <a:xfrm>
                  <a:off x="768" y="1606"/>
                  <a:ext cx="980" cy="252"/>
                </a:xfrm>
                <a:prstGeom prst="rect">
                  <a:avLst/>
                </a:prstGeom>
                <a:solidFill>
                  <a:srgbClr val="4D4D4D"/>
                </a:solidFill>
                <a:ln w="25400">
                  <a:solidFill>
                    <a:srgbClr val="FFFFFF"/>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StudentID</a:t>
                  </a:r>
                </a:p>
              </p:txBody>
            </p:sp>
            <p:sp>
              <p:nvSpPr>
                <p:cNvPr id="56384" name="Text Box 8"/>
                <p:cNvSpPr txBox="1">
                  <a:spLocks noChangeArrowheads="1"/>
                </p:cNvSpPr>
                <p:nvPr/>
              </p:nvSpPr>
              <p:spPr bwMode="auto">
                <a:xfrm>
                  <a:off x="1748" y="1606"/>
                  <a:ext cx="1049" cy="252"/>
                </a:xfrm>
                <a:prstGeom prst="rect">
                  <a:avLst/>
                </a:prstGeom>
                <a:solidFill>
                  <a:srgbClr val="4D4D4D"/>
                </a:solidFill>
                <a:ln w="25400">
                  <a:solidFill>
                    <a:srgbClr val="FFFFFF"/>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Name</a:t>
                  </a:r>
                </a:p>
              </p:txBody>
            </p:sp>
            <p:sp>
              <p:nvSpPr>
                <p:cNvPr id="56385" name="Text Box 9"/>
                <p:cNvSpPr txBox="1">
                  <a:spLocks noChangeArrowheads="1"/>
                </p:cNvSpPr>
                <p:nvPr/>
              </p:nvSpPr>
              <p:spPr bwMode="auto">
                <a:xfrm>
                  <a:off x="2797" y="1606"/>
                  <a:ext cx="1050" cy="252"/>
                </a:xfrm>
                <a:prstGeom prst="rect">
                  <a:avLst/>
                </a:prstGeom>
                <a:solidFill>
                  <a:srgbClr val="4D4D4D"/>
                </a:solidFill>
                <a:ln w="25400">
                  <a:solidFill>
                    <a:srgbClr val="FFFFFF"/>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Address</a:t>
                  </a:r>
                </a:p>
              </p:txBody>
            </p:sp>
            <p:sp>
              <p:nvSpPr>
                <p:cNvPr id="56386" name="Text Box 10"/>
                <p:cNvSpPr txBox="1">
                  <a:spLocks noChangeArrowheads="1"/>
                </p:cNvSpPr>
                <p:nvPr/>
              </p:nvSpPr>
              <p:spPr bwMode="auto">
                <a:xfrm>
                  <a:off x="3847" y="1606"/>
                  <a:ext cx="1049" cy="252"/>
                </a:xfrm>
                <a:prstGeom prst="rect">
                  <a:avLst/>
                </a:prstGeom>
                <a:solidFill>
                  <a:srgbClr val="4D4D4D"/>
                </a:solidFill>
                <a:ln w="25400">
                  <a:solidFill>
                    <a:srgbClr val="FFFFFF"/>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Major</a:t>
                  </a:r>
                </a:p>
              </p:txBody>
            </p:sp>
          </p:grpSp>
          <p:grpSp>
            <p:nvGrpSpPr>
              <p:cNvPr id="56372" name="Group 11"/>
              <p:cNvGrpSpPr>
                <a:grpSpLocks/>
              </p:cNvGrpSpPr>
              <p:nvPr/>
            </p:nvGrpSpPr>
            <p:grpSpPr bwMode="auto">
              <a:xfrm>
                <a:off x="768" y="1873"/>
                <a:ext cx="4130" cy="252"/>
                <a:chOff x="240" y="2576"/>
                <a:chExt cx="2832" cy="251"/>
              </a:xfrm>
            </p:grpSpPr>
            <p:sp>
              <p:nvSpPr>
                <p:cNvPr id="56379" name="Text Box 12"/>
                <p:cNvSpPr txBox="1">
                  <a:spLocks noChangeArrowheads="1"/>
                </p:cNvSpPr>
                <p:nvPr/>
              </p:nvSpPr>
              <p:spPr bwMode="auto">
                <a:xfrm>
                  <a:off x="240" y="2576"/>
                  <a:ext cx="672" cy="251"/>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123456789</a:t>
                  </a:r>
                </a:p>
              </p:txBody>
            </p:sp>
            <p:sp>
              <p:nvSpPr>
                <p:cNvPr id="56380" name="Text Box 13"/>
                <p:cNvSpPr txBox="1">
                  <a:spLocks noChangeArrowheads="1"/>
                </p:cNvSpPr>
                <p:nvPr/>
              </p:nvSpPr>
              <p:spPr bwMode="auto">
                <a:xfrm>
                  <a:off x="912" y="2576"/>
                  <a:ext cx="720" cy="251"/>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Saenz, Lupe</a:t>
                  </a:r>
                </a:p>
              </p:txBody>
            </p:sp>
            <p:sp>
              <p:nvSpPr>
                <p:cNvPr id="56381" name="Text Box 14"/>
                <p:cNvSpPr txBox="1">
                  <a:spLocks noChangeArrowheads="1"/>
                </p:cNvSpPr>
                <p:nvPr/>
              </p:nvSpPr>
              <p:spPr bwMode="auto">
                <a:xfrm>
                  <a:off x="1632" y="2576"/>
                  <a:ext cx="720" cy="251"/>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123 Mesa</a:t>
                  </a:r>
                </a:p>
              </p:txBody>
            </p:sp>
            <p:sp>
              <p:nvSpPr>
                <p:cNvPr id="56382" name="Text Box 15"/>
                <p:cNvSpPr txBox="1">
                  <a:spLocks noChangeArrowheads="1"/>
                </p:cNvSpPr>
                <p:nvPr/>
              </p:nvSpPr>
              <p:spPr bwMode="auto">
                <a:xfrm>
                  <a:off x="2352" y="2576"/>
                  <a:ext cx="720" cy="251"/>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Finance</a:t>
                  </a:r>
                </a:p>
              </p:txBody>
            </p:sp>
          </p:grpSp>
          <p:grpSp>
            <p:nvGrpSpPr>
              <p:cNvPr id="56373" name="Group 16"/>
              <p:cNvGrpSpPr>
                <a:grpSpLocks/>
              </p:cNvGrpSpPr>
              <p:nvPr/>
            </p:nvGrpSpPr>
            <p:grpSpPr bwMode="auto">
              <a:xfrm>
                <a:off x="768" y="2135"/>
                <a:ext cx="4129" cy="252"/>
                <a:chOff x="240" y="2785"/>
                <a:chExt cx="2832" cy="251"/>
              </a:xfrm>
            </p:grpSpPr>
            <p:grpSp>
              <p:nvGrpSpPr>
                <p:cNvPr id="56374" name="Group 17"/>
                <p:cNvGrpSpPr>
                  <a:grpSpLocks/>
                </p:cNvGrpSpPr>
                <p:nvPr/>
              </p:nvGrpSpPr>
              <p:grpSpPr bwMode="auto">
                <a:xfrm>
                  <a:off x="240" y="2785"/>
                  <a:ext cx="2112" cy="251"/>
                  <a:chOff x="240" y="2737"/>
                  <a:chExt cx="2112" cy="251"/>
                </a:xfrm>
              </p:grpSpPr>
              <p:sp>
                <p:nvSpPr>
                  <p:cNvPr id="56376" name="Text Box 18"/>
                  <p:cNvSpPr txBox="1">
                    <a:spLocks noChangeArrowheads="1"/>
                  </p:cNvSpPr>
                  <p:nvPr/>
                </p:nvSpPr>
                <p:spPr bwMode="auto">
                  <a:xfrm>
                    <a:off x="240" y="2737"/>
                    <a:ext cx="672" cy="251"/>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234567890</a:t>
                    </a:r>
                  </a:p>
                </p:txBody>
              </p:sp>
              <p:sp>
                <p:nvSpPr>
                  <p:cNvPr id="56377" name="Text Box 19"/>
                  <p:cNvSpPr txBox="1">
                    <a:spLocks noChangeArrowheads="1"/>
                  </p:cNvSpPr>
                  <p:nvPr/>
                </p:nvSpPr>
                <p:spPr bwMode="auto">
                  <a:xfrm>
                    <a:off x="912" y="2737"/>
                    <a:ext cx="720" cy="251"/>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Chung, Mei</a:t>
                    </a:r>
                  </a:p>
                </p:txBody>
              </p:sp>
              <p:sp>
                <p:nvSpPr>
                  <p:cNvPr id="56378" name="Text Box 20"/>
                  <p:cNvSpPr txBox="1">
                    <a:spLocks noChangeArrowheads="1"/>
                  </p:cNvSpPr>
                  <p:nvPr/>
                </p:nvSpPr>
                <p:spPr bwMode="auto">
                  <a:xfrm>
                    <a:off x="1632" y="2737"/>
                    <a:ext cx="720" cy="251"/>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37 5</a:t>
                    </a:r>
                    <a:r>
                      <a:rPr lang="en-US" sz="2000" baseline="30000"/>
                      <a:t>th</a:t>
                    </a:r>
                    <a:r>
                      <a:rPr lang="en-US" sz="2000"/>
                      <a:t> St.</a:t>
                    </a:r>
                  </a:p>
                </p:txBody>
              </p:sp>
            </p:grpSp>
            <p:sp>
              <p:nvSpPr>
                <p:cNvPr id="56375" name="Text Box 21"/>
                <p:cNvSpPr txBox="1">
                  <a:spLocks noChangeArrowheads="1"/>
                </p:cNvSpPr>
                <p:nvPr/>
              </p:nvSpPr>
              <p:spPr bwMode="auto">
                <a:xfrm>
                  <a:off x="2352" y="2785"/>
                  <a:ext cx="720" cy="251"/>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INFOSYS</a:t>
                  </a:r>
                </a:p>
              </p:txBody>
            </p:sp>
          </p:grpSp>
        </p:grpSp>
        <p:grpSp>
          <p:nvGrpSpPr>
            <p:cNvPr id="56352" name="Group 22"/>
            <p:cNvGrpSpPr>
              <a:grpSpLocks/>
            </p:cNvGrpSpPr>
            <p:nvPr/>
          </p:nvGrpSpPr>
          <p:grpSpPr bwMode="auto">
            <a:xfrm>
              <a:off x="768" y="2401"/>
              <a:ext cx="4129" cy="540"/>
              <a:chOff x="768" y="2401"/>
              <a:chExt cx="4129" cy="540"/>
            </a:xfrm>
          </p:grpSpPr>
          <p:grpSp>
            <p:nvGrpSpPr>
              <p:cNvPr id="56359" name="Group 23"/>
              <p:cNvGrpSpPr>
                <a:grpSpLocks/>
              </p:cNvGrpSpPr>
              <p:nvPr/>
            </p:nvGrpSpPr>
            <p:grpSpPr bwMode="auto">
              <a:xfrm>
                <a:off x="768" y="2401"/>
                <a:ext cx="4129" cy="252"/>
                <a:chOff x="240" y="3008"/>
                <a:chExt cx="2832" cy="251"/>
              </a:xfrm>
            </p:grpSpPr>
            <p:grpSp>
              <p:nvGrpSpPr>
                <p:cNvPr id="56366" name="Group 24"/>
                <p:cNvGrpSpPr>
                  <a:grpSpLocks/>
                </p:cNvGrpSpPr>
                <p:nvPr/>
              </p:nvGrpSpPr>
              <p:grpSpPr bwMode="auto">
                <a:xfrm>
                  <a:off x="240" y="3008"/>
                  <a:ext cx="2112" cy="251"/>
                  <a:chOff x="240" y="2960"/>
                  <a:chExt cx="2112" cy="251"/>
                </a:xfrm>
              </p:grpSpPr>
              <p:sp>
                <p:nvSpPr>
                  <p:cNvPr id="56368" name="Text Box 25"/>
                  <p:cNvSpPr txBox="1">
                    <a:spLocks noChangeArrowheads="1"/>
                  </p:cNvSpPr>
                  <p:nvPr/>
                </p:nvSpPr>
                <p:spPr bwMode="auto">
                  <a:xfrm>
                    <a:off x="240" y="2960"/>
                    <a:ext cx="672" cy="251"/>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345678901</a:t>
                    </a:r>
                  </a:p>
                </p:txBody>
              </p:sp>
              <p:sp>
                <p:nvSpPr>
                  <p:cNvPr id="56369" name="Text Box 26"/>
                  <p:cNvSpPr txBox="1">
                    <a:spLocks noChangeArrowheads="1"/>
                  </p:cNvSpPr>
                  <p:nvPr/>
                </p:nvSpPr>
                <p:spPr bwMode="auto">
                  <a:xfrm>
                    <a:off x="912" y="2960"/>
                    <a:ext cx="720" cy="251"/>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Adams, John</a:t>
                    </a:r>
                  </a:p>
                </p:txBody>
              </p:sp>
              <p:sp>
                <p:nvSpPr>
                  <p:cNvPr id="56370" name="Text Box 27"/>
                  <p:cNvSpPr txBox="1">
                    <a:spLocks noChangeArrowheads="1"/>
                  </p:cNvSpPr>
                  <p:nvPr/>
                </p:nvSpPr>
                <p:spPr bwMode="auto">
                  <a:xfrm>
                    <a:off x="1632" y="2960"/>
                    <a:ext cx="720" cy="251"/>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54B Hague</a:t>
                    </a:r>
                  </a:p>
                </p:txBody>
              </p:sp>
            </p:grpSp>
            <p:sp>
              <p:nvSpPr>
                <p:cNvPr id="56367" name="Text Box 28"/>
                <p:cNvSpPr txBox="1">
                  <a:spLocks noChangeArrowheads="1"/>
                </p:cNvSpPr>
                <p:nvPr/>
              </p:nvSpPr>
              <p:spPr bwMode="auto">
                <a:xfrm>
                  <a:off x="2352" y="3008"/>
                  <a:ext cx="720" cy="251"/>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Accounting</a:t>
                  </a:r>
                </a:p>
              </p:txBody>
            </p:sp>
          </p:grpSp>
          <p:grpSp>
            <p:nvGrpSpPr>
              <p:cNvPr id="56360" name="Group 29"/>
              <p:cNvGrpSpPr>
                <a:grpSpLocks/>
              </p:cNvGrpSpPr>
              <p:nvPr/>
            </p:nvGrpSpPr>
            <p:grpSpPr bwMode="auto">
              <a:xfrm>
                <a:off x="768" y="2689"/>
                <a:ext cx="4129" cy="252"/>
                <a:chOff x="240" y="3217"/>
                <a:chExt cx="2832" cy="251"/>
              </a:xfrm>
            </p:grpSpPr>
            <p:grpSp>
              <p:nvGrpSpPr>
                <p:cNvPr id="56361" name="Group 30"/>
                <p:cNvGrpSpPr>
                  <a:grpSpLocks/>
                </p:cNvGrpSpPr>
                <p:nvPr/>
              </p:nvGrpSpPr>
              <p:grpSpPr bwMode="auto">
                <a:xfrm>
                  <a:off x="240" y="3217"/>
                  <a:ext cx="2112" cy="251"/>
                  <a:chOff x="240" y="3169"/>
                  <a:chExt cx="2112" cy="251"/>
                </a:xfrm>
              </p:grpSpPr>
              <p:sp>
                <p:nvSpPr>
                  <p:cNvPr id="56363" name="Text Box 31"/>
                  <p:cNvSpPr txBox="1">
                    <a:spLocks noChangeArrowheads="1"/>
                  </p:cNvSpPr>
                  <p:nvPr/>
                </p:nvSpPr>
                <p:spPr bwMode="auto">
                  <a:xfrm>
                    <a:off x="240" y="3169"/>
                    <a:ext cx="672" cy="251"/>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456789012</a:t>
                    </a:r>
                  </a:p>
                </p:txBody>
              </p:sp>
              <p:sp>
                <p:nvSpPr>
                  <p:cNvPr id="56364" name="Text Box 32"/>
                  <p:cNvSpPr txBox="1">
                    <a:spLocks noChangeArrowheads="1"/>
                  </p:cNvSpPr>
                  <p:nvPr/>
                </p:nvSpPr>
                <p:spPr bwMode="auto">
                  <a:xfrm>
                    <a:off x="912" y="3169"/>
                    <a:ext cx="720" cy="251"/>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Elam, Mary</a:t>
                    </a:r>
                  </a:p>
                </p:txBody>
              </p:sp>
              <p:sp>
                <p:nvSpPr>
                  <p:cNvPr id="56365" name="Text Box 33"/>
                  <p:cNvSpPr txBox="1">
                    <a:spLocks noChangeArrowheads="1"/>
                  </p:cNvSpPr>
                  <p:nvPr/>
                </p:nvSpPr>
                <p:spPr bwMode="auto">
                  <a:xfrm>
                    <a:off x="1632" y="3169"/>
                    <a:ext cx="720" cy="251"/>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123-22 E St.</a:t>
                    </a:r>
                  </a:p>
                </p:txBody>
              </p:sp>
            </p:grpSp>
            <p:sp>
              <p:nvSpPr>
                <p:cNvPr id="56362" name="Text Box 34"/>
                <p:cNvSpPr txBox="1">
                  <a:spLocks noChangeArrowheads="1"/>
                </p:cNvSpPr>
                <p:nvPr/>
              </p:nvSpPr>
              <p:spPr bwMode="auto">
                <a:xfrm>
                  <a:off x="2352" y="3217"/>
                  <a:ext cx="720" cy="251"/>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INFOSYS</a:t>
                  </a:r>
                </a:p>
              </p:txBody>
            </p:sp>
          </p:grpSp>
        </p:grpSp>
        <p:grpSp>
          <p:nvGrpSpPr>
            <p:cNvPr id="56353" name="Group 35"/>
            <p:cNvGrpSpPr>
              <a:grpSpLocks/>
            </p:cNvGrpSpPr>
            <p:nvPr/>
          </p:nvGrpSpPr>
          <p:grpSpPr bwMode="auto">
            <a:xfrm>
              <a:off x="768" y="2949"/>
              <a:ext cx="4128" cy="254"/>
              <a:chOff x="768" y="2949"/>
              <a:chExt cx="4128" cy="254"/>
            </a:xfrm>
          </p:grpSpPr>
          <p:grpSp>
            <p:nvGrpSpPr>
              <p:cNvPr id="56354" name="Group 36"/>
              <p:cNvGrpSpPr>
                <a:grpSpLocks/>
              </p:cNvGrpSpPr>
              <p:nvPr/>
            </p:nvGrpSpPr>
            <p:grpSpPr bwMode="auto">
              <a:xfrm>
                <a:off x="768" y="2951"/>
                <a:ext cx="3080" cy="252"/>
                <a:chOff x="240" y="3393"/>
                <a:chExt cx="2112" cy="251"/>
              </a:xfrm>
            </p:grpSpPr>
            <p:sp>
              <p:nvSpPr>
                <p:cNvPr id="56356" name="Text Box 37"/>
                <p:cNvSpPr txBox="1">
                  <a:spLocks noChangeArrowheads="1"/>
                </p:cNvSpPr>
                <p:nvPr/>
              </p:nvSpPr>
              <p:spPr bwMode="auto">
                <a:xfrm>
                  <a:off x="240" y="3393"/>
                  <a:ext cx="672" cy="251"/>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a:t>
                  </a:r>
                </a:p>
              </p:txBody>
            </p:sp>
            <p:sp>
              <p:nvSpPr>
                <p:cNvPr id="56357" name="Text Box 38"/>
                <p:cNvSpPr txBox="1">
                  <a:spLocks noChangeArrowheads="1"/>
                </p:cNvSpPr>
                <p:nvPr/>
              </p:nvSpPr>
              <p:spPr bwMode="auto">
                <a:xfrm>
                  <a:off x="912" y="3393"/>
                  <a:ext cx="720" cy="251"/>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a:t>
                  </a:r>
                </a:p>
              </p:txBody>
            </p:sp>
            <p:sp>
              <p:nvSpPr>
                <p:cNvPr id="56358" name="Text Box 39"/>
                <p:cNvSpPr txBox="1">
                  <a:spLocks noChangeArrowheads="1"/>
                </p:cNvSpPr>
                <p:nvPr/>
              </p:nvSpPr>
              <p:spPr bwMode="auto">
                <a:xfrm>
                  <a:off x="1632" y="3393"/>
                  <a:ext cx="720" cy="251"/>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a:t>
                  </a:r>
                </a:p>
              </p:txBody>
            </p:sp>
          </p:grpSp>
          <p:sp>
            <p:nvSpPr>
              <p:cNvPr id="56355" name="Text Box 40"/>
              <p:cNvSpPr txBox="1">
                <a:spLocks noChangeArrowheads="1"/>
              </p:cNvSpPr>
              <p:nvPr/>
            </p:nvSpPr>
            <p:spPr bwMode="auto">
              <a:xfrm>
                <a:off x="3847" y="2949"/>
                <a:ext cx="1049" cy="252"/>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a:t>
                </a:r>
              </a:p>
            </p:txBody>
          </p:sp>
        </p:grpSp>
      </p:grpSp>
      <p:sp>
        <p:nvSpPr>
          <p:cNvPr id="44" name="Text Box 41"/>
          <p:cNvSpPr txBox="1">
            <a:spLocks noChangeArrowheads="1"/>
          </p:cNvSpPr>
          <p:nvPr/>
        </p:nvSpPr>
        <p:spPr bwMode="auto">
          <a:xfrm>
            <a:off x="3505200" y="2328863"/>
            <a:ext cx="2312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Table Student</a:t>
            </a:r>
          </a:p>
        </p:txBody>
      </p:sp>
      <p:sp>
        <p:nvSpPr>
          <p:cNvPr id="45" name="Line 42"/>
          <p:cNvSpPr>
            <a:spLocks noChangeShapeType="1"/>
          </p:cNvSpPr>
          <p:nvPr/>
        </p:nvSpPr>
        <p:spPr bwMode="auto">
          <a:xfrm flipH="1">
            <a:off x="609600" y="3090863"/>
            <a:ext cx="609600" cy="0"/>
          </a:xfrm>
          <a:prstGeom prst="line">
            <a:avLst/>
          </a:prstGeom>
          <a:noFill/>
          <a:ln w="317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6" name="Line 43"/>
          <p:cNvSpPr>
            <a:spLocks noChangeShapeType="1"/>
          </p:cNvSpPr>
          <p:nvPr/>
        </p:nvSpPr>
        <p:spPr bwMode="auto">
          <a:xfrm>
            <a:off x="609600" y="3090863"/>
            <a:ext cx="0" cy="2819400"/>
          </a:xfrm>
          <a:prstGeom prst="line">
            <a:avLst/>
          </a:prstGeom>
          <a:noFill/>
          <a:ln w="317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7" name="Line 44"/>
          <p:cNvSpPr>
            <a:spLocks noChangeShapeType="1"/>
          </p:cNvSpPr>
          <p:nvPr/>
        </p:nvSpPr>
        <p:spPr bwMode="auto">
          <a:xfrm>
            <a:off x="609600" y="5910263"/>
            <a:ext cx="685800" cy="0"/>
          </a:xfrm>
          <a:prstGeom prst="line">
            <a:avLst/>
          </a:prstGeom>
          <a:noFill/>
          <a:ln w="3175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 name="Text Box 45"/>
          <p:cNvSpPr txBox="1">
            <a:spLocks noChangeArrowheads="1"/>
          </p:cNvSpPr>
          <p:nvPr/>
        </p:nvSpPr>
        <p:spPr bwMode="auto">
          <a:xfrm>
            <a:off x="1447800" y="5681663"/>
            <a:ext cx="5867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Field Names</a:t>
            </a:r>
          </a:p>
        </p:txBody>
      </p:sp>
      <p:grpSp>
        <p:nvGrpSpPr>
          <p:cNvPr id="17" name="Group 46"/>
          <p:cNvGrpSpPr>
            <a:grpSpLocks/>
          </p:cNvGrpSpPr>
          <p:nvPr/>
        </p:nvGrpSpPr>
        <p:grpSpPr bwMode="auto">
          <a:xfrm>
            <a:off x="1219200" y="3319463"/>
            <a:ext cx="6553200" cy="457200"/>
            <a:chOff x="768" y="3024"/>
            <a:chExt cx="4128" cy="288"/>
          </a:xfrm>
        </p:grpSpPr>
        <p:sp>
          <p:nvSpPr>
            <p:cNvPr id="56347" name="Line 47"/>
            <p:cNvSpPr>
              <a:spLocks noChangeShapeType="1"/>
            </p:cNvSpPr>
            <p:nvPr/>
          </p:nvSpPr>
          <p:spPr bwMode="auto">
            <a:xfrm>
              <a:off x="768" y="3312"/>
              <a:ext cx="4128" cy="0"/>
            </a:xfrm>
            <a:prstGeom prst="line">
              <a:avLst/>
            </a:prstGeom>
            <a:noFill/>
            <a:ln w="3175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6348" name="Line 48"/>
            <p:cNvSpPr>
              <a:spLocks noChangeShapeType="1"/>
            </p:cNvSpPr>
            <p:nvPr/>
          </p:nvSpPr>
          <p:spPr bwMode="auto">
            <a:xfrm>
              <a:off x="4896" y="3072"/>
              <a:ext cx="0" cy="240"/>
            </a:xfrm>
            <a:prstGeom prst="line">
              <a:avLst/>
            </a:prstGeom>
            <a:noFill/>
            <a:ln w="3175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6349" name="Line 49"/>
            <p:cNvSpPr>
              <a:spLocks noChangeShapeType="1"/>
            </p:cNvSpPr>
            <p:nvPr/>
          </p:nvSpPr>
          <p:spPr bwMode="auto">
            <a:xfrm>
              <a:off x="768" y="3072"/>
              <a:ext cx="0" cy="240"/>
            </a:xfrm>
            <a:prstGeom prst="line">
              <a:avLst/>
            </a:prstGeom>
            <a:noFill/>
            <a:ln w="3175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6350" name="Line 50"/>
            <p:cNvSpPr>
              <a:spLocks noChangeShapeType="1"/>
            </p:cNvSpPr>
            <p:nvPr/>
          </p:nvSpPr>
          <p:spPr bwMode="auto">
            <a:xfrm>
              <a:off x="768" y="3024"/>
              <a:ext cx="4128" cy="0"/>
            </a:xfrm>
            <a:prstGeom prst="line">
              <a:avLst/>
            </a:prstGeom>
            <a:noFill/>
            <a:ln w="3175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54" name="Line 51"/>
          <p:cNvSpPr>
            <a:spLocks noChangeShapeType="1"/>
          </p:cNvSpPr>
          <p:nvPr/>
        </p:nvSpPr>
        <p:spPr bwMode="auto">
          <a:xfrm>
            <a:off x="7772400" y="3471863"/>
            <a:ext cx="762000" cy="0"/>
          </a:xfrm>
          <a:prstGeom prst="line">
            <a:avLst/>
          </a:prstGeom>
          <a:noFill/>
          <a:ln w="317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5" name="Line 52"/>
          <p:cNvSpPr>
            <a:spLocks noChangeShapeType="1"/>
          </p:cNvSpPr>
          <p:nvPr/>
        </p:nvSpPr>
        <p:spPr bwMode="auto">
          <a:xfrm>
            <a:off x="8534400" y="3471863"/>
            <a:ext cx="0" cy="2895600"/>
          </a:xfrm>
          <a:prstGeom prst="line">
            <a:avLst/>
          </a:prstGeom>
          <a:noFill/>
          <a:ln w="317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6" name="Line 53"/>
          <p:cNvSpPr>
            <a:spLocks noChangeShapeType="1"/>
          </p:cNvSpPr>
          <p:nvPr/>
        </p:nvSpPr>
        <p:spPr bwMode="auto">
          <a:xfrm flipH="1">
            <a:off x="2743200" y="6367463"/>
            <a:ext cx="5791200" cy="0"/>
          </a:xfrm>
          <a:prstGeom prst="line">
            <a:avLst/>
          </a:prstGeom>
          <a:noFill/>
          <a:ln w="3175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7" name="Text Box 54"/>
          <p:cNvSpPr txBox="1">
            <a:spLocks noChangeArrowheads="1"/>
          </p:cNvSpPr>
          <p:nvPr/>
        </p:nvSpPr>
        <p:spPr bwMode="auto">
          <a:xfrm>
            <a:off x="1447800" y="6062663"/>
            <a:ext cx="213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Record</a:t>
            </a:r>
          </a:p>
        </p:txBody>
      </p:sp>
      <p:sp>
        <p:nvSpPr>
          <p:cNvPr id="58" name="Line 56"/>
          <p:cNvSpPr>
            <a:spLocks noChangeShapeType="1"/>
          </p:cNvSpPr>
          <p:nvPr/>
        </p:nvSpPr>
        <p:spPr bwMode="auto">
          <a:xfrm flipH="1">
            <a:off x="2819400" y="6748463"/>
            <a:ext cx="2438400" cy="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 name="Text Box 57"/>
          <p:cNvSpPr txBox="1">
            <a:spLocks noChangeArrowheads="1"/>
          </p:cNvSpPr>
          <p:nvPr/>
        </p:nvSpPr>
        <p:spPr bwMode="auto">
          <a:xfrm>
            <a:off x="1447800" y="6488113"/>
            <a:ext cx="213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Field</a:t>
            </a:r>
          </a:p>
        </p:txBody>
      </p:sp>
      <p:grpSp>
        <p:nvGrpSpPr>
          <p:cNvPr id="18" name="Group 63"/>
          <p:cNvGrpSpPr>
            <a:grpSpLocks/>
          </p:cNvGrpSpPr>
          <p:nvPr/>
        </p:nvGrpSpPr>
        <p:grpSpPr bwMode="auto">
          <a:xfrm>
            <a:off x="4419600" y="2938463"/>
            <a:ext cx="1676400" cy="3810000"/>
            <a:chOff x="2784" y="1632"/>
            <a:chExt cx="1056" cy="2400"/>
          </a:xfrm>
        </p:grpSpPr>
        <p:sp>
          <p:nvSpPr>
            <p:cNvPr id="56341" name="Line 55"/>
            <p:cNvSpPr>
              <a:spLocks noChangeShapeType="1"/>
            </p:cNvSpPr>
            <p:nvPr/>
          </p:nvSpPr>
          <p:spPr bwMode="auto">
            <a:xfrm>
              <a:off x="3312" y="3216"/>
              <a:ext cx="0" cy="816"/>
            </a:xfrm>
            <a:prstGeom prst="line">
              <a:avLst/>
            </a:prstGeom>
            <a:noFill/>
            <a:ln w="317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56342" name="Group 62"/>
            <p:cNvGrpSpPr>
              <a:grpSpLocks/>
            </p:cNvGrpSpPr>
            <p:nvPr/>
          </p:nvGrpSpPr>
          <p:grpSpPr bwMode="auto">
            <a:xfrm>
              <a:off x="2784" y="1632"/>
              <a:ext cx="1056" cy="1584"/>
              <a:chOff x="2784" y="1632"/>
              <a:chExt cx="1056" cy="1584"/>
            </a:xfrm>
          </p:grpSpPr>
          <p:sp>
            <p:nvSpPr>
              <p:cNvPr id="56343" name="Line 58"/>
              <p:cNvSpPr>
                <a:spLocks noChangeShapeType="1"/>
              </p:cNvSpPr>
              <p:nvPr/>
            </p:nvSpPr>
            <p:spPr bwMode="auto">
              <a:xfrm>
                <a:off x="2784" y="1632"/>
                <a:ext cx="0" cy="158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6344" name="Line 59"/>
              <p:cNvSpPr>
                <a:spLocks noChangeShapeType="1"/>
              </p:cNvSpPr>
              <p:nvPr/>
            </p:nvSpPr>
            <p:spPr bwMode="auto">
              <a:xfrm>
                <a:off x="2784" y="1632"/>
                <a:ext cx="1056"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6345" name="Line 60"/>
              <p:cNvSpPr>
                <a:spLocks noChangeShapeType="1"/>
              </p:cNvSpPr>
              <p:nvPr/>
            </p:nvSpPr>
            <p:spPr bwMode="auto">
              <a:xfrm>
                <a:off x="2784" y="3216"/>
                <a:ext cx="1056"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6346" name="Line 61"/>
              <p:cNvSpPr>
                <a:spLocks noChangeShapeType="1"/>
              </p:cNvSpPr>
              <p:nvPr/>
            </p:nvSpPr>
            <p:spPr bwMode="auto">
              <a:xfrm>
                <a:off x="3840" y="1632"/>
                <a:ext cx="0" cy="158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grpSp>
      </p:grpSp>
      <p:sp>
        <p:nvSpPr>
          <p:cNvPr id="67" name="Text Box 2"/>
          <p:cNvSpPr txBox="1">
            <a:spLocks noChangeArrowheads="1"/>
          </p:cNvSpPr>
          <p:nvPr/>
        </p:nvSpPr>
        <p:spPr bwMode="auto">
          <a:xfrm>
            <a:off x="0" y="6096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What types of DBMS are there??</a:t>
            </a:r>
          </a:p>
        </p:txBody>
      </p:sp>
      <p:sp>
        <p:nvSpPr>
          <p:cNvPr id="56340" name="Text Box 10"/>
          <p:cNvSpPr txBox="1">
            <a:spLocks noChangeArrowheads="1"/>
          </p:cNvSpPr>
          <p:nvPr/>
        </p:nvSpPr>
        <p:spPr bwMode="auto">
          <a:xfrm>
            <a:off x="381000" y="1219200"/>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ym typeface="Symbol" pitchFamily="18" charset="2"/>
              </a:rPr>
              <a:t>  Relational DBMS</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1000"/>
                                        <p:tgtEl>
                                          <p:spTgt spid="6"/>
                                        </p:tgtEl>
                                      </p:cBhvr>
                                    </p:animEffect>
                                  </p:childTnLst>
                                </p:cTn>
                              </p:par>
                            </p:childTnLst>
                          </p:cTn>
                        </p:par>
                        <p:par>
                          <p:cTn id="8" fill="hold" nodeType="afterGroup">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randombar(horizontal)">
                                      <p:cBhvr>
                                        <p:cTn id="11" dur="1000"/>
                                        <p:tgtEl>
                                          <p:spTgt spid="44"/>
                                        </p:tgtEl>
                                      </p:cBhvr>
                                    </p:animEffect>
                                  </p:childTnLst>
                                </p:cTn>
                              </p:par>
                            </p:childTnLst>
                          </p:cTn>
                        </p:par>
                        <p:par>
                          <p:cTn id="12" fill="hold" nodeType="afterGroup">
                            <p:stCondLst>
                              <p:cond delay="2000"/>
                            </p:stCondLst>
                            <p:childTnLst>
                              <p:par>
                                <p:cTn id="13" presetID="17"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ppt_h/2"/>
                                          </p:val>
                                        </p:tav>
                                        <p:tav tm="100000">
                                          <p:val>
                                            <p:strVal val="#ppt_y"/>
                                          </p:val>
                                        </p:tav>
                                      </p:tavLst>
                                    </p:anim>
                                    <p:anim calcmode="lin" valueType="num">
                                      <p:cBhvr>
                                        <p:cTn id="17" dur="1000" fill="hold"/>
                                        <p:tgtEl>
                                          <p:spTgt spid="2"/>
                                        </p:tgtEl>
                                        <p:attrNameLst>
                                          <p:attrName>ppt_w</p:attrName>
                                        </p:attrNameLst>
                                      </p:cBhvr>
                                      <p:tavLst>
                                        <p:tav tm="0">
                                          <p:val>
                                            <p:strVal val="#ppt_w"/>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childTnLst>
                                </p:cTn>
                              </p:par>
                            </p:childTnLst>
                          </p:cTn>
                        </p:par>
                        <p:par>
                          <p:cTn id="19" fill="hold" nodeType="afterGroup">
                            <p:stCondLst>
                              <p:cond delay="3000"/>
                            </p:stCondLst>
                            <p:childTnLst>
                              <p:par>
                                <p:cTn id="20" presetID="2" presetClass="entr" presetSubtype="2"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1000" fill="hold"/>
                                        <p:tgtEl>
                                          <p:spTgt spid="45"/>
                                        </p:tgtEl>
                                        <p:attrNameLst>
                                          <p:attrName>ppt_x</p:attrName>
                                        </p:attrNameLst>
                                      </p:cBhvr>
                                      <p:tavLst>
                                        <p:tav tm="0">
                                          <p:val>
                                            <p:strVal val="1+#ppt_w/2"/>
                                          </p:val>
                                        </p:tav>
                                        <p:tav tm="100000">
                                          <p:val>
                                            <p:strVal val="#ppt_x"/>
                                          </p:val>
                                        </p:tav>
                                      </p:tavLst>
                                    </p:anim>
                                    <p:anim calcmode="lin" valueType="num">
                                      <p:cBhvr additive="base">
                                        <p:cTn id="23" dur="1000" fill="hold"/>
                                        <p:tgtEl>
                                          <p:spTgt spid="45"/>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4000"/>
                            </p:stCondLst>
                            <p:childTnLst>
                              <p:par>
                                <p:cTn id="25" presetID="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ppt_x"/>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5000"/>
                            </p:stCondLst>
                            <p:childTnLst>
                              <p:par>
                                <p:cTn id="30" presetID="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1000" fill="hold"/>
                                        <p:tgtEl>
                                          <p:spTgt spid="47"/>
                                        </p:tgtEl>
                                        <p:attrNameLst>
                                          <p:attrName>ppt_x</p:attrName>
                                        </p:attrNameLst>
                                      </p:cBhvr>
                                      <p:tavLst>
                                        <p:tav tm="0">
                                          <p:val>
                                            <p:strVal val="0-#ppt_w/2"/>
                                          </p:val>
                                        </p:tav>
                                        <p:tav tm="100000">
                                          <p:val>
                                            <p:strVal val="#ppt_x"/>
                                          </p:val>
                                        </p:tav>
                                      </p:tavLst>
                                    </p:anim>
                                    <p:anim calcmode="lin" valueType="num">
                                      <p:cBhvr additive="base">
                                        <p:cTn id="33" dur="1000" fill="hold"/>
                                        <p:tgtEl>
                                          <p:spTgt spid="47"/>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6000"/>
                            </p:stCondLst>
                            <p:childTnLst>
                              <p:par>
                                <p:cTn id="35" presetID="2" presetClass="entr" presetSubtype="2"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1000" fill="hold"/>
                                        <p:tgtEl>
                                          <p:spTgt spid="48"/>
                                        </p:tgtEl>
                                        <p:attrNameLst>
                                          <p:attrName>ppt_x</p:attrName>
                                        </p:attrNameLst>
                                      </p:cBhvr>
                                      <p:tavLst>
                                        <p:tav tm="0">
                                          <p:val>
                                            <p:strVal val="1+#ppt_w/2"/>
                                          </p:val>
                                        </p:tav>
                                        <p:tav tm="100000">
                                          <p:val>
                                            <p:strVal val="#ppt_x"/>
                                          </p:val>
                                        </p:tav>
                                      </p:tavLst>
                                    </p:anim>
                                    <p:anim calcmode="lin" valueType="num">
                                      <p:cBhvr additive="base">
                                        <p:cTn id="38" dur="1000" fill="hold"/>
                                        <p:tgtEl>
                                          <p:spTgt spid="48"/>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7000"/>
                            </p:stCondLst>
                            <p:childTnLst>
                              <p:par>
                                <p:cTn id="40" presetID="17" presetClass="entr" presetSubtype="1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1000" fill="hold"/>
                                        <p:tgtEl>
                                          <p:spTgt spid="17"/>
                                        </p:tgtEl>
                                        <p:attrNameLst>
                                          <p:attrName>ppt_w</p:attrName>
                                        </p:attrNameLst>
                                      </p:cBhvr>
                                      <p:tavLst>
                                        <p:tav tm="0">
                                          <p:val>
                                            <p:fltVal val="0"/>
                                          </p:val>
                                        </p:tav>
                                        <p:tav tm="100000">
                                          <p:val>
                                            <p:strVal val="#ppt_w"/>
                                          </p:val>
                                        </p:tav>
                                      </p:tavLst>
                                    </p:anim>
                                    <p:anim calcmode="lin" valueType="num">
                                      <p:cBhvr>
                                        <p:cTn id="43" dur="1000" fill="hold"/>
                                        <p:tgtEl>
                                          <p:spTgt spid="17"/>
                                        </p:tgtEl>
                                        <p:attrNameLst>
                                          <p:attrName>ppt_h</p:attrName>
                                        </p:attrNameLst>
                                      </p:cBhvr>
                                      <p:tavLst>
                                        <p:tav tm="0">
                                          <p:val>
                                            <p:strVal val="#ppt_h"/>
                                          </p:val>
                                        </p:tav>
                                        <p:tav tm="100000">
                                          <p:val>
                                            <p:strVal val="#ppt_h"/>
                                          </p:val>
                                        </p:tav>
                                      </p:tavLst>
                                    </p:anim>
                                  </p:childTnLst>
                                </p:cTn>
                              </p:par>
                            </p:childTnLst>
                          </p:cTn>
                        </p:par>
                        <p:par>
                          <p:cTn id="44" fill="hold" nodeType="afterGroup">
                            <p:stCondLst>
                              <p:cond delay="8000"/>
                            </p:stCondLst>
                            <p:childTnLst>
                              <p:par>
                                <p:cTn id="45" presetID="2" presetClass="entr" presetSubtype="8" fill="hold" grpId="0" nodeType="afterEffect">
                                  <p:stCondLst>
                                    <p:cond delay="0"/>
                                  </p:stCondLst>
                                  <p:childTnLst>
                                    <p:set>
                                      <p:cBhvr>
                                        <p:cTn id="46" dur="1" fill="hold">
                                          <p:stCondLst>
                                            <p:cond delay="0"/>
                                          </p:stCondLst>
                                        </p:cTn>
                                        <p:tgtEl>
                                          <p:spTgt spid="54"/>
                                        </p:tgtEl>
                                        <p:attrNameLst>
                                          <p:attrName>style.visibility</p:attrName>
                                        </p:attrNameLst>
                                      </p:cBhvr>
                                      <p:to>
                                        <p:strVal val="visible"/>
                                      </p:to>
                                    </p:set>
                                    <p:anim calcmode="lin" valueType="num">
                                      <p:cBhvr additive="base">
                                        <p:cTn id="47" dur="1000" fill="hold"/>
                                        <p:tgtEl>
                                          <p:spTgt spid="54"/>
                                        </p:tgtEl>
                                        <p:attrNameLst>
                                          <p:attrName>ppt_x</p:attrName>
                                        </p:attrNameLst>
                                      </p:cBhvr>
                                      <p:tavLst>
                                        <p:tav tm="0">
                                          <p:val>
                                            <p:strVal val="0-#ppt_w/2"/>
                                          </p:val>
                                        </p:tav>
                                        <p:tav tm="100000">
                                          <p:val>
                                            <p:strVal val="#ppt_x"/>
                                          </p:val>
                                        </p:tav>
                                      </p:tavLst>
                                    </p:anim>
                                    <p:anim calcmode="lin" valueType="num">
                                      <p:cBhvr additive="base">
                                        <p:cTn id="48" dur="1000" fill="hold"/>
                                        <p:tgtEl>
                                          <p:spTgt spid="54"/>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9000"/>
                            </p:stCondLst>
                            <p:childTnLst>
                              <p:par>
                                <p:cTn id="50" presetID="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 calcmode="lin" valueType="num">
                                      <p:cBhvr additive="base">
                                        <p:cTn id="52" dur="1000" fill="hold"/>
                                        <p:tgtEl>
                                          <p:spTgt spid="55"/>
                                        </p:tgtEl>
                                        <p:attrNameLst>
                                          <p:attrName>ppt_x</p:attrName>
                                        </p:attrNameLst>
                                      </p:cBhvr>
                                      <p:tavLst>
                                        <p:tav tm="0">
                                          <p:val>
                                            <p:strVal val="#ppt_x"/>
                                          </p:val>
                                        </p:tav>
                                        <p:tav tm="100000">
                                          <p:val>
                                            <p:strVal val="#ppt_x"/>
                                          </p:val>
                                        </p:tav>
                                      </p:tavLst>
                                    </p:anim>
                                    <p:anim calcmode="lin" valueType="num">
                                      <p:cBhvr additive="base">
                                        <p:cTn id="53" dur="1000" fill="hold"/>
                                        <p:tgtEl>
                                          <p:spTgt spid="55"/>
                                        </p:tgtEl>
                                        <p:attrNameLst>
                                          <p:attrName>ppt_y</p:attrName>
                                        </p:attrNameLst>
                                      </p:cBhvr>
                                      <p:tavLst>
                                        <p:tav tm="0">
                                          <p:val>
                                            <p:strVal val="0-#ppt_h/2"/>
                                          </p:val>
                                        </p:tav>
                                        <p:tav tm="100000">
                                          <p:val>
                                            <p:strVal val="#ppt_y"/>
                                          </p:val>
                                        </p:tav>
                                      </p:tavLst>
                                    </p:anim>
                                  </p:childTnLst>
                                </p:cTn>
                              </p:par>
                            </p:childTnLst>
                          </p:cTn>
                        </p:par>
                        <p:par>
                          <p:cTn id="54" fill="hold" nodeType="afterGroup">
                            <p:stCondLst>
                              <p:cond delay="10000"/>
                            </p:stCondLst>
                            <p:childTnLst>
                              <p:par>
                                <p:cTn id="55" presetID="2" presetClass="entr" presetSubtype="2" fill="hold" grpId="0" nodeType="after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additive="base">
                                        <p:cTn id="57" dur="1000" fill="hold"/>
                                        <p:tgtEl>
                                          <p:spTgt spid="56"/>
                                        </p:tgtEl>
                                        <p:attrNameLst>
                                          <p:attrName>ppt_x</p:attrName>
                                        </p:attrNameLst>
                                      </p:cBhvr>
                                      <p:tavLst>
                                        <p:tav tm="0">
                                          <p:val>
                                            <p:strVal val="1+#ppt_w/2"/>
                                          </p:val>
                                        </p:tav>
                                        <p:tav tm="100000">
                                          <p:val>
                                            <p:strVal val="#ppt_x"/>
                                          </p:val>
                                        </p:tav>
                                      </p:tavLst>
                                    </p:anim>
                                    <p:anim calcmode="lin" valueType="num">
                                      <p:cBhvr additive="base">
                                        <p:cTn id="58" dur="1000" fill="hold"/>
                                        <p:tgtEl>
                                          <p:spTgt spid="56"/>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11000"/>
                            </p:stCondLst>
                            <p:childTnLst>
                              <p:par>
                                <p:cTn id="60" presetID="2" presetClass="entr" presetSubtype="8" fill="hold" grpId="0" nodeType="afterEffect">
                                  <p:stCondLst>
                                    <p:cond delay="0"/>
                                  </p:stCondLst>
                                  <p:childTnLst>
                                    <p:set>
                                      <p:cBhvr>
                                        <p:cTn id="61" dur="1" fill="hold">
                                          <p:stCondLst>
                                            <p:cond delay="0"/>
                                          </p:stCondLst>
                                        </p:cTn>
                                        <p:tgtEl>
                                          <p:spTgt spid="57"/>
                                        </p:tgtEl>
                                        <p:attrNameLst>
                                          <p:attrName>style.visibility</p:attrName>
                                        </p:attrNameLst>
                                      </p:cBhvr>
                                      <p:to>
                                        <p:strVal val="visible"/>
                                      </p:to>
                                    </p:set>
                                    <p:anim calcmode="lin" valueType="num">
                                      <p:cBhvr additive="base">
                                        <p:cTn id="62" dur="1000" fill="hold"/>
                                        <p:tgtEl>
                                          <p:spTgt spid="57"/>
                                        </p:tgtEl>
                                        <p:attrNameLst>
                                          <p:attrName>ppt_x</p:attrName>
                                        </p:attrNameLst>
                                      </p:cBhvr>
                                      <p:tavLst>
                                        <p:tav tm="0">
                                          <p:val>
                                            <p:strVal val="0-#ppt_w/2"/>
                                          </p:val>
                                        </p:tav>
                                        <p:tav tm="100000">
                                          <p:val>
                                            <p:strVal val="#ppt_x"/>
                                          </p:val>
                                        </p:tav>
                                      </p:tavLst>
                                    </p:anim>
                                    <p:anim calcmode="lin" valueType="num">
                                      <p:cBhvr additive="base">
                                        <p:cTn id="63" dur="1000" fill="hold"/>
                                        <p:tgtEl>
                                          <p:spTgt spid="57"/>
                                        </p:tgtEl>
                                        <p:attrNameLst>
                                          <p:attrName>ppt_y</p:attrName>
                                        </p:attrNameLst>
                                      </p:cBhvr>
                                      <p:tavLst>
                                        <p:tav tm="0">
                                          <p:val>
                                            <p:strVal val="#ppt_y"/>
                                          </p:val>
                                        </p:tav>
                                        <p:tav tm="100000">
                                          <p:val>
                                            <p:strVal val="#ppt_y"/>
                                          </p:val>
                                        </p:tav>
                                      </p:tavLst>
                                    </p:anim>
                                  </p:childTnLst>
                                </p:cTn>
                              </p:par>
                            </p:childTnLst>
                          </p:cTn>
                        </p:par>
                        <p:par>
                          <p:cTn id="64" fill="hold" nodeType="afterGroup">
                            <p:stCondLst>
                              <p:cond delay="12000"/>
                            </p:stCondLst>
                            <p:childTnLst>
                              <p:par>
                                <p:cTn id="65" presetID="22" presetClass="entr" presetSubtype="1"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up)">
                                      <p:cBhvr>
                                        <p:cTn id="67" dur="1000"/>
                                        <p:tgtEl>
                                          <p:spTgt spid="18"/>
                                        </p:tgtEl>
                                      </p:cBhvr>
                                    </p:animEffect>
                                  </p:childTnLst>
                                </p:cTn>
                              </p:par>
                            </p:childTnLst>
                          </p:cTn>
                        </p:par>
                        <p:par>
                          <p:cTn id="68" fill="hold" nodeType="afterGroup">
                            <p:stCondLst>
                              <p:cond delay="13000"/>
                            </p:stCondLst>
                            <p:childTnLst>
                              <p:par>
                                <p:cTn id="69" presetID="2" presetClass="entr" presetSubtype="2" fill="hold" grpId="0" nodeType="afterEffect">
                                  <p:stCondLst>
                                    <p:cond delay="0"/>
                                  </p:stCondLst>
                                  <p:childTnLst>
                                    <p:set>
                                      <p:cBhvr>
                                        <p:cTn id="70" dur="1" fill="hold">
                                          <p:stCondLst>
                                            <p:cond delay="0"/>
                                          </p:stCondLst>
                                        </p:cTn>
                                        <p:tgtEl>
                                          <p:spTgt spid="58"/>
                                        </p:tgtEl>
                                        <p:attrNameLst>
                                          <p:attrName>style.visibility</p:attrName>
                                        </p:attrNameLst>
                                      </p:cBhvr>
                                      <p:to>
                                        <p:strVal val="visible"/>
                                      </p:to>
                                    </p:set>
                                    <p:anim calcmode="lin" valueType="num">
                                      <p:cBhvr additive="base">
                                        <p:cTn id="71" dur="1000" fill="hold"/>
                                        <p:tgtEl>
                                          <p:spTgt spid="58"/>
                                        </p:tgtEl>
                                        <p:attrNameLst>
                                          <p:attrName>ppt_x</p:attrName>
                                        </p:attrNameLst>
                                      </p:cBhvr>
                                      <p:tavLst>
                                        <p:tav tm="0">
                                          <p:val>
                                            <p:strVal val="1+#ppt_w/2"/>
                                          </p:val>
                                        </p:tav>
                                        <p:tav tm="100000">
                                          <p:val>
                                            <p:strVal val="#ppt_x"/>
                                          </p:val>
                                        </p:tav>
                                      </p:tavLst>
                                    </p:anim>
                                    <p:anim calcmode="lin" valueType="num">
                                      <p:cBhvr additive="base">
                                        <p:cTn id="72" dur="1000" fill="hold"/>
                                        <p:tgtEl>
                                          <p:spTgt spid="58"/>
                                        </p:tgtEl>
                                        <p:attrNameLst>
                                          <p:attrName>ppt_y</p:attrName>
                                        </p:attrNameLst>
                                      </p:cBhvr>
                                      <p:tavLst>
                                        <p:tav tm="0">
                                          <p:val>
                                            <p:strVal val="#ppt_y"/>
                                          </p:val>
                                        </p:tav>
                                        <p:tav tm="100000">
                                          <p:val>
                                            <p:strVal val="#ppt_y"/>
                                          </p:val>
                                        </p:tav>
                                      </p:tavLst>
                                    </p:anim>
                                  </p:childTnLst>
                                </p:cTn>
                              </p:par>
                            </p:childTnLst>
                          </p:cTn>
                        </p:par>
                        <p:par>
                          <p:cTn id="73" fill="hold" nodeType="afterGroup">
                            <p:stCondLst>
                              <p:cond delay="14000"/>
                            </p:stCondLst>
                            <p:childTnLst>
                              <p:par>
                                <p:cTn id="74" presetID="2" presetClass="entr" presetSubtype="8"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 calcmode="lin" valueType="num">
                                      <p:cBhvr additive="base">
                                        <p:cTn id="76" dur="1000" fill="hold"/>
                                        <p:tgtEl>
                                          <p:spTgt spid="59"/>
                                        </p:tgtEl>
                                        <p:attrNameLst>
                                          <p:attrName>ppt_x</p:attrName>
                                        </p:attrNameLst>
                                      </p:cBhvr>
                                      <p:tavLst>
                                        <p:tav tm="0">
                                          <p:val>
                                            <p:strVal val="0-#ppt_w/2"/>
                                          </p:val>
                                        </p:tav>
                                        <p:tav tm="100000">
                                          <p:val>
                                            <p:strVal val="#ppt_x"/>
                                          </p:val>
                                        </p:tav>
                                      </p:tavLst>
                                    </p:anim>
                                    <p:anim calcmode="lin" valueType="num">
                                      <p:cBhvr additive="base">
                                        <p:cTn id="77" dur="10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44" grpId="0" autoUpdateAnimBg="0"/>
      <p:bldP spid="45" grpId="0" animBg="1"/>
      <p:bldP spid="46" grpId="0" animBg="1"/>
      <p:bldP spid="47" grpId="0" animBg="1"/>
      <p:bldP spid="48" grpId="0" autoUpdateAnimBg="0"/>
      <p:bldP spid="54" grpId="0" animBg="1"/>
      <p:bldP spid="55" grpId="0" animBg="1"/>
      <p:bldP spid="56" grpId="0" animBg="1"/>
      <p:bldP spid="57" grpId="0" autoUpdateAnimBg="0"/>
      <p:bldP spid="58" grpId="0" animBg="1"/>
      <p:bldP spid="59"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5734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F227FB18-B355-43EC-99B2-B22B88E1FF10}" type="slidenum">
              <a:rPr lang="en-US" smtClean="0"/>
              <a:pPr eaLnBrk="1" fontAlgn="base" hangingPunct="1">
                <a:spcBef>
                  <a:spcPct val="0"/>
                </a:spcBef>
                <a:spcAft>
                  <a:spcPct val="0"/>
                </a:spcAft>
              </a:pPr>
              <a:t>58</a:t>
            </a:fld>
            <a:endParaRPr lang="en-US" smtClean="0"/>
          </a:p>
        </p:txBody>
      </p:sp>
      <p:sp>
        <p:nvSpPr>
          <p:cNvPr id="6" name="Text Box 2"/>
          <p:cNvSpPr txBox="1">
            <a:spLocks noChangeArrowheads="1"/>
          </p:cNvSpPr>
          <p:nvPr/>
        </p:nvSpPr>
        <p:spPr bwMode="auto">
          <a:xfrm>
            <a:off x="0" y="6096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What types of DBMS are there??</a:t>
            </a:r>
          </a:p>
        </p:txBody>
      </p:sp>
      <p:sp>
        <p:nvSpPr>
          <p:cNvPr id="57349" name="Text Box 10"/>
          <p:cNvSpPr txBox="1">
            <a:spLocks noChangeArrowheads="1"/>
          </p:cNvSpPr>
          <p:nvPr/>
        </p:nvSpPr>
        <p:spPr bwMode="auto">
          <a:xfrm>
            <a:off x="381000" y="1219200"/>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ym typeface="Symbol" pitchFamily="18" charset="2"/>
              </a:rPr>
              <a:t>  Relational DBMS</a:t>
            </a:r>
            <a:endParaRPr lang="en-US" sz="2800"/>
          </a:p>
        </p:txBody>
      </p:sp>
      <p:sp>
        <p:nvSpPr>
          <p:cNvPr id="8" name="Text Box 3"/>
          <p:cNvSpPr txBox="1">
            <a:spLocks noChangeArrowheads="1"/>
          </p:cNvSpPr>
          <p:nvPr/>
        </p:nvSpPr>
        <p:spPr bwMode="auto">
          <a:xfrm>
            <a:off x="762000" y="1763713"/>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50000"/>
              </a:spcBef>
            </a:pPr>
            <a:r>
              <a:rPr lang="en-US" sz="2200"/>
              <a:t>Additional RDBMS Terminology:</a:t>
            </a:r>
          </a:p>
        </p:txBody>
      </p:sp>
      <p:grpSp>
        <p:nvGrpSpPr>
          <p:cNvPr id="2" name="Group 4"/>
          <p:cNvGrpSpPr>
            <a:grpSpLocks/>
          </p:cNvGrpSpPr>
          <p:nvPr/>
        </p:nvGrpSpPr>
        <p:grpSpPr bwMode="auto">
          <a:xfrm>
            <a:off x="1219200" y="2660650"/>
            <a:ext cx="6556375" cy="2535238"/>
            <a:chOff x="768" y="1606"/>
            <a:chExt cx="4130" cy="1597"/>
          </a:xfrm>
        </p:grpSpPr>
        <p:grpSp>
          <p:nvGrpSpPr>
            <p:cNvPr id="57358" name="Group 5"/>
            <p:cNvGrpSpPr>
              <a:grpSpLocks/>
            </p:cNvGrpSpPr>
            <p:nvPr/>
          </p:nvGrpSpPr>
          <p:grpSpPr bwMode="auto">
            <a:xfrm>
              <a:off x="768" y="1606"/>
              <a:ext cx="4130" cy="781"/>
              <a:chOff x="768" y="1606"/>
              <a:chExt cx="4130" cy="781"/>
            </a:xfrm>
          </p:grpSpPr>
          <p:grpSp>
            <p:nvGrpSpPr>
              <p:cNvPr id="57378" name="Group 6"/>
              <p:cNvGrpSpPr>
                <a:grpSpLocks/>
              </p:cNvGrpSpPr>
              <p:nvPr/>
            </p:nvGrpSpPr>
            <p:grpSpPr bwMode="auto">
              <a:xfrm>
                <a:off x="768" y="1606"/>
                <a:ext cx="4128" cy="252"/>
                <a:chOff x="768" y="1606"/>
                <a:chExt cx="4128" cy="252"/>
              </a:xfrm>
            </p:grpSpPr>
            <p:sp>
              <p:nvSpPr>
                <p:cNvPr id="57390" name="Text Box 7"/>
                <p:cNvSpPr txBox="1">
                  <a:spLocks noChangeArrowheads="1"/>
                </p:cNvSpPr>
                <p:nvPr/>
              </p:nvSpPr>
              <p:spPr bwMode="auto">
                <a:xfrm>
                  <a:off x="768" y="1606"/>
                  <a:ext cx="980" cy="252"/>
                </a:xfrm>
                <a:prstGeom prst="rect">
                  <a:avLst/>
                </a:prstGeom>
                <a:solidFill>
                  <a:srgbClr val="4D4D4D"/>
                </a:solidFill>
                <a:ln w="25400">
                  <a:solidFill>
                    <a:srgbClr val="FFFFFF"/>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StudentID</a:t>
                  </a:r>
                </a:p>
              </p:txBody>
            </p:sp>
            <p:sp>
              <p:nvSpPr>
                <p:cNvPr id="57391" name="Text Box 8"/>
                <p:cNvSpPr txBox="1">
                  <a:spLocks noChangeArrowheads="1"/>
                </p:cNvSpPr>
                <p:nvPr/>
              </p:nvSpPr>
              <p:spPr bwMode="auto">
                <a:xfrm>
                  <a:off x="1748" y="1606"/>
                  <a:ext cx="1049" cy="252"/>
                </a:xfrm>
                <a:prstGeom prst="rect">
                  <a:avLst/>
                </a:prstGeom>
                <a:solidFill>
                  <a:srgbClr val="4D4D4D"/>
                </a:solidFill>
                <a:ln w="25400">
                  <a:solidFill>
                    <a:srgbClr val="FFFFFF"/>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Name</a:t>
                  </a:r>
                </a:p>
              </p:txBody>
            </p:sp>
            <p:sp>
              <p:nvSpPr>
                <p:cNvPr id="57392" name="Text Box 9"/>
                <p:cNvSpPr txBox="1">
                  <a:spLocks noChangeArrowheads="1"/>
                </p:cNvSpPr>
                <p:nvPr/>
              </p:nvSpPr>
              <p:spPr bwMode="auto">
                <a:xfrm>
                  <a:off x="2797" y="1606"/>
                  <a:ext cx="1050" cy="252"/>
                </a:xfrm>
                <a:prstGeom prst="rect">
                  <a:avLst/>
                </a:prstGeom>
                <a:solidFill>
                  <a:srgbClr val="4D4D4D"/>
                </a:solidFill>
                <a:ln w="25400">
                  <a:solidFill>
                    <a:srgbClr val="FFFFFF"/>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Address</a:t>
                  </a:r>
                </a:p>
              </p:txBody>
            </p:sp>
            <p:sp>
              <p:nvSpPr>
                <p:cNvPr id="57393" name="Text Box 10"/>
                <p:cNvSpPr txBox="1">
                  <a:spLocks noChangeArrowheads="1"/>
                </p:cNvSpPr>
                <p:nvPr/>
              </p:nvSpPr>
              <p:spPr bwMode="auto">
                <a:xfrm>
                  <a:off x="3847" y="1606"/>
                  <a:ext cx="1049" cy="252"/>
                </a:xfrm>
                <a:prstGeom prst="rect">
                  <a:avLst/>
                </a:prstGeom>
                <a:solidFill>
                  <a:srgbClr val="4D4D4D"/>
                </a:solidFill>
                <a:ln w="25400">
                  <a:solidFill>
                    <a:srgbClr val="FFFFFF"/>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Major</a:t>
                  </a:r>
                </a:p>
              </p:txBody>
            </p:sp>
          </p:grpSp>
          <p:grpSp>
            <p:nvGrpSpPr>
              <p:cNvPr id="57379" name="Group 11"/>
              <p:cNvGrpSpPr>
                <a:grpSpLocks/>
              </p:cNvGrpSpPr>
              <p:nvPr/>
            </p:nvGrpSpPr>
            <p:grpSpPr bwMode="auto">
              <a:xfrm>
                <a:off x="768" y="1873"/>
                <a:ext cx="4130" cy="252"/>
                <a:chOff x="240" y="2576"/>
                <a:chExt cx="2832" cy="251"/>
              </a:xfrm>
            </p:grpSpPr>
            <p:sp>
              <p:nvSpPr>
                <p:cNvPr id="57386" name="Text Box 12"/>
                <p:cNvSpPr txBox="1">
                  <a:spLocks noChangeArrowheads="1"/>
                </p:cNvSpPr>
                <p:nvPr/>
              </p:nvSpPr>
              <p:spPr bwMode="auto">
                <a:xfrm>
                  <a:off x="240" y="2576"/>
                  <a:ext cx="672" cy="251"/>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123456789</a:t>
                  </a:r>
                </a:p>
              </p:txBody>
            </p:sp>
            <p:sp>
              <p:nvSpPr>
                <p:cNvPr id="57387" name="Text Box 13"/>
                <p:cNvSpPr txBox="1">
                  <a:spLocks noChangeArrowheads="1"/>
                </p:cNvSpPr>
                <p:nvPr/>
              </p:nvSpPr>
              <p:spPr bwMode="auto">
                <a:xfrm>
                  <a:off x="912" y="2576"/>
                  <a:ext cx="720" cy="251"/>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Saenz, Lupe</a:t>
                  </a:r>
                </a:p>
              </p:txBody>
            </p:sp>
            <p:sp>
              <p:nvSpPr>
                <p:cNvPr id="57388" name="Text Box 14"/>
                <p:cNvSpPr txBox="1">
                  <a:spLocks noChangeArrowheads="1"/>
                </p:cNvSpPr>
                <p:nvPr/>
              </p:nvSpPr>
              <p:spPr bwMode="auto">
                <a:xfrm>
                  <a:off x="1632" y="2576"/>
                  <a:ext cx="720" cy="251"/>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123 Mesa</a:t>
                  </a:r>
                </a:p>
              </p:txBody>
            </p:sp>
            <p:sp>
              <p:nvSpPr>
                <p:cNvPr id="57389" name="Text Box 15"/>
                <p:cNvSpPr txBox="1">
                  <a:spLocks noChangeArrowheads="1"/>
                </p:cNvSpPr>
                <p:nvPr/>
              </p:nvSpPr>
              <p:spPr bwMode="auto">
                <a:xfrm>
                  <a:off x="2352" y="2576"/>
                  <a:ext cx="720" cy="251"/>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Finance</a:t>
                  </a:r>
                </a:p>
              </p:txBody>
            </p:sp>
          </p:grpSp>
          <p:grpSp>
            <p:nvGrpSpPr>
              <p:cNvPr id="57380" name="Group 16"/>
              <p:cNvGrpSpPr>
                <a:grpSpLocks/>
              </p:cNvGrpSpPr>
              <p:nvPr/>
            </p:nvGrpSpPr>
            <p:grpSpPr bwMode="auto">
              <a:xfrm>
                <a:off x="768" y="2135"/>
                <a:ext cx="4129" cy="252"/>
                <a:chOff x="240" y="2785"/>
                <a:chExt cx="2832" cy="251"/>
              </a:xfrm>
            </p:grpSpPr>
            <p:grpSp>
              <p:nvGrpSpPr>
                <p:cNvPr id="57381" name="Group 17"/>
                <p:cNvGrpSpPr>
                  <a:grpSpLocks/>
                </p:cNvGrpSpPr>
                <p:nvPr/>
              </p:nvGrpSpPr>
              <p:grpSpPr bwMode="auto">
                <a:xfrm>
                  <a:off x="240" y="2785"/>
                  <a:ext cx="2112" cy="251"/>
                  <a:chOff x="240" y="2737"/>
                  <a:chExt cx="2112" cy="251"/>
                </a:xfrm>
              </p:grpSpPr>
              <p:sp>
                <p:nvSpPr>
                  <p:cNvPr id="57383" name="Text Box 18"/>
                  <p:cNvSpPr txBox="1">
                    <a:spLocks noChangeArrowheads="1"/>
                  </p:cNvSpPr>
                  <p:nvPr/>
                </p:nvSpPr>
                <p:spPr bwMode="auto">
                  <a:xfrm>
                    <a:off x="240" y="2737"/>
                    <a:ext cx="672" cy="251"/>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234567890</a:t>
                    </a:r>
                  </a:p>
                </p:txBody>
              </p:sp>
              <p:sp>
                <p:nvSpPr>
                  <p:cNvPr id="57384" name="Text Box 19"/>
                  <p:cNvSpPr txBox="1">
                    <a:spLocks noChangeArrowheads="1"/>
                  </p:cNvSpPr>
                  <p:nvPr/>
                </p:nvSpPr>
                <p:spPr bwMode="auto">
                  <a:xfrm>
                    <a:off x="912" y="2737"/>
                    <a:ext cx="720" cy="251"/>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Chung, Mei</a:t>
                    </a:r>
                  </a:p>
                </p:txBody>
              </p:sp>
              <p:sp>
                <p:nvSpPr>
                  <p:cNvPr id="57385" name="Text Box 20"/>
                  <p:cNvSpPr txBox="1">
                    <a:spLocks noChangeArrowheads="1"/>
                  </p:cNvSpPr>
                  <p:nvPr/>
                </p:nvSpPr>
                <p:spPr bwMode="auto">
                  <a:xfrm>
                    <a:off x="1632" y="2737"/>
                    <a:ext cx="720" cy="251"/>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37 5</a:t>
                    </a:r>
                    <a:r>
                      <a:rPr lang="en-US" sz="2000" baseline="30000"/>
                      <a:t>th</a:t>
                    </a:r>
                    <a:r>
                      <a:rPr lang="en-US" sz="2000"/>
                      <a:t> St.</a:t>
                    </a:r>
                  </a:p>
                </p:txBody>
              </p:sp>
            </p:grpSp>
            <p:sp>
              <p:nvSpPr>
                <p:cNvPr id="57382" name="Text Box 21"/>
                <p:cNvSpPr txBox="1">
                  <a:spLocks noChangeArrowheads="1"/>
                </p:cNvSpPr>
                <p:nvPr/>
              </p:nvSpPr>
              <p:spPr bwMode="auto">
                <a:xfrm>
                  <a:off x="2352" y="2785"/>
                  <a:ext cx="720" cy="251"/>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INFOSYS</a:t>
                  </a:r>
                </a:p>
              </p:txBody>
            </p:sp>
          </p:grpSp>
        </p:grpSp>
        <p:grpSp>
          <p:nvGrpSpPr>
            <p:cNvPr id="57359" name="Group 22"/>
            <p:cNvGrpSpPr>
              <a:grpSpLocks/>
            </p:cNvGrpSpPr>
            <p:nvPr/>
          </p:nvGrpSpPr>
          <p:grpSpPr bwMode="auto">
            <a:xfrm>
              <a:off x="768" y="2401"/>
              <a:ext cx="4129" cy="540"/>
              <a:chOff x="768" y="2401"/>
              <a:chExt cx="4129" cy="540"/>
            </a:xfrm>
          </p:grpSpPr>
          <p:grpSp>
            <p:nvGrpSpPr>
              <p:cNvPr id="57366" name="Group 23"/>
              <p:cNvGrpSpPr>
                <a:grpSpLocks/>
              </p:cNvGrpSpPr>
              <p:nvPr/>
            </p:nvGrpSpPr>
            <p:grpSpPr bwMode="auto">
              <a:xfrm>
                <a:off x="768" y="2401"/>
                <a:ext cx="4129" cy="252"/>
                <a:chOff x="240" y="3008"/>
                <a:chExt cx="2832" cy="251"/>
              </a:xfrm>
            </p:grpSpPr>
            <p:grpSp>
              <p:nvGrpSpPr>
                <p:cNvPr id="57373" name="Group 24"/>
                <p:cNvGrpSpPr>
                  <a:grpSpLocks/>
                </p:cNvGrpSpPr>
                <p:nvPr/>
              </p:nvGrpSpPr>
              <p:grpSpPr bwMode="auto">
                <a:xfrm>
                  <a:off x="240" y="3008"/>
                  <a:ext cx="2112" cy="251"/>
                  <a:chOff x="240" y="2960"/>
                  <a:chExt cx="2112" cy="251"/>
                </a:xfrm>
              </p:grpSpPr>
              <p:sp>
                <p:nvSpPr>
                  <p:cNvPr id="57375" name="Text Box 25"/>
                  <p:cNvSpPr txBox="1">
                    <a:spLocks noChangeArrowheads="1"/>
                  </p:cNvSpPr>
                  <p:nvPr/>
                </p:nvSpPr>
                <p:spPr bwMode="auto">
                  <a:xfrm>
                    <a:off x="240" y="2960"/>
                    <a:ext cx="672" cy="251"/>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345678901</a:t>
                    </a:r>
                  </a:p>
                </p:txBody>
              </p:sp>
              <p:sp>
                <p:nvSpPr>
                  <p:cNvPr id="57376" name="Text Box 26"/>
                  <p:cNvSpPr txBox="1">
                    <a:spLocks noChangeArrowheads="1"/>
                  </p:cNvSpPr>
                  <p:nvPr/>
                </p:nvSpPr>
                <p:spPr bwMode="auto">
                  <a:xfrm>
                    <a:off x="912" y="2960"/>
                    <a:ext cx="720" cy="251"/>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Adams, John</a:t>
                    </a:r>
                  </a:p>
                </p:txBody>
              </p:sp>
              <p:sp>
                <p:nvSpPr>
                  <p:cNvPr id="57377" name="Text Box 27"/>
                  <p:cNvSpPr txBox="1">
                    <a:spLocks noChangeArrowheads="1"/>
                  </p:cNvSpPr>
                  <p:nvPr/>
                </p:nvSpPr>
                <p:spPr bwMode="auto">
                  <a:xfrm>
                    <a:off x="1632" y="2960"/>
                    <a:ext cx="720" cy="251"/>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54B Hague</a:t>
                    </a:r>
                  </a:p>
                </p:txBody>
              </p:sp>
            </p:grpSp>
            <p:sp>
              <p:nvSpPr>
                <p:cNvPr id="57374" name="Text Box 28"/>
                <p:cNvSpPr txBox="1">
                  <a:spLocks noChangeArrowheads="1"/>
                </p:cNvSpPr>
                <p:nvPr/>
              </p:nvSpPr>
              <p:spPr bwMode="auto">
                <a:xfrm>
                  <a:off x="2352" y="3008"/>
                  <a:ext cx="720" cy="251"/>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Accounting</a:t>
                  </a:r>
                </a:p>
              </p:txBody>
            </p:sp>
          </p:grpSp>
          <p:grpSp>
            <p:nvGrpSpPr>
              <p:cNvPr id="57367" name="Group 29"/>
              <p:cNvGrpSpPr>
                <a:grpSpLocks/>
              </p:cNvGrpSpPr>
              <p:nvPr/>
            </p:nvGrpSpPr>
            <p:grpSpPr bwMode="auto">
              <a:xfrm>
                <a:off x="768" y="2689"/>
                <a:ext cx="4129" cy="252"/>
                <a:chOff x="240" y="3217"/>
                <a:chExt cx="2832" cy="251"/>
              </a:xfrm>
            </p:grpSpPr>
            <p:grpSp>
              <p:nvGrpSpPr>
                <p:cNvPr id="57368" name="Group 30"/>
                <p:cNvGrpSpPr>
                  <a:grpSpLocks/>
                </p:cNvGrpSpPr>
                <p:nvPr/>
              </p:nvGrpSpPr>
              <p:grpSpPr bwMode="auto">
                <a:xfrm>
                  <a:off x="240" y="3217"/>
                  <a:ext cx="2112" cy="251"/>
                  <a:chOff x="240" y="3169"/>
                  <a:chExt cx="2112" cy="251"/>
                </a:xfrm>
              </p:grpSpPr>
              <p:sp>
                <p:nvSpPr>
                  <p:cNvPr id="57370" name="Text Box 31"/>
                  <p:cNvSpPr txBox="1">
                    <a:spLocks noChangeArrowheads="1"/>
                  </p:cNvSpPr>
                  <p:nvPr/>
                </p:nvSpPr>
                <p:spPr bwMode="auto">
                  <a:xfrm>
                    <a:off x="240" y="3169"/>
                    <a:ext cx="672" cy="251"/>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456789012</a:t>
                    </a:r>
                  </a:p>
                </p:txBody>
              </p:sp>
              <p:sp>
                <p:nvSpPr>
                  <p:cNvPr id="57371" name="Text Box 32"/>
                  <p:cNvSpPr txBox="1">
                    <a:spLocks noChangeArrowheads="1"/>
                  </p:cNvSpPr>
                  <p:nvPr/>
                </p:nvSpPr>
                <p:spPr bwMode="auto">
                  <a:xfrm>
                    <a:off x="912" y="3169"/>
                    <a:ext cx="720" cy="251"/>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Elam, Mary</a:t>
                    </a:r>
                  </a:p>
                </p:txBody>
              </p:sp>
              <p:sp>
                <p:nvSpPr>
                  <p:cNvPr id="57372" name="Text Box 33"/>
                  <p:cNvSpPr txBox="1">
                    <a:spLocks noChangeArrowheads="1"/>
                  </p:cNvSpPr>
                  <p:nvPr/>
                </p:nvSpPr>
                <p:spPr bwMode="auto">
                  <a:xfrm>
                    <a:off x="1632" y="3169"/>
                    <a:ext cx="720" cy="251"/>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123-22 E St.</a:t>
                    </a:r>
                  </a:p>
                </p:txBody>
              </p:sp>
            </p:grpSp>
            <p:sp>
              <p:nvSpPr>
                <p:cNvPr id="57369" name="Text Box 34"/>
                <p:cNvSpPr txBox="1">
                  <a:spLocks noChangeArrowheads="1"/>
                </p:cNvSpPr>
                <p:nvPr/>
              </p:nvSpPr>
              <p:spPr bwMode="auto">
                <a:xfrm>
                  <a:off x="2352" y="3217"/>
                  <a:ext cx="720" cy="251"/>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INFOSYS</a:t>
                  </a:r>
                </a:p>
              </p:txBody>
            </p:sp>
          </p:grpSp>
        </p:grpSp>
        <p:grpSp>
          <p:nvGrpSpPr>
            <p:cNvPr id="57360" name="Group 35"/>
            <p:cNvGrpSpPr>
              <a:grpSpLocks/>
            </p:cNvGrpSpPr>
            <p:nvPr/>
          </p:nvGrpSpPr>
          <p:grpSpPr bwMode="auto">
            <a:xfrm>
              <a:off x="768" y="2949"/>
              <a:ext cx="4128" cy="254"/>
              <a:chOff x="768" y="2949"/>
              <a:chExt cx="4128" cy="254"/>
            </a:xfrm>
          </p:grpSpPr>
          <p:grpSp>
            <p:nvGrpSpPr>
              <p:cNvPr id="57361" name="Group 36"/>
              <p:cNvGrpSpPr>
                <a:grpSpLocks/>
              </p:cNvGrpSpPr>
              <p:nvPr/>
            </p:nvGrpSpPr>
            <p:grpSpPr bwMode="auto">
              <a:xfrm>
                <a:off x="768" y="2951"/>
                <a:ext cx="3080" cy="252"/>
                <a:chOff x="240" y="3393"/>
                <a:chExt cx="2112" cy="251"/>
              </a:xfrm>
            </p:grpSpPr>
            <p:sp>
              <p:nvSpPr>
                <p:cNvPr id="57363" name="Text Box 37"/>
                <p:cNvSpPr txBox="1">
                  <a:spLocks noChangeArrowheads="1"/>
                </p:cNvSpPr>
                <p:nvPr/>
              </p:nvSpPr>
              <p:spPr bwMode="auto">
                <a:xfrm>
                  <a:off x="240" y="3393"/>
                  <a:ext cx="672" cy="251"/>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a:t>
                  </a:r>
                </a:p>
              </p:txBody>
            </p:sp>
            <p:sp>
              <p:nvSpPr>
                <p:cNvPr id="57364" name="Text Box 38"/>
                <p:cNvSpPr txBox="1">
                  <a:spLocks noChangeArrowheads="1"/>
                </p:cNvSpPr>
                <p:nvPr/>
              </p:nvSpPr>
              <p:spPr bwMode="auto">
                <a:xfrm>
                  <a:off x="912" y="3393"/>
                  <a:ext cx="720" cy="251"/>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a:t>
                  </a:r>
                </a:p>
              </p:txBody>
            </p:sp>
            <p:sp>
              <p:nvSpPr>
                <p:cNvPr id="57365" name="Text Box 39"/>
                <p:cNvSpPr txBox="1">
                  <a:spLocks noChangeArrowheads="1"/>
                </p:cNvSpPr>
                <p:nvPr/>
              </p:nvSpPr>
              <p:spPr bwMode="auto">
                <a:xfrm>
                  <a:off x="1632" y="3393"/>
                  <a:ext cx="720" cy="251"/>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a:t>
                  </a:r>
                </a:p>
              </p:txBody>
            </p:sp>
          </p:grpSp>
          <p:sp>
            <p:nvSpPr>
              <p:cNvPr id="57362" name="Text Box 40"/>
              <p:cNvSpPr txBox="1">
                <a:spLocks noChangeArrowheads="1"/>
              </p:cNvSpPr>
              <p:nvPr/>
            </p:nvSpPr>
            <p:spPr bwMode="auto">
              <a:xfrm>
                <a:off x="3847" y="2949"/>
                <a:ext cx="1049" cy="252"/>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a:t>
                </a:r>
              </a:p>
            </p:txBody>
          </p:sp>
        </p:grpSp>
      </p:grpSp>
      <p:sp>
        <p:nvSpPr>
          <p:cNvPr id="46" name="Text Box 41"/>
          <p:cNvSpPr txBox="1">
            <a:spLocks noChangeArrowheads="1"/>
          </p:cNvSpPr>
          <p:nvPr/>
        </p:nvSpPr>
        <p:spPr bwMode="auto">
          <a:xfrm>
            <a:off x="3505200" y="2203450"/>
            <a:ext cx="2312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Table Student</a:t>
            </a:r>
          </a:p>
        </p:txBody>
      </p:sp>
      <p:sp>
        <p:nvSpPr>
          <p:cNvPr id="47" name="Text Box 42"/>
          <p:cNvSpPr txBox="1">
            <a:spLocks noChangeArrowheads="1"/>
          </p:cNvSpPr>
          <p:nvPr/>
        </p:nvSpPr>
        <p:spPr bwMode="auto">
          <a:xfrm>
            <a:off x="533400" y="5251450"/>
            <a:ext cx="853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ym typeface="Symbol" pitchFamily="18" charset="2"/>
              </a:rPr>
              <a:t>  The Table itself is a Relation</a:t>
            </a:r>
            <a:endParaRPr lang="en-US" sz="2000"/>
          </a:p>
        </p:txBody>
      </p:sp>
      <p:sp>
        <p:nvSpPr>
          <p:cNvPr id="48" name="Text Box 43"/>
          <p:cNvSpPr txBox="1">
            <a:spLocks noChangeArrowheads="1"/>
          </p:cNvSpPr>
          <p:nvPr/>
        </p:nvSpPr>
        <p:spPr bwMode="auto">
          <a:xfrm>
            <a:off x="533400" y="5616575"/>
            <a:ext cx="480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ym typeface="Symbol" pitchFamily="18" charset="2"/>
              </a:rPr>
              <a:t>  The Columns are tuples:</a:t>
            </a:r>
            <a:endParaRPr lang="en-US" sz="2000"/>
          </a:p>
        </p:txBody>
      </p:sp>
      <p:sp>
        <p:nvSpPr>
          <p:cNvPr id="49" name="Text Box 44"/>
          <p:cNvSpPr txBox="1">
            <a:spLocks noChangeArrowheads="1"/>
          </p:cNvSpPr>
          <p:nvPr/>
        </p:nvSpPr>
        <p:spPr bwMode="auto">
          <a:xfrm>
            <a:off x="3886200" y="5632450"/>
            <a:ext cx="3733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This is a 4-tuple Relation</a:t>
            </a:r>
          </a:p>
        </p:txBody>
      </p:sp>
      <p:sp>
        <p:nvSpPr>
          <p:cNvPr id="50" name="Text Box 45"/>
          <p:cNvSpPr txBox="1">
            <a:spLocks noChangeArrowheads="1"/>
          </p:cNvSpPr>
          <p:nvPr/>
        </p:nvSpPr>
        <p:spPr bwMode="auto">
          <a:xfrm>
            <a:off x="533400" y="5997575"/>
            <a:ext cx="701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ym typeface="Symbol" pitchFamily="18" charset="2"/>
              </a:rPr>
              <a:t>  Flat Files consist of a set of Tuples</a:t>
            </a:r>
            <a:endParaRPr lang="en-US" sz="2000"/>
          </a:p>
        </p:txBody>
      </p:sp>
      <p:sp>
        <p:nvSpPr>
          <p:cNvPr id="51" name="Text Box 46"/>
          <p:cNvSpPr txBox="1">
            <a:spLocks noChangeArrowheads="1"/>
          </p:cNvSpPr>
          <p:nvPr/>
        </p:nvSpPr>
        <p:spPr bwMode="auto">
          <a:xfrm>
            <a:off x="533400" y="6454775"/>
            <a:ext cx="838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pPr>
            <a:r>
              <a:rPr lang="en-US" sz="2000">
                <a:sym typeface="Symbol" pitchFamily="18" charset="2"/>
              </a:rPr>
              <a:t>  The Domain of a relation is the set of legal column values</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Right)">
                                      <p:cBhvr>
                                        <p:cTn id="7" dur="1000"/>
                                        <p:tgtEl>
                                          <p:spTgt spid="8"/>
                                        </p:tgtEl>
                                      </p:cBhvr>
                                    </p:animEffect>
                                  </p:childTnLst>
                                </p:cTn>
                              </p:par>
                            </p:childTnLst>
                          </p:cTn>
                        </p:par>
                        <p:par>
                          <p:cTn id="8" fill="hold" nodeType="afterGroup">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randombar(horizontal)">
                                      <p:cBhvr>
                                        <p:cTn id="11" dur="1000"/>
                                        <p:tgtEl>
                                          <p:spTgt spid="46"/>
                                        </p:tgtEl>
                                      </p:cBhvr>
                                    </p:animEffect>
                                  </p:childTnLst>
                                </p:cTn>
                              </p:par>
                            </p:childTnLst>
                          </p:cTn>
                        </p:par>
                        <p:par>
                          <p:cTn id="12" fill="hold" nodeType="afterGroup">
                            <p:stCondLst>
                              <p:cond delay="2000"/>
                            </p:stCondLst>
                            <p:childTnLst>
                              <p:par>
                                <p:cTn id="13" presetID="17"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ppt_h/2"/>
                                          </p:val>
                                        </p:tav>
                                        <p:tav tm="100000">
                                          <p:val>
                                            <p:strVal val="#ppt_y"/>
                                          </p:val>
                                        </p:tav>
                                      </p:tavLst>
                                    </p:anim>
                                    <p:anim calcmode="lin" valueType="num">
                                      <p:cBhvr>
                                        <p:cTn id="17" dur="1000" fill="hold"/>
                                        <p:tgtEl>
                                          <p:spTgt spid="2"/>
                                        </p:tgtEl>
                                        <p:attrNameLst>
                                          <p:attrName>ppt_w</p:attrName>
                                        </p:attrNameLst>
                                      </p:cBhvr>
                                      <p:tavLst>
                                        <p:tav tm="0">
                                          <p:val>
                                            <p:strVal val="#ppt_w"/>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childTnLst>
                                </p:cTn>
                              </p:par>
                            </p:childTnLst>
                          </p:cTn>
                        </p:par>
                        <p:par>
                          <p:cTn id="19" fill="hold" nodeType="afterGroup">
                            <p:stCondLst>
                              <p:cond delay="3000"/>
                            </p:stCondLst>
                            <p:childTnLst>
                              <p:par>
                                <p:cTn id="20" presetID="17" presetClass="entr" presetSubtype="1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strVal val="#ppt_h"/>
                                          </p:val>
                                        </p:tav>
                                        <p:tav tm="100000">
                                          <p:val>
                                            <p:strVal val="#ppt_h"/>
                                          </p:val>
                                        </p:tav>
                                      </p:tavLst>
                                    </p:anim>
                                  </p:childTnLst>
                                </p:cTn>
                              </p:par>
                            </p:childTnLst>
                          </p:cTn>
                        </p:par>
                        <p:par>
                          <p:cTn id="24" fill="hold" nodeType="afterGroup">
                            <p:stCondLst>
                              <p:cond delay="4000"/>
                            </p:stCondLst>
                            <p:childTnLst>
                              <p:par>
                                <p:cTn id="25" presetID="17" presetClass="entr" presetSubtype="1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p:cTn id="27" dur="1000" fill="hold"/>
                                        <p:tgtEl>
                                          <p:spTgt spid="48"/>
                                        </p:tgtEl>
                                        <p:attrNameLst>
                                          <p:attrName>ppt_w</p:attrName>
                                        </p:attrNameLst>
                                      </p:cBhvr>
                                      <p:tavLst>
                                        <p:tav tm="0">
                                          <p:val>
                                            <p:fltVal val="0"/>
                                          </p:val>
                                        </p:tav>
                                        <p:tav tm="100000">
                                          <p:val>
                                            <p:strVal val="#ppt_w"/>
                                          </p:val>
                                        </p:tav>
                                      </p:tavLst>
                                    </p:anim>
                                    <p:anim calcmode="lin" valueType="num">
                                      <p:cBhvr>
                                        <p:cTn id="28" dur="1000" fill="hold"/>
                                        <p:tgtEl>
                                          <p:spTgt spid="48"/>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5000"/>
                            </p:stCondLst>
                            <p:childTnLst>
                              <p:par>
                                <p:cTn id="30" presetID="2" presetClass="entr" presetSubtype="2"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additive="base">
                                        <p:cTn id="32" dur="1000" fill="hold"/>
                                        <p:tgtEl>
                                          <p:spTgt spid="49"/>
                                        </p:tgtEl>
                                        <p:attrNameLst>
                                          <p:attrName>ppt_x</p:attrName>
                                        </p:attrNameLst>
                                      </p:cBhvr>
                                      <p:tavLst>
                                        <p:tav tm="0">
                                          <p:val>
                                            <p:strVal val="1+#ppt_w/2"/>
                                          </p:val>
                                        </p:tav>
                                        <p:tav tm="100000">
                                          <p:val>
                                            <p:strVal val="#ppt_x"/>
                                          </p:val>
                                        </p:tav>
                                      </p:tavLst>
                                    </p:anim>
                                    <p:anim calcmode="lin" valueType="num">
                                      <p:cBhvr additive="base">
                                        <p:cTn id="33" dur="1000" fill="hold"/>
                                        <p:tgtEl>
                                          <p:spTgt spid="49"/>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6000"/>
                            </p:stCondLst>
                            <p:childTnLst>
                              <p:par>
                                <p:cTn id="35" presetID="17" presetClass="entr" presetSubtype="10"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p:cTn id="37" dur="1000" fill="hold"/>
                                        <p:tgtEl>
                                          <p:spTgt spid="50"/>
                                        </p:tgtEl>
                                        <p:attrNameLst>
                                          <p:attrName>ppt_w</p:attrName>
                                        </p:attrNameLst>
                                      </p:cBhvr>
                                      <p:tavLst>
                                        <p:tav tm="0">
                                          <p:val>
                                            <p:fltVal val="0"/>
                                          </p:val>
                                        </p:tav>
                                        <p:tav tm="100000">
                                          <p:val>
                                            <p:strVal val="#ppt_w"/>
                                          </p:val>
                                        </p:tav>
                                      </p:tavLst>
                                    </p:anim>
                                    <p:anim calcmode="lin" valueType="num">
                                      <p:cBhvr>
                                        <p:cTn id="38" dur="1000" fill="hold"/>
                                        <p:tgtEl>
                                          <p:spTgt spid="50"/>
                                        </p:tgtEl>
                                        <p:attrNameLst>
                                          <p:attrName>ppt_h</p:attrName>
                                        </p:attrNameLst>
                                      </p:cBhvr>
                                      <p:tavLst>
                                        <p:tav tm="0">
                                          <p:val>
                                            <p:strVal val="#ppt_h"/>
                                          </p:val>
                                        </p:tav>
                                        <p:tav tm="100000">
                                          <p:val>
                                            <p:strVal val="#ppt_h"/>
                                          </p:val>
                                        </p:tav>
                                      </p:tavLst>
                                    </p:anim>
                                  </p:childTnLst>
                                </p:cTn>
                              </p:par>
                            </p:childTnLst>
                          </p:cTn>
                        </p:par>
                        <p:par>
                          <p:cTn id="39" fill="hold" nodeType="afterGroup">
                            <p:stCondLst>
                              <p:cond delay="7000"/>
                            </p:stCondLst>
                            <p:childTnLst>
                              <p:par>
                                <p:cTn id="40" presetID="17" presetClass="entr" presetSubtype="10" fill="hold" grpId="0" nodeType="after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1000" fill="hold"/>
                                        <p:tgtEl>
                                          <p:spTgt spid="51"/>
                                        </p:tgtEl>
                                        <p:attrNameLst>
                                          <p:attrName>ppt_w</p:attrName>
                                        </p:attrNameLst>
                                      </p:cBhvr>
                                      <p:tavLst>
                                        <p:tav tm="0">
                                          <p:val>
                                            <p:fltVal val="0"/>
                                          </p:val>
                                        </p:tav>
                                        <p:tav tm="100000">
                                          <p:val>
                                            <p:strVal val="#ppt_w"/>
                                          </p:val>
                                        </p:tav>
                                      </p:tavLst>
                                    </p:anim>
                                    <p:anim calcmode="lin" valueType="num">
                                      <p:cBhvr>
                                        <p:cTn id="43" dur="10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46" grpId="0" autoUpdateAnimBg="0"/>
      <p:bldP spid="47" grpId="0" autoUpdateAnimBg="0"/>
      <p:bldP spid="48" grpId="0" autoUpdateAnimBg="0"/>
      <p:bldP spid="49" grpId="0" autoUpdateAnimBg="0"/>
      <p:bldP spid="50" grpId="0" autoUpdateAnimBg="0"/>
      <p:bldP spid="51"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5837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BAD97391-58A5-4ECD-AD21-DC18F343D53A}" type="slidenum">
              <a:rPr lang="en-US" smtClean="0"/>
              <a:pPr eaLnBrk="1" fontAlgn="base" hangingPunct="1">
                <a:spcBef>
                  <a:spcPct val="0"/>
                </a:spcBef>
                <a:spcAft>
                  <a:spcPct val="0"/>
                </a:spcAft>
              </a:pPr>
              <a:t>59</a:t>
            </a:fld>
            <a:endParaRPr lang="en-US" smtClean="0"/>
          </a:p>
        </p:txBody>
      </p:sp>
      <p:sp>
        <p:nvSpPr>
          <p:cNvPr id="6" name="Text Box 2"/>
          <p:cNvSpPr txBox="1">
            <a:spLocks noChangeArrowheads="1"/>
          </p:cNvSpPr>
          <p:nvPr/>
        </p:nvSpPr>
        <p:spPr bwMode="auto">
          <a:xfrm>
            <a:off x="0" y="6096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What types of DBMS are there??</a:t>
            </a:r>
          </a:p>
        </p:txBody>
      </p:sp>
      <p:sp>
        <p:nvSpPr>
          <p:cNvPr id="58373" name="Text Box 10"/>
          <p:cNvSpPr txBox="1">
            <a:spLocks noChangeArrowheads="1"/>
          </p:cNvSpPr>
          <p:nvPr/>
        </p:nvSpPr>
        <p:spPr bwMode="auto">
          <a:xfrm>
            <a:off x="381000" y="1219200"/>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ym typeface="Symbol" pitchFamily="18" charset="2"/>
              </a:rPr>
              <a:t>  Relational DBMS</a:t>
            </a:r>
            <a:endParaRPr lang="en-US" sz="2800"/>
          </a:p>
        </p:txBody>
      </p:sp>
      <p:sp>
        <p:nvSpPr>
          <p:cNvPr id="8" name="Text Box 3"/>
          <p:cNvSpPr txBox="1">
            <a:spLocks noChangeArrowheads="1"/>
          </p:cNvSpPr>
          <p:nvPr/>
        </p:nvSpPr>
        <p:spPr bwMode="auto">
          <a:xfrm>
            <a:off x="762000" y="1676400"/>
            <a:ext cx="5867400" cy="400050"/>
          </a:xfrm>
          <a:prstGeom prst="rect">
            <a:avLst/>
          </a:prstGeom>
          <a:noFill/>
          <a:ln w="12700">
            <a:noFill/>
            <a:miter lim="800000"/>
            <a:headEnd type="none" w="sm" len="sm"/>
            <a:tailEnd type="none" w="sm" len="sm"/>
          </a:ln>
          <a:effectLst/>
        </p:spPr>
        <p:txBody>
          <a:bodyPr>
            <a:spAutoFit/>
          </a:bodyPr>
          <a:lstStyle/>
          <a:p>
            <a:pPr fontAlgn="auto">
              <a:spcBef>
                <a:spcPct val="50000"/>
              </a:spcBef>
              <a:spcAft>
                <a:spcPts val="0"/>
              </a:spcAft>
              <a:defRPr/>
            </a:pPr>
            <a:r>
              <a:rPr lang="en-US" sz="2000" dirty="0">
                <a:latin typeface="+mn-lt"/>
              </a:rPr>
              <a:t>RDBMSs are also linked to one-another</a:t>
            </a:r>
            <a:endParaRPr lang="en-US" sz="2000" dirty="0">
              <a:effectLst>
                <a:outerShdw blurRad="38100" dist="38100" dir="2700000" algn="tl">
                  <a:srgbClr val="5F5F5F"/>
                </a:outerShdw>
              </a:effectLst>
              <a:latin typeface="+mn-lt"/>
            </a:endParaRPr>
          </a:p>
        </p:txBody>
      </p:sp>
      <p:grpSp>
        <p:nvGrpSpPr>
          <p:cNvPr id="2" name="Group 4"/>
          <p:cNvGrpSpPr>
            <a:grpSpLocks/>
          </p:cNvGrpSpPr>
          <p:nvPr/>
        </p:nvGrpSpPr>
        <p:grpSpPr bwMode="auto">
          <a:xfrm>
            <a:off x="2514600" y="2544763"/>
            <a:ext cx="4495800" cy="1962150"/>
            <a:chOff x="240" y="2384"/>
            <a:chExt cx="2832" cy="1231"/>
          </a:xfrm>
        </p:grpSpPr>
        <p:grpSp>
          <p:nvGrpSpPr>
            <p:cNvPr id="58442" name="Group 5"/>
            <p:cNvGrpSpPr>
              <a:grpSpLocks/>
            </p:cNvGrpSpPr>
            <p:nvPr/>
          </p:nvGrpSpPr>
          <p:grpSpPr bwMode="auto">
            <a:xfrm>
              <a:off x="240" y="2384"/>
              <a:ext cx="2832" cy="607"/>
              <a:chOff x="240" y="2352"/>
              <a:chExt cx="2832" cy="607"/>
            </a:xfrm>
          </p:grpSpPr>
          <p:grpSp>
            <p:nvGrpSpPr>
              <p:cNvPr id="58462" name="Group 6"/>
              <p:cNvGrpSpPr>
                <a:grpSpLocks/>
              </p:cNvGrpSpPr>
              <p:nvPr/>
            </p:nvGrpSpPr>
            <p:grpSpPr bwMode="auto">
              <a:xfrm>
                <a:off x="240" y="2352"/>
                <a:ext cx="2832" cy="174"/>
                <a:chOff x="240" y="2352"/>
                <a:chExt cx="2832" cy="174"/>
              </a:xfrm>
            </p:grpSpPr>
            <p:sp>
              <p:nvSpPr>
                <p:cNvPr id="58474" name="Text Box 7"/>
                <p:cNvSpPr txBox="1">
                  <a:spLocks noChangeArrowheads="1"/>
                </p:cNvSpPr>
                <p:nvPr/>
              </p:nvSpPr>
              <p:spPr bwMode="auto">
                <a:xfrm>
                  <a:off x="240" y="2352"/>
                  <a:ext cx="672" cy="174"/>
                </a:xfrm>
                <a:prstGeom prst="rect">
                  <a:avLst/>
                </a:prstGeom>
                <a:solidFill>
                  <a:srgbClr val="4D4D4D"/>
                </a:solidFill>
                <a:ln w="25400">
                  <a:solidFill>
                    <a:srgbClr val="FFFFFF"/>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StudentID</a:t>
                  </a:r>
                </a:p>
              </p:txBody>
            </p:sp>
            <p:sp>
              <p:nvSpPr>
                <p:cNvPr id="58475" name="Text Box 8"/>
                <p:cNvSpPr txBox="1">
                  <a:spLocks noChangeArrowheads="1"/>
                </p:cNvSpPr>
                <p:nvPr/>
              </p:nvSpPr>
              <p:spPr bwMode="auto">
                <a:xfrm>
                  <a:off x="912" y="2352"/>
                  <a:ext cx="720" cy="174"/>
                </a:xfrm>
                <a:prstGeom prst="rect">
                  <a:avLst/>
                </a:prstGeom>
                <a:solidFill>
                  <a:srgbClr val="4D4D4D"/>
                </a:solidFill>
                <a:ln w="25400">
                  <a:solidFill>
                    <a:srgbClr val="FFFFFF"/>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Name</a:t>
                  </a:r>
                </a:p>
              </p:txBody>
            </p:sp>
            <p:sp>
              <p:nvSpPr>
                <p:cNvPr id="58476" name="Text Box 9"/>
                <p:cNvSpPr txBox="1">
                  <a:spLocks noChangeArrowheads="1"/>
                </p:cNvSpPr>
                <p:nvPr/>
              </p:nvSpPr>
              <p:spPr bwMode="auto">
                <a:xfrm>
                  <a:off x="1632" y="2352"/>
                  <a:ext cx="720" cy="174"/>
                </a:xfrm>
                <a:prstGeom prst="rect">
                  <a:avLst/>
                </a:prstGeom>
                <a:solidFill>
                  <a:srgbClr val="4D4D4D"/>
                </a:solidFill>
                <a:ln w="25400">
                  <a:solidFill>
                    <a:srgbClr val="FFFFFF"/>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Address</a:t>
                  </a:r>
                </a:p>
              </p:txBody>
            </p:sp>
            <p:sp>
              <p:nvSpPr>
                <p:cNvPr id="58477" name="Text Box 10"/>
                <p:cNvSpPr txBox="1">
                  <a:spLocks noChangeArrowheads="1"/>
                </p:cNvSpPr>
                <p:nvPr/>
              </p:nvSpPr>
              <p:spPr bwMode="auto">
                <a:xfrm>
                  <a:off x="2352" y="2352"/>
                  <a:ext cx="720" cy="174"/>
                </a:xfrm>
                <a:prstGeom prst="rect">
                  <a:avLst/>
                </a:prstGeom>
                <a:solidFill>
                  <a:srgbClr val="4D4D4D"/>
                </a:solidFill>
                <a:ln w="25400">
                  <a:solidFill>
                    <a:srgbClr val="FFFFFF"/>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Major</a:t>
                  </a:r>
                </a:p>
              </p:txBody>
            </p:sp>
          </p:grpSp>
          <p:grpSp>
            <p:nvGrpSpPr>
              <p:cNvPr id="58463" name="Group 11"/>
              <p:cNvGrpSpPr>
                <a:grpSpLocks/>
              </p:cNvGrpSpPr>
              <p:nvPr/>
            </p:nvGrpSpPr>
            <p:grpSpPr bwMode="auto">
              <a:xfrm>
                <a:off x="240" y="2576"/>
                <a:ext cx="2832" cy="174"/>
                <a:chOff x="240" y="2576"/>
                <a:chExt cx="2832" cy="174"/>
              </a:xfrm>
            </p:grpSpPr>
            <p:sp>
              <p:nvSpPr>
                <p:cNvPr id="58470" name="Text Box 12"/>
                <p:cNvSpPr txBox="1">
                  <a:spLocks noChangeArrowheads="1"/>
                </p:cNvSpPr>
                <p:nvPr/>
              </p:nvSpPr>
              <p:spPr bwMode="auto">
                <a:xfrm>
                  <a:off x="240" y="2576"/>
                  <a:ext cx="672"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123456789</a:t>
                  </a:r>
                </a:p>
              </p:txBody>
            </p:sp>
            <p:sp>
              <p:nvSpPr>
                <p:cNvPr id="58471" name="Text Box 13"/>
                <p:cNvSpPr txBox="1">
                  <a:spLocks noChangeArrowheads="1"/>
                </p:cNvSpPr>
                <p:nvPr/>
              </p:nvSpPr>
              <p:spPr bwMode="auto">
                <a:xfrm>
                  <a:off x="912" y="2576"/>
                  <a:ext cx="720"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Saenz, Lupe</a:t>
                  </a:r>
                </a:p>
              </p:txBody>
            </p:sp>
            <p:sp>
              <p:nvSpPr>
                <p:cNvPr id="58472" name="Text Box 14"/>
                <p:cNvSpPr txBox="1">
                  <a:spLocks noChangeArrowheads="1"/>
                </p:cNvSpPr>
                <p:nvPr/>
              </p:nvSpPr>
              <p:spPr bwMode="auto">
                <a:xfrm>
                  <a:off x="1632" y="2576"/>
                  <a:ext cx="720"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123 Mesa</a:t>
                  </a:r>
                </a:p>
              </p:txBody>
            </p:sp>
            <p:sp>
              <p:nvSpPr>
                <p:cNvPr id="58473" name="Text Box 15"/>
                <p:cNvSpPr txBox="1">
                  <a:spLocks noChangeArrowheads="1"/>
                </p:cNvSpPr>
                <p:nvPr/>
              </p:nvSpPr>
              <p:spPr bwMode="auto">
                <a:xfrm>
                  <a:off x="2352" y="2576"/>
                  <a:ext cx="720"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Finance</a:t>
                  </a:r>
                </a:p>
              </p:txBody>
            </p:sp>
          </p:grpSp>
          <p:grpSp>
            <p:nvGrpSpPr>
              <p:cNvPr id="58464" name="Group 16"/>
              <p:cNvGrpSpPr>
                <a:grpSpLocks/>
              </p:cNvGrpSpPr>
              <p:nvPr/>
            </p:nvGrpSpPr>
            <p:grpSpPr bwMode="auto">
              <a:xfrm>
                <a:off x="240" y="2785"/>
                <a:ext cx="2832" cy="174"/>
                <a:chOff x="240" y="2785"/>
                <a:chExt cx="2832" cy="174"/>
              </a:xfrm>
            </p:grpSpPr>
            <p:grpSp>
              <p:nvGrpSpPr>
                <p:cNvPr id="58465" name="Group 17"/>
                <p:cNvGrpSpPr>
                  <a:grpSpLocks/>
                </p:cNvGrpSpPr>
                <p:nvPr/>
              </p:nvGrpSpPr>
              <p:grpSpPr bwMode="auto">
                <a:xfrm>
                  <a:off x="240" y="2785"/>
                  <a:ext cx="2112" cy="174"/>
                  <a:chOff x="240" y="2737"/>
                  <a:chExt cx="2112" cy="174"/>
                </a:xfrm>
              </p:grpSpPr>
              <p:sp>
                <p:nvSpPr>
                  <p:cNvPr id="58467" name="Text Box 18"/>
                  <p:cNvSpPr txBox="1">
                    <a:spLocks noChangeArrowheads="1"/>
                  </p:cNvSpPr>
                  <p:nvPr/>
                </p:nvSpPr>
                <p:spPr bwMode="auto">
                  <a:xfrm>
                    <a:off x="240" y="2737"/>
                    <a:ext cx="672"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234567890</a:t>
                    </a:r>
                  </a:p>
                </p:txBody>
              </p:sp>
              <p:sp>
                <p:nvSpPr>
                  <p:cNvPr id="58468" name="Text Box 19"/>
                  <p:cNvSpPr txBox="1">
                    <a:spLocks noChangeArrowheads="1"/>
                  </p:cNvSpPr>
                  <p:nvPr/>
                </p:nvSpPr>
                <p:spPr bwMode="auto">
                  <a:xfrm>
                    <a:off x="912" y="2737"/>
                    <a:ext cx="720"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Chung, Mei</a:t>
                    </a:r>
                  </a:p>
                </p:txBody>
              </p:sp>
              <p:sp>
                <p:nvSpPr>
                  <p:cNvPr id="58469" name="Text Box 20"/>
                  <p:cNvSpPr txBox="1">
                    <a:spLocks noChangeArrowheads="1"/>
                  </p:cNvSpPr>
                  <p:nvPr/>
                </p:nvSpPr>
                <p:spPr bwMode="auto">
                  <a:xfrm>
                    <a:off x="1632" y="2737"/>
                    <a:ext cx="720"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37 5</a:t>
                    </a:r>
                    <a:r>
                      <a:rPr lang="en-US" sz="1200" baseline="30000"/>
                      <a:t>th</a:t>
                    </a:r>
                    <a:r>
                      <a:rPr lang="en-US" sz="1200"/>
                      <a:t> St.</a:t>
                    </a:r>
                  </a:p>
                </p:txBody>
              </p:sp>
            </p:grpSp>
            <p:sp>
              <p:nvSpPr>
                <p:cNvPr id="58466" name="Text Box 21"/>
                <p:cNvSpPr txBox="1">
                  <a:spLocks noChangeArrowheads="1"/>
                </p:cNvSpPr>
                <p:nvPr/>
              </p:nvSpPr>
              <p:spPr bwMode="auto">
                <a:xfrm>
                  <a:off x="2352" y="2785"/>
                  <a:ext cx="720"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INFOSYS</a:t>
                  </a:r>
                </a:p>
              </p:txBody>
            </p:sp>
          </p:grpSp>
        </p:grpSp>
        <p:grpSp>
          <p:nvGrpSpPr>
            <p:cNvPr id="58443" name="Group 22"/>
            <p:cNvGrpSpPr>
              <a:grpSpLocks/>
            </p:cNvGrpSpPr>
            <p:nvPr/>
          </p:nvGrpSpPr>
          <p:grpSpPr bwMode="auto">
            <a:xfrm>
              <a:off x="240" y="3008"/>
              <a:ext cx="2832" cy="383"/>
              <a:chOff x="240" y="3008"/>
              <a:chExt cx="2832" cy="383"/>
            </a:xfrm>
          </p:grpSpPr>
          <p:grpSp>
            <p:nvGrpSpPr>
              <p:cNvPr id="58450" name="Group 23"/>
              <p:cNvGrpSpPr>
                <a:grpSpLocks/>
              </p:cNvGrpSpPr>
              <p:nvPr/>
            </p:nvGrpSpPr>
            <p:grpSpPr bwMode="auto">
              <a:xfrm>
                <a:off x="240" y="3008"/>
                <a:ext cx="2832" cy="174"/>
                <a:chOff x="240" y="3008"/>
                <a:chExt cx="2832" cy="174"/>
              </a:xfrm>
            </p:grpSpPr>
            <p:grpSp>
              <p:nvGrpSpPr>
                <p:cNvPr id="58457" name="Group 24"/>
                <p:cNvGrpSpPr>
                  <a:grpSpLocks/>
                </p:cNvGrpSpPr>
                <p:nvPr/>
              </p:nvGrpSpPr>
              <p:grpSpPr bwMode="auto">
                <a:xfrm>
                  <a:off x="240" y="3008"/>
                  <a:ext cx="2112" cy="174"/>
                  <a:chOff x="240" y="2960"/>
                  <a:chExt cx="2112" cy="174"/>
                </a:xfrm>
              </p:grpSpPr>
              <p:sp>
                <p:nvSpPr>
                  <p:cNvPr id="58459" name="Text Box 25"/>
                  <p:cNvSpPr txBox="1">
                    <a:spLocks noChangeArrowheads="1"/>
                  </p:cNvSpPr>
                  <p:nvPr/>
                </p:nvSpPr>
                <p:spPr bwMode="auto">
                  <a:xfrm>
                    <a:off x="240" y="2960"/>
                    <a:ext cx="672"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345678901</a:t>
                    </a:r>
                  </a:p>
                </p:txBody>
              </p:sp>
              <p:sp>
                <p:nvSpPr>
                  <p:cNvPr id="58460" name="Text Box 26"/>
                  <p:cNvSpPr txBox="1">
                    <a:spLocks noChangeArrowheads="1"/>
                  </p:cNvSpPr>
                  <p:nvPr/>
                </p:nvSpPr>
                <p:spPr bwMode="auto">
                  <a:xfrm>
                    <a:off x="912" y="2960"/>
                    <a:ext cx="720"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Adams, John</a:t>
                    </a:r>
                  </a:p>
                </p:txBody>
              </p:sp>
              <p:sp>
                <p:nvSpPr>
                  <p:cNvPr id="58461" name="Text Box 27"/>
                  <p:cNvSpPr txBox="1">
                    <a:spLocks noChangeArrowheads="1"/>
                  </p:cNvSpPr>
                  <p:nvPr/>
                </p:nvSpPr>
                <p:spPr bwMode="auto">
                  <a:xfrm>
                    <a:off x="1632" y="2960"/>
                    <a:ext cx="720"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54B Hague</a:t>
                    </a:r>
                  </a:p>
                </p:txBody>
              </p:sp>
            </p:grpSp>
            <p:sp>
              <p:nvSpPr>
                <p:cNvPr id="58458" name="Text Box 28"/>
                <p:cNvSpPr txBox="1">
                  <a:spLocks noChangeArrowheads="1"/>
                </p:cNvSpPr>
                <p:nvPr/>
              </p:nvSpPr>
              <p:spPr bwMode="auto">
                <a:xfrm>
                  <a:off x="2352" y="3008"/>
                  <a:ext cx="720"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Accounting</a:t>
                  </a:r>
                </a:p>
              </p:txBody>
            </p:sp>
          </p:grpSp>
          <p:grpSp>
            <p:nvGrpSpPr>
              <p:cNvPr id="58451" name="Group 29"/>
              <p:cNvGrpSpPr>
                <a:grpSpLocks/>
              </p:cNvGrpSpPr>
              <p:nvPr/>
            </p:nvGrpSpPr>
            <p:grpSpPr bwMode="auto">
              <a:xfrm>
                <a:off x="240" y="3217"/>
                <a:ext cx="2832" cy="174"/>
                <a:chOff x="240" y="3217"/>
                <a:chExt cx="2832" cy="174"/>
              </a:xfrm>
            </p:grpSpPr>
            <p:grpSp>
              <p:nvGrpSpPr>
                <p:cNvPr id="58452" name="Group 30"/>
                <p:cNvGrpSpPr>
                  <a:grpSpLocks/>
                </p:cNvGrpSpPr>
                <p:nvPr/>
              </p:nvGrpSpPr>
              <p:grpSpPr bwMode="auto">
                <a:xfrm>
                  <a:off x="240" y="3217"/>
                  <a:ext cx="2112" cy="174"/>
                  <a:chOff x="240" y="3169"/>
                  <a:chExt cx="2112" cy="174"/>
                </a:xfrm>
              </p:grpSpPr>
              <p:sp>
                <p:nvSpPr>
                  <p:cNvPr id="58454" name="Text Box 31"/>
                  <p:cNvSpPr txBox="1">
                    <a:spLocks noChangeArrowheads="1"/>
                  </p:cNvSpPr>
                  <p:nvPr/>
                </p:nvSpPr>
                <p:spPr bwMode="auto">
                  <a:xfrm>
                    <a:off x="240" y="3169"/>
                    <a:ext cx="672"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456789012</a:t>
                    </a:r>
                  </a:p>
                </p:txBody>
              </p:sp>
              <p:sp>
                <p:nvSpPr>
                  <p:cNvPr id="58455" name="Text Box 32"/>
                  <p:cNvSpPr txBox="1">
                    <a:spLocks noChangeArrowheads="1"/>
                  </p:cNvSpPr>
                  <p:nvPr/>
                </p:nvSpPr>
                <p:spPr bwMode="auto">
                  <a:xfrm>
                    <a:off x="912" y="3169"/>
                    <a:ext cx="720"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Elam, Mary</a:t>
                    </a:r>
                  </a:p>
                </p:txBody>
              </p:sp>
              <p:sp>
                <p:nvSpPr>
                  <p:cNvPr id="58456" name="Text Box 33"/>
                  <p:cNvSpPr txBox="1">
                    <a:spLocks noChangeArrowheads="1"/>
                  </p:cNvSpPr>
                  <p:nvPr/>
                </p:nvSpPr>
                <p:spPr bwMode="auto">
                  <a:xfrm>
                    <a:off x="1632" y="3169"/>
                    <a:ext cx="720"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123-22 E St.</a:t>
                    </a:r>
                  </a:p>
                </p:txBody>
              </p:sp>
            </p:grpSp>
            <p:sp>
              <p:nvSpPr>
                <p:cNvPr id="58453" name="Text Box 34"/>
                <p:cNvSpPr txBox="1">
                  <a:spLocks noChangeArrowheads="1"/>
                </p:cNvSpPr>
                <p:nvPr/>
              </p:nvSpPr>
              <p:spPr bwMode="auto">
                <a:xfrm>
                  <a:off x="2352" y="3217"/>
                  <a:ext cx="720"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Accounting</a:t>
                  </a:r>
                </a:p>
              </p:txBody>
            </p:sp>
          </p:grpSp>
        </p:grpSp>
        <p:grpSp>
          <p:nvGrpSpPr>
            <p:cNvPr id="58444" name="Group 35"/>
            <p:cNvGrpSpPr>
              <a:grpSpLocks/>
            </p:cNvGrpSpPr>
            <p:nvPr/>
          </p:nvGrpSpPr>
          <p:grpSpPr bwMode="auto">
            <a:xfrm>
              <a:off x="240" y="3440"/>
              <a:ext cx="2832" cy="175"/>
              <a:chOff x="240" y="3440"/>
              <a:chExt cx="2832" cy="175"/>
            </a:xfrm>
          </p:grpSpPr>
          <p:grpSp>
            <p:nvGrpSpPr>
              <p:cNvPr id="58445" name="Group 36"/>
              <p:cNvGrpSpPr>
                <a:grpSpLocks/>
              </p:cNvGrpSpPr>
              <p:nvPr/>
            </p:nvGrpSpPr>
            <p:grpSpPr bwMode="auto">
              <a:xfrm>
                <a:off x="240" y="3441"/>
                <a:ext cx="2112" cy="174"/>
                <a:chOff x="240" y="3393"/>
                <a:chExt cx="2112" cy="174"/>
              </a:xfrm>
            </p:grpSpPr>
            <p:sp>
              <p:nvSpPr>
                <p:cNvPr id="58447" name="Text Box 37"/>
                <p:cNvSpPr txBox="1">
                  <a:spLocks noChangeArrowheads="1"/>
                </p:cNvSpPr>
                <p:nvPr/>
              </p:nvSpPr>
              <p:spPr bwMode="auto">
                <a:xfrm>
                  <a:off x="240" y="3393"/>
                  <a:ext cx="672"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a:t>
                  </a:r>
                </a:p>
              </p:txBody>
            </p:sp>
            <p:sp>
              <p:nvSpPr>
                <p:cNvPr id="58448" name="Text Box 38"/>
                <p:cNvSpPr txBox="1">
                  <a:spLocks noChangeArrowheads="1"/>
                </p:cNvSpPr>
                <p:nvPr/>
              </p:nvSpPr>
              <p:spPr bwMode="auto">
                <a:xfrm>
                  <a:off x="912" y="3393"/>
                  <a:ext cx="720"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a:t>
                  </a:r>
                </a:p>
              </p:txBody>
            </p:sp>
            <p:sp>
              <p:nvSpPr>
                <p:cNvPr id="58449" name="Text Box 39"/>
                <p:cNvSpPr txBox="1">
                  <a:spLocks noChangeArrowheads="1"/>
                </p:cNvSpPr>
                <p:nvPr/>
              </p:nvSpPr>
              <p:spPr bwMode="auto">
                <a:xfrm>
                  <a:off x="1632" y="3393"/>
                  <a:ext cx="720"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a:t>
                  </a:r>
                </a:p>
              </p:txBody>
            </p:sp>
          </p:grpSp>
          <p:sp>
            <p:nvSpPr>
              <p:cNvPr id="58446" name="Text Box 40"/>
              <p:cNvSpPr txBox="1">
                <a:spLocks noChangeArrowheads="1"/>
              </p:cNvSpPr>
              <p:nvPr/>
            </p:nvSpPr>
            <p:spPr bwMode="auto">
              <a:xfrm>
                <a:off x="2352" y="3440"/>
                <a:ext cx="720"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a:t>
                </a:r>
              </a:p>
            </p:txBody>
          </p:sp>
        </p:grpSp>
      </p:grpSp>
      <p:sp>
        <p:nvSpPr>
          <p:cNvPr id="46" name="Text Box 41"/>
          <p:cNvSpPr txBox="1">
            <a:spLocks noChangeArrowheads="1"/>
          </p:cNvSpPr>
          <p:nvPr/>
        </p:nvSpPr>
        <p:spPr bwMode="auto">
          <a:xfrm>
            <a:off x="3962400" y="2163763"/>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Table Student</a:t>
            </a:r>
          </a:p>
        </p:txBody>
      </p:sp>
      <p:grpSp>
        <p:nvGrpSpPr>
          <p:cNvPr id="18" name="Group 42"/>
          <p:cNvGrpSpPr>
            <a:grpSpLocks/>
          </p:cNvGrpSpPr>
          <p:nvPr/>
        </p:nvGrpSpPr>
        <p:grpSpPr bwMode="auto">
          <a:xfrm>
            <a:off x="1066800" y="4983163"/>
            <a:ext cx="3733800" cy="1647825"/>
            <a:chOff x="3168" y="2064"/>
            <a:chExt cx="2112" cy="1038"/>
          </a:xfrm>
        </p:grpSpPr>
        <p:grpSp>
          <p:nvGrpSpPr>
            <p:cNvPr id="58422" name="Group 43"/>
            <p:cNvGrpSpPr>
              <a:grpSpLocks/>
            </p:cNvGrpSpPr>
            <p:nvPr/>
          </p:nvGrpSpPr>
          <p:grpSpPr bwMode="auto">
            <a:xfrm>
              <a:off x="3168" y="2064"/>
              <a:ext cx="2112" cy="174"/>
              <a:chOff x="3168" y="2064"/>
              <a:chExt cx="2112" cy="174"/>
            </a:xfrm>
          </p:grpSpPr>
          <p:sp>
            <p:nvSpPr>
              <p:cNvPr id="58439" name="Text Box 44"/>
              <p:cNvSpPr txBox="1">
                <a:spLocks noChangeArrowheads="1"/>
              </p:cNvSpPr>
              <p:nvPr/>
            </p:nvSpPr>
            <p:spPr bwMode="auto">
              <a:xfrm>
                <a:off x="3168" y="2064"/>
                <a:ext cx="672" cy="174"/>
              </a:xfrm>
              <a:prstGeom prst="rect">
                <a:avLst/>
              </a:prstGeom>
              <a:solidFill>
                <a:srgbClr val="4D4D4D"/>
              </a:solidFill>
              <a:ln w="25400">
                <a:solidFill>
                  <a:srgbClr val="FFFFFF"/>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Student</a:t>
                </a:r>
              </a:p>
            </p:txBody>
          </p:sp>
          <p:sp>
            <p:nvSpPr>
              <p:cNvPr id="58440" name="Text Box 45"/>
              <p:cNvSpPr txBox="1">
                <a:spLocks noChangeArrowheads="1"/>
              </p:cNvSpPr>
              <p:nvPr/>
            </p:nvSpPr>
            <p:spPr bwMode="auto">
              <a:xfrm>
                <a:off x="3840" y="2064"/>
                <a:ext cx="720" cy="174"/>
              </a:xfrm>
              <a:prstGeom prst="rect">
                <a:avLst/>
              </a:prstGeom>
              <a:solidFill>
                <a:srgbClr val="4D4D4D"/>
              </a:solidFill>
              <a:ln w="25400">
                <a:solidFill>
                  <a:srgbClr val="FFFFFF"/>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Owed</a:t>
                </a:r>
              </a:p>
            </p:txBody>
          </p:sp>
          <p:sp>
            <p:nvSpPr>
              <p:cNvPr id="58441" name="Text Box 46"/>
              <p:cNvSpPr txBox="1">
                <a:spLocks noChangeArrowheads="1"/>
              </p:cNvSpPr>
              <p:nvPr/>
            </p:nvSpPr>
            <p:spPr bwMode="auto">
              <a:xfrm>
                <a:off x="4560" y="2064"/>
                <a:ext cx="720" cy="174"/>
              </a:xfrm>
              <a:prstGeom prst="rect">
                <a:avLst/>
              </a:prstGeom>
              <a:solidFill>
                <a:srgbClr val="4D4D4D"/>
              </a:solidFill>
              <a:ln w="25400">
                <a:solidFill>
                  <a:srgbClr val="FFFFFF"/>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Department</a:t>
                </a:r>
              </a:p>
            </p:txBody>
          </p:sp>
        </p:grpSp>
        <p:grpSp>
          <p:nvGrpSpPr>
            <p:cNvPr id="58423" name="Group 47"/>
            <p:cNvGrpSpPr>
              <a:grpSpLocks/>
            </p:cNvGrpSpPr>
            <p:nvPr/>
          </p:nvGrpSpPr>
          <p:grpSpPr bwMode="auto">
            <a:xfrm>
              <a:off x="3168" y="2288"/>
              <a:ext cx="2112" cy="174"/>
              <a:chOff x="3168" y="2288"/>
              <a:chExt cx="2112" cy="174"/>
            </a:xfrm>
          </p:grpSpPr>
          <p:sp>
            <p:nvSpPr>
              <p:cNvPr id="58436" name="Text Box 48"/>
              <p:cNvSpPr txBox="1">
                <a:spLocks noChangeArrowheads="1"/>
              </p:cNvSpPr>
              <p:nvPr/>
            </p:nvSpPr>
            <p:spPr bwMode="auto">
              <a:xfrm>
                <a:off x="3168" y="2288"/>
                <a:ext cx="672"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103456678</a:t>
                </a:r>
              </a:p>
            </p:txBody>
          </p:sp>
          <p:sp>
            <p:nvSpPr>
              <p:cNvPr id="58437" name="Text Box 49"/>
              <p:cNvSpPr txBox="1">
                <a:spLocks noChangeArrowheads="1"/>
              </p:cNvSpPr>
              <p:nvPr/>
            </p:nvSpPr>
            <p:spPr bwMode="auto">
              <a:xfrm>
                <a:off x="3840" y="2288"/>
                <a:ext cx="720"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1,502.36</a:t>
                </a:r>
              </a:p>
            </p:txBody>
          </p:sp>
          <p:sp>
            <p:nvSpPr>
              <p:cNvPr id="58438" name="Text Box 50"/>
              <p:cNvSpPr txBox="1">
                <a:spLocks noChangeArrowheads="1"/>
              </p:cNvSpPr>
              <p:nvPr/>
            </p:nvSpPr>
            <p:spPr bwMode="auto">
              <a:xfrm>
                <a:off x="4560" y="2288"/>
                <a:ext cx="720"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Marketing</a:t>
                </a:r>
              </a:p>
            </p:txBody>
          </p:sp>
        </p:grpSp>
        <p:grpSp>
          <p:nvGrpSpPr>
            <p:cNvPr id="58424" name="Group 51"/>
            <p:cNvGrpSpPr>
              <a:grpSpLocks/>
            </p:cNvGrpSpPr>
            <p:nvPr/>
          </p:nvGrpSpPr>
          <p:grpSpPr bwMode="auto">
            <a:xfrm>
              <a:off x="3168" y="2496"/>
              <a:ext cx="2112" cy="174"/>
              <a:chOff x="240" y="2736"/>
              <a:chExt cx="2112" cy="174"/>
            </a:xfrm>
          </p:grpSpPr>
          <p:sp>
            <p:nvSpPr>
              <p:cNvPr id="58433" name="Text Box 52"/>
              <p:cNvSpPr txBox="1">
                <a:spLocks noChangeArrowheads="1"/>
              </p:cNvSpPr>
              <p:nvPr/>
            </p:nvSpPr>
            <p:spPr bwMode="auto">
              <a:xfrm>
                <a:off x="240" y="2736"/>
                <a:ext cx="672"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123456789</a:t>
                </a:r>
              </a:p>
            </p:txBody>
          </p:sp>
          <p:sp>
            <p:nvSpPr>
              <p:cNvPr id="58434" name="Text Box 53"/>
              <p:cNvSpPr txBox="1">
                <a:spLocks noChangeArrowheads="1"/>
              </p:cNvSpPr>
              <p:nvPr/>
            </p:nvSpPr>
            <p:spPr bwMode="auto">
              <a:xfrm>
                <a:off x="912" y="2736"/>
                <a:ext cx="720"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COBA219</a:t>
                </a:r>
              </a:p>
            </p:txBody>
          </p:sp>
          <p:sp>
            <p:nvSpPr>
              <p:cNvPr id="58435" name="Text Box 54"/>
              <p:cNvSpPr txBox="1">
                <a:spLocks noChangeArrowheads="1"/>
              </p:cNvSpPr>
              <p:nvPr/>
            </p:nvSpPr>
            <p:spPr bwMode="auto">
              <a:xfrm>
                <a:off x="1632" y="2736"/>
                <a:ext cx="720"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Finance</a:t>
                </a:r>
              </a:p>
            </p:txBody>
          </p:sp>
        </p:grpSp>
        <p:grpSp>
          <p:nvGrpSpPr>
            <p:cNvPr id="58425" name="Group 55"/>
            <p:cNvGrpSpPr>
              <a:grpSpLocks/>
            </p:cNvGrpSpPr>
            <p:nvPr/>
          </p:nvGrpSpPr>
          <p:grpSpPr bwMode="auto">
            <a:xfrm>
              <a:off x="3168" y="2720"/>
              <a:ext cx="2112" cy="174"/>
              <a:chOff x="240" y="3168"/>
              <a:chExt cx="2112" cy="174"/>
            </a:xfrm>
          </p:grpSpPr>
          <p:sp>
            <p:nvSpPr>
              <p:cNvPr id="58430" name="Text Box 56"/>
              <p:cNvSpPr txBox="1">
                <a:spLocks noChangeArrowheads="1"/>
              </p:cNvSpPr>
              <p:nvPr/>
            </p:nvSpPr>
            <p:spPr bwMode="auto">
              <a:xfrm>
                <a:off x="240" y="3168"/>
                <a:ext cx="672"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456789012</a:t>
                </a:r>
              </a:p>
            </p:txBody>
          </p:sp>
          <p:sp>
            <p:nvSpPr>
              <p:cNvPr id="58431" name="Text Box 57"/>
              <p:cNvSpPr txBox="1">
                <a:spLocks noChangeArrowheads="1"/>
              </p:cNvSpPr>
              <p:nvPr/>
            </p:nvSpPr>
            <p:spPr bwMode="auto">
              <a:xfrm>
                <a:off x="912" y="3168"/>
                <a:ext cx="720"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COBA232</a:t>
                </a:r>
              </a:p>
            </p:txBody>
          </p:sp>
          <p:sp>
            <p:nvSpPr>
              <p:cNvPr id="58432" name="Text Box 58"/>
              <p:cNvSpPr txBox="1">
                <a:spLocks noChangeArrowheads="1"/>
              </p:cNvSpPr>
              <p:nvPr/>
            </p:nvSpPr>
            <p:spPr bwMode="auto">
              <a:xfrm>
                <a:off x="1632" y="3168"/>
                <a:ext cx="720"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Accounting</a:t>
                </a:r>
              </a:p>
            </p:txBody>
          </p:sp>
        </p:grpSp>
        <p:grpSp>
          <p:nvGrpSpPr>
            <p:cNvPr id="58426" name="Group 59"/>
            <p:cNvGrpSpPr>
              <a:grpSpLocks/>
            </p:cNvGrpSpPr>
            <p:nvPr/>
          </p:nvGrpSpPr>
          <p:grpSpPr bwMode="auto">
            <a:xfrm>
              <a:off x="3168" y="2928"/>
              <a:ext cx="2112" cy="174"/>
              <a:chOff x="3168" y="3120"/>
              <a:chExt cx="2112" cy="174"/>
            </a:xfrm>
          </p:grpSpPr>
          <p:sp>
            <p:nvSpPr>
              <p:cNvPr id="58427" name="Text Box 60"/>
              <p:cNvSpPr txBox="1">
                <a:spLocks noChangeArrowheads="1"/>
              </p:cNvSpPr>
              <p:nvPr/>
            </p:nvSpPr>
            <p:spPr bwMode="auto">
              <a:xfrm>
                <a:off x="3168" y="3120"/>
                <a:ext cx="672"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a:t>
                </a:r>
              </a:p>
            </p:txBody>
          </p:sp>
          <p:sp>
            <p:nvSpPr>
              <p:cNvPr id="58428" name="Text Box 61"/>
              <p:cNvSpPr txBox="1">
                <a:spLocks noChangeArrowheads="1"/>
              </p:cNvSpPr>
              <p:nvPr/>
            </p:nvSpPr>
            <p:spPr bwMode="auto">
              <a:xfrm>
                <a:off x="3840" y="3120"/>
                <a:ext cx="720"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a:t>
                </a:r>
              </a:p>
            </p:txBody>
          </p:sp>
          <p:sp>
            <p:nvSpPr>
              <p:cNvPr id="58429" name="Text Box 62"/>
              <p:cNvSpPr txBox="1">
                <a:spLocks noChangeArrowheads="1"/>
              </p:cNvSpPr>
              <p:nvPr/>
            </p:nvSpPr>
            <p:spPr bwMode="auto">
              <a:xfrm>
                <a:off x="4560" y="3120"/>
                <a:ext cx="720"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a:t>
                </a:r>
              </a:p>
            </p:txBody>
          </p:sp>
        </p:grpSp>
      </p:grpSp>
      <p:sp>
        <p:nvSpPr>
          <p:cNvPr id="68" name="Text Box 63"/>
          <p:cNvSpPr txBox="1">
            <a:spLocks noChangeArrowheads="1"/>
          </p:cNvSpPr>
          <p:nvPr/>
        </p:nvSpPr>
        <p:spPr bwMode="auto">
          <a:xfrm>
            <a:off x="1676400" y="4586288"/>
            <a:ext cx="259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Table Balance</a:t>
            </a:r>
          </a:p>
        </p:txBody>
      </p:sp>
      <p:grpSp>
        <p:nvGrpSpPr>
          <p:cNvPr id="24" name="Group 64"/>
          <p:cNvGrpSpPr>
            <a:grpSpLocks/>
          </p:cNvGrpSpPr>
          <p:nvPr/>
        </p:nvGrpSpPr>
        <p:grpSpPr bwMode="auto">
          <a:xfrm>
            <a:off x="5334000" y="4983163"/>
            <a:ext cx="3352800" cy="1647825"/>
            <a:chOff x="3168" y="2064"/>
            <a:chExt cx="2112" cy="1038"/>
          </a:xfrm>
        </p:grpSpPr>
        <p:grpSp>
          <p:nvGrpSpPr>
            <p:cNvPr id="58402" name="Group 65"/>
            <p:cNvGrpSpPr>
              <a:grpSpLocks/>
            </p:cNvGrpSpPr>
            <p:nvPr/>
          </p:nvGrpSpPr>
          <p:grpSpPr bwMode="auto">
            <a:xfrm>
              <a:off x="3168" y="2064"/>
              <a:ext cx="2112" cy="174"/>
              <a:chOff x="3168" y="2064"/>
              <a:chExt cx="2112" cy="174"/>
            </a:xfrm>
          </p:grpSpPr>
          <p:sp>
            <p:nvSpPr>
              <p:cNvPr id="58419" name="Text Box 66"/>
              <p:cNvSpPr txBox="1">
                <a:spLocks noChangeArrowheads="1"/>
              </p:cNvSpPr>
              <p:nvPr/>
            </p:nvSpPr>
            <p:spPr bwMode="auto">
              <a:xfrm>
                <a:off x="3168" y="2064"/>
                <a:ext cx="672" cy="174"/>
              </a:xfrm>
              <a:prstGeom prst="rect">
                <a:avLst/>
              </a:prstGeom>
              <a:solidFill>
                <a:srgbClr val="4D4D4D"/>
              </a:solidFill>
              <a:ln w="25400">
                <a:solidFill>
                  <a:srgbClr val="FFFFFF"/>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Faculty</a:t>
                </a:r>
              </a:p>
            </p:txBody>
          </p:sp>
          <p:sp>
            <p:nvSpPr>
              <p:cNvPr id="58420" name="Text Box 67"/>
              <p:cNvSpPr txBox="1">
                <a:spLocks noChangeArrowheads="1"/>
              </p:cNvSpPr>
              <p:nvPr/>
            </p:nvSpPr>
            <p:spPr bwMode="auto">
              <a:xfrm>
                <a:off x="3840" y="2064"/>
                <a:ext cx="720" cy="174"/>
              </a:xfrm>
              <a:prstGeom prst="rect">
                <a:avLst/>
              </a:prstGeom>
              <a:solidFill>
                <a:srgbClr val="4D4D4D"/>
              </a:solidFill>
              <a:ln w="25400">
                <a:solidFill>
                  <a:srgbClr val="FFFFFF"/>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a:t>
                </a:r>
              </a:p>
            </p:txBody>
          </p:sp>
          <p:sp>
            <p:nvSpPr>
              <p:cNvPr id="58421" name="Text Box 68"/>
              <p:cNvSpPr txBox="1">
                <a:spLocks noChangeArrowheads="1"/>
              </p:cNvSpPr>
              <p:nvPr/>
            </p:nvSpPr>
            <p:spPr bwMode="auto">
              <a:xfrm>
                <a:off x="4560" y="2064"/>
                <a:ext cx="720" cy="174"/>
              </a:xfrm>
              <a:prstGeom prst="rect">
                <a:avLst/>
              </a:prstGeom>
              <a:solidFill>
                <a:srgbClr val="4D4D4D"/>
              </a:solidFill>
              <a:ln w="25400">
                <a:solidFill>
                  <a:srgbClr val="FFFFFF"/>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Depart</a:t>
                </a:r>
              </a:p>
            </p:txBody>
          </p:sp>
        </p:grpSp>
        <p:grpSp>
          <p:nvGrpSpPr>
            <p:cNvPr id="58403" name="Group 69"/>
            <p:cNvGrpSpPr>
              <a:grpSpLocks/>
            </p:cNvGrpSpPr>
            <p:nvPr/>
          </p:nvGrpSpPr>
          <p:grpSpPr bwMode="auto">
            <a:xfrm>
              <a:off x="3168" y="2288"/>
              <a:ext cx="2112" cy="174"/>
              <a:chOff x="3168" y="2288"/>
              <a:chExt cx="2112" cy="174"/>
            </a:xfrm>
          </p:grpSpPr>
          <p:sp>
            <p:nvSpPr>
              <p:cNvPr id="58416" name="Text Box 70"/>
              <p:cNvSpPr txBox="1">
                <a:spLocks noChangeArrowheads="1"/>
              </p:cNvSpPr>
              <p:nvPr/>
            </p:nvSpPr>
            <p:spPr bwMode="auto">
              <a:xfrm>
                <a:off x="3168" y="2288"/>
                <a:ext cx="672"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987654321</a:t>
                </a:r>
              </a:p>
            </p:txBody>
          </p:sp>
          <p:sp>
            <p:nvSpPr>
              <p:cNvPr id="58417" name="Text Box 71"/>
              <p:cNvSpPr txBox="1">
                <a:spLocks noChangeArrowheads="1"/>
              </p:cNvSpPr>
              <p:nvPr/>
            </p:nvSpPr>
            <p:spPr bwMode="auto">
              <a:xfrm>
                <a:off x="3840" y="2288"/>
                <a:ext cx="720"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a:t>
                </a:r>
              </a:p>
            </p:txBody>
          </p:sp>
          <p:sp>
            <p:nvSpPr>
              <p:cNvPr id="58418" name="Text Box 72"/>
              <p:cNvSpPr txBox="1">
                <a:spLocks noChangeArrowheads="1"/>
              </p:cNvSpPr>
              <p:nvPr/>
            </p:nvSpPr>
            <p:spPr bwMode="auto">
              <a:xfrm>
                <a:off x="4560" y="2288"/>
                <a:ext cx="720"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Finance</a:t>
                </a:r>
              </a:p>
            </p:txBody>
          </p:sp>
        </p:grpSp>
        <p:grpSp>
          <p:nvGrpSpPr>
            <p:cNvPr id="58404" name="Group 73"/>
            <p:cNvGrpSpPr>
              <a:grpSpLocks/>
            </p:cNvGrpSpPr>
            <p:nvPr/>
          </p:nvGrpSpPr>
          <p:grpSpPr bwMode="auto">
            <a:xfrm>
              <a:off x="3168" y="2496"/>
              <a:ext cx="2112" cy="174"/>
              <a:chOff x="240" y="2736"/>
              <a:chExt cx="2112" cy="174"/>
            </a:xfrm>
          </p:grpSpPr>
          <p:sp>
            <p:nvSpPr>
              <p:cNvPr id="58413" name="Text Box 74"/>
              <p:cNvSpPr txBox="1">
                <a:spLocks noChangeArrowheads="1"/>
              </p:cNvSpPr>
              <p:nvPr/>
            </p:nvSpPr>
            <p:spPr bwMode="auto">
              <a:xfrm>
                <a:off x="240" y="2736"/>
                <a:ext cx="672"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876543210</a:t>
                </a:r>
              </a:p>
            </p:txBody>
          </p:sp>
          <p:sp>
            <p:nvSpPr>
              <p:cNvPr id="58414" name="Text Box 75"/>
              <p:cNvSpPr txBox="1">
                <a:spLocks noChangeArrowheads="1"/>
              </p:cNvSpPr>
              <p:nvPr/>
            </p:nvSpPr>
            <p:spPr bwMode="auto">
              <a:xfrm>
                <a:off x="912" y="2736"/>
                <a:ext cx="720"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a:t>
                </a:r>
              </a:p>
            </p:txBody>
          </p:sp>
          <p:sp>
            <p:nvSpPr>
              <p:cNvPr id="58415" name="Text Box 76"/>
              <p:cNvSpPr txBox="1">
                <a:spLocks noChangeArrowheads="1"/>
              </p:cNvSpPr>
              <p:nvPr/>
            </p:nvSpPr>
            <p:spPr bwMode="auto">
              <a:xfrm>
                <a:off x="1632" y="2736"/>
                <a:ext cx="720"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INFOSYS</a:t>
                </a:r>
              </a:p>
            </p:txBody>
          </p:sp>
        </p:grpSp>
        <p:grpSp>
          <p:nvGrpSpPr>
            <p:cNvPr id="58405" name="Group 77"/>
            <p:cNvGrpSpPr>
              <a:grpSpLocks/>
            </p:cNvGrpSpPr>
            <p:nvPr/>
          </p:nvGrpSpPr>
          <p:grpSpPr bwMode="auto">
            <a:xfrm>
              <a:off x="3168" y="2720"/>
              <a:ext cx="2112" cy="174"/>
              <a:chOff x="240" y="3168"/>
              <a:chExt cx="2112" cy="174"/>
            </a:xfrm>
          </p:grpSpPr>
          <p:sp>
            <p:nvSpPr>
              <p:cNvPr id="58410" name="Text Box 78"/>
              <p:cNvSpPr txBox="1">
                <a:spLocks noChangeArrowheads="1"/>
              </p:cNvSpPr>
              <p:nvPr/>
            </p:nvSpPr>
            <p:spPr bwMode="auto">
              <a:xfrm>
                <a:off x="240" y="3168"/>
                <a:ext cx="672"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765432109</a:t>
                </a:r>
              </a:p>
            </p:txBody>
          </p:sp>
          <p:sp>
            <p:nvSpPr>
              <p:cNvPr id="58411" name="Text Box 79"/>
              <p:cNvSpPr txBox="1">
                <a:spLocks noChangeArrowheads="1"/>
              </p:cNvSpPr>
              <p:nvPr/>
            </p:nvSpPr>
            <p:spPr bwMode="auto">
              <a:xfrm>
                <a:off x="912" y="3168"/>
                <a:ext cx="720"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a:t>
                </a:r>
              </a:p>
            </p:txBody>
          </p:sp>
          <p:sp>
            <p:nvSpPr>
              <p:cNvPr id="58412" name="Text Box 80"/>
              <p:cNvSpPr txBox="1">
                <a:spLocks noChangeArrowheads="1"/>
              </p:cNvSpPr>
              <p:nvPr/>
            </p:nvSpPr>
            <p:spPr bwMode="auto">
              <a:xfrm>
                <a:off x="1632" y="3168"/>
                <a:ext cx="720"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Accounting</a:t>
                </a:r>
              </a:p>
            </p:txBody>
          </p:sp>
        </p:grpSp>
        <p:grpSp>
          <p:nvGrpSpPr>
            <p:cNvPr id="58406" name="Group 81"/>
            <p:cNvGrpSpPr>
              <a:grpSpLocks/>
            </p:cNvGrpSpPr>
            <p:nvPr/>
          </p:nvGrpSpPr>
          <p:grpSpPr bwMode="auto">
            <a:xfrm>
              <a:off x="3168" y="2928"/>
              <a:ext cx="2112" cy="174"/>
              <a:chOff x="3168" y="3120"/>
              <a:chExt cx="2112" cy="174"/>
            </a:xfrm>
          </p:grpSpPr>
          <p:sp>
            <p:nvSpPr>
              <p:cNvPr id="58407" name="Text Box 82"/>
              <p:cNvSpPr txBox="1">
                <a:spLocks noChangeArrowheads="1"/>
              </p:cNvSpPr>
              <p:nvPr/>
            </p:nvSpPr>
            <p:spPr bwMode="auto">
              <a:xfrm>
                <a:off x="3168" y="3120"/>
                <a:ext cx="672"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a:t>
                </a:r>
              </a:p>
            </p:txBody>
          </p:sp>
          <p:sp>
            <p:nvSpPr>
              <p:cNvPr id="58408" name="Text Box 83"/>
              <p:cNvSpPr txBox="1">
                <a:spLocks noChangeArrowheads="1"/>
              </p:cNvSpPr>
              <p:nvPr/>
            </p:nvSpPr>
            <p:spPr bwMode="auto">
              <a:xfrm>
                <a:off x="3840" y="3120"/>
                <a:ext cx="720"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a:t>
                </a:r>
              </a:p>
            </p:txBody>
          </p:sp>
          <p:sp>
            <p:nvSpPr>
              <p:cNvPr id="58409" name="Text Box 84"/>
              <p:cNvSpPr txBox="1">
                <a:spLocks noChangeArrowheads="1"/>
              </p:cNvSpPr>
              <p:nvPr/>
            </p:nvSpPr>
            <p:spPr bwMode="auto">
              <a:xfrm>
                <a:off x="4560" y="3120"/>
                <a:ext cx="720"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a:t>
                </a:r>
              </a:p>
            </p:txBody>
          </p:sp>
        </p:grpSp>
      </p:grpSp>
      <p:sp>
        <p:nvSpPr>
          <p:cNvPr id="90" name="Text Box 85"/>
          <p:cNvSpPr txBox="1">
            <a:spLocks noChangeArrowheads="1"/>
          </p:cNvSpPr>
          <p:nvPr/>
        </p:nvSpPr>
        <p:spPr bwMode="auto">
          <a:xfrm>
            <a:off x="5715000" y="4586288"/>
            <a:ext cx="251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dirty="0"/>
              <a:t>Table Department</a:t>
            </a:r>
          </a:p>
        </p:txBody>
      </p:sp>
      <p:grpSp>
        <p:nvGrpSpPr>
          <p:cNvPr id="30" name="Group 86"/>
          <p:cNvGrpSpPr>
            <a:grpSpLocks/>
          </p:cNvGrpSpPr>
          <p:nvPr/>
        </p:nvGrpSpPr>
        <p:grpSpPr bwMode="auto">
          <a:xfrm>
            <a:off x="381000" y="3001963"/>
            <a:ext cx="2133600" cy="990600"/>
            <a:chOff x="192" y="1824"/>
            <a:chExt cx="1344" cy="624"/>
          </a:xfrm>
        </p:grpSpPr>
        <p:sp>
          <p:nvSpPr>
            <p:cNvPr id="58400" name="Line 87"/>
            <p:cNvSpPr>
              <a:spLocks noChangeShapeType="1"/>
            </p:cNvSpPr>
            <p:nvPr/>
          </p:nvSpPr>
          <p:spPr bwMode="auto">
            <a:xfrm flipH="1">
              <a:off x="192" y="1824"/>
              <a:ext cx="1344"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8401" name="Line 88"/>
            <p:cNvSpPr>
              <a:spLocks noChangeShapeType="1"/>
            </p:cNvSpPr>
            <p:nvPr/>
          </p:nvSpPr>
          <p:spPr bwMode="auto">
            <a:xfrm flipH="1">
              <a:off x="336" y="2448"/>
              <a:ext cx="12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1" name="Group 89"/>
          <p:cNvGrpSpPr>
            <a:grpSpLocks/>
          </p:cNvGrpSpPr>
          <p:nvPr/>
        </p:nvGrpSpPr>
        <p:grpSpPr bwMode="auto">
          <a:xfrm>
            <a:off x="381000" y="3001963"/>
            <a:ext cx="228600" cy="3200400"/>
            <a:chOff x="192" y="1824"/>
            <a:chExt cx="144" cy="2016"/>
          </a:xfrm>
        </p:grpSpPr>
        <p:sp>
          <p:nvSpPr>
            <p:cNvPr id="58398" name="Line 90"/>
            <p:cNvSpPr>
              <a:spLocks noChangeShapeType="1"/>
            </p:cNvSpPr>
            <p:nvPr/>
          </p:nvSpPr>
          <p:spPr bwMode="auto">
            <a:xfrm>
              <a:off x="192" y="1824"/>
              <a:ext cx="0" cy="182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8399" name="Line 91"/>
            <p:cNvSpPr>
              <a:spLocks noChangeShapeType="1"/>
            </p:cNvSpPr>
            <p:nvPr/>
          </p:nvSpPr>
          <p:spPr bwMode="auto">
            <a:xfrm>
              <a:off x="336" y="2448"/>
              <a:ext cx="0" cy="13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322" name="Group 92"/>
          <p:cNvGrpSpPr>
            <a:grpSpLocks/>
          </p:cNvGrpSpPr>
          <p:nvPr/>
        </p:nvGrpSpPr>
        <p:grpSpPr bwMode="auto">
          <a:xfrm>
            <a:off x="381000" y="5897563"/>
            <a:ext cx="609600" cy="304800"/>
            <a:chOff x="192" y="3648"/>
            <a:chExt cx="384" cy="192"/>
          </a:xfrm>
        </p:grpSpPr>
        <p:sp>
          <p:nvSpPr>
            <p:cNvPr id="58396" name="Line 93"/>
            <p:cNvSpPr>
              <a:spLocks noChangeShapeType="1"/>
            </p:cNvSpPr>
            <p:nvPr/>
          </p:nvSpPr>
          <p:spPr bwMode="auto">
            <a:xfrm>
              <a:off x="192" y="3648"/>
              <a:ext cx="384" cy="0"/>
            </a:xfrm>
            <a:prstGeom prst="line">
              <a:avLst/>
            </a:prstGeom>
            <a:noFill/>
            <a:ln w="254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397" name="Line 94"/>
            <p:cNvSpPr>
              <a:spLocks noChangeShapeType="1"/>
            </p:cNvSpPr>
            <p:nvPr/>
          </p:nvSpPr>
          <p:spPr bwMode="auto">
            <a:xfrm>
              <a:off x="336" y="3840"/>
              <a:ext cx="240" cy="0"/>
            </a:xfrm>
            <a:prstGeom prst="line">
              <a:avLst/>
            </a:prstGeom>
            <a:noFill/>
            <a:ln w="254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00" name="Line 95"/>
          <p:cNvSpPr>
            <a:spLocks noChangeShapeType="1"/>
          </p:cNvSpPr>
          <p:nvPr/>
        </p:nvSpPr>
        <p:spPr bwMode="auto">
          <a:xfrm>
            <a:off x="4800600" y="5821363"/>
            <a:ext cx="2286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1" name="Line 96"/>
          <p:cNvSpPr>
            <a:spLocks noChangeShapeType="1"/>
          </p:cNvSpPr>
          <p:nvPr/>
        </p:nvSpPr>
        <p:spPr bwMode="auto">
          <a:xfrm flipV="1">
            <a:off x="5029200" y="5440363"/>
            <a:ext cx="0" cy="3810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53323" name="Group 97"/>
          <p:cNvGrpSpPr>
            <a:grpSpLocks/>
          </p:cNvGrpSpPr>
          <p:nvPr/>
        </p:nvGrpSpPr>
        <p:grpSpPr bwMode="auto">
          <a:xfrm>
            <a:off x="4800600" y="5440363"/>
            <a:ext cx="533400" cy="762000"/>
            <a:chOff x="2976" y="3168"/>
            <a:chExt cx="336" cy="480"/>
          </a:xfrm>
        </p:grpSpPr>
        <p:sp>
          <p:nvSpPr>
            <p:cNvPr id="58394" name="Line 98"/>
            <p:cNvSpPr>
              <a:spLocks noChangeShapeType="1"/>
            </p:cNvSpPr>
            <p:nvPr/>
          </p:nvSpPr>
          <p:spPr bwMode="auto">
            <a:xfrm>
              <a:off x="3120" y="3168"/>
              <a:ext cx="192" cy="0"/>
            </a:xfrm>
            <a:prstGeom prst="line">
              <a:avLst/>
            </a:prstGeom>
            <a:noFill/>
            <a:ln w="254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395" name="Line 99"/>
            <p:cNvSpPr>
              <a:spLocks noChangeShapeType="1"/>
            </p:cNvSpPr>
            <p:nvPr/>
          </p:nvSpPr>
          <p:spPr bwMode="auto">
            <a:xfrm>
              <a:off x="2976" y="3648"/>
              <a:ext cx="336" cy="0"/>
            </a:xfrm>
            <a:prstGeom prst="line">
              <a:avLst/>
            </a:prstGeom>
            <a:noFill/>
            <a:ln w="254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324" name="Group 100"/>
          <p:cNvGrpSpPr>
            <a:grpSpLocks/>
          </p:cNvGrpSpPr>
          <p:nvPr/>
        </p:nvGrpSpPr>
        <p:grpSpPr bwMode="auto">
          <a:xfrm>
            <a:off x="7010400" y="3078163"/>
            <a:ext cx="1219200" cy="914400"/>
            <a:chOff x="4368" y="1680"/>
            <a:chExt cx="768" cy="576"/>
          </a:xfrm>
        </p:grpSpPr>
        <p:sp>
          <p:nvSpPr>
            <p:cNvPr id="58390" name="Line 101"/>
            <p:cNvSpPr>
              <a:spLocks noChangeShapeType="1"/>
            </p:cNvSpPr>
            <p:nvPr/>
          </p:nvSpPr>
          <p:spPr bwMode="auto">
            <a:xfrm>
              <a:off x="4368" y="1680"/>
              <a:ext cx="768"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8391" name="Line 102"/>
            <p:cNvSpPr>
              <a:spLocks noChangeShapeType="1"/>
            </p:cNvSpPr>
            <p:nvPr/>
          </p:nvSpPr>
          <p:spPr bwMode="auto">
            <a:xfrm>
              <a:off x="4368" y="1872"/>
              <a:ext cx="768"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8392" name="Line 103"/>
            <p:cNvSpPr>
              <a:spLocks noChangeShapeType="1"/>
            </p:cNvSpPr>
            <p:nvPr/>
          </p:nvSpPr>
          <p:spPr bwMode="auto">
            <a:xfrm>
              <a:off x="4368" y="2064"/>
              <a:ext cx="768"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8393" name="Line 104"/>
            <p:cNvSpPr>
              <a:spLocks noChangeShapeType="1"/>
            </p:cNvSpPr>
            <p:nvPr/>
          </p:nvSpPr>
          <p:spPr bwMode="auto">
            <a:xfrm>
              <a:off x="4368" y="2256"/>
              <a:ext cx="768"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10" name="Line 105"/>
          <p:cNvSpPr>
            <a:spLocks noChangeShapeType="1"/>
          </p:cNvSpPr>
          <p:nvPr/>
        </p:nvSpPr>
        <p:spPr bwMode="auto">
          <a:xfrm>
            <a:off x="8229600" y="3078163"/>
            <a:ext cx="0" cy="1905000"/>
          </a:xfrm>
          <a:prstGeom prst="line">
            <a:avLst/>
          </a:prstGeom>
          <a:noFill/>
          <a:ln w="254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1" name="Text Box 106"/>
          <p:cNvSpPr txBox="1">
            <a:spLocks noChangeArrowheads="1"/>
          </p:cNvSpPr>
          <p:nvPr/>
        </p:nvSpPr>
        <p:spPr bwMode="auto">
          <a:xfrm>
            <a:off x="6702552" y="1316355"/>
            <a:ext cx="2209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200" dirty="0">
                <a:solidFill>
                  <a:srgbClr val="993300"/>
                </a:solidFill>
              </a:rPr>
              <a:t>(More later)</a:t>
            </a:r>
          </a:p>
        </p:txBody>
      </p:sp>
      <p:sp>
        <p:nvSpPr>
          <p:cNvPr id="112" name="Rectangle 111">
            <a:hlinkClick r:id="rId3"/>
          </p:cNvPr>
          <p:cNvSpPr/>
          <p:nvPr/>
        </p:nvSpPr>
        <p:spPr>
          <a:xfrm>
            <a:off x="5867400" y="1752600"/>
            <a:ext cx="3048000" cy="246221"/>
          </a:xfrm>
          <a:prstGeom prst="rect">
            <a:avLst/>
          </a:prstGeom>
        </p:spPr>
        <p:txBody>
          <a:bodyPr wrap="square">
            <a:spAutoFit/>
          </a:bodyPr>
          <a:lstStyle/>
          <a:p>
            <a:pPr algn="r"/>
            <a:r>
              <a:rPr lang="en-US" sz="1000" dirty="0">
                <a:hlinkClick r:id="rId3"/>
              </a:rPr>
              <a:t>http://</a:t>
            </a:r>
            <a:r>
              <a:rPr lang="en-US" sz="1000" dirty="0" err="1">
                <a:hlinkClick r:id="rId3"/>
              </a:rPr>
              <a:t>pkirs.utep.edu</a:t>
            </a:r>
            <a:r>
              <a:rPr lang="en-US" sz="1000" dirty="0">
                <a:hlinkClick r:id="rId3"/>
              </a:rPr>
              <a:t>/</a:t>
            </a:r>
            <a:r>
              <a:rPr lang="en-US" sz="1000" dirty="0" err="1">
                <a:hlinkClick r:id="rId3"/>
              </a:rPr>
              <a:t>cis4365</a:t>
            </a:r>
            <a:r>
              <a:rPr lang="en-US" sz="1000" dirty="0">
                <a:hlinkClick r:id="rId3"/>
              </a:rPr>
              <a:t>/</a:t>
            </a:r>
            <a:r>
              <a:rPr lang="en-US" sz="1000" dirty="0" err="1">
                <a:hlinkClick r:id="rId3"/>
              </a:rPr>
              <a:t>PPoint</a:t>
            </a:r>
            <a:r>
              <a:rPr lang="en-US" sz="1000" dirty="0">
                <a:hlinkClick r:id="rId3"/>
              </a:rPr>
              <a:t>/</a:t>
            </a:r>
            <a:r>
              <a:rPr lang="en-US" sz="1000" dirty="0" err="1">
                <a:hlinkClick r:id="rId3"/>
              </a:rPr>
              <a:t>StudProf.xlsx</a:t>
            </a:r>
            <a:endParaRPr lang="en-US" sz="1000" dirty="0"/>
          </a:p>
        </p:txBody>
      </p:sp>
      <p:sp>
        <p:nvSpPr>
          <p:cNvPr id="113" name="Text Box 3"/>
          <p:cNvSpPr txBox="1">
            <a:spLocks noChangeArrowheads="1"/>
          </p:cNvSpPr>
          <p:nvPr/>
        </p:nvSpPr>
        <p:spPr bwMode="auto">
          <a:xfrm>
            <a:off x="7162800" y="2606977"/>
            <a:ext cx="1676400" cy="307777"/>
          </a:xfrm>
          <a:prstGeom prst="rect">
            <a:avLst/>
          </a:prstGeom>
          <a:noFill/>
          <a:ln w="12700">
            <a:noFill/>
            <a:miter lim="800000"/>
            <a:headEnd type="none" w="sm" len="sm"/>
            <a:tailEnd type="none" w="sm" len="sm"/>
          </a:ln>
          <a:effectLst/>
        </p:spPr>
        <p:txBody>
          <a:bodyPr wrap="square">
            <a:spAutoFit/>
          </a:bodyPr>
          <a:lstStyle/>
          <a:p>
            <a:pPr fontAlgn="auto">
              <a:spcBef>
                <a:spcPct val="50000"/>
              </a:spcBef>
              <a:spcAft>
                <a:spcPts val="0"/>
              </a:spcAft>
              <a:defRPr/>
            </a:pPr>
            <a:r>
              <a:rPr lang="en-US" sz="1400" dirty="0" smtClean="0">
                <a:latin typeface="+mn-lt"/>
              </a:rPr>
              <a:t>Foreign Keys (</a:t>
            </a:r>
            <a:r>
              <a:rPr lang="en-US" sz="1400" dirty="0" err="1" smtClean="0">
                <a:latin typeface="+mn-lt"/>
              </a:rPr>
              <a:t>FK</a:t>
            </a:r>
            <a:r>
              <a:rPr lang="en-US" sz="1400" dirty="0" smtClean="0">
                <a:latin typeface="+mn-lt"/>
              </a:rPr>
              <a:t>)</a:t>
            </a:r>
            <a:endParaRPr lang="en-US" sz="1400" dirty="0">
              <a:effectLst>
                <a:outerShdw blurRad="38100" dist="38100" dir="2700000" algn="tl">
                  <a:srgbClr val="5F5F5F"/>
                </a:outerShdw>
              </a:effectLst>
              <a:latin typeface="+mn-lt"/>
            </a:endParaRPr>
          </a:p>
        </p:txBody>
      </p:sp>
      <p:grpSp>
        <p:nvGrpSpPr>
          <p:cNvPr id="3" name="Group 2"/>
          <p:cNvGrpSpPr/>
          <p:nvPr/>
        </p:nvGrpSpPr>
        <p:grpSpPr>
          <a:xfrm>
            <a:off x="685800" y="2564552"/>
            <a:ext cx="1754124" cy="1307970"/>
            <a:chOff x="685800" y="2564552"/>
            <a:chExt cx="1754124" cy="1307970"/>
          </a:xfrm>
        </p:grpSpPr>
        <p:sp>
          <p:nvSpPr>
            <p:cNvPr id="114" name="Text Box 3"/>
            <p:cNvSpPr txBox="1">
              <a:spLocks noChangeArrowheads="1"/>
            </p:cNvSpPr>
            <p:nvPr/>
          </p:nvSpPr>
          <p:spPr bwMode="auto">
            <a:xfrm>
              <a:off x="685800" y="2564552"/>
              <a:ext cx="1676400" cy="307777"/>
            </a:xfrm>
            <a:prstGeom prst="rect">
              <a:avLst/>
            </a:prstGeom>
            <a:noFill/>
            <a:ln w="12700">
              <a:noFill/>
              <a:miter lim="800000"/>
              <a:headEnd type="none" w="sm" len="sm"/>
              <a:tailEnd type="none" w="sm" len="sm"/>
            </a:ln>
            <a:effectLst/>
          </p:spPr>
          <p:txBody>
            <a:bodyPr wrap="square">
              <a:spAutoFit/>
            </a:bodyPr>
            <a:lstStyle/>
            <a:p>
              <a:pPr fontAlgn="auto">
                <a:spcBef>
                  <a:spcPct val="50000"/>
                </a:spcBef>
                <a:spcAft>
                  <a:spcPts val="0"/>
                </a:spcAft>
                <a:defRPr/>
              </a:pPr>
              <a:r>
                <a:rPr lang="en-US" sz="1400" dirty="0" smtClean="0">
                  <a:latin typeface="+mn-lt"/>
                </a:rPr>
                <a:t>Primary Keys (</a:t>
              </a:r>
              <a:r>
                <a:rPr lang="en-US" sz="1400" dirty="0" err="1" smtClean="0">
                  <a:latin typeface="+mn-lt"/>
                </a:rPr>
                <a:t>PK</a:t>
              </a:r>
              <a:r>
                <a:rPr lang="en-US" sz="1400" dirty="0" smtClean="0">
                  <a:latin typeface="+mn-lt"/>
                </a:rPr>
                <a:t>)</a:t>
              </a:r>
              <a:endParaRPr lang="en-US" sz="1400" dirty="0">
                <a:effectLst>
                  <a:outerShdw blurRad="38100" dist="38100" dir="2700000" algn="tl">
                    <a:srgbClr val="5F5F5F"/>
                  </a:outerShdw>
                </a:effectLst>
                <a:latin typeface="+mn-lt"/>
              </a:endParaRPr>
            </a:p>
          </p:txBody>
        </p:sp>
        <p:sp>
          <p:nvSpPr>
            <p:cNvPr id="115" name="Text Box 3"/>
            <p:cNvSpPr txBox="1">
              <a:spLocks noChangeArrowheads="1"/>
            </p:cNvSpPr>
            <p:nvPr/>
          </p:nvSpPr>
          <p:spPr bwMode="auto">
            <a:xfrm>
              <a:off x="763524" y="3564745"/>
              <a:ext cx="1676400" cy="307777"/>
            </a:xfrm>
            <a:prstGeom prst="rect">
              <a:avLst/>
            </a:prstGeom>
            <a:noFill/>
            <a:ln w="12700">
              <a:noFill/>
              <a:miter lim="800000"/>
              <a:headEnd type="none" w="sm" len="sm"/>
              <a:tailEnd type="none" w="sm" len="sm"/>
            </a:ln>
            <a:effectLst/>
          </p:spPr>
          <p:txBody>
            <a:bodyPr wrap="square">
              <a:spAutoFit/>
            </a:bodyPr>
            <a:lstStyle/>
            <a:p>
              <a:pPr fontAlgn="auto">
                <a:spcBef>
                  <a:spcPct val="50000"/>
                </a:spcBef>
                <a:spcAft>
                  <a:spcPts val="0"/>
                </a:spcAft>
                <a:defRPr/>
              </a:pPr>
              <a:r>
                <a:rPr lang="en-US" sz="1400" dirty="0" smtClean="0">
                  <a:latin typeface="+mn-lt"/>
                </a:rPr>
                <a:t>Primary Keys (</a:t>
              </a:r>
              <a:r>
                <a:rPr lang="en-US" sz="1400" dirty="0" err="1" smtClean="0">
                  <a:latin typeface="+mn-lt"/>
                </a:rPr>
                <a:t>PK</a:t>
              </a:r>
              <a:r>
                <a:rPr lang="en-US" sz="1400" dirty="0" smtClean="0">
                  <a:latin typeface="+mn-lt"/>
                </a:rPr>
                <a:t>)</a:t>
              </a:r>
              <a:endParaRPr lang="en-US" sz="1400" dirty="0">
                <a:effectLst>
                  <a:outerShdw blurRad="38100" dist="38100" dir="2700000" algn="tl">
                    <a:srgbClr val="5F5F5F"/>
                  </a:outerShdw>
                </a:effectLst>
                <a:latin typeface="+mn-lt"/>
              </a:endParaRPr>
            </a:p>
          </p:txBody>
        </p:sp>
      </p:grpSp>
      <p:sp>
        <p:nvSpPr>
          <p:cNvPr id="116" name="Text Box 3"/>
          <p:cNvSpPr txBox="1">
            <a:spLocks noChangeArrowheads="1"/>
          </p:cNvSpPr>
          <p:nvPr/>
        </p:nvSpPr>
        <p:spPr bwMode="auto">
          <a:xfrm>
            <a:off x="8610600" y="5361186"/>
            <a:ext cx="457200" cy="307777"/>
          </a:xfrm>
          <a:prstGeom prst="rect">
            <a:avLst/>
          </a:prstGeom>
          <a:noFill/>
          <a:ln w="12700">
            <a:noFill/>
            <a:miter lim="800000"/>
            <a:headEnd type="none" w="sm" len="sm"/>
            <a:tailEnd type="none" w="sm" len="sm"/>
          </a:ln>
          <a:effectLst/>
        </p:spPr>
        <p:txBody>
          <a:bodyPr wrap="square">
            <a:spAutoFit/>
          </a:bodyPr>
          <a:lstStyle/>
          <a:p>
            <a:pPr fontAlgn="auto">
              <a:spcBef>
                <a:spcPct val="50000"/>
              </a:spcBef>
              <a:spcAft>
                <a:spcPts val="0"/>
              </a:spcAft>
              <a:defRPr/>
            </a:pPr>
            <a:r>
              <a:rPr lang="en-US" sz="1400" dirty="0" err="1" smtClean="0">
                <a:latin typeface="+mn-lt"/>
              </a:rPr>
              <a:t>PK</a:t>
            </a:r>
            <a:endParaRPr lang="en-US" sz="1400" dirty="0">
              <a:effectLst>
                <a:outerShdw blurRad="38100" dist="38100" dir="2700000" algn="tl">
                  <a:srgbClr val="5F5F5F"/>
                </a:outerShdw>
              </a:effectLst>
              <a:latin typeface="+mn-lt"/>
            </a:endParaRPr>
          </a:p>
        </p:txBody>
      </p:sp>
      <p:sp>
        <p:nvSpPr>
          <p:cNvPr id="117" name="Text Box 3"/>
          <p:cNvSpPr txBox="1">
            <a:spLocks noChangeArrowheads="1"/>
          </p:cNvSpPr>
          <p:nvPr/>
        </p:nvSpPr>
        <p:spPr bwMode="auto">
          <a:xfrm>
            <a:off x="633984" y="5370965"/>
            <a:ext cx="457200" cy="307777"/>
          </a:xfrm>
          <a:prstGeom prst="rect">
            <a:avLst/>
          </a:prstGeom>
          <a:noFill/>
          <a:ln w="12700">
            <a:noFill/>
            <a:miter lim="800000"/>
            <a:headEnd type="none" w="sm" len="sm"/>
            <a:tailEnd type="none" w="sm" len="sm"/>
          </a:ln>
          <a:effectLst/>
        </p:spPr>
        <p:txBody>
          <a:bodyPr wrap="square">
            <a:spAutoFit/>
          </a:bodyPr>
          <a:lstStyle/>
          <a:p>
            <a:pPr fontAlgn="auto">
              <a:spcBef>
                <a:spcPct val="50000"/>
              </a:spcBef>
              <a:spcAft>
                <a:spcPts val="0"/>
              </a:spcAft>
              <a:defRPr/>
            </a:pPr>
            <a:r>
              <a:rPr lang="en-US" sz="1400" dirty="0" err="1" smtClean="0">
                <a:latin typeface="+mn-lt"/>
              </a:rPr>
              <a:t>FK</a:t>
            </a:r>
            <a:endParaRPr lang="en-US" sz="1400" dirty="0">
              <a:effectLst>
                <a:outerShdw blurRad="38100" dist="38100" dir="2700000" algn="tl">
                  <a:srgbClr val="5F5F5F"/>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1000"/>
                                        <p:tgtEl>
                                          <p:spTgt spid="8"/>
                                        </p:tgtEl>
                                      </p:cBhvr>
                                    </p:animEffect>
                                  </p:childTnLst>
                                </p:cTn>
                              </p:par>
                            </p:childTnLst>
                          </p:cTn>
                        </p:par>
                        <p:par>
                          <p:cTn id="8" fill="hold" nodeType="afterGroup">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dissolve">
                                      <p:cBhvr>
                                        <p:cTn id="11" dur="1000"/>
                                        <p:tgtEl>
                                          <p:spTgt spid="46"/>
                                        </p:tgtEl>
                                      </p:cBhvr>
                                    </p:animEffect>
                                  </p:childTnLst>
                                </p:cTn>
                              </p:par>
                            </p:childTnLst>
                          </p:cTn>
                        </p:par>
                        <p:par>
                          <p:cTn id="12" fill="hold" nodeType="afterGroup">
                            <p:stCondLst>
                              <p:cond delay="2000"/>
                            </p:stCondLst>
                            <p:childTnLst>
                              <p:par>
                                <p:cTn id="13" presetID="17"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ppt_h/2"/>
                                          </p:val>
                                        </p:tav>
                                        <p:tav tm="100000">
                                          <p:val>
                                            <p:strVal val="#ppt_y"/>
                                          </p:val>
                                        </p:tav>
                                      </p:tavLst>
                                    </p:anim>
                                    <p:anim calcmode="lin" valueType="num">
                                      <p:cBhvr>
                                        <p:cTn id="17" dur="1000" fill="hold"/>
                                        <p:tgtEl>
                                          <p:spTgt spid="2"/>
                                        </p:tgtEl>
                                        <p:attrNameLst>
                                          <p:attrName>ppt_w</p:attrName>
                                        </p:attrNameLst>
                                      </p:cBhvr>
                                      <p:tavLst>
                                        <p:tav tm="0">
                                          <p:val>
                                            <p:strVal val="#ppt_w"/>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childTnLst>
                                </p:cTn>
                              </p:par>
                            </p:childTnLst>
                          </p:cTn>
                        </p:par>
                        <p:par>
                          <p:cTn id="19" fill="hold" nodeType="afterGroup">
                            <p:stCondLst>
                              <p:cond delay="3000"/>
                            </p:stCondLst>
                            <p:childTnLst>
                              <p:par>
                                <p:cTn id="20" presetID="9"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dissolve">
                                      <p:cBhvr>
                                        <p:cTn id="22" dur="1000"/>
                                        <p:tgtEl>
                                          <p:spTgt spid="68"/>
                                        </p:tgtEl>
                                      </p:cBhvr>
                                    </p:animEffect>
                                  </p:childTnLst>
                                </p:cTn>
                              </p:par>
                            </p:childTnLst>
                          </p:cTn>
                        </p:par>
                        <p:par>
                          <p:cTn id="23" fill="hold" nodeType="afterGroup">
                            <p:stCondLst>
                              <p:cond delay="4000"/>
                            </p:stCondLst>
                            <p:childTnLst>
                              <p:par>
                                <p:cTn id="24" presetID="17"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ppt_h/2"/>
                                          </p:val>
                                        </p:tav>
                                        <p:tav tm="100000">
                                          <p:val>
                                            <p:strVal val="#ppt_y"/>
                                          </p:val>
                                        </p:tav>
                                      </p:tavLst>
                                    </p:anim>
                                    <p:anim calcmode="lin" valueType="num">
                                      <p:cBhvr>
                                        <p:cTn id="28" dur="1000" fill="hold"/>
                                        <p:tgtEl>
                                          <p:spTgt spid="18"/>
                                        </p:tgtEl>
                                        <p:attrNameLst>
                                          <p:attrName>ppt_w</p:attrName>
                                        </p:attrNameLst>
                                      </p:cBhvr>
                                      <p:tavLst>
                                        <p:tav tm="0">
                                          <p:val>
                                            <p:strVal val="#ppt_w"/>
                                          </p:val>
                                        </p:tav>
                                        <p:tav tm="100000">
                                          <p:val>
                                            <p:strVal val="#ppt_w"/>
                                          </p:val>
                                        </p:tav>
                                      </p:tavLst>
                                    </p:anim>
                                    <p:anim calcmode="lin" valueType="num">
                                      <p:cBhvr>
                                        <p:cTn id="29" dur="1000" fill="hold"/>
                                        <p:tgtEl>
                                          <p:spTgt spid="18"/>
                                        </p:tgtEl>
                                        <p:attrNameLst>
                                          <p:attrName>ppt_h</p:attrName>
                                        </p:attrNameLst>
                                      </p:cBhvr>
                                      <p:tavLst>
                                        <p:tav tm="0">
                                          <p:val>
                                            <p:fltVal val="0"/>
                                          </p:val>
                                        </p:tav>
                                        <p:tav tm="100000">
                                          <p:val>
                                            <p:strVal val="#ppt_h"/>
                                          </p:val>
                                        </p:tav>
                                      </p:tavLst>
                                    </p:anim>
                                  </p:childTnLst>
                                </p:cTn>
                              </p:par>
                            </p:childTnLst>
                          </p:cTn>
                        </p:par>
                        <p:par>
                          <p:cTn id="30" fill="hold" nodeType="afterGroup">
                            <p:stCondLst>
                              <p:cond delay="5000"/>
                            </p:stCondLst>
                            <p:childTnLst>
                              <p:par>
                                <p:cTn id="31" presetID="17" presetClass="entr" presetSubtype="2"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p:cTn id="33" dur="1000" fill="hold"/>
                                        <p:tgtEl>
                                          <p:spTgt spid="30"/>
                                        </p:tgtEl>
                                        <p:attrNameLst>
                                          <p:attrName>ppt_x</p:attrName>
                                        </p:attrNameLst>
                                      </p:cBhvr>
                                      <p:tavLst>
                                        <p:tav tm="0">
                                          <p:val>
                                            <p:strVal val="#ppt_x+#ppt_w/2"/>
                                          </p:val>
                                        </p:tav>
                                        <p:tav tm="100000">
                                          <p:val>
                                            <p:strVal val="#ppt_x"/>
                                          </p:val>
                                        </p:tav>
                                      </p:tavLst>
                                    </p:anim>
                                    <p:anim calcmode="lin" valueType="num">
                                      <p:cBhvr>
                                        <p:cTn id="34" dur="1000" fill="hold"/>
                                        <p:tgtEl>
                                          <p:spTgt spid="30"/>
                                        </p:tgtEl>
                                        <p:attrNameLst>
                                          <p:attrName>ppt_y</p:attrName>
                                        </p:attrNameLst>
                                      </p:cBhvr>
                                      <p:tavLst>
                                        <p:tav tm="0">
                                          <p:val>
                                            <p:strVal val="#ppt_y"/>
                                          </p:val>
                                        </p:tav>
                                        <p:tav tm="100000">
                                          <p:val>
                                            <p:strVal val="#ppt_y"/>
                                          </p:val>
                                        </p:tav>
                                      </p:tavLst>
                                    </p:anim>
                                    <p:anim calcmode="lin" valueType="num">
                                      <p:cBhvr>
                                        <p:cTn id="35" dur="1000" fill="hold"/>
                                        <p:tgtEl>
                                          <p:spTgt spid="30"/>
                                        </p:tgtEl>
                                        <p:attrNameLst>
                                          <p:attrName>ppt_w</p:attrName>
                                        </p:attrNameLst>
                                      </p:cBhvr>
                                      <p:tavLst>
                                        <p:tav tm="0">
                                          <p:val>
                                            <p:fltVal val="0"/>
                                          </p:val>
                                        </p:tav>
                                        <p:tav tm="100000">
                                          <p:val>
                                            <p:strVal val="#ppt_w"/>
                                          </p:val>
                                        </p:tav>
                                      </p:tavLst>
                                    </p:anim>
                                    <p:anim calcmode="lin" valueType="num">
                                      <p:cBhvr>
                                        <p:cTn id="36" dur="1000" fill="hold"/>
                                        <p:tgtEl>
                                          <p:spTgt spid="30"/>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6000"/>
                            </p:stCondLst>
                            <p:childTnLst>
                              <p:par>
                                <p:cTn id="38" presetID="17" presetClass="entr" presetSubtype="1" fill="hold"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p:cTn id="40" dur="1000" fill="hold"/>
                                        <p:tgtEl>
                                          <p:spTgt spid="31"/>
                                        </p:tgtEl>
                                        <p:attrNameLst>
                                          <p:attrName>ppt_x</p:attrName>
                                        </p:attrNameLst>
                                      </p:cBhvr>
                                      <p:tavLst>
                                        <p:tav tm="0">
                                          <p:val>
                                            <p:strVal val="#ppt_x"/>
                                          </p:val>
                                        </p:tav>
                                        <p:tav tm="100000">
                                          <p:val>
                                            <p:strVal val="#ppt_x"/>
                                          </p:val>
                                        </p:tav>
                                      </p:tavLst>
                                    </p:anim>
                                    <p:anim calcmode="lin" valueType="num">
                                      <p:cBhvr>
                                        <p:cTn id="41" dur="1000" fill="hold"/>
                                        <p:tgtEl>
                                          <p:spTgt spid="31"/>
                                        </p:tgtEl>
                                        <p:attrNameLst>
                                          <p:attrName>ppt_y</p:attrName>
                                        </p:attrNameLst>
                                      </p:cBhvr>
                                      <p:tavLst>
                                        <p:tav tm="0">
                                          <p:val>
                                            <p:strVal val="#ppt_y-#ppt_h/2"/>
                                          </p:val>
                                        </p:tav>
                                        <p:tav tm="100000">
                                          <p:val>
                                            <p:strVal val="#ppt_y"/>
                                          </p:val>
                                        </p:tav>
                                      </p:tavLst>
                                    </p:anim>
                                    <p:anim calcmode="lin" valueType="num">
                                      <p:cBhvr>
                                        <p:cTn id="42" dur="1000" fill="hold"/>
                                        <p:tgtEl>
                                          <p:spTgt spid="31"/>
                                        </p:tgtEl>
                                        <p:attrNameLst>
                                          <p:attrName>ppt_w</p:attrName>
                                        </p:attrNameLst>
                                      </p:cBhvr>
                                      <p:tavLst>
                                        <p:tav tm="0">
                                          <p:val>
                                            <p:strVal val="#ppt_w"/>
                                          </p:val>
                                        </p:tav>
                                        <p:tav tm="100000">
                                          <p:val>
                                            <p:strVal val="#ppt_w"/>
                                          </p:val>
                                        </p:tav>
                                      </p:tavLst>
                                    </p:anim>
                                    <p:anim calcmode="lin" valueType="num">
                                      <p:cBhvr>
                                        <p:cTn id="43" dur="1000" fill="hold"/>
                                        <p:tgtEl>
                                          <p:spTgt spid="31"/>
                                        </p:tgtEl>
                                        <p:attrNameLst>
                                          <p:attrName>ppt_h</p:attrName>
                                        </p:attrNameLst>
                                      </p:cBhvr>
                                      <p:tavLst>
                                        <p:tav tm="0">
                                          <p:val>
                                            <p:fltVal val="0"/>
                                          </p:val>
                                        </p:tav>
                                        <p:tav tm="100000">
                                          <p:val>
                                            <p:strVal val="#ppt_h"/>
                                          </p:val>
                                        </p:tav>
                                      </p:tavLst>
                                    </p:anim>
                                  </p:childTnLst>
                                </p:cTn>
                              </p:par>
                              <p:par>
                                <p:cTn id="44" presetID="22" presetClass="entr" presetSubtype="4"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down)">
                                      <p:cBhvr>
                                        <p:cTn id="46" dur="500"/>
                                        <p:tgtEl>
                                          <p:spTgt spid="3"/>
                                        </p:tgtEl>
                                      </p:cBhvr>
                                    </p:animEffect>
                                  </p:childTnLst>
                                </p:cTn>
                              </p:par>
                            </p:childTnLst>
                          </p:cTn>
                        </p:par>
                        <p:par>
                          <p:cTn id="47" fill="hold">
                            <p:stCondLst>
                              <p:cond delay="7000"/>
                            </p:stCondLst>
                            <p:childTnLst>
                              <p:par>
                                <p:cTn id="48" presetID="17" presetClass="entr" presetSubtype="8" fill="hold" nodeType="afterEffect">
                                  <p:stCondLst>
                                    <p:cond delay="0"/>
                                  </p:stCondLst>
                                  <p:childTnLst>
                                    <p:set>
                                      <p:cBhvr>
                                        <p:cTn id="49" dur="1" fill="hold">
                                          <p:stCondLst>
                                            <p:cond delay="0"/>
                                          </p:stCondLst>
                                        </p:cTn>
                                        <p:tgtEl>
                                          <p:spTgt spid="53322"/>
                                        </p:tgtEl>
                                        <p:attrNameLst>
                                          <p:attrName>style.visibility</p:attrName>
                                        </p:attrNameLst>
                                      </p:cBhvr>
                                      <p:to>
                                        <p:strVal val="visible"/>
                                      </p:to>
                                    </p:set>
                                    <p:anim calcmode="lin" valueType="num">
                                      <p:cBhvr>
                                        <p:cTn id="50" dur="1000" fill="hold"/>
                                        <p:tgtEl>
                                          <p:spTgt spid="53322"/>
                                        </p:tgtEl>
                                        <p:attrNameLst>
                                          <p:attrName>ppt_x</p:attrName>
                                        </p:attrNameLst>
                                      </p:cBhvr>
                                      <p:tavLst>
                                        <p:tav tm="0">
                                          <p:val>
                                            <p:strVal val="#ppt_x-#ppt_w/2"/>
                                          </p:val>
                                        </p:tav>
                                        <p:tav tm="100000">
                                          <p:val>
                                            <p:strVal val="#ppt_x"/>
                                          </p:val>
                                        </p:tav>
                                      </p:tavLst>
                                    </p:anim>
                                    <p:anim calcmode="lin" valueType="num">
                                      <p:cBhvr>
                                        <p:cTn id="51" dur="1000" fill="hold"/>
                                        <p:tgtEl>
                                          <p:spTgt spid="53322"/>
                                        </p:tgtEl>
                                        <p:attrNameLst>
                                          <p:attrName>ppt_y</p:attrName>
                                        </p:attrNameLst>
                                      </p:cBhvr>
                                      <p:tavLst>
                                        <p:tav tm="0">
                                          <p:val>
                                            <p:strVal val="#ppt_y"/>
                                          </p:val>
                                        </p:tav>
                                        <p:tav tm="100000">
                                          <p:val>
                                            <p:strVal val="#ppt_y"/>
                                          </p:val>
                                        </p:tav>
                                      </p:tavLst>
                                    </p:anim>
                                    <p:anim calcmode="lin" valueType="num">
                                      <p:cBhvr>
                                        <p:cTn id="52" dur="1000" fill="hold"/>
                                        <p:tgtEl>
                                          <p:spTgt spid="53322"/>
                                        </p:tgtEl>
                                        <p:attrNameLst>
                                          <p:attrName>ppt_w</p:attrName>
                                        </p:attrNameLst>
                                      </p:cBhvr>
                                      <p:tavLst>
                                        <p:tav tm="0">
                                          <p:val>
                                            <p:fltVal val="0"/>
                                          </p:val>
                                        </p:tav>
                                        <p:tav tm="100000">
                                          <p:val>
                                            <p:strVal val="#ppt_w"/>
                                          </p:val>
                                        </p:tav>
                                      </p:tavLst>
                                    </p:anim>
                                    <p:anim calcmode="lin" valueType="num">
                                      <p:cBhvr>
                                        <p:cTn id="53" dur="1000" fill="hold"/>
                                        <p:tgtEl>
                                          <p:spTgt spid="53322"/>
                                        </p:tgtEl>
                                        <p:attrNameLst>
                                          <p:attrName>ppt_h</p:attrName>
                                        </p:attrNameLst>
                                      </p:cBhvr>
                                      <p:tavLst>
                                        <p:tav tm="0">
                                          <p:val>
                                            <p:strVal val="#ppt_h"/>
                                          </p:val>
                                        </p:tav>
                                        <p:tav tm="100000">
                                          <p:val>
                                            <p:strVal val="#ppt_h"/>
                                          </p:val>
                                        </p:tav>
                                      </p:tavLst>
                                    </p:anim>
                                  </p:childTnLst>
                                </p:cTn>
                              </p:par>
                            </p:childTnLst>
                          </p:cTn>
                        </p:par>
                        <p:par>
                          <p:cTn id="54" fill="hold">
                            <p:stCondLst>
                              <p:cond delay="8000"/>
                            </p:stCondLst>
                            <p:childTnLst>
                              <p:par>
                                <p:cTn id="55" presetID="9" presetClass="entr" presetSubtype="0" fill="hold" grpId="0"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dissolve">
                                      <p:cBhvr>
                                        <p:cTn id="57" dur="1000"/>
                                        <p:tgtEl>
                                          <p:spTgt spid="117"/>
                                        </p:tgtEl>
                                      </p:cBhvr>
                                    </p:animEffect>
                                  </p:childTnLst>
                                </p:cTn>
                              </p:par>
                            </p:childTnLst>
                          </p:cTn>
                        </p:par>
                        <p:par>
                          <p:cTn id="58" fill="hold">
                            <p:stCondLst>
                              <p:cond delay="9000"/>
                            </p:stCondLst>
                            <p:childTnLst>
                              <p:par>
                                <p:cTn id="59" presetID="9" presetClass="entr" presetSubtype="0"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dissolve">
                                      <p:cBhvr>
                                        <p:cTn id="61" dur="1000"/>
                                        <p:tgtEl>
                                          <p:spTgt spid="90"/>
                                        </p:tgtEl>
                                      </p:cBhvr>
                                    </p:animEffect>
                                  </p:childTnLst>
                                </p:cTn>
                              </p:par>
                            </p:childTnLst>
                          </p:cTn>
                        </p:par>
                        <p:par>
                          <p:cTn id="62" fill="hold">
                            <p:stCondLst>
                              <p:cond delay="10000"/>
                            </p:stCondLst>
                            <p:childTnLst>
                              <p:par>
                                <p:cTn id="63" presetID="17" presetClass="entr" presetSubtype="1"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ppt_h/2"/>
                                          </p:val>
                                        </p:tav>
                                        <p:tav tm="100000">
                                          <p:val>
                                            <p:strVal val="#ppt_y"/>
                                          </p:val>
                                        </p:tav>
                                      </p:tavLst>
                                    </p:anim>
                                    <p:anim calcmode="lin" valueType="num">
                                      <p:cBhvr>
                                        <p:cTn id="67" dur="1000" fill="hold"/>
                                        <p:tgtEl>
                                          <p:spTgt spid="24"/>
                                        </p:tgtEl>
                                        <p:attrNameLst>
                                          <p:attrName>ppt_w</p:attrName>
                                        </p:attrNameLst>
                                      </p:cBhvr>
                                      <p:tavLst>
                                        <p:tav tm="0">
                                          <p:val>
                                            <p:strVal val="#ppt_w"/>
                                          </p:val>
                                        </p:tav>
                                        <p:tav tm="100000">
                                          <p:val>
                                            <p:strVal val="#ppt_w"/>
                                          </p:val>
                                        </p:tav>
                                      </p:tavLst>
                                    </p:anim>
                                    <p:anim calcmode="lin" valueType="num">
                                      <p:cBhvr>
                                        <p:cTn id="68" dur="1000" fill="hold"/>
                                        <p:tgtEl>
                                          <p:spTgt spid="24"/>
                                        </p:tgtEl>
                                        <p:attrNameLst>
                                          <p:attrName>ppt_h</p:attrName>
                                        </p:attrNameLst>
                                      </p:cBhvr>
                                      <p:tavLst>
                                        <p:tav tm="0">
                                          <p:val>
                                            <p:fltVal val="0"/>
                                          </p:val>
                                        </p:tav>
                                        <p:tav tm="100000">
                                          <p:val>
                                            <p:strVal val="#ppt_h"/>
                                          </p:val>
                                        </p:tav>
                                      </p:tavLst>
                                    </p:anim>
                                  </p:childTnLst>
                                </p:cTn>
                              </p:par>
                            </p:childTnLst>
                          </p:cTn>
                        </p:par>
                        <p:par>
                          <p:cTn id="69" fill="hold">
                            <p:stCondLst>
                              <p:cond delay="11000"/>
                            </p:stCondLst>
                            <p:childTnLst>
                              <p:par>
                                <p:cTn id="70" presetID="2" presetClass="entr" presetSubtype="8" fill="hold" grpId="0"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additive="base">
                                        <p:cTn id="72" dur="1000" fill="hold"/>
                                        <p:tgtEl>
                                          <p:spTgt spid="100"/>
                                        </p:tgtEl>
                                        <p:attrNameLst>
                                          <p:attrName>ppt_x</p:attrName>
                                        </p:attrNameLst>
                                      </p:cBhvr>
                                      <p:tavLst>
                                        <p:tav tm="0">
                                          <p:val>
                                            <p:strVal val="0-#ppt_w/2"/>
                                          </p:val>
                                        </p:tav>
                                        <p:tav tm="100000">
                                          <p:val>
                                            <p:strVal val="#ppt_x"/>
                                          </p:val>
                                        </p:tav>
                                      </p:tavLst>
                                    </p:anim>
                                    <p:anim calcmode="lin" valueType="num">
                                      <p:cBhvr additive="base">
                                        <p:cTn id="73" dur="1000" fill="hold"/>
                                        <p:tgtEl>
                                          <p:spTgt spid="100"/>
                                        </p:tgtEl>
                                        <p:attrNameLst>
                                          <p:attrName>ppt_y</p:attrName>
                                        </p:attrNameLst>
                                      </p:cBhvr>
                                      <p:tavLst>
                                        <p:tav tm="0">
                                          <p:val>
                                            <p:strVal val="#ppt_y"/>
                                          </p:val>
                                        </p:tav>
                                        <p:tav tm="100000">
                                          <p:val>
                                            <p:strVal val="#ppt_y"/>
                                          </p:val>
                                        </p:tav>
                                      </p:tavLst>
                                    </p:anim>
                                  </p:childTnLst>
                                </p:cTn>
                              </p:par>
                            </p:childTnLst>
                          </p:cTn>
                        </p:par>
                        <p:par>
                          <p:cTn id="74" fill="hold">
                            <p:stCondLst>
                              <p:cond delay="12000"/>
                            </p:stCondLst>
                            <p:childTnLst>
                              <p:par>
                                <p:cTn id="75" presetID="2" presetClass="entr" presetSubtype="4" fill="hold" grpId="0" nodeType="afterEffect">
                                  <p:stCondLst>
                                    <p:cond delay="0"/>
                                  </p:stCondLst>
                                  <p:childTnLst>
                                    <p:set>
                                      <p:cBhvr>
                                        <p:cTn id="76" dur="1" fill="hold">
                                          <p:stCondLst>
                                            <p:cond delay="0"/>
                                          </p:stCondLst>
                                        </p:cTn>
                                        <p:tgtEl>
                                          <p:spTgt spid="101"/>
                                        </p:tgtEl>
                                        <p:attrNameLst>
                                          <p:attrName>style.visibility</p:attrName>
                                        </p:attrNameLst>
                                      </p:cBhvr>
                                      <p:to>
                                        <p:strVal val="visible"/>
                                      </p:to>
                                    </p:set>
                                    <p:anim calcmode="lin" valueType="num">
                                      <p:cBhvr additive="base">
                                        <p:cTn id="77" dur="1000" fill="hold"/>
                                        <p:tgtEl>
                                          <p:spTgt spid="101"/>
                                        </p:tgtEl>
                                        <p:attrNameLst>
                                          <p:attrName>ppt_x</p:attrName>
                                        </p:attrNameLst>
                                      </p:cBhvr>
                                      <p:tavLst>
                                        <p:tav tm="0">
                                          <p:val>
                                            <p:strVal val="#ppt_x"/>
                                          </p:val>
                                        </p:tav>
                                        <p:tav tm="100000">
                                          <p:val>
                                            <p:strVal val="#ppt_x"/>
                                          </p:val>
                                        </p:tav>
                                      </p:tavLst>
                                    </p:anim>
                                    <p:anim calcmode="lin" valueType="num">
                                      <p:cBhvr additive="base">
                                        <p:cTn id="78" dur="1000" fill="hold"/>
                                        <p:tgtEl>
                                          <p:spTgt spid="101"/>
                                        </p:tgtEl>
                                        <p:attrNameLst>
                                          <p:attrName>ppt_y</p:attrName>
                                        </p:attrNameLst>
                                      </p:cBhvr>
                                      <p:tavLst>
                                        <p:tav tm="0">
                                          <p:val>
                                            <p:strVal val="1+#ppt_h/2"/>
                                          </p:val>
                                        </p:tav>
                                        <p:tav tm="100000">
                                          <p:val>
                                            <p:strVal val="#ppt_y"/>
                                          </p:val>
                                        </p:tav>
                                      </p:tavLst>
                                    </p:anim>
                                  </p:childTnLst>
                                </p:cTn>
                              </p:par>
                            </p:childTnLst>
                          </p:cTn>
                        </p:par>
                        <p:par>
                          <p:cTn id="79" fill="hold">
                            <p:stCondLst>
                              <p:cond delay="13000"/>
                            </p:stCondLst>
                            <p:childTnLst>
                              <p:par>
                                <p:cTn id="80" presetID="2" presetClass="entr" presetSubtype="8" fill="hold" nodeType="afterEffect">
                                  <p:stCondLst>
                                    <p:cond delay="0"/>
                                  </p:stCondLst>
                                  <p:childTnLst>
                                    <p:set>
                                      <p:cBhvr>
                                        <p:cTn id="81" dur="1" fill="hold">
                                          <p:stCondLst>
                                            <p:cond delay="0"/>
                                          </p:stCondLst>
                                        </p:cTn>
                                        <p:tgtEl>
                                          <p:spTgt spid="53323"/>
                                        </p:tgtEl>
                                        <p:attrNameLst>
                                          <p:attrName>style.visibility</p:attrName>
                                        </p:attrNameLst>
                                      </p:cBhvr>
                                      <p:to>
                                        <p:strVal val="visible"/>
                                      </p:to>
                                    </p:set>
                                    <p:anim calcmode="lin" valueType="num">
                                      <p:cBhvr additive="base">
                                        <p:cTn id="82" dur="1000" fill="hold"/>
                                        <p:tgtEl>
                                          <p:spTgt spid="53323"/>
                                        </p:tgtEl>
                                        <p:attrNameLst>
                                          <p:attrName>ppt_x</p:attrName>
                                        </p:attrNameLst>
                                      </p:cBhvr>
                                      <p:tavLst>
                                        <p:tav tm="0">
                                          <p:val>
                                            <p:strVal val="0-#ppt_w/2"/>
                                          </p:val>
                                        </p:tav>
                                        <p:tav tm="100000">
                                          <p:val>
                                            <p:strVal val="#ppt_x"/>
                                          </p:val>
                                        </p:tav>
                                      </p:tavLst>
                                    </p:anim>
                                    <p:anim calcmode="lin" valueType="num">
                                      <p:cBhvr additive="base">
                                        <p:cTn id="83" dur="1000" fill="hold"/>
                                        <p:tgtEl>
                                          <p:spTgt spid="53323"/>
                                        </p:tgtEl>
                                        <p:attrNameLst>
                                          <p:attrName>ppt_y</p:attrName>
                                        </p:attrNameLst>
                                      </p:cBhvr>
                                      <p:tavLst>
                                        <p:tav tm="0">
                                          <p:val>
                                            <p:strVal val="#ppt_y"/>
                                          </p:val>
                                        </p:tav>
                                        <p:tav tm="100000">
                                          <p:val>
                                            <p:strVal val="#ppt_y"/>
                                          </p:val>
                                        </p:tav>
                                      </p:tavLst>
                                    </p:anim>
                                  </p:childTnLst>
                                </p:cTn>
                              </p:par>
                            </p:childTnLst>
                          </p:cTn>
                        </p:par>
                        <p:par>
                          <p:cTn id="84" fill="hold">
                            <p:stCondLst>
                              <p:cond delay="14000"/>
                            </p:stCondLst>
                            <p:childTnLst>
                              <p:par>
                                <p:cTn id="85" presetID="2" presetClass="entr" presetSubtype="8" fill="hold" nodeType="afterEffect">
                                  <p:stCondLst>
                                    <p:cond delay="0"/>
                                  </p:stCondLst>
                                  <p:childTnLst>
                                    <p:set>
                                      <p:cBhvr>
                                        <p:cTn id="86" dur="1" fill="hold">
                                          <p:stCondLst>
                                            <p:cond delay="0"/>
                                          </p:stCondLst>
                                        </p:cTn>
                                        <p:tgtEl>
                                          <p:spTgt spid="53324"/>
                                        </p:tgtEl>
                                        <p:attrNameLst>
                                          <p:attrName>style.visibility</p:attrName>
                                        </p:attrNameLst>
                                      </p:cBhvr>
                                      <p:to>
                                        <p:strVal val="visible"/>
                                      </p:to>
                                    </p:set>
                                    <p:anim calcmode="lin" valueType="num">
                                      <p:cBhvr additive="base">
                                        <p:cTn id="87" dur="1000" fill="hold"/>
                                        <p:tgtEl>
                                          <p:spTgt spid="53324"/>
                                        </p:tgtEl>
                                        <p:attrNameLst>
                                          <p:attrName>ppt_x</p:attrName>
                                        </p:attrNameLst>
                                      </p:cBhvr>
                                      <p:tavLst>
                                        <p:tav tm="0">
                                          <p:val>
                                            <p:strVal val="0-#ppt_w/2"/>
                                          </p:val>
                                        </p:tav>
                                        <p:tav tm="100000">
                                          <p:val>
                                            <p:strVal val="#ppt_x"/>
                                          </p:val>
                                        </p:tav>
                                      </p:tavLst>
                                    </p:anim>
                                    <p:anim calcmode="lin" valueType="num">
                                      <p:cBhvr additive="base">
                                        <p:cTn id="88" dur="1000" fill="hold"/>
                                        <p:tgtEl>
                                          <p:spTgt spid="53324"/>
                                        </p:tgtEl>
                                        <p:attrNameLst>
                                          <p:attrName>ppt_y</p:attrName>
                                        </p:attrNameLst>
                                      </p:cBhvr>
                                      <p:tavLst>
                                        <p:tav tm="0">
                                          <p:val>
                                            <p:strVal val="#ppt_y"/>
                                          </p:val>
                                        </p:tav>
                                        <p:tav tm="100000">
                                          <p:val>
                                            <p:strVal val="#ppt_y"/>
                                          </p:val>
                                        </p:tav>
                                      </p:tavLst>
                                    </p:anim>
                                  </p:childTnLst>
                                </p:cTn>
                              </p:par>
                            </p:childTnLst>
                          </p:cTn>
                        </p:par>
                        <p:par>
                          <p:cTn id="89" fill="hold">
                            <p:stCondLst>
                              <p:cond delay="15000"/>
                            </p:stCondLst>
                            <p:childTnLst>
                              <p:par>
                                <p:cTn id="90" presetID="9" presetClass="entr" presetSubtype="0" fill="hold" grpId="0" nodeType="afterEffect">
                                  <p:stCondLst>
                                    <p:cond delay="0"/>
                                  </p:stCondLst>
                                  <p:childTnLst>
                                    <p:set>
                                      <p:cBhvr>
                                        <p:cTn id="91" dur="1" fill="hold">
                                          <p:stCondLst>
                                            <p:cond delay="0"/>
                                          </p:stCondLst>
                                        </p:cTn>
                                        <p:tgtEl>
                                          <p:spTgt spid="113"/>
                                        </p:tgtEl>
                                        <p:attrNameLst>
                                          <p:attrName>style.visibility</p:attrName>
                                        </p:attrNameLst>
                                      </p:cBhvr>
                                      <p:to>
                                        <p:strVal val="visible"/>
                                      </p:to>
                                    </p:set>
                                    <p:animEffect transition="in" filter="dissolve">
                                      <p:cBhvr>
                                        <p:cTn id="92" dur="1000"/>
                                        <p:tgtEl>
                                          <p:spTgt spid="113"/>
                                        </p:tgtEl>
                                      </p:cBhvr>
                                    </p:animEffect>
                                  </p:childTnLst>
                                </p:cTn>
                              </p:par>
                            </p:childTnLst>
                          </p:cTn>
                        </p:par>
                        <p:par>
                          <p:cTn id="93" fill="hold">
                            <p:stCondLst>
                              <p:cond delay="16000"/>
                            </p:stCondLst>
                            <p:childTnLst>
                              <p:par>
                                <p:cTn id="94" presetID="2" presetClass="entr" presetSubtype="1" fill="hold" grpId="0" nodeType="afterEffect">
                                  <p:stCondLst>
                                    <p:cond delay="0"/>
                                  </p:stCondLst>
                                  <p:childTnLst>
                                    <p:set>
                                      <p:cBhvr>
                                        <p:cTn id="95" dur="1" fill="hold">
                                          <p:stCondLst>
                                            <p:cond delay="0"/>
                                          </p:stCondLst>
                                        </p:cTn>
                                        <p:tgtEl>
                                          <p:spTgt spid="110"/>
                                        </p:tgtEl>
                                        <p:attrNameLst>
                                          <p:attrName>style.visibility</p:attrName>
                                        </p:attrNameLst>
                                      </p:cBhvr>
                                      <p:to>
                                        <p:strVal val="visible"/>
                                      </p:to>
                                    </p:set>
                                    <p:anim calcmode="lin" valueType="num">
                                      <p:cBhvr additive="base">
                                        <p:cTn id="96" dur="1000" fill="hold"/>
                                        <p:tgtEl>
                                          <p:spTgt spid="110"/>
                                        </p:tgtEl>
                                        <p:attrNameLst>
                                          <p:attrName>ppt_x</p:attrName>
                                        </p:attrNameLst>
                                      </p:cBhvr>
                                      <p:tavLst>
                                        <p:tav tm="0">
                                          <p:val>
                                            <p:strVal val="#ppt_x"/>
                                          </p:val>
                                        </p:tav>
                                        <p:tav tm="100000">
                                          <p:val>
                                            <p:strVal val="#ppt_x"/>
                                          </p:val>
                                        </p:tav>
                                      </p:tavLst>
                                    </p:anim>
                                    <p:anim calcmode="lin" valueType="num">
                                      <p:cBhvr additive="base">
                                        <p:cTn id="97" dur="1000" fill="hold"/>
                                        <p:tgtEl>
                                          <p:spTgt spid="110"/>
                                        </p:tgtEl>
                                        <p:attrNameLst>
                                          <p:attrName>ppt_y</p:attrName>
                                        </p:attrNameLst>
                                      </p:cBhvr>
                                      <p:tavLst>
                                        <p:tav tm="0">
                                          <p:val>
                                            <p:strVal val="0-#ppt_h/2"/>
                                          </p:val>
                                        </p:tav>
                                        <p:tav tm="100000">
                                          <p:val>
                                            <p:strVal val="#ppt_y"/>
                                          </p:val>
                                        </p:tav>
                                      </p:tavLst>
                                    </p:anim>
                                  </p:childTnLst>
                                </p:cTn>
                              </p:par>
                            </p:childTnLst>
                          </p:cTn>
                        </p:par>
                        <p:par>
                          <p:cTn id="98" fill="hold">
                            <p:stCondLst>
                              <p:cond delay="17000"/>
                            </p:stCondLst>
                            <p:childTnLst>
                              <p:par>
                                <p:cTn id="99" presetID="9" presetClass="entr" presetSubtype="0" fill="hold" grpId="0" nodeType="afterEffect">
                                  <p:stCondLst>
                                    <p:cond delay="0"/>
                                  </p:stCondLst>
                                  <p:childTnLst>
                                    <p:set>
                                      <p:cBhvr>
                                        <p:cTn id="100" dur="1" fill="hold">
                                          <p:stCondLst>
                                            <p:cond delay="0"/>
                                          </p:stCondLst>
                                        </p:cTn>
                                        <p:tgtEl>
                                          <p:spTgt spid="111"/>
                                        </p:tgtEl>
                                        <p:attrNameLst>
                                          <p:attrName>style.visibility</p:attrName>
                                        </p:attrNameLst>
                                      </p:cBhvr>
                                      <p:to>
                                        <p:strVal val="visible"/>
                                      </p:to>
                                    </p:set>
                                    <p:animEffect transition="in" filter="dissolve">
                                      <p:cBhvr>
                                        <p:cTn id="101" dur="1000"/>
                                        <p:tgtEl>
                                          <p:spTgt spid="111"/>
                                        </p:tgtEl>
                                      </p:cBhvr>
                                    </p:animEffect>
                                  </p:childTnLst>
                                </p:cTn>
                              </p:par>
                            </p:childTnLst>
                          </p:cTn>
                        </p:par>
                        <p:par>
                          <p:cTn id="102" fill="hold">
                            <p:stCondLst>
                              <p:cond delay="18000"/>
                            </p:stCondLst>
                            <p:childTnLst>
                              <p:par>
                                <p:cTn id="103" presetID="22" presetClass="entr" presetSubtype="8" fill="hold" grpId="0" nodeType="afterEffect">
                                  <p:stCondLst>
                                    <p:cond delay="0"/>
                                  </p:stCondLst>
                                  <p:childTnLst>
                                    <p:set>
                                      <p:cBhvr>
                                        <p:cTn id="104" dur="1" fill="hold">
                                          <p:stCondLst>
                                            <p:cond delay="0"/>
                                          </p:stCondLst>
                                        </p:cTn>
                                        <p:tgtEl>
                                          <p:spTgt spid="112"/>
                                        </p:tgtEl>
                                        <p:attrNameLst>
                                          <p:attrName>style.visibility</p:attrName>
                                        </p:attrNameLst>
                                      </p:cBhvr>
                                      <p:to>
                                        <p:strVal val="visible"/>
                                      </p:to>
                                    </p:set>
                                    <p:animEffect transition="in" filter="wipe(left)">
                                      <p:cBhvr>
                                        <p:cTn id="105" dur="10"/>
                                        <p:tgtEl>
                                          <p:spTgt spid="112"/>
                                        </p:tgtEl>
                                      </p:cBhvr>
                                    </p:animEffect>
                                  </p:childTnLst>
                                </p:cTn>
                              </p:par>
                            </p:childTnLst>
                          </p:cTn>
                        </p:par>
                        <p:par>
                          <p:cTn id="106" fill="hold">
                            <p:stCondLst>
                              <p:cond delay="18010"/>
                            </p:stCondLst>
                            <p:childTnLst>
                              <p:par>
                                <p:cTn id="107" presetID="9" presetClass="entr" presetSubtype="0" fill="hold" grpId="0"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dissolve">
                                      <p:cBhvr>
                                        <p:cTn id="109" dur="1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46" grpId="0" autoUpdateAnimBg="0"/>
      <p:bldP spid="68" grpId="0" autoUpdateAnimBg="0"/>
      <p:bldP spid="90" grpId="0" autoUpdateAnimBg="0"/>
      <p:bldP spid="100" grpId="0" animBg="1"/>
      <p:bldP spid="101" grpId="0" animBg="1"/>
      <p:bldP spid="110" grpId="0" animBg="1"/>
      <p:bldP spid="111" grpId="0" autoUpdateAnimBg="0"/>
      <p:bldP spid="112" grpId="0"/>
      <p:bldP spid="113" grpId="0" autoUpdateAnimBg="0"/>
      <p:bldP spid="116" grpId="0" autoUpdateAnimBg="0"/>
      <p:bldP spid="117"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819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C29D54ED-310F-4CD5-A111-8196A2F57DCE}" type="slidenum">
              <a:rPr lang="en-US" smtClean="0"/>
              <a:pPr eaLnBrk="1" fontAlgn="base" hangingPunct="1">
                <a:spcBef>
                  <a:spcPct val="0"/>
                </a:spcBef>
                <a:spcAft>
                  <a:spcPct val="0"/>
                </a:spcAft>
              </a:pPr>
              <a:t>6</a:t>
            </a:fld>
            <a:endParaRPr lang="en-US" smtClean="0"/>
          </a:p>
        </p:txBody>
      </p:sp>
      <p:sp>
        <p:nvSpPr>
          <p:cNvPr id="6" name="Text Box 2"/>
          <p:cNvSpPr txBox="1">
            <a:spLocks noChangeArrowheads="1"/>
          </p:cNvSpPr>
          <p:nvPr/>
        </p:nvSpPr>
        <p:spPr bwMode="auto">
          <a:xfrm>
            <a:off x="381000" y="914400"/>
            <a:ext cx="8382000" cy="519113"/>
          </a:xfrm>
          <a:prstGeom prst="rect">
            <a:avLst/>
          </a:prstGeom>
          <a:noFill/>
          <a:ln w="12700">
            <a:noFill/>
            <a:miter lim="800000"/>
            <a:headEnd type="none" w="sm" len="sm"/>
            <a:tailEnd type="none" w="sm" len="sm"/>
          </a:ln>
          <a:effectLst/>
        </p:spPr>
        <p:txBody>
          <a:bodyPr>
            <a:spAutoFit/>
          </a:bodyPr>
          <a:lstStyle/>
          <a:p>
            <a:pPr algn="ctr" fontAlgn="auto">
              <a:spcBef>
                <a:spcPts val="0"/>
              </a:spcBef>
              <a:spcAft>
                <a:spcPts val="0"/>
              </a:spcAft>
              <a:defRPr/>
            </a:pPr>
            <a:r>
              <a:rPr lang="en-US" sz="2800" b="1" i="1" dirty="0">
                <a:solidFill>
                  <a:srgbClr val="008000"/>
                </a:solidFill>
                <a:latin typeface="+mn-lt"/>
              </a:rPr>
              <a:t>What is a Database??</a:t>
            </a:r>
            <a:endParaRPr lang="en-US" sz="2800" b="1" i="1" dirty="0">
              <a:solidFill>
                <a:srgbClr val="008000"/>
              </a:solidFill>
              <a:effectLst>
                <a:outerShdw blurRad="38100" dist="38100" dir="2700000" algn="tl">
                  <a:srgbClr val="C0C0C0"/>
                </a:outerShdw>
              </a:effectLst>
              <a:latin typeface="+mn-lt"/>
            </a:endParaRPr>
          </a:p>
        </p:txBody>
      </p:sp>
      <p:sp>
        <p:nvSpPr>
          <p:cNvPr id="8197" name="Text Box 3"/>
          <p:cNvSpPr txBox="1">
            <a:spLocks noChangeArrowheads="1"/>
          </p:cNvSpPr>
          <p:nvPr/>
        </p:nvSpPr>
        <p:spPr bwMode="auto">
          <a:xfrm>
            <a:off x="381000" y="1555750"/>
            <a:ext cx="8534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sym typeface="Symbol" pitchFamily="18" charset="2"/>
              </a:rPr>
              <a:t>A large, logical, integrated collection of Data and Metadata</a:t>
            </a:r>
            <a:endParaRPr lang="en-US" sz="2200"/>
          </a:p>
        </p:txBody>
      </p:sp>
      <p:sp>
        <p:nvSpPr>
          <p:cNvPr id="8" name="Text Box 4"/>
          <p:cNvSpPr txBox="1">
            <a:spLocks noChangeArrowheads="1"/>
          </p:cNvSpPr>
          <p:nvPr/>
        </p:nvSpPr>
        <p:spPr bwMode="auto">
          <a:xfrm>
            <a:off x="76200" y="2057400"/>
            <a:ext cx="9067800" cy="519113"/>
          </a:xfrm>
          <a:prstGeom prst="rect">
            <a:avLst/>
          </a:prstGeom>
          <a:noFill/>
          <a:ln w="12700">
            <a:noFill/>
            <a:miter lim="800000"/>
            <a:headEnd type="none" w="sm" len="sm"/>
            <a:tailEnd type="none" w="sm" len="sm"/>
          </a:ln>
          <a:effectLst/>
        </p:spPr>
        <p:txBody>
          <a:bodyPr>
            <a:spAutoFit/>
          </a:bodyPr>
          <a:lstStyle/>
          <a:p>
            <a:pPr algn="ctr" fontAlgn="auto">
              <a:spcBef>
                <a:spcPts val="0"/>
              </a:spcBef>
              <a:spcAft>
                <a:spcPts val="0"/>
              </a:spcAft>
              <a:defRPr/>
            </a:pPr>
            <a:r>
              <a:rPr lang="en-US" sz="2800" b="1" i="1">
                <a:solidFill>
                  <a:srgbClr val="008000"/>
                </a:solidFill>
                <a:latin typeface="+mn-lt"/>
              </a:rPr>
              <a:t>Metadata??</a:t>
            </a:r>
            <a:endParaRPr lang="en-US" sz="2800" b="1" i="1">
              <a:solidFill>
                <a:srgbClr val="008000"/>
              </a:solidFill>
              <a:effectLst>
                <a:outerShdw blurRad="38100" dist="38100" dir="2700000" algn="tl">
                  <a:srgbClr val="C0C0C0"/>
                </a:outerShdw>
              </a:effectLst>
              <a:latin typeface="+mn-lt"/>
            </a:endParaRPr>
          </a:p>
        </p:txBody>
      </p:sp>
      <p:sp>
        <p:nvSpPr>
          <p:cNvPr id="9" name="Text Box 3"/>
          <p:cNvSpPr txBox="1">
            <a:spLocks noChangeArrowheads="1"/>
          </p:cNvSpPr>
          <p:nvPr/>
        </p:nvSpPr>
        <p:spPr bwMode="auto">
          <a:xfrm>
            <a:off x="381000" y="2647950"/>
            <a:ext cx="853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sym typeface="Symbol" pitchFamily="18" charset="2"/>
              </a:rPr>
              <a:t>Metadata for a class roster</a:t>
            </a:r>
            <a:endParaRPr lang="en-US" sz="2000"/>
          </a:p>
        </p:txBody>
      </p:sp>
      <p:graphicFrame>
        <p:nvGraphicFramePr>
          <p:cNvPr id="10" name="Table 9"/>
          <p:cNvGraphicFramePr>
            <a:graphicFrameLocks noGrp="1"/>
          </p:cNvGraphicFramePr>
          <p:nvPr/>
        </p:nvGraphicFramePr>
        <p:xfrm>
          <a:off x="457200" y="3276600"/>
          <a:ext cx="8458198" cy="3336921"/>
        </p:xfrm>
        <a:graphic>
          <a:graphicData uri="http://schemas.openxmlformats.org/drawingml/2006/table">
            <a:tbl>
              <a:tblPr firstRow="1" bandRow="1">
                <a:tableStyleId>{5C22544A-7EE6-4342-B048-85BDC9FD1C3A}</a:tableStyleId>
              </a:tblPr>
              <a:tblGrid>
                <a:gridCol w="1219198"/>
                <a:gridCol w="1295400"/>
                <a:gridCol w="914400"/>
                <a:gridCol w="685800"/>
                <a:gridCol w="685800"/>
                <a:gridCol w="1752600"/>
                <a:gridCol w="1905000"/>
              </a:tblGrid>
              <a:tr h="370769">
                <a:tc>
                  <a:txBody>
                    <a:bodyPr/>
                    <a:lstStyle/>
                    <a:p>
                      <a:r>
                        <a:rPr lang="en-US" sz="1600" dirty="0" smtClean="0">
                          <a:solidFill>
                            <a:schemeClr val="tx1"/>
                          </a:solidFill>
                        </a:rPr>
                        <a:t>Data Item</a:t>
                      </a:r>
                      <a:endParaRPr lang="en-US" sz="1600" dirty="0">
                        <a:solidFill>
                          <a:schemeClr val="tx1"/>
                        </a:solidFill>
                      </a:endParaRPr>
                    </a:p>
                  </a:txBody>
                  <a:tcPr marT="45711" marB="45711">
                    <a:noFill/>
                  </a:tcPr>
                </a:tc>
                <a:tc>
                  <a:txBody>
                    <a:bodyPr/>
                    <a:lstStyle/>
                    <a:p>
                      <a:endParaRPr lang="en-US" sz="1600" dirty="0">
                        <a:solidFill>
                          <a:schemeClr val="tx1"/>
                        </a:solidFill>
                      </a:endParaRPr>
                    </a:p>
                  </a:txBody>
                  <a:tcPr marT="45711" marB="45711">
                    <a:noFill/>
                  </a:tcPr>
                </a:tc>
                <a:tc>
                  <a:txBody>
                    <a:bodyPr/>
                    <a:lstStyle/>
                    <a:p>
                      <a:endParaRPr lang="en-US" sz="1600" dirty="0">
                        <a:solidFill>
                          <a:schemeClr val="tx1"/>
                        </a:solidFill>
                      </a:endParaRPr>
                    </a:p>
                  </a:txBody>
                  <a:tcPr marT="45711" marB="45711">
                    <a:noFill/>
                  </a:tcPr>
                </a:tc>
                <a:tc>
                  <a:txBody>
                    <a:bodyPr/>
                    <a:lstStyle/>
                    <a:p>
                      <a:endParaRPr lang="en-US" sz="1600" dirty="0">
                        <a:solidFill>
                          <a:schemeClr val="tx1"/>
                        </a:solidFill>
                      </a:endParaRPr>
                    </a:p>
                  </a:txBody>
                  <a:tcPr marT="45711" marB="45711">
                    <a:noFill/>
                  </a:tcPr>
                </a:tc>
                <a:tc>
                  <a:txBody>
                    <a:bodyPr/>
                    <a:lstStyle/>
                    <a:p>
                      <a:endParaRPr lang="en-US" sz="1600" dirty="0">
                        <a:solidFill>
                          <a:schemeClr val="tx1"/>
                        </a:solidFill>
                      </a:endParaRPr>
                    </a:p>
                  </a:txBody>
                  <a:tcPr marT="45711" marB="45711">
                    <a:noFill/>
                  </a:tcPr>
                </a:tc>
                <a:tc>
                  <a:txBody>
                    <a:bodyPr/>
                    <a:lstStyle/>
                    <a:p>
                      <a:endParaRPr lang="en-US" sz="1600" dirty="0">
                        <a:solidFill>
                          <a:schemeClr val="tx1"/>
                        </a:solidFill>
                      </a:endParaRPr>
                    </a:p>
                  </a:txBody>
                  <a:tcPr marT="45711" marB="45711">
                    <a:noFill/>
                  </a:tcPr>
                </a:tc>
                <a:tc>
                  <a:txBody>
                    <a:bodyPr/>
                    <a:lstStyle/>
                    <a:p>
                      <a:endParaRPr lang="en-US" sz="1600" dirty="0">
                        <a:solidFill>
                          <a:schemeClr val="tx1"/>
                        </a:solidFill>
                      </a:endParaRPr>
                    </a:p>
                  </a:txBody>
                  <a:tcPr marT="45711" marB="45711">
                    <a:noFill/>
                  </a:tcPr>
                </a:tc>
              </a:tr>
              <a:tr h="370769">
                <a:tc>
                  <a:txBody>
                    <a:bodyPr/>
                    <a:lstStyle/>
                    <a:p>
                      <a:r>
                        <a:rPr lang="en-US" sz="1600" b="1" dirty="0" smtClean="0">
                          <a:solidFill>
                            <a:schemeClr val="tx1"/>
                          </a:solidFill>
                        </a:rPr>
                        <a:t>Name</a:t>
                      </a:r>
                      <a:endParaRPr lang="en-US" sz="1600" b="1" dirty="0">
                        <a:solidFill>
                          <a:schemeClr val="tx1"/>
                        </a:solidFill>
                      </a:endParaRPr>
                    </a:p>
                  </a:txBody>
                  <a:tcPr marT="45711" marB="45711">
                    <a:noFill/>
                  </a:tcPr>
                </a:tc>
                <a:tc>
                  <a:txBody>
                    <a:bodyPr/>
                    <a:lstStyle/>
                    <a:p>
                      <a:r>
                        <a:rPr lang="en-US" sz="1600" b="1" dirty="0" smtClean="0">
                          <a:solidFill>
                            <a:schemeClr val="tx1"/>
                          </a:solidFill>
                        </a:rPr>
                        <a:t>Type</a:t>
                      </a:r>
                      <a:endParaRPr lang="en-US" sz="1600" b="1" dirty="0">
                        <a:solidFill>
                          <a:schemeClr val="tx1"/>
                        </a:solidFill>
                      </a:endParaRPr>
                    </a:p>
                  </a:txBody>
                  <a:tcPr marT="45711" marB="45711">
                    <a:noFill/>
                  </a:tcPr>
                </a:tc>
                <a:tc>
                  <a:txBody>
                    <a:bodyPr/>
                    <a:lstStyle/>
                    <a:p>
                      <a:r>
                        <a:rPr lang="en-US" sz="1600" b="1" dirty="0" smtClean="0">
                          <a:solidFill>
                            <a:schemeClr val="tx1"/>
                          </a:solidFill>
                        </a:rPr>
                        <a:t>Length</a:t>
                      </a:r>
                      <a:endParaRPr lang="en-US" sz="1600" b="1" dirty="0">
                        <a:solidFill>
                          <a:schemeClr val="tx1"/>
                        </a:solidFill>
                      </a:endParaRPr>
                    </a:p>
                  </a:txBody>
                  <a:tcPr marT="45711" marB="45711">
                    <a:noFill/>
                  </a:tcPr>
                </a:tc>
                <a:tc>
                  <a:txBody>
                    <a:bodyPr/>
                    <a:lstStyle/>
                    <a:p>
                      <a:r>
                        <a:rPr lang="en-US" sz="1600" b="1" dirty="0" smtClean="0">
                          <a:solidFill>
                            <a:schemeClr val="tx1"/>
                          </a:solidFill>
                        </a:rPr>
                        <a:t>Min</a:t>
                      </a:r>
                      <a:endParaRPr lang="en-US" sz="1600" b="1" dirty="0">
                        <a:solidFill>
                          <a:schemeClr val="tx1"/>
                        </a:solidFill>
                      </a:endParaRPr>
                    </a:p>
                  </a:txBody>
                  <a:tcPr marT="45711" marB="45711">
                    <a:noFill/>
                  </a:tcPr>
                </a:tc>
                <a:tc>
                  <a:txBody>
                    <a:bodyPr/>
                    <a:lstStyle/>
                    <a:p>
                      <a:r>
                        <a:rPr lang="en-US" sz="1600" b="1" dirty="0" smtClean="0">
                          <a:solidFill>
                            <a:schemeClr val="tx1"/>
                          </a:solidFill>
                        </a:rPr>
                        <a:t>Max</a:t>
                      </a:r>
                      <a:endParaRPr lang="en-US" sz="1600" b="1" dirty="0">
                        <a:solidFill>
                          <a:schemeClr val="tx1"/>
                        </a:solidFill>
                      </a:endParaRPr>
                    </a:p>
                  </a:txBody>
                  <a:tcPr marT="45711" marB="45711">
                    <a:noFill/>
                  </a:tcPr>
                </a:tc>
                <a:tc>
                  <a:txBody>
                    <a:bodyPr/>
                    <a:lstStyle/>
                    <a:p>
                      <a:r>
                        <a:rPr lang="en-US" sz="1600" b="1" dirty="0" smtClean="0">
                          <a:solidFill>
                            <a:schemeClr val="tx1"/>
                          </a:solidFill>
                        </a:rPr>
                        <a:t>Description</a:t>
                      </a:r>
                      <a:endParaRPr lang="en-US" sz="1600" b="1" dirty="0">
                        <a:solidFill>
                          <a:schemeClr val="tx1"/>
                        </a:solidFill>
                      </a:endParaRPr>
                    </a:p>
                  </a:txBody>
                  <a:tcPr marT="45711" marB="45711">
                    <a:noFill/>
                  </a:tcPr>
                </a:tc>
                <a:tc>
                  <a:txBody>
                    <a:bodyPr/>
                    <a:lstStyle/>
                    <a:p>
                      <a:r>
                        <a:rPr lang="en-US" sz="1600" b="1" dirty="0" smtClean="0">
                          <a:solidFill>
                            <a:schemeClr val="tx1"/>
                          </a:solidFill>
                        </a:rPr>
                        <a:t>Source</a:t>
                      </a:r>
                      <a:endParaRPr lang="en-US" sz="1600" b="1" dirty="0">
                        <a:solidFill>
                          <a:schemeClr val="tx1"/>
                        </a:solidFill>
                      </a:endParaRPr>
                    </a:p>
                  </a:txBody>
                  <a:tcPr marT="45711" marB="45711">
                    <a:noFill/>
                  </a:tcPr>
                </a:tc>
              </a:tr>
              <a:tr h="370769">
                <a:tc>
                  <a:txBody>
                    <a:bodyPr/>
                    <a:lstStyle/>
                    <a:p>
                      <a:r>
                        <a:rPr lang="en-US" sz="1600" dirty="0" smtClean="0">
                          <a:solidFill>
                            <a:schemeClr val="tx1"/>
                          </a:solidFill>
                        </a:rPr>
                        <a:t>Course</a:t>
                      </a:r>
                      <a:endParaRPr lang="en-US" sz="1600" dirty="0">
                        <a:solidFill>
                          <a:schemeClr val="tx1"/>
                        </a:solidFill>
                      </a:endParaRPr>
                    </a:p>
                  </a:txBody>
                  <a:tcPr marT="45711" marB="45711">
                    <a:noFill/>
                  </a:tcPr>
                </a:tc>
                <a:tc>
                  <a:txBody>
                    <a:bodyPr/>
                    <a:lstStyle/>
                    <a:p>
                      <a:r>
                        <a:rPr lang="en-US" sz="1600" dirty="0" err="1" smtClean="0">
                          <a:solidFill>
                            <a:schemeClr val="tx1"/>
                          </a:solidFill>
                        </a:rPr>
                        <a:t>Alphanum</a:t>
                      </a:r>
                      <a:r>
                        <a:rPr lang="en-US" sz="1600" dirty="0" smtClean="0">
                          <a:solidFill>
                            <a:schemeClr val="tx1"/>
                          </a:solidFill>
                        </a:rPr>
                        <a:t>.</a:t>
                      </a:r>
                      <a:endParaRPr lang="en-US" sz="1600" dirty="0">
                        <a:solidFill>
                          <a:schemeClr val="tx1"/>
                        </a:solidFill>
                      </a:endParaRPr>
                    </a:p>
                  </a:txBody>
                  <a:tcPr marT="45711" marB="45711">
                    <a:noFill/>
                  </a:tcPr>
                </a:tc>
                <a:tc>
                  <a:txBody>
                    <a:bodyPr/>
                    <a:lstStyle/>
                    <a:p>
                      <a:r>
                        <a:rPr lang="en-US" sz="1600" dirty="0" smtClean="0">
                          <a:solidFill>
                            <a:schemeClr val="tx1"/>
                          </a:solidFill>
                        </a:rPr>
                        <a:t>30</a:t>
                      </a:r>
                      <a:endParaRPr lang="en-US" sz="1600" dirty="0">
                        <a:solidFill>
                          <a:schemeClr val="tx1"/>
                        </a:solidFill>
                      </a:endParaRPr>
                    </a:p>
                  </a:txBody>
                  <a:tcPr marT="45711" marB="45711">
                    <a:noFill/>
                  </a:tcPr>
                </a:tc>
                <a:tc>
                  <a:txBody>
                    <a:bodyPr/>
                    <a:lstStyle/>
                    <a:p>
                      <a:endParaRPr lang="en-US" sz="1600" dirty="0">
                        <a:solidFill>
                          <a:schemeClr val="tx1"/>
                        </a:solidFill>
                      </a:endParaRPr>
                    </a:p>
                  </a:txBody>
                  <a:tcPr marT="45711" marB="45711">
                    <a:noFill/>
                  </a:tcPr>
                </a:tc>
                <a:tc>
                  <a:txBody>
                    <a:bodyPr/>
                    <a:lstStyle/>
                    <a:p>
                      <a:endParaRPr lang="en-US" sz="1600">
                        <a:solidFill>
                          <a:schemeClr val="tx1"/>
                        </a:solidFill>
                      </a:endParaRPr>
                    </a:p>
                  </a:txBody>
                  <a:tcPr marT="45711" marB="45711">
                    <a:noFill/>
                  </a:tcPr>
                </a:tc>
                <a:tc>
                  <a:txBody>
                    <a:bodyPr/>
                    <a:lstStyle/>
                    <a:p>
                      <a:r>
                        <a:rPr lang="en-US" sz="1600" dirty="0" smtClean="0">
                          <a:solidFill>
                            <a:schemeClr val="tx1"/>
                          </a:solidFill>
                        </a:rPr>
                        <a:t>Course</a:t>
                      </a:r>
                      <a:r>
                        <a:rPr lang="en-US" sz="1600" baseline="0" dirty="0" smtClean="0">
                          <a:solidFill>
                            <a:schemeClr val="tx1"/>
                          </a:solidFill>
                        </a:rPr>
                        <a:t> Name/ID</a:t>
                      </a:r>
                      <a:endParaRPr lang="en-US" sz="1600" dirty="0">
                        <a:solidFill>
                          <a:schemeClr val="tx1"/>
                        </a:solidFill>
                      </a:endParaRPr>
                    </a:p>
                  </a:txBody>
                  <a:tcPr marT="45711" marB="45711">
                    <a:noFill/>
                  </a:tcPr>
                </a:tc>
                <a:tc>
                  <a:txBody>
                    <a:bodyPr/>
                    <a:lstStyle/>
                    <a:p>
                      <a:r>
                        <a:rPr lang="en-US" sz="1600" dirty="0" smtClean="0">
                          <a:solidFill>
                            <a:schemeClr val="tx1"/>
                          </a:solidFill>
                        </a:rPr>
                        <a:t>Academic Unit </a:t>
                      </a:r>
                      <a:endParaRPr lang="en-US" sz="1600" dirty="0">
                        <a:solidFill>
                          <a:schemeClr val="tx1"/>
                        </a:solidFill>
                      </a:endParaRPr>
                    </a:p>
                  </a:txBody>
                  <a:tcPr marT="45711" marB="45711">
                    <a:noFill/>
                  </a:tcPr>
                </a:tc>
              </a:tr>
              <a:tr h="370769">
                <a:tc>
                  <a:txBody>
                    <a:bodyPr/>
                    <a:lstStyle/>
                    <a:p>
                      <a:r>
                        <a:rPr lang="en-US" sz="1600" dirty="0" smtClean="0">
                          <a:solidFill>
                            <a:schemeClr val="tx1"/>
                          </a:solidFill>
                        </a:rPr>
                        <a:t>Section</a:t>
                      </a:r>
                      <a:endParaRPr lang="en-US" sz="1600" dirty="0">
                        <a:solidFill>
                          <a:schemeClr val="tx1"/>
                        </a:solidFill>
                      </a:endParaRPr>
                    </a:p>
                  </a:txBody>
                  <a:tcPr marT="45711" marB="45711">
                    <a:noFill/>
                  </a:tcPr>
                </a:tc>
                <a:tc>
                  <a:txBody>
                    <a:bodyPr/>
                    <a:lstStyle/>
                    <a:p>
                      <a:r>
                        <a:rPr lang="en-US" sz="1600" dirty="0" smtClean="0">
                          <a:solidFill>
                            <a:schemeClr val="tx1"/>
                          </a:solidFill>
                        </a:rPr>
                        <a:t>Integer</a:t>
                      </a:r>
                      <a:endParaRPr lang="en-US" sz="1600" dirty="0">
                        <a:solidFill>
                          <a:schemeClr val="tx1"/>
                        </a:solidFill>
                      </a:endParaRPr>
                    </a:p>
                  </a:txBody>
                  <a:tcPr marT="45711" marB="45711">
                    <a:noFill/>
                  </a:tcPr>
                </a:tc>
                <a:tc>
                  <a:txBody>
                    <a:bodyPr/>
                    <a:lstStyle/>
                    <a:p>
                      <a:r>
                        <a:rPr lang="en-US" sz="1600" dirty="0" smtClean="0">
                          <a:solidFill>
                            <a:schemeClr val="tx1"/>
                          </a:solidFill>
                        </a:rPr>
                        <a:t>1</a:t>
                      </a:r>
                      <a:endParaRPr lang="en-US" sz="1600" dirty="0">
                        <a:solidFill>
                          <a:schemeClr val="tx1"/>
                        </a:solidFill>
                      </a:endParaRPr>
                    </a:p>
                  </a:txBody>
                  <a:tcPr marT="45711" marB="45711">
                    <a:noFill/>
                  </a:tcPr>
                </a:tc>
                <a:tc>
                  <a:txBody>
                    <a:bodyPr/>
                    <a:lstStyle/>
                    <a:p>
                      <a:r>
                        <a:rPr lang="en-US" sz="1600" dirty="0" smtClean="0">
                          <a:solidFill>
                            <a:schemeClr val="tx1"/>
                          </a:solidFill>
                        </a:rPr>
                        <a:t>1</a:t>
                      </a:r>
                      <a:endParaRPr lang="en-US" sz="1600" dirty="0">
                        <a:solidFill>
                          <a:schemeClr val="tx1"/>
                        </a:solidFill>
                      </a:endParaRPr>
                    </a:p>
                  </a:txBody>
                  <a:tcPr marT="45711" marB="45711">
                    <a:noFill/>
                  </a:tcPr>
                </a:tc>
                <a:tc>
                  <a:txBody>
                    <a:bodyPr/>
                    <a:lstStyle/>
                    <a:p>
                      <a:r>
                        <a:rPr lang="en-US" sz="1600" dirty="0" smtClean="0">
                          <a:solidFill>
                            <a:schemeClr val="tx1"/>
                          </a:solidFill>
                        </a:rPr>
                        <a:t>9</a:t>
                      </a:r>
                      <a:endParaRPr lang="en-US" sz="1600" dirty="0">
                        <a:solidFill>
                          <a:schemeClr val="tx1"/>
                        </a:solidFill>
                      </a:endParaRPr>
                    </a:p>
                  </a:txBody>
                  <a:tcPr marT="45711" marB="45711">
                    <a:noFill/>
                  </a:tcPr>
                </a:tc>
                <a:tc>
                  <a:txBody>
                    <a:bodyPr/>
                    <a:lstStyle/>
                    <a:p>
                      <a:r>
                        <a:rPr lang="en-US" sz="1600" dirty="0" smtClean="0">
                          <a:solidFill>
                            <a:schemeClr val="tx1"/>
                          </a:solidFill>
                        </a:rPr>
                        <a:t>Section Number</a:t>
                      </a:r>
                      <a:endParaRPr lang="en-US" sz="1600" dirty="0">
                        <a:solidFill>
                          <a:schemeClr val="tx1"/>
                        </a:solidFill>
                      </a:endParaRPr>
                    </a:p>
                  </a:txBody>
                  <a:tcPr marT="45711" marB="45711">
                    <a:noFill/>
                  </a:tcPr>
                </a:tc>
                <a:tc>
                  <a:txBody>
                    <a:bodyPr/>
                    <a:lstStyle/>
                    <a:p>
                      <a:r>
                        <a:rPr lang="en-US" sz="1600" dirty="0" smtClean="0">
                          <a:solidFill>
                            <a:schemeClr val="tx1"/>
                          </a:solidFill>
                        </a:rPr>
                        <a:t>Registrar</a:t>
                      </a:r>
                      <a:endParaRPr lang="en-US" sz="1600" dirty="0">
                        <a:solidFill>
                          <a:schemeClr val="tx1"/>
                        </a:solidFill>
                      </a:endParaRPr>
                    </a:p>
                  </a:txBody>
                  <a:tcPr marT="45711" marB="45711">
                    <a:noFill/>
                  </a:tcPr>
                </a:tc>
              </a:tr>
              <a:tr h="370769">
                <a:tc>
                  <a:txBody>
                    <a:bodyPr/>
                    <a:lstStyle/>
                    <a:p>
                      <a:r>
                        <a:rPr lang="en-US" sz="1600" dirty="0" smtClean="0">
                          <a:solidFill>
                            <a:schemeClr val="tx1"/>
                          </a:solidFill>
                        </a:rPr>
                        <a:t>Semester</a:t>
                      </a:r>
                      <a:endParaRPr lang="en-US" sz="1600" dirty="0">
                        <a:solidFill>
                          <a:schemeClr val="tx1"/>
                        </a:solidFill>
                      </a:endParaRPr>
                    </a:p>
                  </a:txBody>
                  <a:tcPr marT="45711" marB="45711">
                    <a:noFill/>
                  </a:tcPr>
                </a:tc>
                <a:tc>
                  <a:txBody>
                    <a:bodyPr/>
                    <a:lstStyle/>
                    <a:p>
                      <a:r>
                        <a:rPr lang="en-US" sz="1600" dirty="0" err="1" smtClean="0">
                          <a:solidFill>
                            <a:schemeClr val="tx1"/>
                          </a:solidFill>
                        </a:rPr>
                        <a:t>Alphanum</a:t>
                      </a:r>
                      <a:endParaRPr lang="en-US" sz="1600" dirty="0">
                        <a:solidFill>
                          <a:schemeClr val="tx1"/>
                        </a:solidFill>
                      </a:endParaRPr>
                    </a:p>
                  </a:txBody>
                  <a:tcPr marT="45711" marB="45711">
                    <a:noFill/>
                  </a:tcPr>
                </a:tc>
                <a:tc>
                  <a:txBody>
                    <a:bodyPr/>
                    <a:lstStyle/>
                    <a:p>
                      <a:r>
                        <a:rPr lang="en-US" sz="1600" dirty="0" smtClean="0">
                          <a:solidFill>
                            <a:schemeClr val="tx1"/>
                          </a:solidFill>
                        </a:rPr>
                        <a:t>10</a:t>
                      </a:r>
                      <a:endParaRPr lang="en-US" sz="1600" dirty="0">
                        <a:solidFill>
                          <a:schemeClr val="tx1"/>
                        </a:solidFill>
                      </a:endParaRPr>
                    </a:p>
                  </a:txBody>
                  <a:tcPr marT="45711" marB="45711">
                    <a:noFill/>
                  </a:tcPr>
                </a:tc>
                <a:tc>
                  <a:txBody>
                    <a:bodyPr/>
                    <a:lstStyle/>
                    <a:p>
                      <a:endParaRPr lang="en-US" sz="1600" dirty="0">
                        <a:solidFill>
                          <a:schemeClr val="tx1"/>
                        </a:solidFill>
                      </a:endParaRPr>
                    </a:p>
                  </a:txBody>
                  <a:tcPr marT="45711" marB="45711">
                    <a:noFill/>
                  </a:tcPr>
                </a:tc>
                <a:tc>
                  <a:txBody>
                    <a:bodyPr/>
                    <a:lstStyle/>
                    <a:p>
                      <a:endParaRPr lang="en-US" sz="1600" dirty="0">
                        <a:solidFill>
                          <a:schemeClr val="tx1"/>
                        </a:solidFill>
                      </a:endParaRPr>
                    </a:p>
                  </a:txBody>
                  <a:tcPr marT="45711" marB="45711">
                    <a:noFill/>
                  </a:tcPr>
                </a:tc>
                <a:tc>
                  <a:txBody>
                    <a:bodyPr/>
                    <a:lstStyle/>
                    <a:p>
                      <a:r>
                        <a:rPr lang="en-US" sz="1600" dirty="0" smtClean="0">
                          <a:solidFill>
                            <a:schemeClr val="tx1"/>
                          </a:solidFill>
                        </a:rPr>
                        <a:t>Semester/Year</a:t>
                      </a:r>
                      <a:endParaRPr lang="en-US" sz="1600" dirty="0">
                        <a:solidFill>
                          <a:schemeClr val="tx1"/>
                        </a:solidFill>
                      </a:endParaRPr>
                    </a:p>
                  </a:txBody>
                  <a:tcPr marT="45711" marB="45711">
                    <a:noFill/>
                  </a:tcPr>
                </a:tc>
                <a:tc>
                  <a:txBody>
                    <a:bodyPr/>
                    <a:lstStyle/>
                    <a:p>
                      <a:r>
                        <a:rPr lang="en-US" sz="1600" dirty="0" smtClean="0">
                          <a:solidFill>
                            <a:schemeClr val="tx1"/>
                          </a:solidFill>
                        </a:rPr>
                        <a:t>Registrar</a:t>
                      </a:r>
                      <a:endParaRPr lang="en-US" sz="1600" dirty="0">
                        <a:solidFill>
                          <a:schemeClr val="tx1"/>
                        </a:solidFill>
                      </a:endParaRPr>
                    </a:p>
                  </a:txBody>
                  <a:tcPr marT="45711" marB="45711">
                    <a:noFill/>
                  </a:tcPr>
                </a:tc>
              </a:tr>
              <a:tr h="370769">
                <a:tc>
                  <a:txBody>
                    <a:bodyPr/>
                    <a:lstStyle/>
                    <a:p>
                      <a:r>
                        <a:rPr lang="en-US" sz="1600" dirty="0" smtClean="0">
                          <a:solidFill>
                            <a:schemeClr val="tx1"/>
                          </a:solidFill>
                        </a:rPr>
                        <a:t>Name</a:t>
                      </a:r>
                      <a:endParaRPr lang="en-US" sz="1600" dirty="0">
                        <a:solidFill>
                          <a:schemeClr val="tx1"/>
                        </a:solidFill>
                      </a:endParaRPr>
                    </a:p>
                  </a:txBody>
                  <a:tcPr marT="45711" marB="45711">
                    <a:noFill/>
                  </a:tcPr>
                </a:tc>
                <a:tc>
                  <a:txBody>
                    <a:bodyPr/>
                    <a:lstStyle/>
                    <a:p>
                      <a:r>
                        <a:rPr lang="en-US" sz="1600" dirty="0" err="1" smtClean="0">
                          <a:solidFill>
                            <a:schemeClr val="tx1"/>
                          </a:solidFill>
                        </a:rPr>
                        <a:t>Alphanum</a:t>
                      </a:r>
                      <a:endParaRPr lang="en-US" sz="1600" dirty="0">
                        <a:solidFill>
                          <a:schemeClr val="tx1"/>
                        </a:solidFill>
                      </a:endParaRPr>
                    </a:p>
                  </a:txBody>
                  <a:tcPr marT="45711" marB="45711">
                    <a:noFill/>
                  </a:tcPr>
                </a:tc>
                <a:tc>
                  <a:txBody>
                    <a:bodyPr/>
                    <a:lstStyle/>
                    <a:p>
                      <a:r>
                        <a:rPr lang="en-US" sz="1600" dirty="0" smtClean="0">
                          <a:solidFill>
                            <a:schemeClr val="tx1"/>
                          </a:solidFill>
                        </a:rPr>
                        <a:t>30</a:t>
                      </a:r>
                      <a:endParaRPr lang="en-US" sz="1600" dirty="0">
                        <a:solidFill>
                          <a:schemeClr val="tx1"/>
                        </a:solidFill>
                      </a:endParaRPr>
                    </a:p>
                  </a:txBody>
                  <a:tcPr marT="45711" marB="45711">
                    <a:noFill/>
                  </a:tcPr>
                </a:tc>
                <a:tc>
                  <a:txBody>
                    <a:bodyPr/>
                    <a:lstStyle/>
                    <a:p>
                      <a:endParaRPr lang="en-US" sz="1600">
                        <a:solidFill>
                          <a:schemeClr val="tx1"/>
                        </a:solidFill>
                      </a:endParaRPr>
                    </a:p>
                  </a:txBody>
                  <a:tcPr marT="45711" marB="45711">
                    <a:noFill/>
                  </a:tcPr>
                </a:tc>
                <a:tc>
                  <a:txBody>
                    <a:bodyPr/>
                    <a:lstStyle/>
                    <a:p>
                      <a:endParaRPr lang="en-US" sz="1600">
                        <a:solidFill>
                          <a:schemeClr val="tx1"/>
                        </a:solidFill>
                      </a:endParaRPr>
                    </a:p>
                  </a:txBody>
                  <a:tcPr marT="45711" marB="45711">
                    <a:noFill/>
                  </a:tcPr>
                </a:tc>
                <a:tc>
                  <a:txBody>
                    <a:bodyPr/>
                    <a:lstStyle/>
                    <a:p>
                      <a:r>
                        <a:rPr lang="en-US" sz="1600" dirty="0" smtClean="0">
                          <a:solidFill>
                            <a:schemeClr val="tx1"/>
                          </a:solidFill>
                        </a:rPr>
                        <a:t>Student Name</a:t>
                      </a:r>
                      <a:endParaRPr lang="en-US" sz="1600" dirty="0">
                        <a:solidFill>
                          <a:schemeClr val="tx1"/>
                        </a:solidFill>
                      </a:endParaRPr>
                    </a:p>
                  </a:txBody>
                  <a:tcPr marT="45711" marB="45711">
                    <a:noFill/>
                  </a:tcPr>
                </a:tc>
                <a:tc>
                  <a:txBody>
                    <a:bodyPr/>
                    <a:lstStyle/>
                    <a:p>
                      <a:r>
                        <a:rPr lang="en-US" sz="1600" dirty="0" smtClean="0">
                          <a:solidFill>
                            <a:schemeClr val="tx1"/>
                          </a:solidFill>
                        </a:rPr>
                        <a:t>Student</a:t>
                      </a:r>
                      <a:endParaRPr lang="en-US" sz="1600" dirty="0">
                        <a:solidFill>
                          <a:schemeClr val="tx1"/>
                        </a:solidFill>
                      </a:endParaRPr>
                    </a:p>
                  </a:txBody>
                  <a:tcPr marT="45711" marB="45711">
                    <a:noFill/>
                  </a:tcPr>
                </a:tc>
              </a:tr>
              <a:tr h="370769">
                <a:tc>
                  <a:txBody>
                    <a:bodyPr/>
                    <a:lstStyle/>
                    <a:p>
                      <a:r>
                        <a:rPr lang="en-US" sz="1600" dirty="0" smtClean="0">
                          <a:solidFill>
                            <a:schemeClr val="tx1"/>
                          </a:solidFill>
                        </a:rPr>
                        <a:t>ID</a:t>
                      </a:r>
                      <a:endParaRPr lang="en-US" sz="1600" dirty="0">
                        <a:solidFill>
                          <a:schemeClr val="tx1"/>
                        </a:solidFill>
                      </a:endParaRPr>
                    </a:p>
                  </a:txBody>
                  <a:tcPr marT="45711" marB="45711">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Integer</a:t>
                      </a:r>
                    </a:p>
                  </a:txBody>
                  <a:tcPr marT="45711" marB="45711">
                    <a:noFill/>
                  </a:tcPr>
                </a:tc>
                <a:tc>
                  <a:txBody>
                    <a:bodyPr/>
                    <a:lstStyle/>
                    <a:p>
                      <a:r>
                        <a:rPr lang="en-US" sz="1600" dirty="0" smtClean="0">
                          <a:solidFill>
                            <a:schemeClr val="tx1"/>
                          </a:solidFill>
                        </a:rPr>
                        <a:t>9</a:t>
                      </a:r>
                      <a:endParaRPr lang="en-US" sz="1600" dirty="0">
                        <a:solidFill>
                          <a:schemeClr val="tx1"/>
                        </a:solidFill>
                      </a:endParaRPr>
                    </a:p>
                  </a:txBody>
                  <a:tcPr marT="45711" marB="45711">
                    <a:noFill/>
                  </a:tcPr>
                </a:tc>
                <a:tc>
                  <a:txBody>
                    <a:bodyPr/>
                    <a:lstStyle/>
                    <a:p>
                      <a:endParaRPr lang="en-US" sz="1600">
                        <a:solidFill>
                          <a:schemeClr val="tx1"/>
                        </a:solidFill>
                      </a:endParaRPr>
                    </a:p>
                  </a:txBody>
                  <a:tcPr marT="45711" marB="45711">
                    <a:noFill/>
                  </a:tcPr>
                </a:tc>
                <a:tc>
                  <a:txBody>
                    <a:bodyPr/>
                    <a:lstStyle/>
                    <a:p>
                      <a:endParaRPr lang="en-US" sz="1600">
                        <a:solidFill>
                          <a:schemeClr val="tx1"/>
                        </a:solidFill>
                      </a:endParaRPr>
                    </a:p>
                  </a:txBody>
                  <a:tcPr marT="45711" marB="45711">
                    <a:noFill/>
                  </a:tcPr>
                </a:tc>
                <a:tc>
                  <a:txBody>
                    <a:bodyPr/>
                    <a:lstStyle/>
                    <a:p>
                      <a:r>
                        <a:rPr lang="en-US" sz="1600" dirty="0" smtClean="0">
                          <a:solidFill>
                            <a:schemeClr val="tx1"/>
                          </a:solidFill>
                        </a:rPr>
                        <a:t>Student No.</a:t>
                      </a:r>
                      <a:endParaRPr lang="en-US" sz="1600" dirty="0">
                        <a:solidFill>
                          <a:schemeClr val="tx1"/>
                        </a:solidFill>
                      </a:endParaRPr>
                    </a:p>
                  </a:txBody>
                  <a:tcPr marT="45711" marB="45711">
                    <a:noFill/>
                  </a:tcPr>
                </a:tc>
                <a:tc>
                  <a:txBody>
                    <a:bodyPr/>
                    <a:lstStyle/>
                    <a:p>
                      <a:r>
                        <a:rPr lang="en-US" sz="1600" dirty="0" smtClean="0">
                          <a:solidFill>
                            <a:schemeClr val="tx1"/>
                          </a:solidFill>
                        </a:rPr>
                        <a:t>Student</a:t>
                      </a:r>
                      <a:endParaRPr lang="en-US" sz="1600" dirty="0">
                        <a:solidFill>
                          <a:schemeClr val="tx1"/>
                        </a:solidFill>
                      </a:endParaRPr>
                    </a:p>
                  </a:txBody>
                  <a:tcPr marT="45711" marB="45711">
                    <a:noFill/>
                  </a:tcPr>
                </a:tc>
              </a:tr>
              <a:tr h="370769">
                <a:tc>
                  <a:txBody>
                    <a:bodyPr/>
                    <a:lstStyle/>
                    <a:p>
                      <a:r>
                        <a:rPr lang="en-US" sz="1600" dirty="0" smtClean="0">
                          <a:solidFill>
                            <a:schemeClr val="tx1"/>
                          </a:solidFill>
                        </a:rPr>
                        <a:t>Major</a:t>
                      </a:r>
                      <a:endParaRPr lang="en-US" sz="1600" dirty="0">
                        <a:solidFill>
                          <a:schemeClr val="tx1"/>
                        </a:solidFill>
                      </a:endParaRPr>
                    </a:p>
                  </a:txBody>
                  <a:tcPr marT="45711" marB="45711">
                    <a:noFill/>
                  </a:tcPr>
                </a:tc>
                <a:tc>
                  <a:txBody>
                    <a:bodyPr/>
                    <a:lstStyle/>
                    <a:p>
                      <a:r>
                        <a:rPr lang="en-US" sz="1600" dirty="0" err="1" smtClean="0">
                          <a:solidFill>
                            <a:schemeClr val="tx1"/>
                          </a:solidFill>
                        </a:rPr>
                        <a:t>Alphanum</a:t>
                      </a:r>
                      <a:endParaRPr lang="en-US" sz="1600" dirty="0">
                        <a:solidFill>
                          <a:schemeClr val="tx1"/>
                        </a:solidFill>
                      </a:endParaRPr>
                    </a:p>
                  </a:txBody>
                  <a:tcPr marT="45711" marB="45711">
                    <a:noFill/>
                  </a:tcPr>
                </a:tc>
                <a:tc>
                  <a:txBody>
                    <a:bodyPr/>
                    <a:lstStyle/>
                    <a:p>
                      <a:r>
                        <a:rPr lang="en-US" sz="1600" dirty="0" smtClean="0">
                          <a:solidFill>
                            <a:schemeClr val="tx1"/>
                          </a:solidFill>
                        </a:rPr>
                        <a:t>4</a:t>
                      </a:r>
                      <a:endParaRPr lang="en-US" sz="1600" dirty="0">
                        <a:solidFill>
                          <a:schemeClr val="tx1"/>
                        </a:solidFill>
                      </a:endParaRPr>
                    </a:p>
                  </a:txBody>
                  <a:tcPr marT="45711" marB="45711">
                    <a:noFill/>
                  </a:tcPr>
                </a:tc>
                <a:tc>
                  <a:txBody>
                    <a:bodyPr/>
                    <a:lstStyle/>
                    <a:p>
                      <a:endParaRPr lang="en-US" sz="1600">
                        <a:solidFill>
                          <a:schemeClr val="tx1"/>
                        </a:solidFill>
                      </a:endParaRPr>
                    </a:p>
                  </a:txBody>
                  <a:tcPr marT="45711" marB="45711">
                    <a:noFill/>
                  </a:tcPr>
                </a:tc>
                <a:tc>
                  <a:txBody>
                    <a:bodyPr/>
                    <a:lstStyle/>
                    <a:p>
                      <a:endParaRPr lang="en-US" sz="1600">
                        <a:solidFill>
                          <a:schemeClr val="tx1"/>
                        </a:solidFill>
                      </a:endParaRPr>
                    </a:p>
                  </a:txBody>
                  <a:tcPr marT="45711" marB="45711">
                    <a:noFill/>
                  </a:tcPr>
                </a:tc>
                <a:tc>
                  <a:txBody>
                    <a:bodyPr/>
                    <a:lstStyle/>
                    <a:p>
                      <a:r>
                        <a:rPr lang="en-US" sz="1600" dirty="0" smtClean="0">
                          <a:solidFill>
                            <a:schemeClr val="tx1"/>
                          </a:solidFill>
                        </a:rPr>
                        <a:t>Student Major</a:t>
                      </a:r>
                      <a:endParaRPr lang="en-US" sz="1600" dirty="0">
                        <a:solidFill>
                          <a:schemeClr val="tx1"/>
                        </a:solidFill>
                      </a:endParaRPr>
                    </a:p>
                  </a:txBody>
                  <a:tcPr marT="45711" marB="45711">
                    <a:noFill/>
                  </a:tcPr>
                </a:tc>
                <a:tc>
                  <a:txBody>
                    <a:bodyPr/>
                    <a:lstStyle/>
                    <a:p>
                      <a:r>
                        <a:rPr lang="en-US" sz="1600" dirty="0" smtClean="0">
                          <a:solidFill>
                            <a:schemeClr val="tx1"/>
                          </a:solidFill>
                        </a:rPr>
                        <a:t>Student</a:t>
                      </a:r>
                      <a:endParaRPr lang="en-US" sz="1600" dirty="0">
                        <a:solidFill>
                          <a:schemeClr val="tx1"/>
                        </a:solidFill>
                      </a:endParaRPr>
                    </a:p>
                  </a:txBody>
                  <a:tcPr marT="45711" marB="45711">
                    <a:noFill/>
                  </a:tcPr>
                </a:tc>
              </a:tr>
              <a:tr h="370769">
                <a:tc>
                  <a:txBody>
                    <a:bodyPr/>
                    <a:lstStyle/>
                    <a:p>
                      <a:r>
                        <a:rPr lang="en-US" sz="1600" dirty="0" smtClean="0">
                          <a:solidFill>
                            <a:schemeClr val="tx1"/>
                          </a:solidFill>
                        </a:rPr>
                        <a:t>GPA</a:t>
                      </a:r>
                      <a:endParaRPr lang="en-US" sz="1600" dirty="0">
                        <a:solidFill>
                          <a:schemeClr val="tx1"/>
                        </a:solidFill>
                      </a:endParaRPr>
                    </a:p>
                  </a:txBody>
                  <a:tcPr marT="45711" marB="45711">
                    <a:noFill/>
                  </a:tcPr>
                </a:tc>
                <a:tc>
                  <a:txBody>
                    <a:bodyPr/>
                    <a:lstStyle/>
                    <a:p>
                      <a:r>
                        <a:rPr lang="en-US" sz="1600" dirty="0" smtClean="0">
                          <a:solidFill>
                            <a:schemeClr val="tx1"/>
                          </a:solidFill>
                        </a:rPr>
                        <a:t>Decimal</a:t>
                      </a:r>
                      <a:endParaRPr lang="en-US" sz="1600" dirty="0">
                        <a:solidFill>
                          <a:schemeClr val="tx1"/>
                        </a:solidFill>
                      </a:endParaRPr>
                    </a:p>
                  </a:txBody>
                  <a:tcPr marT="45711" marB="45711">
                    <a:noFill/>
                  </a:tcPr>
                </a:tc>
                <a:tc>
                  <a:txBody>
                    <a:bodyPr/>
                    <a:lstStyle/>
                    <a:p>
                      <a:r>
                        <a:rPr lang="en-US" sz="1600" dirty="0" smtClean="0">
                          <a:solidFill>
                            <a:schemeClr val="tx1"/>
                          </a:solidFill>
                        </a:rPr>
                        <a:t>3</a:t>
                      </a:r>
                      <a:endParaRPr lang="en-US" sz="1600" dirty="0">
                        <a:solidFill>
                          <a:schemeClr val="tx1"/>
                        </a:solidFill>
                      </a:endParaRPr>
                    </a:p>
                  </a:txBody>
                  <a:tcPr marT="45711" marB="45711">
                    <a:noFill/>
                  </a:tcPr>
                </a:tc>
                <a:tc>
                  <a:txBody>
                    <a:bodyPr/>
                    <a:lstStyle/>
                    <a:p>
                      <a:r>
                        <a:rPr lang="en-US" sz="1600" dirty="0" smtClean="0">
                          <a:solidFill>
                            <a:schemeClr val="tx1"/>
                          </a:solidFill>
                        </a:rPr>
                        <a:t>0.0</a:t>
                      </a:r>
                      <a:endParaRPr lang="en-US" sz="1600" dirty="0">
                        <a:solidFill>
                          <a:schemeClr val="tx1"/>
                        </a:solidFill>
                      </a:endParaRPr>
                    </a:p>
                  </a:txBody>
                  <a:tcPr marT="45711" marB="45711">
                    <a:noFill/>
                  </a:tcPr>
                </a:tc>
                <a:tc>
                  <a:txBody>
                    <a:bodyPr/>
                    <a:lstStyle/>
                    <a:p>
                      <a:r>
                        <a:rPr lang="en-US" sz="1600" dirty="0" smtClean="0">
                          <a:solidFill>
                            <a:schemeClr val="tx1"/>
                          </a:solidFill>
                        </a:rPr>
                        <a:t>4.0</a:t>
                      </a:r>
                      <a:endParaRPr lang="en-US" sz="1600" dirty="0">
                        <a:solidFill>
                          <a:schemeClr val="tx1"/>
                        </a:solidFill>
                      </a:endParaRPr>
                    </a:p>
                  </a:txBody>
                  <a:tcPr marT="45711" marB="45711">
                    <a:noFill/>
                  </a:tcPr>
                </a:tc>
                <a:tc>
                  <a:txBody>
                    <a:bodyPr/>
                    <a:lstStyle/>
                    <a:p>
                      <a:r>
                        <a:rPr lang="en-US" sz="1600" dirty="0" smtClean="0">
                          <a:solidFill>
                            <a:schemeClr val="tx1"/>
                          </a:solidFill>
                        </a:rPr>
                        <a:t>Grade pt. Ave</a:t>
                      </a:r>
                      <a:endParaRPr lang="en-US" sz="1600" dirty="0">
                        <a:solidFill>
                          <a:schemeClr val="tx1"/>
                        </a:solidFill>
                      </a:endParaRPr>
                    </a:p>
                  </a:txBody>
                  <a:tcPr marT="45711" marB="45711">
                    <a:noFill/>
                  </a:tcPr>
                </a:tc>
                <a:tc>
                  <a:txBody>
                    <a:bodyPr/>
                    <a:lstStyle/>
                    <a:p>
                      <a:r>
                        <a:rPr lang="en-US" sz="1600" dirty="0" smtClean="0">
                          <a:solidFill>
                            <a:schemeClr val="tx1"/>
                          </a:solidFill>
                        </a:rPr>
                        <a:t>Academic</a:t>
                      </a:r>
                      <a:r>
                        <a:rPr lang="en-US" sz="1600" baseline="0" dirty="0" smtClean="0">
                          <a:solidFill>
                            <a:schemeClr val="tx1"/>
                          </a:solidFill>
                        </a:rPr>
                        <a:t> unit</a:t>
                      </a:r>
                      <a:endParaRPr lang="en-US" sz="1600" dirty="0">
                        <a:solidFill>
                          <a:schemeClr val="tx1"/>
                        </a:solidFill>
                      </a:endParaRPr>
                    </a:p>
                  </a:txBody>
                  <a:tcPr marT="45711" marB="45711">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
                                          </p:val>
                                        </p:tav>
                                        <p:tav tm="100000">
                                          <p:val>
                                            <p:strVal val="#ppt_x"/>
                                          </p:val>
                                        </p:tav>
                                      </p:tavLst>
                                    </p:anim>
                                    <p:anim calcmode="lin" valueType="num">
                                      <p:cBhvr>
                                        <p:cTn id="8" dur="1000" fill="hold"/>
                                        <p:tgtEl>
                                          <p:spTgt spid="9"/>
                                        </p:tgtEl>
                                        <p:attrNameLst>
                                          <p:attrName>ppt_y</p:attrName>
                                        </p:attrNameLst>
                                      </p:cBhvr>
                                      <p:tavLst>
                                        <p:tav tm="0">
                                          <p:val>
                                            <p:strVal val="#ppt_y+#ppt_h/2"/>
                                          </p:val>
                                        </p:tav>
                                        <p:tav tm="100000">
                                          <p:val>
                                            <p:strVal val="#ppt_y"/>
                                          </p:val>
                                        </p:tav>
                                      </p:tavLst>
                                    </p:anim>
                                    <p:anim calcmode="lin" valueType="num">
                                      <p:cBhvr>
                                        <p:cTn id="9" dur="1000" fill="hold"/>
                                        <p:tgtEl>
                                          <p:spTgt spid="9"/>
                                        </p:tgtEl>
                                        <p:attrNameLst>
                                          <p:attrName>ppt_w</p:attrName>
                                        </p:attrNameLst>
                                      </p:cBhvr>
                                      <p:tavLst>
                                        <p:tav tm="0">
                                          <p:val>
                                            <p:strVal val="#ppt_w"/>
                                          </p:val>
                                        </p:tav>
                                        <p:tav tm="100000">
                                          <p:val>
                                            <p:strVal val="#ppt_w"/>
                                          </p:val>
                                        </p:tav>
                                      </p:tavLst>
                                    </p:anim>
                                    <p:anim calcmode="lin" valueType="num">
                                      <p:cBhvr>
                                        <p:cTn id="10" dur="1000" fill="hold"/>
                                        <p:tgtEl>
                                          <p:spTgt spid="9"/>
                                        </p:tgtEl>
                                        <p:attrNameLst>
                                          <p:attrName>ppt_h</p:attrName>
                                        </p:attrNameLst>
                                      </p:cBhvr>
                                      <p:tavLst>
                                        <p:tav tm="0">
                                          <p:val>
                                            <p:fltVal val="0"/>
                                          </p:val>
                                        </p:tav>
                                        <p:tav tm="100000">
                                          <p:val>
                                            <p:strVal val="#ppt_h"/>
                                          </p:val>
                                        </p:tav>
                                      </p:tavLst>
                                    </p:anim>
                                  </p:childTnLst>
                                </p:cTn>
                              </p:par>
                            </p:childTnLst>
                          </p:cTn>
                        </p:par>
                        <p:par>
                          <p:cTn id="11" fill="hold" nodeType="afterGroup">
                            <p:stCondLst>
                              <p:cond delay="1000"/>
                            </p:stCondLst>
                            <p:childTnLst>
                              <p:par>
                                <p:cTn id="12" presetID="47"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000"/>
                                        <p:tgtEl>
                                          <p:spTgt spid="10"/>
                                        </p:tgtEl>
                                      </p:cBhvr>
                                    </p:animEffect>
                                    <p:anim calcmode="lin" valueType="num">
                                      <p:cBhvr>
                                        <p:cTn id="15" dur="2000" fill="hold"/>
                                        <p:tgtEl>
                                          <p:spTgt spid="10"/>
                                        </p:tgtEl>
                                        <p:attrNameLst>
                                          <p:attrName>ppt_x</p:attrName>
                                        </p:attrNameLst>
                                      </p:cBhvr>
                                      <p:tavLst>
                                        <p:tav tm="0">
                                          <p:val>
                                            <p:strVal val="#ppt_x"/>
                                          </p:val>
                                        </p:tav>
                                        <p:tav tm="100000">
                                          <p:val>
                                            <p:strVal val="#ppt_x"/>
                                          </p:val>
                                        </p:tav>
                                      </p:tavLst>
                                    </p:anim>
                                    <p:anim calcmode="lin" valueType="num">
                                      <p:cBhvr>
                                        <p:cTn id="16" dur="2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5939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E7384252-2701-4B6B-9444-29C51301834E}" type="slidenum">
              <a:rPr lang="en-US" smtClean="0"/>
              <a:pPr eaLnBrk="1" fontAlgn="base" hangingPunct="1">
                <a:spcBef>
                  <a:spcPct val="0"/>
                </a:spcBef>
                <a:spcAft>
                  <a:spcPct val="0"/>
                </a:spcAft>
              </a:pPr>
              <a:t>60</a:t>
            </a:fld>
            <a:endParaRPr lang="en-US" smtClean="0"/>
          </a:p>
        </p:txBody>
      </p:sp>
      <p:sp>
        <p:nvSpPr>
          <p:cNvPr id="6" name="Text Box 2"/>
          <p:cNvSpPr txBox="1">
            <a:spLocks noChangeArrowheads="1"/>
          </p:cNvSpPr>
          <p:nvPr/>
        </p:nvSpPr>
        <p:spPr bwMode="auto">
          <a:xfrm>
            <a:off x="0" y="6096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What types of DBMS are there??</a:t>
            </a:r>
          </a:p>
        </p:txBody>
      </p:sp>
      <p:sp>
        <p:nvSpPr>
          <p:cNvPr id="59397" name="Text Box 10"/>
          <p:cNvSpPr txBox="1">
            <a:spLocks noChangeArrowheads="1"/>
          </p:cNvSpPr>
          <p:nvPr/>
        </p:nvSpPr>
        <p:spPr bwMode="auto">
          <a:xfrm>
            <a:off x="381000" y="1219200"/>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ym typeface="Symbol" pitchFamily="18" charset="2"/>
              </a:rPr>
              <a:t>  Relational DBMS</a:t>
            </a:r>
            <a:endParaRPr lang="en-US" sz="2800"/>
          </a:p>
        </p:txBody>
      </p:sp>
      <p:sp>
        <p:nvSpPr>
          <p:cNvPr id="8" name="Text Box 5"/>
          <p:cNvSpPr txBox="1">
            <a:spLocks noChangeArrowheads="1"/>
          </p:cNvSpPr>
          <p:nvPr/>
        </p:nvSpPr>
        <p:spPr bwMode="auto">
          <a:xfrm>
            <a:off x="304800" y="1828800"/>
            <a:ext cx="411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u="sng"/>
              <a:t>Advantages</a:t>
            </a:r>
            <a:endParaRPr lang="en-US" sz="2800"/>
          </a:p>
        </p:txBody>
      </p:sp>
      <p:sp>
        <p:nvSpPr>
          <p:cNvPr id="9" name="Text Box 7"/>
          <p:cNvSpPr txBox="1">
            <a:spLocks noChangeArrowheads="1"/>
          </p:cNvSpPr>
          <p:nvPr/>
        </p:nvSpPr>
        <p:spPr bwMode="auto">
          <a:xfrm>
            <a:off x="228600" y="2438400"/>
            <a:ext cx="45720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70000"/>
              </a:lnSpc>
              <a:spcBef>
                <a:spcPct val="50000"/>
              </a:spcBef>
              <a:buFontTx/>
              <a:buChar char="•"/>
            </a:pPr>
            <a:r>
              <a:rPr lang="en-US" sz="2000"/>
              <a:t>Users need not know the physical structure</a:t>
            </a:r>
          </a:p>
        </p:txBody>
      </p:sp>
      <p:sp>
        <p:nvSpPr>
          <p:cNvPr id="10" name="Text Box 8"/>
          <p:cNvSpPr txBox="1">
            <a:spLocks noChangeArrowheads="1"/>
          </p:cNvSpPr>
          <p:nvPr/>
        </p:nvSpPr>
        <p:spPr bwMode="auto">
          <a:xfrm>
            <a:off x="228600" y="3668713"/>
            <a:ext cx="45720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70000"/>
              </a:lnSpc>
              <a:spcBef>
                <a:spcPct val="50000"/>
              </a:spcBef>
              <a:buFontTx/>
              <a:buChar char="•"/>
            </a:pPr>
            <a:r>
              <a:rPr lang="en-US" sz="2000"/>
              <a:t>Focus on logical View</a:t>
            </a:r>
          </a:p>
        </p:txBody>
      </p:sp>
      <p:sp>
        <p:nvSpPr>
          <p:cNvPr id="11" name="Text Box 9"/>
          <p:cNvSpPr txBox="1">
            <a:spLocks noChangeArrowheads="1"/>
          </p:cNvSpPr>
          <p:nvPr/>
        </p:nvSpPr>
        <p:spPr bwMode="auto">
          <a:xfrm>
            <a:off x="228600" y="4381500"/>
            <a:ext cx="45720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70000"/>
              </a:lnSpc>
              <a:spcBef>
                <a:spcPct val="50000"/>
              </a:spcBef>
              <a:buFontTx/>
              <a:buChar char="•"/>
            </a:pPr>
            <a:r>
              <a:rPr lang="en-US" sz="2000"/>
              <a:t>Allows use of </a:t>
            </a:r>
            <a:r>
              <a:rPr lang="en-US" sz="2000" u="sng"/>
              <a:t>S</a:t>
            </a:r>
            <a:r>
              <a:rPr lang="en-US" sz="2000"/>
              <a:t>tructured </a:t>
            </a:r>
            <a:r>
              <a:rPr lang="en-US" sz="2000" u="sng"/>
              <a:t>Q</a:t>
            </a:r>
            <a:r>
              <a:rPr lang="en-US" sz="2000"/>
              <a:t>uery </a:t>
            </a:r>
            <a:r>
              <a:rPr lang="en-US" sz="2000" u="sng"/>
              <a:t>L</a:t>
            </a:r>
            <a:r>
              <a:rPr lang="en-US" sz="2000"/>
              <a:t>anguage (SQL)</a:t>
            </a:r>
          </a:p>
        </p:txBody>
      </p:sp>
      <p:sp>
        <p:nvSpPr>
          <p:cNvPr id="12" name="Text Box 10"/>
          <p:cNvSpPr txBox="1">
            <a:spLocks noChangeArrowheads="1"/>
          </p:cNvSpPr>
          <p:nvPr/>
        </p:nvSpPr>
        <p:spPr bwMode="auto">
          <a:xfrm>
            <a:off x="4724400" y="1828800"/>
            <a:ext cx="411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u="sng"/>
              <a:t>Disadvantages</a:t>
            </a:r>
            <a:endParaRPr lang="en-US" sz="2800"/>
          </a:p>
        </p:txBody>
      </p:sp>
      <p:sp>
        <p:nvSpPr>
          <p:cNvPr id="13" name="Text Box 11"/>
          <p:cNvSpPr txBox="1">
            <a:spLocks noChangeArrowheads="1"/>
          </p:cNvSpPr>
          <p:nvPr/>
        </p:nvSpPr>
        <p:spPr bwMode="auto">
          <a:xfrm>
            <a:off x="4724400" y="2438400"/>
            <a:ext cx="4419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70000"/>
              </a:lnSpc>
              <a:spcBef>
                <a:spcPct val="50000"/>
              </a:spcBef>
              <a:buFontTx/>
              <a:buChar char="•"/>
            </a:pPr>
            <a:r>
              <a:rPr lang="en-US" sz="2000"/>
              <a:t>Because the DBMS does most of the work, more powerful computers needed</a:t>
            </a:r>
          </a:p>
        </p:txBody>
      </p:sp>
      <p:sp>
        <p:nvSpPr>
          <p:cNvPr id="14" name="Text Box 14"/>
          <p:cNvSpPr txBox="1">
            <a:spLocks noChangeArrowheads="1"/>
          </p:cNvSpPr>
          <p:nvPr/>
        </p:nvSpPr>
        <p:spPr bwMode="auto">
          <a:xfrm>
            <a:off x="4724400" y="3597275"/>
            <a:ext cx="44196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70000"/>
              </a:lnSpc>
              <a:spcBef>
                <a:spcPct val="50000"/>
              </a:spcBef>
              <a:buFontTx/>
              <a:buChar char="•"/>
            </a:pPr>
            <a:r>
              <a:rPr lang="en-US" sz="2000"/>
              <a:t>Data Integrity and validity must be rigidly maintained</a:t>
            </a:r>
          </a:p>
        </p:txBody>
      </p:sp>
      <p:sp>
        <p:nvSpPr>
          <p:cNvPr id="15" name="Text Box 17"/>
          <p:cNvSpPr txBox="1">
            <a:spLocks noChangeArrowheads="1"/>
          </p:cNvSpPr>
          <p:nvPr/>
        </p:nvSpPr>
        <p:spPr bwMode="auto">
          <a:xfrm>
            <a:off x="533400" y="3048000"/>
            <a:ext cx="403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70000"/>
              </a:lnSpc>
              <a:spcBef>
                <a:spcPct val="50000"/>
              </a:spcBef>
            </a:pPr>
            <a:r>
              <a:rPr lang="en-US" sz="2000"/>
              <a:t>(Structural Independence)</a:t>
            </a:r>
          </a:p>
        </p:txBody>
      </p:sp>
      <p:sp>
        <p:nvSpPr>
          <p:cNvPr id="16" name="Text Box 18"/>
          <p:cNvSpPr txBox="1">
            <a:spLocks noChangeArrowheads="1"/>
          </p:cNvSpPr>
          <p:nvPr/>
        </p:nvSpPr>
        <p:spPr bwMode="auto">
          <a:xfrm>
            <a:off x="4724400" y="4381500"/>
            <a:ext cx="44196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70000"/>
              </a:lnSpc>
              <a:spcBef>
                <a:spcPct val="50000"/>
              </a:spcBef>
              <a:buFontTx/>
              <a:buChar char="•"/>
            </a:pPr>
            <a:r>
              <a:rPr lang="en-US" sz="2000"/>
              <a:t>Duplication/Redundancy is unavoidable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
                                          </p:val>
                                        </p:tav>
                                        <p:tav tm="100000">
                                          <p:val>
                                            <p:strVal val="#ppt_x"/>
                                          </p:val>
                                        </p:tav>
                                      </p:tavLst>
                                    </p:anim>
                                    <p:anim calcmode="lin" valueType="num">
                                      <p:cBhvr>
                                        <p:cTn id="8" dur="1000" fill="hold"/>
                                        <p:tgtEl>
                                          <p:spTgt spid="8"/>
                                        </p:tgtEl>
                                        <p:attrNameLst>
                                          <p:attrName>ppt_y</p:attrName>
                                        </p:attrNameLst>
                                      </p:cBhvr>
                                      <p:tavLst>
                                        <p:tav tm="0">
                                          <p:val>
                                            <p:strVal val="#ppt_y-#ppt_h/2"/>
                                          </p:val>
                                        </p:tav>
                                        <p:tav tm="100000">
                                          <p:val>
                                            <p:strVal val="#ppt_y"/>
                                          </p:val>
                                        </p:tav>
                                      </p:tavLst>
                                    </p:anim>
                                    <p:anim calcmode="lin" valueType="num">
                                      <p:cBhvr>
                                        <p:cTn id="9" dur="1000" fill="hold"/>
                                        <p:tgtEl>
                                          <p:spTgt spid="8"/>
                                        </p:tgtEl>
                                        <p:attrNameLst>
                                          <p:attrName>ppt_w</p:attrName>
                                        </p:attrNameLst>
                                      </p:cBhvr>
                                      <p:tavLst>
                                        <p:tav tm="0">
                                          <p:val>
                                            <p:strVal val="#ppt_w"/>
                                          </p:val>
                                        </p:tav>
                                        <p:tav tm="100000">
                                          <p:val>
                                            <p:strVal val="#ppt_w"/>
                                          </p:val>
                                        </p:tav>
                                      </p:tavLst>
                                    </p:anim>
                                    <p:anim calcmode="lin" valueType="num">
                                      <p:cBhvr>
                                        <p:cTn id="10" dur="1000" fill="hold"/>
                                        <p:tgtEl>
                                          <p:spTgt spid="8"/>
                                        </p:tgtEl>
                                        <p:attrNameLst>
                                          <p:attrName>ppt_h</p:attrName>
                                        </p:attrNameLst>
                                      </p:cBhvr>
                                      <p:tavLst>
                                        <p:tav tm="0">
                                          <p:val>
                                            <p:fltVal val="0"/>
                                          </p:val>
                                        </p:tav>
                                        <p:tav tm="100000">
                                          <p:val>
                                            <p:strVal val="#ppt_h"/>
                                          </p:val>
                                        </p:tav>
                                      </p:tavLst>
                                    </p:anim>
                                  </p:childTnLst>
                                </p:cTn>
                              </p:par>
                            </p:childTnLst>
                          </p:cTn>
                        </p:par>
                        <p:par>
                          <p:cTn id="11" fill="hold" nodeType="afterGroup">
                            <p:stCondLst>
                              <p:cond delay="1000"/>
                            </p:stCondLst>
                            <p:childTnLst>
                              <p:par>
                                <p:cTn id="12" presetID="17" presetClass="entr" presetSubtype="4"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ppt_h/2"/>
                                          </p:val>
                                        </p:tav>
                                        <p:tav tm="100000">
                                          <p:val>
                                            <p:strVal val="#ppt_y"/>
                                          </p:val>
                                        </p:tav>
                                      </p:tavLst>
                                    </p:anim>
                                    <p:anim calcmode="lin" valueType="num">
                                      <p:cBhvr>
                                        <p:cTn id="16" dur="1000" fill="hold"/>
                                        <p:tgtEl>
                                          <p:spTgt spid="9"/>
                                        </p:tgtEl>
                                        <p:attrNameLst>
                                          <p:attrName>ppt_w</p:attrName>
                                        </p:attrNameLst>
                                      </p:cBhvr>
                                      <p:tavLst>
                                        <p:tav tm="0">
                                          <p:val>
                                            <p:strVal val="#ppt_w"/>
                                          </p:val>
                                        </p:tav>
                                        <p:tav tm="100000">
                                          <p:val>
                                            <p:strVal val="#ppt_w"/>
                                          </p:val>
                                        </p:tav>
                                      </p:tavLst>
                                    </p:anim>
                                    <p:anim calcmode="lin" valueType="num">
                                      <p:cBhvr>
                                        <p:cTn id="17" dur="1000" fill="hold"/>
                                        <p:tgtEl>
                                          <p:spTgt spid="9"/>
                                        </p:tgtEl>
                                        <p:attrNameLst>
                                          <p:attrName>ppt_h</p:attrName>
                                        </p:attrNameLst>
                                      </p:cBhvr>
                                      <p:tavLst>
                                        <p:tav tm="0">
                                          <p:val>
                                            <p:fltVal val="0"/>
                                          </p:val>
                                        </p:tav>
                                        <p:tav tm="100000">
                                          <p:val>
                                            <p:strVal val="#ppt_h"/>
                                          </p:val>
                                        </p:tav>
                                      </p:tavLst>
                                    </p:anim>
                                  </p:childTnLst>
                                </p:cTn>
                              </p:par>
                            </p:childTnLst>
                          </p:cTn>
                        </p:par>
                        <p:par>
                          <p:cTn id="18" fill="hold" nodeType="afterGroup">
                            <p:stCondLst>
                              <p:cond delay="2000"/>
                            </p:stCondLst>
                            <p:childTnLst>
                              <p:par>
                                <p:cTn id="19" presetID="17" presetClass="entr" presetSubtype="1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fltVal val="0"/>
                                          </p:val>
                                        </p:tav>
                                        <p:tav tm="100000">
                                          <p:val>
                                            <p:strVal val="#ppt_w"/>
                                          </p:val>
                                        </p:tav>
                                      </p:tavLst>
                                    </p:anim>
                                    <p:anim calcmode="lin" valueType="num">
                                      <p:cBhvr>
                                        <p:cTn id="22" dur="1000" fill="hold"/>
                                        <p:tgtEl>
                                          <p:spTgt spid="15"/>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3000"/>
                            </p:stCondLst>
                            <p:childTnLst>
                              <p:par>
                                <p:cTn id="24" presetID="17" presetClass="entr" presetSubtype="4"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ppt_h/2"/>
                                          </p:val>
                                        </p:tav>
                                        <p:tav tm="100000">
                                          <p:val>
                                            <p:strVal val="#ppt_y"/>
                                          </p:val>
                                        </p:tav>
                                      </p:tavLst>
                                    </p:anim>
                                    <p:anim calcmode="lin" valueType="num">
                                      <p:cBhvr>
                                        <p:cTn id="28" dur="1000" fill="hold"/>
                                        <p:tgtEl>
                                          <p:spTgt spid="10"/>
                                        </p:tgtEl>
                                        <p:attrNameLst>
                                          <p:attrName>ppt_w</p:attrName>
                                        </p:attrNameLst>
                                      </p:cBhvr>
                                      <p:tavLst>
                                        <p:tav tm="0">
                                          <p:val>
                                            <p:strVal val="#ppt_w"/>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childTnLst>
                                </p:cTn>
                              </p:par>
                            </p:childTnLst>
                          </p:cTn>
                        </p:par>
                        <p:par>
                          <p:cTn id="30" fill="hold" nodeType="afterGroup">
                            <p:stCondLst>
                              <p:cond delay="4000"/>
                            </p:stCondLst>
                            <p:childTnLst>
                              <p:par>
                                <p:cTn id="31" presetID="17" presetClass="entr" presetSubtype="4"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ppt_h/2"/>
                                          </p:val>
                                        </p:tav>
                                        <p:tav tm="100000">
                                          <p:val>
                                            <p:strVal val="#ppt_y"/>
                                          </p:val>
                                        </p:tav>
                                      </p:tavLst>
                                    </p:anim>
                                    <p:anim calcmode="lin" valueType="num">
                                      <p:cBhvr>
                                        <p:cTn id="35" dur="1000" fill="hold"/>
                                        <p:tgtEl>
                                          <p:spTgt spid="11"/>
                                        </p:tgtEl>
                                        <p:attrNameLst>
                                          <p:attrName>ppt_w</p:attrName>
                                        </p:attrNameLst>
                                      </p:cBhvr>
                                      <p:tavLst>
                                        <p:tav tm="0">
                                          <p:val>
                                            <p:strVal val="#ppt_w"/>
                                          </p:val>
                                        </p:tav>
                                        <p:tav tm="100000">
                                          <p:val>
                                            <p:strVal val="#ppt_w"/>
                                          </p:val>
                                        </p:tav>
                                      </p:tavLst>
                                    </p:anim>
                                    <p:anim calcmode="lin" valueType="num">
                                      <p:cBhvr>
                                        <p:cTn id="36" dur="1000" fill="hold"/>
                                        <p:tgtEl>
                                          <p:spTgt spid="11"/>
                                        </p:tgtEl>
                                        <p:attrNameLst>
                                          <p:attrName>ppt_h</p:attrName>
                                        </p:attrNameLst>
                                      </p:cBhvr>
                                      <p:tavLst>
                                        <p:tav tm="0">
                                          <p:val>
                                            <p:fltVal val="0"/>
                                          </p:val>
                                        </p:tav>
                                        <p:tav tm="100000">
                                          <p:val>
                                            <p:strVal val="#ppt_h"/>
                                          </p:val>
                                        </p:tav>
                                      </p:tavLst>
                                    </p:anim>
                                  </p:childTnLst>
                                </p:cTn>
                              </p:par>
                            </p:childTnLst>
                          </p:cTn>
                        </p:par>
                        <p:par>
                          <p:cTn id="37" fill="hold" nodeType="afterGroup">
                            <p:stCondLst>
                              <p:cond delay="5000"/>
                            </p:stCondLst>
                            <p:childTnLst>
                              <p:par>
                                <p:cTn id="38" presetID="17" presetClass="entr" presetSubtype="1"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ppt_h/2"/>
                                          </p:val>
                                        </p:tav>
                                        <p:tav tm="100000">
                                          <p:val>
                                            <p:strVal val="#ppt_y"/>
                                          </p:val>
                                        </p:tav>
                                      </p:tavLst>
                                    </p:anim>
                                    <p:anim calcmode="lin" valueType="num">
                                      <p:cBhvr>
                                        <p:cTn id="42" dur="1000" fill="hold"/>
                                        <p:tgtEl>
                                          <p:spTgt spid="12"/>
                                        </p:tgtEl>
                                        <p:attrNameLst>
                                          <p:attrName>ppt_w</p:attrName>
                                        </p:attrNameLst>
                                      </p:cBhvr>
                                      <p:tavLst>
                                        <p:tav tm="0">
                                          <p:val>
                                            <p:strVal val="#ppt_w"/>
                                          </p:val>
                                        </p:tav>
                                        <p:tav tm="100000">
                                          <p:val>
                                            <p:strVal val="#ppt_w"/>
                                          </p:val>
                                        </p:tav>
                                      </p:tavLst>
                                    </p:anim>
                                    <p:anim calcmode="lin" valueType="num">
                                      <p:cBhvr>
                                        <p:cTn id="43" dur="1000" fill="hold"/>
                                        <p:tgtEl>
                                          <p:spTgt spid="12"/>
                                        </p:tgtEl>
                                        <p:attrNameLst>
                                          <p:attrName>ppt_h</p:attrName>
                                        </p:attrNameLst>
                                      </p:cBhvr>
                                      <p:tavLst>
                                        <p:tav tm="0">
                                          <p:val>
                                            <p:fltVal val="0"/>
                                          </p:val>
                                        </p:tav>
                                        <p:tav tm="100000">
                                          <p:val>
                                            <p:strVal val="#ppt_h"/>
                                          </p:val>
                                        </p:tav>
                                      </p:tavLst>
                                    </p:anim>
                                  </p:childTnLst>
                                </p:cTn>
                              </p:par>
                            </p:childTnLst>
                          </p:cTn>
                        </p:par>
                        <p:par>
                          <p:cTn id="44" fill="hold" nodeType="afterGroup">
                            <p:stCondLst>
                              <p:cond delay="6000"/>
                            </p:stCondLst>
                            <p:childTnLst>
                              <p:par>
                                <p:cTn id="45" presetID="17" presetClass="entr" presetSubtype="4"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ppt_h/2"/>
                                          </p:val>
                                        </p:tav>
                                        <p:tav tm="100000">
                                          <p:val>
                                            <p:strVal val="#ppt_y"/>
                                          </p:val>
                                        </p:tav>
                                      </p:tavLst>
                                    </p:anim>
                                    <p:anim calcmode="lin" valueType="num">
                                      <p:cBhvr>
                                        <p:cTn id="49" dur="1000" fill="hold"/>
                                        <p:tgtEl>
                                          <p:spTgt spid="13"/>
                                        </p:tgtEl>
                                        <p:attrNameLst>
                                          <p:attrName>ppt_w</p:attrName>
                                        </p:attrNameLst>
                                      </p:cBhvr>
                                      <p:tavLst>
                                        <p:tav tm="0">
                                          <p:val>
                                            <p:strVal val="#ppt_w"/>
                                          </p:val>
                                        </p:tav>
                                        <p:tav tm="100000">
                                          <p:val>
                                            <p:strVal val="#ppt_w"/>
                                          </p:val>
                                        </p:tav>
                                      </p:tavLst>
                                    </p:anim>
                                    <p:anim calcmode="lin" valueType="num">
                                      <p:cBhvr>
                                        <p:cTn id="50" dur="1000" fill="hold"/>
                                        <p:tgtEl>
                                          <p:spTgt spid="13"/>
                                        </p:tgtEl>
                                        <p:attrNameLst>
                                          <p:attrName>ppt_h</p:attrName>
                                        </p:attrNameLst>
                                      </p:cBhvr>
                                      <p:tavLst>
                                        <p:tav tm="0">
                                          <p:val>
                                            <p:fltVal val="0"/>
                                          </p:val>
                                        </p:tav>
                                        <p:tav tm="100000">
                                          <p:val>
                                            <p:strVal val="#ppt_h"/>
                                          </p:val>
                                        </p:tav>
                                      </p:tavLst>
                                    </p:anim>
                                  </p:childTnLst>
                                </p:cTn>
                              </p:par>
                            </p:childTnLst>
                          </p:cTn>
                        </p:par>
                        <p:par>
                          <p:cTn id="51" fill="hold" nodeType="afterGroup">
                            <p:stCondLst>
                              <p:cond delay="7000"/>
                            </p:stCondLst>
                            <p:childTnLst>
                              <p:par>
                                <p:cTn id="52" presetID="17" presetClass="entr" presetSubtype="4"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1000" fill="hold"/>
                                        <p:tgtEl>
                                          <p:spTgt spid="14"/>
                                        </p:tgtEl>
                                        <p:attrNameLst>
                                          <p:attrName>ppt_y</p:attrName>
                                        </p:attrNameLst>
                                      </p:cBhvr>
                                      <p:tavLst>
                                        <p:tav tm="0">
                                          <p:val>
                                            <p:strVal val="#ppt_y+#ppt_h/2"/>
                                          </p:val>
                                        </p:tav>
                                        <p:tav tm="100000">
                                          <p:val>
                                            <p:strVal val="#ppt_y"/>
                                          </p:val>
                                        </p:tav>
                                      </p:tavLst>
                                    </p:anim>
                                    <p:anim calcmode="lin" valueType="num">
                                      <p:cBhvr>
                                        <p:cTn id="56" dur="1000" fill="hold"/>
                                        <p:tgtEl>
                                          <p:spTgt spid="14"/>
                                        </p:tgtEl>
                                        <p:attrNameLst>
                                          <p:attrName>ppt_w</p:attrName>
                                        </p:attrNameLst>
                                      </p:cBhvr>
                                      <p:tavLst>
                                        <p:tav tm="0">
                                          <p:val>
                                            <p:strVal val="#ppt_w"/>
                                          </p:val>
                                        </p:tav>
                                        <p:tav tm="100000">
                                          <p:val>
                                            <p:strVal val="#ppt_w"/>
                                          </p:val>
                                        </p:tav>
                                      </p:tavLst>
                                    </p:anim>
                                    <p:anim calcmode="lin" valueType="num">
                                      <p:cBhvr>
                                        <p:cTn id="57" dur="1000" fill="hold"/>
                                        <p:tgtEl>
                                          <p:spTgt spid="14"/>
                                        </p:tgtEl>
                                        <p:attrNameLst>
                                          <p:attrName>ppt_h</p:attrName>
                                        </p:attrNameLst>
                                      </p:cBhvr>
                                      <p:tavLst>
                                        <p:tav tm="0">
                                          <p:val>
                                            <p:fltVal val="0"/>
                                          </p:val>
                                        </p:tav>
                                        <p:tav tm="100000">
                                          <p:val>
                                            <p:strVal val="#ppt_h"/>
                                          </p:val>
                                        </p:tav>
                                      </p:tavLst>
                                    </p:anim>
                                  </p:childTnLst>
                                </p:cTn>
                              </p:par>
                            </p:childTnLst>
                          </p:cTn>
                        </p:par>
                        <p:par>
                          <p:cTn id="58" fill="hold" nodeType="afterGroup">
                            <p:stCondLst>
                              <p:cond delay="8000"/>
                            </p:stCondLst>
                            <p:childTnLst>
                              <p:par>
                                <p:cTn id="59" presetID="17"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1000" fill="hold"/>
                                        <p:tgtEl>
                                          <p:spTgt spid="16"/>
                                        </p:tgtEl>
                                        <p:attrNameLst>
                                          <p:attrName>ppt_x</p:attrName>
                                        </p:attrNameLst>
                                      </p:cBhvr>
                                      <p:tavLst>
                                        <p:tav tm="0">
                                          <p:val>
                                            <p:strVal val="#ppt_x"/>
                                          </p:val>
                                        </p:tav>
                                        <p:tav tm="100000">
                                          <p:val>
                                            <p:strVal val="#ppt_x"/>
                                          </p:val>
                                        </p:tav>
                                      </p:tavLst>
                                    </p:anim>
                                    <p:anim calcmode="lin" valueType="num">
                                      <p:cBhvr>
                                        <p:cTn id="62" dur="1000" fill="hold"/>
                                        <p:tgtEl>
                                          <p:spTgt spid="16"/>
                                        </p:tgtEl>
                                        <p:attrNameLst>
                                          <p:attrName>ppt_y</p:attrName>
                                        </p:attrNameLst>
                                      </p:cBhvr>
                                      <p:tavLst>
                                        <p:tav tm="0">
                                          <p:val>
                                            <p:strVal val="#ppt_y+#ppt_h/2"/>
                                          </p:val>
                                        </p:tav>
                                        <p:tav tm="100000">
                                          <p:val>
                                            <p:strVal val="#ppt_y"/>
                                          </p:val>
                                        </p:tav>
                                      </p:tavLst>
                                    </p:anim>
                                    <p:anim calcmode="lin" valueType="num">
                                      <p:cBhvr>
                                        <p:cTn id="63" dur="1000" fill="hold"/>
                                        <p:tgtEl>
                                          <p:spTgt spid="16"/>
                                        </p:tgtEl>
                                        <p:attrNameLst>
                                          <p:attrName>ppt_w</p:attrName>
                                        </p:attrNameLst>
                                      </p:cBhvr>
                                      <p:tavLst>
                                        <p:tav tm="0">
                                          <p:val>
                                            <p:strVal val="#ppt_w"/>
                                          </p:val>
                                        </p:tav>
                                        <p:tav tm="100000">
                                          <p:val>
                                            <p:strVal val="#ppt_w"/>
                                          </p:val>
                                        </p:tav>
                                      </p:tavLst>
                                    </p:anim>
                                    <p:anim calcmode="lin" valueType="num">
                                      <p:cBhvr>
                                        <p:cTn id="64" dur="10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10" grpId="0" autoUpdateAnimBg="0"/>
      <p:bldP spid="11" grpId="0" autoUpdateAnimBg="0"/>
      <p:bldP spid="12" grpId="0" autoUpdateAnimBg="0"/>
      <p:bldP spid="13" grpId="0" autoUpdateAnimBg="0"/>
      <p:bldP spid="14" grpId="0" autoUpdateAnimBg="0"/>
      <p:bldP spid="15" grpId="0" autoUpdateAnimBg="0"/>
      <p:bldP spid="16"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6041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A4F4872-4308-43ED-9567-387426B0076B}" type="slidenum">
              <a:rPr lang="en-US" smtClean="0"/>
              <a:pPr eaLnBrk="1" fontAlgn="base" hangingPunct="1">
                <a:spcBef>
                  <a:spcPct val="0"/>
                </a:spcBef>
                <a:spcAft>
                  <a:spcPct val="0"/>
                </a:spcAft>
              </a:pPr>
              <a:t>61</a:t>
            </a:fld>
            <a:endParaRPr lang="en-US" smtClean="0"/>
          </a:p>
        </p:txBody>
      </p:sp>
      <p:sp>
        <p:nvSpPr>
          <p:cNvPr id="15" name="Text Box 2"/>
          <p:cNvSpPr txBox="1">
            <a:spLocks noChangeArrowheads="1"/>
          </p:cNvSpPr>
          <p:nvPr/>
        </p:nvSpPr>
        <p:spPr bwMode="auto">
          <a:xfrm>
            <a:off x="0" y="6096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What types of DBMS are there??</a:t>
            </a:r>
          </a:p>
        </p:txBody>
      </p:sp>
      <p:sp>
        <p:nvSpPr>
          <p:cNvPr id="16" name="Text Box 10"/>
          <p:cNvSpPr txBox="1">
            <a:spLocks noChangeArrowheads="1"/>
          </p:cNvSpPr>
          <p:nvPr/>
        </p:nvSpPr>
        <p:spPr bwMode="auto">
          <a:xfrm>
            <a:off x="381000" y="1447800"/>
            <a:ext cx="518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ym typeface="Symbol" pitchFamily="18" charset="2"/>
              </a:rPr>
              <a:t>  The multidimensional model</a:t>
            </a:r>
            <a:endParaRPr lang="en-US" sz="2800"/>
          </a:p>
        </p:txBody>
      </p:sp>
      <p:sp>
        <p:nvSpPr>
          <p:cNvPr id="17" name="Text Box 3"/>
          <p:cNvSpPr txBox="1">
            <a:spLocks noChangeArrowheads="1"/>
          </p:cNvSpPr>
          <p:nvPr/>
        </p:nvSpPr>
        <p:spPr bwMode="auto">
          <a:xfrm>
            <a:off x="762000" y="1931988"/>
            <a:ext cx="73914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5000"/>
              </a:lnSpc>
              <a:spcBef>
                <a:spcPct val="50000"/>
              </a:spcBef>
            </a:pPr>
            <a:r>
              <a:rPr lang="en-US" sz="2000">
                <a:sym typeface="Symbol" pitchFamily="18" charset="2"/>
              </a:rPr>
              <a:t>  </a:t>
            </a:r>
            <a:r>
              <a:rPr lang="en-US" sz="2000"/>
              <a:t>Three-dimensional Tables</a:t>
            </a:r>
            <a:endParaRPr lang="en-US" sz="2000">
              <a:solidFill>
                <a:srgbClr val="FFFFFF"/>
              </a:solidFill>
            </a:endParaRPr>
          </a:p>
        </p:txBody>
      </p:sp>
      <p:sp>
        <p:nvSpPr>
          <p:cNvPr id="18" name="Text Box 4"/>
          <p:cNvSpPr txBox="1">
            <a:spLocks noChangeArrowheads="1"/>
          </p:cNvSpPr>
          <p:nvPr/>
        </p:nvSpPr>
        <p:spPr bwMode="auto">
          <a:xfrm>
            <a:off x="762000" y="2743200"/>
            <a:ext cx="73914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5000"/>
              </a:lnSpc>
              <a:spcBef>
                <a:spcPct val="50000"/>
              </a:spcBef>
            </a:pPr>
            <a:r>
              <a:rPr lang="en-US" sz="2000">
                <a:sym typeface="Symbol" pitchFamily="18" charset="2"/>
              </a:rPr>
              <a:t>  </a:t>
            </a:r>
            <a:r>
              <a:rPr lang="en-US" sz="2000"/>
              <a:t>(Logically) grouped by categories</a:t>
            </a:r>
            <a:endParaRPr lang="en-US" sz="2000">
              <a:solidFill>
                <a:srgbClr val="FFFFFF"/>
              </a:solidFill>
            </a:endParaRPr>
          </a:p>
        </p:txBody>
      </p:sp>
      <p:sp>
        <p:nvSpPr>
          <p:cNvPr id="19" name="Text Box 5"/>
          <p:cNvSpPr txBox="1">
            <a:spLocks noChangeArrowheads="1"/>
          </p:cNvSpPr>
          <p:nvPr/>
        </p:nvSpPr>
        <p:spPr bwMode="auto">
          <a:xfrm>
            <a:off x="762000" y="2312988"/>
            <a:ext cx="73914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5000"/>
              </a:lnSpc>
              <a:spcBef>
                <a:spcPct val="50000"/>
              </a:spcBef>
            </a:pPr>
            <a:r>
              <a:rPr lang="en-US" sz="2000">
                <a:sym typeface="Symbol" pitchFamily="18" charset="2"/>
              </a:rPr>
              <a:t>  </a:t>
            </a:r>
            <a:r>
              <a:rPr lang="en-US" sz="2000"/>
              <a:t>Each cell contains one or more simple attributes</a:t>
            </a:r>
            <a:endParaRPr lang="en-US" sz="2000">
              <a:solidFill>
                <a:srgbClr val="FFFFFF"/>
              </a:solidFill>
            </a:endParaRPr>
          </a:p>
        </p:txBody>
      </p:sp>
      <p:grpSp>
        <p:nvGrpSpPr>
          <p:cNvPr id="2" name="Group 6"/>
          <p:cNvGrpSpPr>
            <a:grpSpLocks/>
          </p:cNvGrpSpPr>
          <p:nvPr/>
        </p:nvGrpSpPr>
        <p:grpSpPr bwMode="auto">
          <a:xfrm>
            <a:off x="685800" y="4572000"/>
            <a:ext cx="4495800" cy="1962150"/>
            <a:chOff x="240" y="2384"/>
            <a:chExt cx="2832" cy="1231"/>
          </a:xfrm>
        </p:grpSpPr>
        <p:grpSp>
          <p:nvGrpSpPr>
            <p:cNvPr id="60447" name="Group 7"/>
            <p:cNvGrpSpPr>
              <a:grpSpLocks/>
            </p:cNvGrpSpPr>
            <p:nvPr/>
          </p:nvGrpSpPr>
          <p:grpSpPr bwMode="auto">
            <a:xfrm>
              <a:off x="240" y="2384"/>
              <a:ext cx="2832" cy="607"/>
              <a:chOff x="240" y="2352"/>
              <a:chExt cx="2832" cy="607"/>
            </a:xfrm>
          </p:grpSpPr>
          <p:grpSp>
            <p:nvGrpSpPr>
              <p:cNvPr id="60467" name="Group 8"/>
              <p:cNvGrpSpPr>
                <a:grpSpLocks/>
              </p:cNvGrpSpPr>
              <p:nvPr/>
            </p:nvGrpSpPr>
            <p:grpSpPr bwMode="auto">
              <a:xfrm>
                <a:off x="240" y="2352"/>
                <a:ext cx="2832" cy="174"/>
                <a:chOff x="240" y="2352"/>
                <a:chExt cx="2832" cy="174"/>
              </a:xfrm>
            </p:grpSpPr>
            <p:sp>
              <p:nvSpPr>
                <p:cNvPr id="60479" name="Text Box 9"/>
                <p:cNvSpPr txBox="1">
                  <a:spLocks noChangeArrowheads="1"/>
                </p:cNvSpPr>
                <p:nvPr/>
              </p:nvSpPr>
              <p:spPr bwMode="auto">
                <a:xfrm>
                  <a:off x="240" y="2352"/>
                  <a:ext cx="672" cy="174"/>
                </a:xfrm>
                <a:prstGeom prst="rect">
                  <a:avLst/>
                </a:prstGeom>
                <a:solidFill>
                  <a:srgbClr val="4D4D4D"/>
                </a:solidFill>
                <a:ln w="25400">
                  <a:solidFill>
                    <a:srgbClr val="FFFFFF"/>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StudentID</a:t>
                  </a:r>
                </a:p>
              </p:txBody>
            </p:sp>
            <p:sp>
              <p:nvSpPr>
                <p:cNvPr id="60480" name="Text Box 10"/>
                <p:cNvSpPr txBox="1">
                  <a:spLocks noChangeArrowheads="1"/>
                </p:cNvSpPr>
                <p:nvPr/>
              </p:nvSpPr>
              <p:spPr bwMode="auto">
                <a:xfrm>
                  <a:off x="912" y="2352"/>
                  <a:ext cx="720" cy="174"/>
                </a:xfrm>
                <a:prstGeom prst="rect">
                  <a:avLst/>
                </a:prstGeom>
                <a:solidFill>
                  <a:srgbClr val="4D4D4D"/>
                </a:solidFill>
                <a:ln w="25400">
                  <a:solidFill>
                    <a:srgbClr val="FFFFFF"/>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Name</a:t>
                  </a:r>
                </a:p>
              </p:txBody>
            </p:sp>
            <p:sp>
              <p:nvSpPr>
                <p:cNvPr id="60481" name="Text Box 11"/>
                <p:cNvSpPr txBox="1">
                  <a:spLocks noChangeArrowheads="1"/>
                </p:cNvSpPr>
                <p:nvPr/>
              </p:nvSpPr>
              <p:spPr bwMode="auto">
                <a:xfrm>
                  <a:off x="1632" y="2352"/>
                  <a:ext cx="720" cy="174"/>
                </a:xfrm>
                <a:prstGeom prst="rect">
                  <a:avLst/>
                </a:prstGeom>
                <a:solidFill>
                  <a:srgbClr val="4D4D4D"/>
                </a:solidFill>
                <a:ln w="25400">
                  <a:solidFill>
                    <a:srgbClr val="FFFFFF"/>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Address</a:t>
                  </a:r>
                </a:p>
              </p:txBody>
            </p:sp>
            <p:sp>
              <p:nvSpPr>
                <p:cNvPr id="60482" name="Text Box 12"/>
                <p:cNvSpPr txBox="1">
                  <a:spLocks noChangeArrowheads="1"/>
                </p:cNvSpPr>
                <p:nvPr/>
              </p:nvSpPr>
              <p:spPr bwMode="auto">
                <a:xfrm>
                  <a:off x="2352" y="2352"/>
                  <a:ext cx="720" cy="174"/>
                </a:xfrm>
                <a:prstGeom prst="rect">
                  <a:avLst/>
                </a:prstGeom>
                <a:solidFill>
                  <a:srgbClr val="4D4D4D"/>
                </a:solidFill>
                <a:ln w="25400">
                  <a:solidFill>
                    <a:srgbClr val="FFFFFF"/>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Major</a:t>
                  </a:r>
                </a:p>
              </p:txBody>
            </p:sp>
          </p:grpSp>
          <p:grpSp>
            <p:nvGrpSpPr>
              <p:cNvPr id="60468" name="Group 13"/>
              <p:cNvGrpSpPr>
                <a:grpSpLocks/>
              </p:cNvGrpSpPr>
              <p:nvPr/>
            </p:nvGrpSpPr>
            <p:grpSpPr bwMode="auto">
              <a:xfrm>
                <a:off x="240" y="2576"/>
                <a:ext cx="2832" cy="174"/>
                <a:chOff x="240" y="2576"/>
                <a:chExt cx="2832" cy="174"/>
              </a:xfrm>
            </p:grpSpPr>
            <p:sp>
              <p:nvSpPr>
                <p:cNvPr id="60475" name="Text Box 14"/>
                <p:cNvSpPr txBox="1">
                  <a:spLocks noChangeArrowheads="1"/>
                </p:cNvSpPr>
                <p:nvPr/>
              </p:nvSpPr>
              <p:spPr bwMode="auto">
                <a:xfrm>
                  <a:off x="240" y="2576"/>
                  <a:ext cx="672"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123456789</a:t>
                  </a:r>
                </a:p>
              </p:txBody>
            </p:sp>
            <p:sp>
              <p:nvSpPr>
                <p:cNvPr id="60476" name="Text Box 15"/>
                <p:cNvSpPr txBox="1">
                  <a:spLocks noChangeArrowheads="1"/>
                </p:cNvSpPr>
                <p:nvPr/>
              </p:nvSpPr>
              <p:spPr bwMode="auto">
                <a:xfrm>
                  <a:off x="912" y="2576"/>
                  <a:ext cx="720"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Saenz, Lupe</a:t>
                  </a:r>
                </a:p>
              </p:txBody>
            </p:sp>
            <p:sp>
              <p:nvSpPr>
                <p:cNvPr id="60477" name="Text Box 16"/>
                <p:cNvSpPr txBox="1">
                  <a:spLocks noChangeArrowheads="1"/>
                </p:cNvSpPr>
                <p:nvPr/>
              </p:nvSpPr>
              <p:spPr bwMode="auto">
                <a:xfrm>
                  <a:off x="1632" y="2576"/>
                  <a:ext cx="720"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123 Mesa</a:t>
                  </a:r>
                </a:p>
              </p:txBody>
            </p:sp>
            <p:sp>
              <p:nvSpPr>
                <p:cNvPr id="60478" name="Text Box 17"/>
                <p:cNvSpPr txBox="1">
                  <a:spLocks noChangeArrowheads="1"/>
                </p:cNvSpPr>
                <p:nvPr/>
              </p:nvSpPr>
              <p:spPr bwMode="auto">
                <a:xfrm>
                  <a:off x="2352" y="2576"/>
                  <a:ext cx="720"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Finance</a:t>
                  </a:r>
                </a:p>
              </p:txBody>
            </p:sp>
          </p:grpSp>
          <p:grpSp>
            <p:nvGrpSpPr>
              <p:cNvPr id="60469" name="Group 18"/>
              <p:cNvGrpSpPr>
                <a:grpSpLocks/>
              </p:cNvGrpSpPr>
              <p:nvPr/>
            </p:nvGrpSpPr>
            <p:grpSpPr bwMode="auto">
              <a:xfrm>
                <a:off x="240" y="2785"/>
                <a:ext cx="2832" cy="174"/>
                <a:chOff x="240" y="2785"/>
                <a:chExt cx="2832" cy="174"/>
              </a:xfrm>
            </p:grpSpPr>
            <p:grpSp>
              <p:nvGrpSpPr>
                <p:cNvPr id="60470" name="Group 19"/>
                <p:cNvGrpSpPr>
                  <a:grpSpLocks/>
                </p:cNvGrpSpPr>
                <p:nvPr/>
              </p:nvGrpSpPr>
              <p:grpSpPr bwMode="auto">
                <a:xfrm>
                  <a:off x="240" y="2785"/>
                  <a:ext cx="2112" cy="174"/>
                  <a:chOff x="240" y="2737"/>
                  <a:chExt cx="2112" cy="174"/>
                </a:xfrm>
              </p:grpSpPr>
              <p:sp>
                <p:nvSpPr>
                  <p:cNvPr id="60472" name="Text Box 20"/>
                  <p:cNvSpPr txBox="1">
                    <a:spLocks noChangeArrowheads="1"/>
                  </p:cNvSpPr>
                  <p:nvPr/>
                </p:nvSpPr>
                <p:spPr bwMode="auto">
                  <a:xfrm>
                    <a:off x="240" y="2737"/>
                    <a:ext cx="672"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234567890</a:t>
                    </a:r>
                  </a:p>
                </p:txBody>
              </p:sp>
              <p:sp>
                <p:nvSpPr>
                  <p:cNvPr id="60473" name="Text Box 21"/>
                  <p:cNvSpPr txBox="1">
                    <a:spLocks noChangeArrowheads="1"/>
                  </p:cNvSpPr>
                  <p:nvPr/>
                </p:nvSpPr>
                <p:spPr bwMode="auto">
                  <a:xfrm>
                    <a:off x="912" y="2737"/>
                    <a:ext cx="720"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Chung, Mei</a:t>
                    </a:r>
                  </a:p>
                </p:txBody>
              </p:sp>
              <p:sp>
                <p:nvSpPr>
                  <p:cNvPr id="60474" name="Text Box 22"/>
                  <p:cNvSpPr txBox="1">
                    <a:spLocks noChangeArrowheads="1"/>
                  </p:cNvSpPr>
                  <p:nvPr/>
                </p:nvSpPr>
                <p:spPr bwMode="auto">
                  <a:xfrm>
                    <a:off x="1632" y="2737"/>
                    <a:ext cx="720"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37 5</a:t>
                    </a:r>
                    <a:r>
                      <a:rPr lang="en-US" sz="1200" baseline="30000"/>
                      <a:t>th</a:t>
                    </a:r>
                    <a:r>
                      <a:rPr lang="en-US" sz="1200"/>
                      <a:t> St.</a:t>
                    </a:r>
                  </a:p>
                </p:txBody>
              </p:sp>
            </p:grpSp>
            <p:sp>
              <p:nvSpPr>
                <p:cNvPr id="60471" name="Text Box 23"/>
                <p:cNvSpPr txBox="1">
                  <a:spLocks noChangeArrowheads="1"/>
                </p:cNvSpPr>
                <p:nvPr/>
              </p:nvSpPr>
              <p:spPr bwMode="auto">
                <a:xfrm>
                  <a:off x="2352" y="2785"/>
                  <a:ext cx="720"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INFOSYS</a:t>
                  </a:r>
                </a:p>
              </p:txBody>
            </p:sp>
          </p:grpSp>
        </p:grpSp>
        <p:grpSp>
          <p:nvGrpSpPr>
            <p:cNvPr id="60448" name="Group 24"/>
            <p:cNvGrpSpPr>
              <a:grpSpLocks/>
            </p:cNvGrpSpPr>
            <p:nvPr/>
          </p:nvGrpSpPr>
          <p:grpSpPr bwMode="auto">
            <a:xfrm>
              <a:off x="240" y="3008"/>
              <a:ext cx="2832" cy="383"/>
              <a:chOff x="240" y="3008"/>
              <a:chExt cx="2832" cy="383"/>
            </a:xfrm>
          </p:grpSpPr>
          <p:grpSp>
            <p:nvGrpSpPr>
              <p:cNvPr id="60455" name="Group 25"/>
              <p:cNvGrpSpPr>
                <a:grpSpLocks/>
              </p:cNvGrpSpPr>
              <p:nvPr/>
            </p:nvGrpSpPr>
            <p:grpSpPr bwMode="auto">
              <a:xfrm>
                <a:off x="240" y="3008"/>
                <a:ext cx="2832" cy="174"/>
                <a:chOff x="240" y="3008"/>
                <a:chExt cx="2832" cy="174"/>
              </a:xfrm>
            </p:grpSpPr>
            <p:grpSp>
              <p:nvGrpSpPr>
                <p:cNvPr id="60462" name="Group 26"/>
                <p:cNvGrpSpPr>
                  <a:grpSpLocks/>
                </p:cNvGrpSpPr>
                <p:nvPr/>
              </p:nvGrpSpPr>
              <p:grpSpPr bwMode="auto">
                <a:xfrm>
                  <a:off x="240" y="3008"/>
                  <a:ext cx="2112" cy="174"/>
                  <a:chOff x="240" y="2960"/>
                  <a:chExt cx="2112" cy="174"/>
                </a:xfrm>
              </p:grpSpPr>
              <p:sp>
                <p:nvSpPr>
                  <p:cNvPr id="60464" name="Text Box 27"/>
                  <p:cNvSpPr txBox="1">
                    <a:spLocks noChangeArrowheads="1"/>
                  </p:cNvSpPr>
                  <p:nvPr/>
                </p:nvSpPr>
                <p:spPr bwMode="auto">
                  <a:xfrm>
                    <a:off x="240" y="2960"/>
                    <a:ext cx="672"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345678901</a:t>
                    </a:r>
                  </a:p>
                </p:txBody>
              </p:sp>
              <p:sp>
                <p:nvSpPr>
                  <p:cNvPr id="60465" name="Text Box 28"/>
                  <p:cNvSpPr txBox="1">
                    <a:spLocks noChangeArrowheads="1"/>
                  </p:cNvSpPr>
                  <p:nvPr/>
                </p:nvSpPr>
                <p:spPr bwMode="auto">
                  <a:xfrm>
                    <a:off x="912" y="2960"/>
                    <a:ext cx="720"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Adams, John</a:t>
                    </a:r>
                  </a:p>
                </p:txBody>
              </p:sp>
              <p:sp>
                <p:nvSpPr>
                  <p:cNvPr id="60466" name="Text Box 29"/>
                  <p:cNvSpPr txBox="1">
                    <a:spLocks noChangeArrowheads="1"/>
                  </p:cNvSpPr>
                  <p:nvPr/>
                </p:nvSpPr>
                <p:spPr bwMode="auto">
                  <a:xfrm>
                    <a:off x="1632" y="2960"/>
                    <a:ext cx="720"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54B Hague</a:t>
                    </a:r>
                  </a:p>
                </p:txBody>
              </p:sp>
            </p:grpSp>
            <p:sp>
              <p:nvSpPr>
                <p:cNvPr id="60463" name="Text Box 30"/>
                <p:cNvSpPr txBox="1">
                  <a:spLocks noChangeArrowheads="1"/>
                </p:cNvSpPr>
                <p:nvPr/>
              </p:nvSpPr>
              <p:spPr bwMode="auto">
                <a:xfrm>
                  <a:off x="2352" y="3008"/>
                  <a:ext cx="720"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Accounting</a:t>
                  </a:r>
                </a:p>
              </p:txBody>
            </p:sp>
          </p:grpSp>
          <p:grpSp>
            <p:nvGrpSpPr>
              <p:cNvPr id="60456" name="Group 31"/>
              <p:cNvGrpSpPr>
                <a:grpSpLocks/>
              </p:cNvGrpSpPr>
              <p:nvPr/>
            </p:nvGrpSpPr>
            <p:grpSpPr bwMode="auto">
              <a:xfrm>
                <a:off x="240" y="3217"/>
                <a:ext cx="2832" cy="174"/>
                <a:chOff x="240" y="3217"/>
                <a:chExt cx="2832" cy="174"/>
              </a:xfrm>
            </p:grpSpPr>
            <p:grpSp>
              <p:nvGrpSpPr>
                <p:cNvPr id="60457" name="Group 32"/>
                <p:cNvGrpSpPr>
                  <a:grpSpLocks/>
                </p:cNvGrpSpPr>
                <p:nvPr/>
              </p:nvGrpSpPr>
              <p:grpSpPr bwMode="auto">
                <a:xfrm>
                  <a:off x="240" y="3217"/>
                  <a:ext cx="2112" cy="174"/>
                  <a:chOff x="240" y="3169"/>
                  <a:chExt cx="2112" cy="174"/>
                </a:xfrm>
              </p:grpSpPr>
              <p:sp>
                <p:nvSpPr>
                  <p:cNvPr id="60459" name="Text Box 33"/>
                  <p:cNvSpPr txBox="1">
                    <a:spLocks noChangeArrowheads="1"/>
                  </p:cNvSpPr>
                  <p:nvPr/>
                </p:nvSpPr>
                <p:spPr bwMode="auto">
                  <a:xfrm>
                    <a:off x="240" y="3169"/>
                    <a:ext cx="672"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456789012</a:t>
                    </a:r>
                  </a:p>
                </p:txBody>
              </p:sp>
              <p:sp>
                <p:nvSpPr>
                  <p:cNvPr id="60460" name="Text Box 34"/>
                  <p:cNvSpPr txBox="1">
                    <a:spLocks noChangeArrowheads="1"/>
                  </p:cNvSpPr>
                  <p:nvPr/>
                </p:nvSpPr>
                <p:spPr bwMode="auto">
                  <a:xfrm>
                    <a:off x="912" y="3169"/>
                    <a:ext cx="720"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Elam, Mary</a:t>
                    </a:r>
                  </a:p>
                </p:txBody>
              </p:sp>
              <p:sp>
                <p:nvSpPr>
                  <p:cNvPr id="60461" name="Text Box 35"/>
                  <p:cNvSpPr txBox="1">
                    <a:spLocks noChangeArrowheads="1"/>
                  </p:cNvSpPr>
                  <p:nvPr/>
                </p:nvSpPr>
                <p:spPr bwMode="auto">
                  <a:xfrm>
                    <a:off x="1632" y="3169"/>
                    <a:ext cx="720"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123-22 E St.</a:t>
                    </a:r>
                  </a:p>
                </p:txBody>
              </p:sp>
            </p:grpSp>
            <p:sp>
              <p:nvSpPr>
                <p:cNvPr id="60458" name="Text Box 36"/>
                <p:cNvSpPr txBox="1">
                  <a:spLocks noChangeArrowheads="1"/>
                </p:cNvSpPr>
                <p:nvPr/>
              </p:nvSpPr>
              <p:spPr bwMode="auto">
                <a:xfrm>
                  <a:off x="2352" y="3217"/>
                  <a:ext cx="720"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Accounting</a:t>
                  </a:r>
                </a:p>
              </p:txBody>
            </p:sp>
          </p:grpSp>
        </p:grpSp>
        <p:grpSp>
          <p:nvGrpSpPr>
            <p:cNvPr id="60449" name="Group 37"/>
            <p:cNvGrpSpPr>
              <a:grpSpLocks/>
            </p:cNvGrpSpPr>
            <p:nvPr/>
          </p:nvGrpSpPr>
          <p:grpSpPr bwMode="auto">
            <a:xfrm>
              <a:off x="240" y="3440"/>
              <a:ext cx="2832" cy="175"/>
              <a:chOff x="240" y="3440"/>
              <a:chExt cx="2832" cy="175"/>
            </a:xfrm>
          </p:grpSpPr>
          <p:grpSp>
            <p:nvGrpSpPr>
              <p:cNvPr id="60450" name="Group 38"/>
              <p:cNvGrpSpPr>
                <a:grpSpLocks/>
              </p:cNvGrpSpPr>
              <p:nvPr/>
            </p:nvGrpSpPr>
            <p:grpSpPr bwMode="auto">
              <a:xfrm>
                <a:off x="240" y="3441"/>
                <a:ext cx="2112" cy="174"/>
                <a:chOff x="240" y="3393"/>
                <a:chExt cx="2112" cy="174"/>
              </a:xfrm>
            </p:grpSpPr>
            <p:sp>
              <p:nvSpPr>
                <p:cNvPr id="60452" name="Text Box 39"/>
                <p:cNvSpPr txBox="1">
                  <a:spLocks noChangeArrowheads="1"/>
                </p:cNvSpPr>
                <p:nvPr/>
              </p:nvSpPr>
              <p:spPr bwMode="auto">
                <a:xfrm>
                  <a:off x="240" y="3393"/>
                  <a:ext cx="672"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a:t>
                  </a:r>
                </a:p>
              </p:txBody>
            </p:sp>
            <p:sp>
              <p:nvSpPr>
                <p:cNvPr id="60453" name="Text Box 40"/>
                <p:cNvSpPr txBox="1">
                  <a:spLocks noChangeArrowheads="1"/>
                </p:cNvSpPr>
                <p:nvPr/>
              </p:nvSpPr>
              <p:spPr bwMode="auto">
                <a:xfrm>
                  <a:off x="912" y="3393"/>
                  <a:ext cx="720"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a:t>
                  </a:r>
                </a:p>
              </p:txBody>
            </p:sp>
            <p:sp>
              <p:nvSpPr>
                <p:cNvPr id="60454" name="Text Box 41"/>
                <p:cNvSpPr txBox="1">
                  <a:spLocks noChangeArrowheads="1"/>
                </p:cNvSpPr>
                <p:nvPr/>
              </p:nvSpPr>
              <p:spPr bwMode="auto">
                <a:xfrm>
                  <a:off x="1632" y="3393"/>
                  <a:ext cx="720"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a:t>
                  </a:r>
                </a:p>
              </p:txBody>
            </p:sp>
          </p:grpSp>
          <p:sp>
            <p:nvSpPr>
              <p:cNvPr id="60451" name="Text Box 42"/>
              <p:cNvSpPr txBox="1">
                <a:spLocks noChangeArrowheads="1"/>
              </p:cNvSpPr>
              <p:nvPr/>
            </p:nvSpPr>
            <p:spPr bwMode="auto">
              <a:xfrm>
                <a:off x="2352" y="3440"/>
                <a:ext cx="720" cy="174"/>
              </a:xfrm>
              <a:prstGeom prst="rect">
                <a:avLst/>
              </a:prstGeom>
              <a:noFill/>
              <a:ln w="254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a:t>
                </a:r>
              </a:p>
            </p:txBody>
          </p:sp>
        </p:grpSp>
      </p:grpSp>
      <p:grpSp>
        <p:nvGrpSpPr>
          <p:cNvPr id="21" name="Group 43"/>
          <p:cNvGrpSpPr>
            <a:grpSpLocks/>
          </p:cNvGrpSpPr>
          <p:nvPr/>
        </p:nvGrpSpPr>
        <p:grpSpPr bwMode="auto">
          <a:xfrm>
            <a:off x="685800" y="4191000"/>
            <a:ext cx="5105400" cy="2362200"/>
            <a:chOff x="432" y="2640"/>
            <a:chExt cx="3216" cy="1488"/>
          </a:xfrm>
        </p:grpSpPr>
        <p:sp>
          <p:nvSpPr>
            <p:cNvPr id="60441" name="Line 44"/>
            <p:cNvSpPr>
              <a:spLocks noChangeShapeType="1"/>
            </p:cNvSpPr>
            <p:nvPr/>
          </p:nvSpPr>
          <p:spPr bwMode="auto">
            <a:xfrm flipV="1">
              <a:off x="432" y="2688"/>
              <a:ext cx="384"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0442" name="Line 45"/>
            <p:cNvSpPr>
              <a:spLocks noChangeShapeType="1"/>
            </p:cNvSpPr>
            <p:nvPr/>
          </p:nvSpPr>
          <p:spPr bwMode="auto">
            <a:xfrm>
              <a:off x="816" y="2688"/>
              <a:ext cx="2832"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0443" name="Line 46"/>
            <p:cNvSpPr>
              <a:spLocks noChangeShapeType="1"/>
            </p:cNvSpPr>
            <p:nvPr/>
          </p:nvSpPr>
          <p:spPr bwMode="auto">
            <a:xfrm flipV="1">
              <a:off x="3264" y="2688"/>
              <a:ext cx="384"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0444" name="Line 47"/>
            <p:cNvSpPr>
              <a:spLocks noChangeShapeType="1"/>
            </p:cNvSpPr>
            <p:nvPr/>
          </p:nvSpPr>
          <p:spPr bwMode="auto">
            <a:xfrm flipV="1">
              <a:off x="3264" y="3936"/>
              <a:ext cx="384"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0445" name="Line 48"/>
            <p:cNvSpPr>
              <a:spLocks noChangeShapeType="1"/>
            </p:cNvSpPr>
            <p:nvPr/>
          </p:nvSpPr>
          <p:spPr bwMode="auto">
            <a:xfrm>
              <a:off x="3648" y="2688"/>
              <a:ext cx="0" cy="12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0446" name="Text Box 49"/>
            <p:cNvSpPr txBox="1">
              <a:spLocks noChangeArrowheads="1"/>
            </p:cNvSpPr>
            <p:nvPr/>
          </p:nvSpPr>
          <p:spPr bwMode="auto">
            <a:xfrm>
              <a:off x="1536" y="2640"/>
              <a:ext cx="16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i="1"/>
                <a:t>College A</a:t>
              </a:r>
            </a:p>
          </p:txBody>
        </p:sp>
      </p:grpSp>
      <p:grpSp>
        <p:nvGrpSpPr>
          <p:cNvPr id="22" name="Group 50"/>
          <p:cNvGrpSpPr>
            <a:grpSpLocks/>
          </p:cNvGrpSpPr>
          <p:nvPr/>
        </p:nvGrpSpPr>
        <p:grpSpPr bwMode="auto">
          <a:xfrm>
            <a:off x="1295400" y="3886200"/>
            <a:ext cx="5105400" cy="2362200"/>
            <a:chOff x="432" y="2640"/>
            <a:chExt cx="3216" cy="1488"/>
          </a:xfrm>
        </p:grpSpPr>
        <p:sp>
          <p:nvSpPr>
            <p:cNvPr id="60435" name="Line 51"/>
            <p:cNvSpPr>
              <a:spLocks noChangeShapeType="1"/>
            </p:cNvSpPr>
            <p:nvPr/>
          </p:nvSpPr>
          <p:spPr bwMode="auto">
            <a:xfrm flipV="1">
              <a:off x="432" y="2688"/>
              <a:ext cx="384"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0436" name="Line 52"/>
            <p:cNvSpPr>
              <a:spLocks noChangeShapeType="1"/>
            </p:cNvSpPr>
            <p:nvPr/>
          </p:nvSpPr>
          <p:spPr bwMode="auto">
            <a:xfrm>
              <a:off x="816" y="2688"/>
              <a:ext cx="2832"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0437" name="Line 53"/>
            <p:cNvSpPr>
              <a:spLocks noChangeShapeType="1"/>
            </p:cNvSpPr>
            <p:nvPr/>
          </p:nvSpPr>
          <p:spPr bwMode="auto">
            <a:xfrm flipV="1">
              <a:off x="3264" y="2688"/>
              <a:ext cx="384"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0438" name="Line 54"/>
            <p:cNvSpPr>
              <a:spLocks noChangeShapeType="1"/>
            </p:cNvSpPr>
            <p:nvPr/>
          </p:nvSpPr>
          <p:spPr bwMode="auto">
            <a:xfrm flipV="1">
              <a:off x="3264" y="3936"/>
              <a:ext cx="384"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0439" name="Line 55"/>
            <p:cNvSpPr>
              <a:spLocks noChangeShapeType="1"/>
            </p:cNvSpPr>
            <p:nvPr/>
          </p:nvSpPr>
          <p:spPr bwMode="auto">
            <a:xfrm>
              <a:off x="3648" y="2688"/>
              <a:ext cx="0" cy="12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0440" name="Text Box 56"/>
            <p:cNvSpPr txBox="1">
              <a:spLocks noChangeArrowheads="1"/>
            </p:cNvSpPr>
            <p:nvPr/>
          </p:nvSpPr>
          <p:spPr bwMode="auto">
            <a:xfrm>
              <a:off x="1536" y="2640"/>
              <a:ext cx="16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i="1"/>
                <a:t>College B</a:t>
              </a:r>
            </a:p>
          </p:txBody>
        </p:sp>
      </p:grpSp>
      <p:grpSp>
        <p:nvGrpSpPr>
          <p:cNvPr id="23" name="Group 57"/>
          <p:cNvGrpSpPr>
            <a:grpSpLocks/>
          </p:cNvGrpSpPr>
          <p:nvPr/>
        </p:nvGrpSpPr>
        <p:grpSpPr bwMode="auto">
          <a:xfrm>
            <a:off x="1905000" y="3581400"/>
            <a:ext cx="5105400" cy="2362200"/>
            <a:chOff x="432" y="2640"/>
            <a:chExt cx="3216" cy="1488"/>
          </a:xfrm>
        </p:grpSpPr>
        <p:sp>
          <p:nvSpPr>
            <p:cNvPr id="60429" name="Line 58"/>
            <p:cNvSpPr>
              <a:spLocks noChangeShapeType="1"/>
            </p:cNvSpPr>
            <p:nvPr/>
          </p:nvSpPr>
          <p:spPr bwMode="auto">
            <a:xfrm flipV="1">
              <a:off x="432" y="2688"/>
              <a:ext cx="384"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0430" name="Line 59"/>
            <p:cNvSpPr>
              <a:spLocks noChangeShapeType="1"/>
            </p:cNvSpPr>
            <p:nvPr/>
          </p:nvSpPr>
          <p:spPr bwMode="auto">
            <a:xfrm>
              <a:off x="816" y="2688"/>
              <a:ext cx="2832"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0431" name="Line 60"/>
            <p:cNvSpPr>
              <a:spLocks noChangeShapeType="1"/>
            </p:cNvSpPr>
            <p:nvPr/>
          </p:nvSpPr>
          <p:spPr bwMode="auto">
            <a:xfrm flipV="1">
              <a:off x="3264" y="2688"/>
              <a:ext cx="384"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0432" name="Line 61"/>
            <p:cNvSpPr>
              <a:spLocks noChangeShapeType="1"/>
            </p:cNvSpPr>
            <p:nvPr/>
          </p:nvSpPr>
          <p:spPr bwMode="auto">
            <a:xfrm flipV="1">
              <a:off x="3264" y="3936"/>
              <a:ext cx="384"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0433" name="Line 62"/>
            <p:cNvSpPr>
              <a:spLocks noChangeShapeType="1"/>
            </p:cNvSpPr>
            <p:nvPr/>
          </p:nvSpPr>
          <p:spPr bwMode="auto">
            <a:xfrm>
              <a:off x="3648" y="2688"/>
              <a:ext cx="0" cy="12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0434" name="Text Box 63"/>
            <p:cNvSpPr txBox="1">
              <a:spLocks noChangeArrowheads="1"/>
            </p:cNvSpPr>
            <p:nvPr/>
          </p:nvSpPr>
          <p:spPr bwMode="auto">
            <a:xfrm>
              <a:off x="1536" y="2640"/>
              <a:ext cx="16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i="1"/>
                <a:t>College C</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ppt_x</p:attrName>
                                        </p:attrNameLst>
                                      </p:cBhvr>
                                      <p:tavLst>
                                        <p:tav tm="0">
                                          <p:val>
                                            <p:strVal val="#ppt_x"/>
                                          </p:val>
                                        </p:tav>
                                        <p:tav tm="100000">
                                          <p:val>
                                            <p:strVal val="#ppt_x"/>
                                          </p:val>
                                        </p:tav>
                                      </p:tavLst>
                                    </p:anim>
                                    <p:anim calcmode="lin" valueType="num">
                                      <p:cBhvr>
                                        <p:cTn id="8" dur="1000" fill="hold"/>
                                        <p:tgtEl>
                                          <p:spTgt spid="16"/>
                                        </p:tgtEl>
                                        <p:attrNameLst>
                                          <p:attrName>ppt_y</p:attrName>
                                        </p:attrNameLst>
                                      </p:cBhvr>
                                      <p:tavLst>
                                        <p:tav tm="0">
                                          <p:val>
                                            <p:strVal val="#ppt_y+#ppt_h/2"/>
                                          </p:val>
                                        </p:tav>
                                        <p:tav tm="100000">
                                          <p:val>
                                            <p:strVal val="#ppt_y"/>
                                          </p:val>
                                        </p:tav>
                                      </p:tavLst>
                                    </p:anim>
                                    <p:anim calcmode="lin" valueType="num">
                                      <p:cBhvr>
                                        <p:cTn id="9" dur="1000" fill="hold"/>
                                        <p:tgtEl>
                                          <p:spTgt spid="16"/>
                                        </p:tgtEl>
                                        <p:attrNameLst>
                                          <p:attrName>ppt_w</p:attrName>
                                        </p:attrNameLst>
                                      </p:cBhvr>
                                      <p:tavLst>
                                        <p:tav tm="0">
                                          <p:val>
                                            <p:strVal val="#ppt_w"/>
                                          </p:val>
                                        </p:tav>
                                        <p:tav tm="100000">
                                          <p:val>
                                            <p:strVal val="#ppt_w"/>
                                          </p:val>
                                        </p:tav>
                                      </p:tavLst>
                                    </p:anim>
                                    <p:anim calcmode="lin" valueType="num">
                                      <p:cBhvr>
                                        <p:cTn id="10" dur="1000" fill="hold"/>
                                        <p:tgtEl>
                                          <p:spTgt spid="16"/>
                                        </p:tgtEl>
                                        <p:attrNameLst>
                                          <p:attrName>ppt_h</p:attrName>
                                        </p:attrNameLst>
                                      </p:cBhvr>
                                      <p:tavLst>
                                        <p:tav tm="0">
                                          <p:val>
                                            <p:fltVal val="0"/>
                                          </p:val>
                                        </p:tav>
                                        <p:tav tm="100000">
                                          <p:val>
                                            <p:strVal val="#ppt_h"/>
                                          </p:val>
                                        </p:tav>
                                      </p:tavLst>
                                    </p:anim>
                                  </p:childTnLst>
                                </p:cTn>
                              </p:par>
                            </p:childTnLst>
                          </p:cTn>
                        </p:par>
                        <p:par>
                          <p:cTn id="11" fill="hold" nodeType="afterGroup">
                            <p:stCondLst>
                              <p:cond delay="1000"/>
                            </p:stCondLst>
                            <p:childTnLst>
                              <p:par>
                                <p:cTn id="12" presetID="17" presetClass="entr" presetSubtype="2"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1000" fill="hold"/>
                                        <p:tgtEl>
                                          <p:spTgt spid="17"/>
                                        </p:tgtEl>
                                        <p:attrNameLst>
                                          <p:attrName>ppt_x</p:attrName>
                                        </p:attrNameLst>
                                      </p:cBhvr>
                                      <p:tavLst>
                                        <p:tav tm="0">
                                          <p:val>
                                            <p:strVal val="#ppt_x+#ppt_w/2"/>
                                          </p:val>
                                        </p:tav>
                                        <p:tav tm="100000">
                                          <p:val>
                                            <p:strVal val="#ppt_x"/>
                                          </p:val>
                                        </p:tav>
                                      </p:tavLst>
                                    </p:anim>
                                    <p:anim calcmode="lin" valueType="num">
                                      <p:cBhvr>
                                        <p:cTn id="15" dur="1000" fill="hold"/>
                                        <p:tgtEl>
                                          <p:spTgt spid="17"/>
                                        </p:tgtEl>
                                        <p:attrNameLst>
                                          <p:attrName>ppt_y</p:attrName>
                                        </p:attrNameLst>
                                      </p:cBhvr>
                                      <p:tavLst>
                                        <p:tav tm="0">
                                          <p:val>
                                            <p:strVal val="#ppt_y"/>
                                          </p:val>
                                        </p:tav>
                                        <p:tav tm="100000">
                                          <p:val>
                                            <p:strVal val="#ppt_y"/>
                                          </p:val>
                                        </p:tav>
                                      </p:tavLst>
                                    </p:anim>
                                    <p:anim calcmode="lin" valueType="num">
                                      <p:cBhvr>
                                        <p:cTn id="16" dur="1000" fill="hold"/>
                                        <p:tgtEl>
                                          <p:spTgt spid="17"/>
                                        </p:tgtEl>
                                        <p:attrNameLst>
                                          <p:attrName>ppt_w</p:attrName>
                                        </p:attrNameLst>
                                      </p:cBhvr>
                                      <p:tavLst>
                                        <p:tav tm="0">
                                          <p:val>
                                            <p:fltVal val="0"/>
                                          </p:val>
                                        </p:tav>
                                        <p:tav tm="100000">
                                          <p:val>
                                            <p:strVal val="#ppt_w"/>
                                          </p:val>
                                        </p:tav>
                                      </p:tavLst>
                                    </p:anim>
                                    <p:anim calcmode="lin" valueType="num">
                                      <p:cBhvr>
                                        <p:cTn id="17" dur="1000" fill="hold"/>
                                        <p:tgtEl>
                                          <p:spTgt spid="17"/>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2000"/>
                            </p:stCondLst>
                            <p:childTnLst>
                              <p:par>
                                <p:cTn id="19" presetID="17" presetClass="entr" presetSubtype="2"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ppt_x</p:attrName>
                                        </p:attrNameLst>
                                      </p:cBhvr>
                                      <p:tavLst>
                                        <p:tav tm="0">
                                          <p:val>
                                            <p:strVal val="#ppt_x+#ppt_w/2"/>
                                          </p:val>
                                        </p:tav>
                                        <p:tav tm="100000">
                                          <p:val>
                                            <p:strVal val="#ppt_x"/>
                                          </p:val>
                                        </p:tav>
                                      </p:tavLst>
                                    </p:anim>
                                    <p:anim calcmode="lin" valueType="num">
                                      <p:cBhvr>
                                        <p:cTn id="22" dur="1000" fill="hold"/>
                                        <p:tgtEl>
                                          <p:spTgt spid="19"/>
                                        </p:tgtEl>
                                        <p:attrNameLst>
                                          <p:attrName>ppt_y</p:attrName>
                                        </p:attrNameLst>
                                      </p:cBhvr>
                                      <p:tavLst>
                                        <p:tav tm="0">
                                          <p:val>
                                            <p:strVal val="#ppt_y"/>
                                          </p:val>
                                        </p:tav>
                                        <p:tav tm="100000">
                                          <p:val>
                                            <p:strVal val="#ppt_y"/>
                                          </p:val>
                                        </p:tav>
                                      </p:tavLst>
                                    </p:anim>
                                    <p:anim calcmode="lin" valueType="num">
                                      <p:cBhvr>
                                        <p:cTn id="23" dur="1000" fill="hold"/>
                                        <p:tgtEl>
                                          <p:spTgt spid="19"/>
                                        </p:tgtEl>
                                        <p:attrNameLst>
                                          <p:attrName>ppt_w</p:attrName>
                                        </p:attrNameLst>
                                      </p:cBhvr>
                                      <p:tavLst>
                                        <p:tav tm="0">
                                          <p:val>
                                            <p:fltVal val="0"/>
                                          </p:val>
                                        </p:tav>
                                        <p:tav tm="100000">
                                          <p:val>
                                            <p:strVal val="#ppt_w"/>
                                          </p:val>
                                        </p:tav>
                                      </p:tavLst>
                                    </p:anim>
                                    <p:anim calcmode="lin" valueType="num">
                                      <p:cBhvr>
                                        <p:cTn id="24" dur="1000" fill="hold"/>
                                        <p:tgtEl>
                                          <p:spTgt spid="19"/>
                                        </p:tgtEl>
                                        <p:attrNameLst>
                                          <p:attrName>ppt_h</p:attrName>
                                        </p:attrNameLst>
                                      </p:cBhvr>
                                      <p:tavLst>
                                        <p:tav tm="0">
                                          <p:val>
                                            <p:strVal val="#ppt_h"/>
                                          </p:val>
                                        </p:tav>
                                        <p:tav tm="100000">
                                          <p:val>
                                            <p:strVal val="#ppt_h"/>
                                          </p:val>
                                        </p:tav>
                                      </p:tavLst>
                                    </p:anim>
                                  </p:childTnLst>
                                </p:cTn>
                              </p:par>
                            </p:childTnLst>
                          </p:cTn>
                        </p:par>
                        <p:par>
                          <p:cTn id="25" fill="hold" nodeType="afterGroup">
                            <p:stCondLst>
                              <p:cond delay="3000"/>
                            </p:stCondLst>
                            <p:childTnLst>
                              <p:par>
                                <p:cTn id="26" presetID="17" presetClass="entr" presetSubtype="2"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1000" fill="hold"/>
                                        <p:tgtEl>
                                          <p:spTgt spid="18"/>
                                        </p:tgtEl>
                                        <p:attrNameLst>
                                          <p:attrName>ppt_x</p:attrName>
                                        </p:attrNameLst>
                                      </p:cBhvr>
                                      <p:tavLst>
                                        <p:tav tm="0">
                                          <p:val>
                                            <p:strVal val="#ppt_x+#ppt_w/2"/>
                                          </p:val>
                                        </p:tav>
                                        <p:tav tm="100000">
                                          <p:val>
                                            <p:strVal val="#ppt_x"/>
                                          </p:val>
                                        </p:tav>
                                      </p:tavLst>
                                    </p:anim>
                                    <p:anim calcmode="lin" valueType="num">
                                      <p:cBhvr>
                                        <p:cTn id="29" dur="1000" fill="hold"/>
                                        <p:tgtEl>
                                          <p:spTgt spid="18"/>
                                        </p:tgtEl>
                                        <p:attrNameLst>
                                          <p:attrName>ppt_y</p:attrName>
                                        </p:attrNameLst>
                                      </p:cBhvr>
                                      <p:tavLst>
                                        <p:tav tm="0">
                                          <p:val>
                                            <p:strVal val="#ppt_y"/>
                                          </p:val>
                                        </p:tav>
                                        <p:tav tm="100000">
                                          <p:val>
                                            <p:strVal val="#ppt_y"/>
                                          </p:val>
                                        </p:tav>
                                      </p:tavLst>
                                    </p:anim>
                                    <p:anim calcmode="lin" valueType="num">
                                      <p:cBhvr>
                                        <p:cTn id="30" dur="1000" fill="hold"/>
                                        <p:tgtEl>
                                          <p:spTgt spid="18"/>
                                        </p:tgtEl>
                                        <p:attrNameLst>
                                          <p:attrName>ppt_w</p:attrName>
                                        </p:attrNameLst>
                                      </p:cBhvr>
                                      <p:tavLst>
                                        <p:tav tm="0">
                                          <p:val>
                                            <p:fltVal val="0"/>
                                          </p:val>
                                        </p:tav>
                                        <p:tav tm="100000">
                                          <p:val>
                                            <p:strVal val="#ppt_w"/>
                                          </p:val>
                                        </p:tav>
                                      </p:tavLst>
                                    </p:anim>
                                    <p:anim calcmode="lin" valueType="num">
                                      <p:cBhvr>
                                        <p:cTn id="31" dur="1000" fill="hold"/>
                                        <p:tgtEl>
                                          <p:spTgt spid="18"/>
                                        </p:tgtEl>
                                        <p:attrNameLst>
                                          <p:attrName>ppt_h</p:attrName>
                                        </p:attrNameLst>
                                      </p:cBhvr>
                                      <p:tavLst>
                                        <p:tav tm="0">
                                          <p:val>
                                            <p:strVal val="#ppt_h"/>
                                          </p:val>
                                        </p:tav>
                                        <p:tav tm="100000">
                                          <p:val>
                                            <p:strVal val="#ppt_h"/>
                                          </p:val>
                                        </p:tav>
                                      </p:tavLst>
                                    </p:anim>
                                  </p:childTnLst>
                                </p:cTn>
                              </p:par>
                            </p:childTnLst>
                          </p:cTn>
                        </p:par>
                        <p:par>
                          <p:cTn id="32" fill="hold" nodeType="afterGroup">
                            <p:stCondLst>
                              <p:cond delay="4000"/>
                            </p:stCondLst>
                            <p:childTnLst>
                              <p:par>
                                <p:cTn id="33" presetID="17" presetClass="entr" presetSubtype="1"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ppt_h/2"/>
                                          </p:val>
                                        </p:tav>
                                        <p:tav tm="100000">
                                          <p:val>
                                            <p:strVal val="#ppt_y"/>
                                          </p:val>
                                        </p:tav>
                                      </p:tavLst>
                                    </p:anim>
                                    <p:anim calcmode="lin" valueType="num">
                                      <p:cBhvr>
                                        <p:cTn id="37" dur="1000" fill="hold"/>
                                        <p:tgtEl>
                                          <p:spTgt spid="2"/>
                                        </p:tgtEl>
                                        <p:attrNameLst>
                                          <p:attrName>ppt_w</p:attrName>
                                        </p:attrNameLst>
                                      </p:cBhvr>
                                      <p:tavLst>
                                        <p:tav tm="0">
                                          <p:val>
                                            <p:strVal val="#ppt_w"/>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childTnLst>
                                </p:cTn>
                              </p:par>
                            </p:childTnLst>
                          </p:cTn>
                        </p:par>
                        <p:par>
                          <p:cTn id="39" fill="hold" nodeType="afterGroup">
                            <p:stCondLst>
                              <p:cond delay="5000"/>
                            </p:stCondLst>
                            <p:childTnLst>
                              <p:par>
                                <p:cTn id="40" presetID="17" presetClass="entr" presetSubtype="8"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1000" fill="hold"/>
                                        <p:tgtEl>
                                          <p:spTgt spid="21"/>
                                        </p:tgtEl>
                                        <p:attrNameLst>
                                          <p:attrName>ppt_x</p:attrName>
                                        </p:attrNameLst>
                                      </p:cBhvr>
                                      <p:tavLst>
                                        <p:tav tm="0">
                                          <p:val>
                                            <p:strVal val="#ppt_x-#ppt_w/2"/>
                                          </p:val>
                                        </p:tav>
                                        <p:tav tm="100000">
                                          <p:val>
                                            <p:strVal val="#ppt_x"/>
                                          </p:val>
                                        </p:tav>
                                      </p:tavLst>
                                    </p:anim>
                                    <p:anim calcmode="lin" valueType="num">
                                      <p:cBhvr>
                                        <p:cTn id="43" dur="1000" fill="hold"/>
                                        <p:tgtEl>
                                          <p:spTgt spid="21"/>
                                        </p:tgtEl>
                                        <p:attrNameLst>
                                          <p:attrName>ppt_y</p:attrName>
                                        </p:attrNameLst>
                                      </p:cBhvr>
                                      <p:tavLst>
                                        <p:tav tm="0">
                                          <p:val>
                                            <p:strVal val="#ppt_y"/>
                                          </p:val>
                                        </p:tav>
                                        <p:tav tm="100000">
                                          <p:val>
                                            <p:strVal val="#ppt_y"/>
                                          </p:val>
                                        </p:tav>
                                      </p:tavLst>
                                    </p:anim>
                                    <p:anim calcmode="lin" valueType="num">
                                      <p:cBhvr>
                                        <p:cTn id="44" dur="1000" fill="hold"/>
                                        <p:tgtEl>
                                          <p:spTgt spid="21"/>
                                        </p:tgtEl>
                                        <p:attrNameLst>
                                          <p:attrName>ppt_w</p:attrName>
                                        </p:attrNameLst>
                                      </p:cBhvr>
                                      <p:tavLst>
                                        <p:tav tm="0">
                                          <p:val>
                                            <p:fltVal val="0"/>
                                          </p:val>
                                        </p:tav>
                                        <p:tav tm="100000">
                                          <p:val>
                                            <p:strVal val="#ppt_w"/>
                                          </p:val>
                                        </p:tav>
                                      </p:tavLst>
                                    </p:anim>
                                    <p:anim calcmode="lin" valueType="num">
                                      <p:cBhvr>
                                        <p:cTn id="45" dur="1000" fill="hold"/>
                                        <p:tgtEl>
                                          <p:spTgt spid="21"/>
                                        </p:tgtEl>
                                        <p:attrNameLst>
                                          <p:attrName>ppt_h</p:attrName>
                                        </p:attrNameLst>
                                      </p:cBhvr>
                                      <p:tavLst>
                                        <p:tav tm="0">
                                          <p:val>
                                            <p:strVal val="#ppt_h"/>
                                          </p:val>
                                        </p:tav>
                                        <p:tav tm="100000">
                                          <p:val>
                                            <p:strVal val="#ppt_h"/>
                                          </p:val>
                                        </p:tav>
                                      </p:tavLst>
                                    </p:anim>
                                  </p:childTnLst>
                                </p:cTn>
                              </p:par>
                            </p:childTnLst>
                          </p:cTn>
                        </p:par>
                        <p:par>
                          <p:cTn id="46" fill="hold" nodeType="afterGroup">
                            <p:stCondLst>
                              <p:cond delay="6000"/>
                            </p:stCondLst>
                            <p:childTnLst>
                              <p:par>
                                <p:cTn id="47" presetID="17" presetClass="entr" presetSubtype="8"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1000" fill="hold"/>
                                        <p:tgtEl>
                                          <p:spTgt spid="22"/>
                                        </p:tgtEl>
                                        <p:attrNameLst>
                                          <p:attrName>ppt_x</p:attrName>
                                        </p:attrNameLst>
                                      </p:cBhvr>
                                      <p:tavLst>
                                        <p:tav tm="0">
                                          <p:val>
                                            <p:strVal val="#ppt_x-#ppt_w/2"/>
                                          </p:val>
                                        </p:tav>
                                        <p:tav tm="100000">
                                          <p:val>
                                            <p:strVal val="#ppt_x"/>
                                          </p:val>
                                        </p:tav>
                                      </p:tavLst>
                                    </p:anim>
                                    <p:anim calcmode="lin" valueType="num">
                                      <p:cBhvr>
                                        <p:cTn id="50" dur="1000" fill="hold"/>
                                        <p:tgtEl>
                                          <p:spTgt spid="22"/>
                                        </p:tgtEl>
                                        <p:attrNameLst>
                                          <p:attrName>ppt_y</p:attrName>
                                        </p:attrNameLst>
                                      </p:cBhvr>
                                      <p:tavLst>
                                        <p:tav tm="0">
                                          <p:val>
                                            <p:strVal val="#ppt_y"/>
                                          </p:val>
                                        </p:tav>
                                        <p:tav tm="100000">
                                          <p:val>
                                            <p:strVal val="#ppt_y"/>
                                          </p:val>
                                        </p:tav>
                                      </p:tavLst>
                                    </p:anim>
                                    <p:anim calcmode="lin" valueType="num">
                                      <p:cBhvr>
                                        <p:cTn id="51" dur="1000" fill="hold"/>
                                        <p:tgtEl>
                                          <p:spTgt spid="22"/>
                                        </p:tgtEl>
                                        <p:attrNameLst>
                                          <p:attrName>ppt_w</p:attrName>
                                        </p:attrNameLst>
                                      </p:cBhvr>
                                      <p:tavLst>
                                        <p:tav tm="0">
                                          <p:val>
                                            <p:fltVal val="0"/>
                                          </p:val>
                                        </p:tav>
                                        <p:tav tm="100000">
                                          <p:val>
                                            <p:strVal val="#ppt_w"/>
                                          </p:val>
                                        </p:tav>
                                      </p:tavLst>
                                    </p:anim>
                                    <p:anim calcmode="lin" valueType="num">
                                      <p:cBhvr>
                                        <p:cTn id="52" dur="1000" fill="hold"/>
                                        <p:tgtEl>
                                          <p:spTgt spid="22"/>
                                        </p:tgtEl>
                                        <p:attrNameLst>
                                          <p:attrName>ppt_h</p:attrName>
                                        </p:attrNameLst>
                                      </p:cBhvr>
                                      <p:tavLst>
                                        <p:tav tm="0">
                                          <p:val>
                                            <p:strVal val="#ppt_h"/>
                                          </p:val>
                                        </p:tav>
                                        <p:tav tm="100000">
                                          <p:val>
                                            <p:strVal val="#ppt_h"/>
                                          </p:val>
                                        </p:tav>
                                      </p:tavLst>
                                    </p:anim>
                                  </p:childTnLst>
                                </p:cTn>
                              </p:par>
                            </p:childTnLst>
                          </p:cTn>
                        </p:par>
                        <p:par>
                          <p:cTn id="53" fill="hold" nodeType="afterGroup">
                            <p:stCondLst>
                              <p:cond delay="7000"/>
                            </p:stCondLst>
                            <p:childTnLst>
                              <p:par>
                                <p:cTn id="54" presetID="17" presetClass="entr" presetSubtype="8"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ppt_x</p:attrName>
                                        </p:attrNameLst>
                                      </p:cBhvr>
                                      <p:tavLst>
                                        <p:tav tm="0">
                                          <p:val>
                                            <p:strVal val="#ppt_x-#ppt_w/2"/>
                                          </p:val>
                                        </p:tav>
                                        <p:tav tm="100000">
                                          <p:val>
                                            <p:strVal val="#ppt_x"/>
                                          </p:val>
                                        </p:tav>
                                      </p:tavLst>
                                    </p:anim>
                                    <p:anim calcmode="lin" valueType="num">
                                      <p:cBhvr>
                                        <p:cTn id="57" dur="1000" fill="hold"/>
                                        <p:tgtEl>
                                          <p:spTgt spid="23"/>
                                        </p:tgtEl>
                                        <p:attrNameLst>
                                          <p:attrName>ppt_y</p:attrName>
                                        </p:attrNameLst>
                                      </p:cBhvr>
                                      <p:tavLst>
                                        <p:tav tm="0">
                                          <p:val>
                                            <p:strVal val="#ppt_y"/>
                                          </p:val>
                                        </p:tav>
                                        <p:tav tm="100000">
                                          <p:val>
                                            <p:strVal val="#ppt_y"/>
                                          </p:val>
                                        </p:tav>
                                      </p:tavLst>
                                    </p:anim>
                                    <p:anim calcmode="lin" valueType="num">
                                      <p:cBhvr>
                                        <p:cTn id="58" dur="1000" fill="hold"/>
                                        <p:tgtEl>
                                          <p:spTgt spid="23"/>
                                        </p:tgtEl>
                                        <p:attrNameLst>
                                          <p:attrName>ppt_w</p:attrName>
                                        </p:attrNameLst>
                                      </p:cBhvr>
                                      <p:tavLst>
                                        <p:tav tm="0">
                                          <p:val>
                                            <p:fltVal val="0"/>
                                          </p:val>
                                        </p:tav>
                                        <p:tav tm="100000">
                                          <p:val>
                                            <p:strVal val="#ppt_w"/>
                                          </p:val>
                                        </p:tav>
                                      </p:tavLst>
                                    </p:anim>
                                    <p:anim calcmode="lin" valueType="num">
                                      <p:cBhvr>
                                        <p:cTn id="59" dur="10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P spid="17" grpId="0" autoUpdateAnimBg="0"/>
      <p:bldP spid="18" grpId="0" autoUpdateAnimBg="0"/>
      <p:bldP spid="19"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6144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1923AB87-FACD-49D9-BC5A-877A43A10BDA}" type="slidenum">
              <a:rPr lang="en-US" smtClean="0"/>
              <a:pPr eaLnBrk="1" fontAlgn="base" hangingPunct="1">
                <a:spcBef>
                  <a:spcPct val="0"/>
                </a:spcBef>
                <a:spcAft>
                  <a:spcPct val="0"/>
                </a:spcAft>
              </a:pPr>
              <a:t>62</a:t>
            </a:fld>
            <a:endParaRPr lang="en-US" smtClean="0"/>
          </a:p>
        </p:txBody>
      </p:sp>
      <p:sp>
        <p:nvSpPr>
          <p:cNvPr id="6" name="Text Box 2"/>
          <p:cNvSpPr txBox="1">
            <a:spLocks noChangeArrowheads="1"/>
          </p:cNvSpPr>
          <p:nvPr/>
        </p:nvSpPr>
        <p:spPr bwMode="auto">
          <a:xfrm>
            <a:off x="0" y="6096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What types of DBMS are there??</a:t>
            </a:r>
          </a:p>
        </p:txBody>
      </p:sp>
      <p:sp>
        <p:nvSpPr>
          <p:cNvPr id="7" name="Text Box 10"/>
          <p:cNvSpPr txBox="1">
            <a:spLocks noChangeArrowheads="1"/>
          </p:cNvSpPr>
          <p:nvPr/>
        </p:nvSpPr>
        <p:spPr bwMode="auto">
          <a:xfrm>
            <a:off x="381000" y="1447800"/>
            <a:ext cx="518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ym typeface="Symbol" pitchFamily="18" charset="2"/>
              </a:rPr>
              <a:t>  The Object Oriented model</a:t>
            </a:r>
            <a:endParaRPr lang="en-US" sz="2800"/>
          </a:p>
        </p:txBody>
      </p:sp>
      <p:sp>
        <p:nvSpPr>
          <p:cNvPr id="8" name="Text Box 5"/>
          <p:cNvSpPr txBox="1">
            <a:spLocks noChangeArrowheads="1"/>
          </p:cNvSpPr>
          <p:nvPr/>
        </p:nvSpPr>
        <p:spPr bwMode="auto">
          <a:xfrm>
            <a:off x="381000" y="1981200"/>
            <a:ext cx="84582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5000"/>
              </a:lnSpc>
              <a:spcBef>
                <a:spcPct val="50000"/>
              </a:spcBef>
            </a:pPr>
            <a:r>
              <a:rPr lang="en-US" sz="2000">
                <a:sym typeface="Symbol" pitchFamily="18" charset="2"/>
              </a:rPr>
              <a:t>  </a:t>
            </a:r>
            <a:r>
              <a:rPr lang="en-US" sz="2000"/>
              <a:t>Attributes and methods/procedures are encapsulated in object classes</a:t>
            </a:r>
          </a:p>
        </p:txBody>
      </p:sp>
      <p:sp>
        <p:nvSpPr>
          <p:cNvPr id="9" name="Text Box 6"/>
          <p:cNvSpPr txBox="1">
            <a:spLocks noChangeArrowheads="1"/>
          </p:cNvSpPr>
          <p:nvPr/>
        </p:nvSpPr>
        <p:spPr bwMode="auto">
          <a:xfrm>
            <a:off x="381000" y="2362200"/>
            <a:ext cx="8305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5000"/>
              </a:lnSpc>
              <a:spcBef>
                <a:spcPct val="50000"/>
              </a:spcBef>
            </a:pPr>
            <a:r>
              <a:rPr lang="en-US" sz="2000">
                <a:sym typeface="Symbol" pitchFamily="18" charset="2"/>
              </a:rPr>
              <a:t>  </a:t>
            </a:r>
            <a:r>
              <a:rPr lang="en-US" sz="2000"/>
              <a:t>New Object classes are defined from more general object classes (Inheritance)</a:t>
            </a:r>
          </a:p>
        </p:txBody>
      </p:sp>
      <p:grpSp>
        <p:nvGrpSpPr>
          <p:cNvPr id="2" name="Group 7"/>
          <p:cNvGrpSpPr>
            <a:grpSpLocks/>
          </p:cNvGrpSpPr>
          <p:nvPr/>
        </p:nvGrpSpPr>
        <p:grpSpPr bwMode="auto">
          <a:xfrm>
            <a:off x="1143000" y="4343400"/>
            <a:ext cx="2438400" cy="1219200"/>
            <a:chOff x="672" y="3024"/>
            <a:chExt cx="1536" cy="768"/>
          </a:xfrm>
        </p:grpSpPr>
        <p:sp>
          <p:nvSpPr>
            <p:cNvPr id="61468" name="AutoShape 8"/>
            <p:cNvSpPr>
              <a:spLocks noChangeArrowheads="1"/>
            </p:cNvSpPr>
            <p:nvPr/>
          </p:nvSpPr>
          <p:spPr bwMode="auto">
            <a:xfrm>
              <a:off x="720" y="3024"/>
              <a:ext cx="1440" cy="768"/>
            </a:xfrm>
            <a:prstGeom prst="roundRect">
              <a:avLst>
                <a:gd name="adj" fmla="val 16667"/>
              </a:avLst>
            </a:prstGeom>
            <a:noFill/>
            <a:ln w="25400">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469" name="Text Box 9"/>
            <p:cNvSpPr txBox="1">
              <a:spLocks noChangeArrowheads="1"/>
            </p:cNvSpPr>
            <p:nvPr/>
          </p:nvSpPr>
          <p:spPr bwMode="auto">
            <a:xfrm>
              <a:off x="672" y="3072"/>
              <a:ext cx="1536"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300"/>
                <a:t>Object Class 2</a:t>
              </a:r>
            </a:p>
          </p:txBody>
        </p:sp>
        <p:sp>
          <p:nvSpPr>
            <p:cNvPr id="61470" name="Line 10"/>
            <p:cNvSpPr>
              <a:spLocks noChangeShapeType="1"/>
            </p:cNvSpPr>
            <p:nvPr/>
          </p:nvSpPr>
          <p:spPr bwMode="auto">
            <a:xfrm>
              <a:off x="720" y="3552"/>
              <a:ext cx="1440" cy="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1471" name="Text Box 11"/>
            <p:cNvSpPr txBox="1">
              <a:spLocks noChangeArrowheads="1"/>
            </p:cNvSpPr>
            <p:nvPr/>
          </p:nvSpPr>
          <p:spPr bwMode="auto">
            <a:xfrm>
              <a:off x="672" y="3504"/>
              <a:ext cx="1536"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300"/>
                <a:t>Procedures</a:t>
              </a:r>
            </a:p>
          </p:txBody>
        </p:sp>
        <p:sp>
          <p:nvSpPr>
            <p:cNvPr id="61472" name="Text Box 12"/>
            <p:cNvSpPr txBox="1">
              <a:spLocks noChangeArrowheads="1"/>
            </p:cNvSpPr>
            <p:nvPr/>
          </p:nvSpPr>
          <p:spPr bwMode="auto">
            <a:xfrm>
              <a:off x="672" y="3273"/>
              <a:ext cx="1536"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300"/>
                <a:t>Attributes</a:t>
              </a:r>
            </a:p>
          </p:txBody>
        </p:sp>
        <p:sp>
          <p:nvSpPr>
            <p:cNvPr id="61473" name="Line 13"/>
            <p:cNvSpPr>
              <a:spLocks noChangeShapeType="1"/>
            </p:cNvSpPr>
            <p:nvPr/>
          </p:nvSpPr>
          <p:spPr bwMode="auto">
            <a:xfrm>
              <a:off x="720" y="3312"/>
              <a:ext cx="1440" cy="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58"/>
          <p:cNvGrpSpPr>
            <a:grpSpLocks/>
          </p:cNvGrpSpPr>
          <p:nvPr/>
        </p:nvGrpSpPr>
        <p:grpSpPr bwMode="auto">
          <a:xfrm>
            <a:off x="4876800" y="4343400"/>
            <a:ext cx="2438400" cy="1371600"/>
            <a:chOff x="4876800" y="4800600"/>
            <a:chExt cx="2438400" cy="1371601"/>
          </a:xfrm>
        </p:grpSpPr>
        <p:sp>
          <p:nvSpPr>
            <p:cNvPr id="61462" name="AutoShape 25"/>
            <p:cNvSpPr>
              <a:spLocks noChangeArrowheads="1"/>
            </p:cNvSpPr>
            <p:nvPr/>
          </p:nvSpPr>
          <p:spPr bwMode="auto">
            <a:xfrm>
              <a:off x="4953000" y="4800600"/>
              <a:ext cx="2286000" cy="1371600"/>
            </a:xfrm>
            <a:prstGeom prst="roundRect">
              <a:avLst>
                <a:gd name="adj" fmla="val 16667"/>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463" name="Text Box 26"/>
            <p:cNvSpPr txBox="1">
              <a:spLocks noChangeArrowheads="1"/>
            </p:cNvSpPr>
            <p:nvPr/>
          </p:nvSpPr>
          <p:spPr bwMode="auto">
            <a:xfrm>
              <a:off x="4876800" y="4814888"/>
              <a:ext cx="24384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300"/>
                <a:t>Object Class 3</a:t>
              </a:r>
            </a:p>
          </p:txBody>
        </p:sp>
        <p:sp>
          <p:nvSpPr>
            <p:cNvPr id="61464" name="Line 27"/>
            <p:cNvSpPr>
              <a:spLocks noChangeShapeType="1"/>
            </p:cNvSpPr>
            <p:nvPr/>
          </p:nvSpPr>
          <p:spPr bwMode="auto">
            <a:xfrm>
              <a:off x="4953000" y="5743575"/>
              <a:ext cx="22860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1465" name="Text Box 28"/>
            <p:cNvSpPr txBox="1">
              <a:spLocks noChangeArrowheads="1"/>
            </p:cNvSpPr>
            <p:nvPr/>
          </p:nvSpPr>
          <p:spPr bwMode="auto">
            <a:xfrm>
              <a:off x="4876800" y="5729288"/>
              <a:ext cx="24384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300"/>
                <a:t>Procedures</a:t>
              </a:r>
            </a:p>
          </p:txBody>
        </p:sp>
        <p:sp>
          <p:nvSpPr>
            <p:cNvPr id="61466" name="Text Box 29"/>
            <p:cNvSpPr txBox="1">
              <a:spLocks noChangeArrowheads="1"/>
            </p:cNvSpPr>
            <p:nvPr/>
          </p:nvSpPr>
          <p:spPr bwMode="auto">
            <a:xfrm>
              <a:off x="4876800" y="5272087"/>
              <a:ext cx="24384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300"/>
                <a:t>Attributes</a:t>
              </a:r>
            </a:p>
          </p:txBody>
        </p:sp>
        <p:sp>
          <p:nvSpPr>
            <p:cNvPr id="61467" name="Line 30"/>
            <p:cNvSpPr>
              <a:spLocks noChangeShapeType="1"/>
            </p:cNvSpPr>
            <p:nvPr/>
          </p:nvSpPr>
          <p:spPr bwMode="auto">
            <a:xfrm>
              <a:off x="4953000" y="5314950"/>
              <a:ext cx="22860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52" name="Line 31"/>
          <p:cNvSpPr>
            <a:spLocks noChangeShapeType="1"/>
          </p:cNvSpPr>
          <p:nvPr/>
        </p:nvSpPr>
        <p:spPr bwMode="auto">
          <a:xfrm>
            <a:off x="3505200" y="5029200"/>
            <a:ext cx="144780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5" name="Group 57"/>
          <p:cNvGrpSpPr>
            <a:grpSpLocks/>
          </p:cNvGrpSpPr>
          <p:nvPr/>
        </p:nvGrpSpPr>
        <p:grpSpPr bwMode="auto">
          <a:xfrm>
            <a:off x="1066800" y="3352800"/>
            <a:ext cx="2590800" cy="2819400"/>
            <a:chOff x="1066800" y="3810000"/>
            <a:chExt cx="2590800" cy="2819400"/>
          </a:xfrm>
        </p:grpSpPr>
        <p:grpSp>
          <p:nvGrpSpPr>
            <p:cNvPr id="61452" name="Group 56"/>
            <p:cNvGrpSpPr>
              <a:grpSpLocks/>
            </p:cNvGrpSpPr>
            <p:nvPr/>
          </p:nvGrpSpPr>
          <p:grpSpPr bwMode="auto">
            <a:xfrm>
              <a:off x="1066800" y="3810000"/>
              <a:ext cx="2590800" cy="2819400"/>
              <a:chOff x="1066800" y="3810000"/>
              <a:chExt cx="2590800" cy="2819400"/>
            </a:xfrm>
          </p:grpSpPr>
          <p:grpSp>
            <p:nvGrpSpPr>
              <p:cNvPr id="61454" name="Group 55"/>
              <p:cNvGrpSpPr>
                <a:grpSpLocks/>
              </p:cNvGrpSpPr>
              <p:nvPr/>
            </p:nvGrpSpPr>
            <p:grpSpPr bwMode="auto">
              <a:xfrm>
                <a:off x="1066800" y="3810000"/>
                <a:ext cx="2590800" cy="2819400"/>
                <a:chOff x="1066800" y="3810000"/>
                <a:chExt cx="2590800" cy="2819400"/>
              </a:xfrm>
            </p:grpSpPr>
            <p:sp>
              <p:nvSpPr>
                <p:cNvPr id="61456" name="AutoShape 15"/>
                <p:cNvSpPr>
                  <a:spLocks noChangeArrowheads="1"/>
                </p:cNvSpPr>
                <p:nvPr/>
              </p:nvSpPr>
              <p:spPr bwMode="auto">
                <a:xfrm>
                  <a:off x="1066800" y="3810000"/>
                  <a:ext cx="2590800" cy="2819400"/>
                </a:xfrm>
                <a:prstGeom prst="roundRect">
                  <a:avLst>
                    <a:gd name="adj" fmla="val 16667"/>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61457" name="Group 54"/>
                <p:cNvGrpSpPr>
                  <a:grpSpLocks/>
                </p:cNvGrpSpPr>
                <p:nvPr/>
              </p:nvGrpSpPr>
              <p:grpSpPr bwMode="auto">
                <a:xfrm>
                  <a:off x="1066800" y="3810000"/>
                  <a:ext cx="2590800" cy="2819400"/>
                  <a:chOff x="1066800" y="3810000"/>
                  <a:chExt cx="2590800" cy="2819400"/>
                </a:xfrm>
              </p:grpSpPr>
              <p:sp>
                <p:nvSpPr>
                  <p:cNvPr id="61458" name="Text Box 17"/>
                  <p:cNvSpPr txBox="1">
                    <a:spLocks noChangeArrowheads="1"/>
                  </p:cNvSpPr>
                  <p:nvPr/>
                </p:nvSpPr>
                <p:spPr bwMode="auto">
                  <a:xfrm>
                    <a:off x="1143000" y="38100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t>Object Class 1</a:t>
                    </a:r>
                  </a:p>
                </p:txBody>
              </p:sp>
              <p:sp>
                <p:nvSpPr>
                  <p:cNvPr id="61459" name="Text Box 18"/>
                  <p:cNvSpPr txBox="1">
                    <a:spLocks noChangeArrowheads="1"/>
                  </p:cNvSpPr>
                  <p:nvPr/>
                </p:nvSpPr>
                <p:spPr bwMode="auto">
                  <a:xfrm>
                    <a:off x="1143000" y="61722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t>Procedures</a:t>
                    </a:r>
                  </a:p>
                </p:txBody>
              </p:sp>
              <p:sp>
                <p:nvSpPr>
                  <p:cNvPr id="61460" name="Text Box 19"/>
                  <p:cNvSpPr txBox="1">
                    <a:spLocks noChangeArrowheads="1"/>
                  </p:cNvSpPr>
                  <p:nvPr/>
                </p:nvSpPr>
                <p:spPr bwMode="auto">
                  <a:xfrm>
                    <a:off x="1066800" y="42672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t>Attributes</a:t>
                    </a:r>
                  </a:p>
                </p:txBody>
              </p:sp>
              <p:sp>
                <p:nvSpPr>
                  <p:cNvPr id="61461" name="Line 23"/>
                  <p:cNvSpPr>
                    <a:spLocks noChangeShapeType="1"/>
                  </p:cNvSpPr>
                  <p:nvPr/>
                </p:nvSpPr>
                <p:spPr bwMode="auto">
                  <a:xfrm>
                    <a:off x="1066800" y="4724400"/>
                    <a:ext cx="25908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61455" name="Line 23"/>
              <p:cNvSpPr>
                <a:spLocks noChangeShapeType="1"/>
              </p:cNvSpPr>
              <p:nvPr/>
            </p:nvSpPr>
            <p:spPr bwMode="auto">
              <a:xfrm>
                <a:off x="1066800" y="4267200"/>
                <a:ext cx="25908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61453" name="Line 23"/>
            <p:cNvSpPr>
              <a:spLocks noChangeShapeType="1"/>
            </p:cNvSpPr>
            <p:nvPr/>
          </p:nvSpPr>
          <p:spPr bwMode="auto">
            <a:xfrm>
              <a:off x="1066800" y="6172200"/>
              <a:ext cx="25908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
                                          </p:val>
                                        </p:tav>
                                        <p:tav tm="100000">
                                          <p:val>
                                            <p:strVal val="#ppt_x"/>
                                          </p:val>
                                        </p:tav>
                                      </p:tavLst>
                                    </p:anim>
                                    <p:anim calcmode="lin" valueType="num">
                                      <p:cBhvr>
                                        <p:cTn id="8" dur="1000" fill="hold"/>
                                        <p:tgtEl>
                                          <p:spTgt spid="7"/>
                                        </p:tgtEl>
                                        <p:attrNameLst>
                                          <p:attrName>ppt_y</p:attrName>
                                        </p:attrNameLst>
                                      </p:cBhvr>
                                      <p:tavLst>
                                        <p:tav tm="0">
                                          <p:val>
                                            <p:strVal val="#ppt_y+#ppt_h/2"/>
                                          </p:val>
                                        </p:tav>
                                        <p:tav tm="100000">
                                          <p:val>
                                            <p:strVal val="#ppt_y"/>
                                          </p:val>
                                        </p:tav>
                                      </p:tavLst>
                                    </p:anim>
                                    <p:anim calcmode="lin" valueType="num">
                                      <p:cBhvr>
                                        <p:cTn id="9" dur="1000" fill="hold"/>
                                        <p:tgtEl>
                                          <p:spTgt spid="7"/>
                                        </p:tgtEl>
                                        <p:attrNameLst>
                                          <p:attrName>ppt_w</p:attrName>
                                        </p:attrNameLst>
                                      </p:cBhvr>
                                      <p:tavLst>
                                        <p:tav tm="0">
                                          <p:val>
                                            <p:strVal val="#ppt_w"/>
                                          </p:val>
                                        </p:tav>
                                        <p:tav tm="100000">
                                          <p:val>
                                            <p:strVal val="#ppt_w"/>
                                          </p:val>
                                        </p:tav>
                                      </p:tavLst>
                                    </p:anim>
                                    <p:anim calcmode="lin" valueType="num">
                                      <p:cBhvr>
                                        <p:cTn id="10" dur="1000" fill="hold"/>
                                        <p:tgtEl>
                                          <p:spTgt spid="7"/>
                                        </p:tgtEl>
                                        <p:attrNameLst>
                                          <p:attrName>ppt_h</p:attrName>
                                        </p:attrNameLst>
                                      </p:cBhvr>
                                      <p:tavLst>
                                        <p:tav tm="0">
                                          <p:val>
                                            <p:fltVal val="0"/>
                                          </p:val>
                                        </p:tav>
                                        <p:tav tm="100000">
                                          <p:val>
                                            <p:strVal val="#ppt_h"/>
                                          </p:val>
                                        </p:tav>
                                      </p:tavLst>
                                    </p:anim>
                                  </p:childTnLst>
                                </p:cTn>
                              </p:par>
                            </p:childTnLst>
                          </p:cTn>
                        </p:par>
                        <p:par>
                          <p:cTn id="11" fill="hold" nodeType="afterGroup">
                            <p:stCondLst>
                              <p:cond delay="1000"/>
                            </p:stCondLst>
                            <p:childTnLst>
                              <p:par>
                                <p:cTn id="12" presetID="17" presetClass="entr" presetSubtype="2"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ppt_w/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2000"/>
                            </p:stCondLst>
                            <p:childTnLst>
                              <p:par>
                                <p:cTn id="19" presetID="17" presetClass="entr" presetSubtype="2"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ppt_x</p:attrName>
                                        </p:attrNameLst>
                                      </p:cBhvr>
                                      <p:tavLst>
                                        <p:tav tm="0">
                                          <p:val>
                                            <p:strVal val="#ppt_x+#ppt_w/2"/>
                                          </p:val>
                                        </p:tav>
                                        <p:tav tm="100000">
                                          <p:val>
                                            <p:strVal val="#ppt_x"/>
                                          </p:val>
                                        </p:tav>
                                      </p:tavLst>
                                    </p:anim>
                                    <p:anim calcmode="lin" valueType="num">
                                      <p:cBhvr>
                                        <p:cTn id="22" dur="1000" fill="hold"/>
                                        <p:tgtEl>
                                          <p:spTgt spid="9"/>
                                        </p:tgtEl>
                                        <p:attrNameLst>
                                          <p:attrName>ppt_y</p:attrName>
                                        </p:attrNameLst>
                                      </p:cBhvr>
                                      <p:tavLst>
                                        <p:tav tm="0">
                                          <p:val>
                                            <p:strVal val="#ppt_y"/>
                                          </p:val>
                                        </p:tav>
                                        <p:tav tm="100000">
                                          <p:val>
                                            <p:strVal val="#ppt_y"/>
                                          </p:val>
                                        </p:tav>
                                      </p:tavLst>
                                    </p:anim>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strVal val="#ppt_h"/>
                                          </p:val>
                                        </p:tav>
                                        <p:tav tm="100000">
                                          <p:val>
                                            <p:strVal val="#ppt_h"/>
                                          </p:val>
                                        </p:tav>
                                      </p:tavLst>
                                    </p:anim>
                                  </p:childTnLst>
                                </p:cTn>
                              </p:par>
                            </p:childTnLst>
                          </p:cTn>
                        </p:par>
                        <p:par>
                          <p:cTn id="25" fill="hold" nodeType="afterGroup">
                            <p:stCondLst>
                              <p:cond delay="3000"/>
                            </p:stCondLst>
                            <p:childTnLst>
                              <p:par>
                                <p:cTn id="26" presetID="23" presetClass="entr" presetSubtype="16"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2000" fill="hold"/>
                                        <p:tgtEl>
                                          <p:spTgt spid="5"/>
                                        </p:tgtEl>
                                        <p:attrNameLst>
                                          <p:attrName>ppt_w</p:attrName>
                                        </p:attrNameLst>
                                      </p:cBhvr>
                                      <p:tavLst>
                                        <p:tav tm="0">
                                          <p:val>
                                            <p:fltVal val="0"/>
                                          </p:val>
                                        </p:tav>
                                        <p:tav tm="100000">
                                          <p:val>
                                            <p:strVal val="#ppt_w"/>
                                          </p:val>
                                        </p:tav>
                                      </p:tavLst>
                                    </p:anim>
                                    <p:anim calcmode="lin" valueType="num">
                                      <p:cBhvr>
                                        <p:cTn id="29" dur="2000" fill="hold"/>
                                        <p:tgtEl>
                                          <p:spTgt spid="5"/>
                                        </p:tgtEl>
                                        <p:attrNameLst>
                                          <p:attrName>ppt_h</p:attrName>
                                        </p:attrNameLst>
                                      </p:cBhvr>
                                      <p:tavLst>
                                        <p:tav tm="0">
                                          <p:val>
                                            <p:fltVal val="0"/>
                                          </p:val>
                                        </p:tav>
                                        <p:tav tm="100000">
                                          <p:val>
                                            <p:strVal val="#ppt_h"/>
                                          </p:val>
                                        </p:tav>
                                      </p:tavLst>
                                    </p:anim>
                                  </p:childTnLst>
                                </p:cTn>
                              </p:par>
                            </p:childTnLst>
                          </p:cTn>
                        </p:par>
                        <p:par>
                          <p:cTn id="30" fill="hold" nodeType="afterGroup">
                            <p:stCondLst>
                              <p:cond delay="5000"/>
                            </p:stCondLst>
                            <p:childTnLst>
                              <p:par>
                                <p:cTn id="31" presetID="23" presetClass="entr" presetSubtype="288"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1000" fill="hold"/>
                                        <p:tgtEl>
                                          <p:spTgt spid="2"/>
                                        </p:tgtEl>
                                        <p:attrNameLst>
                                          <p:attrName>ppt_w</p:attrName>
                                        </p:attrNameLst>
                                      </p:cBhvr>
                                      <p:tavLst>
                                        <p:tav tm="0">
                                          <p:val>
                                            <p:strVal val="4/3*#ppt_w"/>
                                          </p:val>
                                        </p:tav>
                                        <p:tav tm="100000">
                                          <p:val>
                                            <p:strVal val="#ppt_w"/>
                                          </p:val>
                                        </p:tav>
                                      </p:tavLst>
                                    </p:anim>
                                    <p:anim calcmode="lin" valueType="num">
                                      <p:cBhvr>
                                        <p:cTn id="34" dur="1000" fill="hold"/>
                                        <p:tgtEl>
                                          <p:spTgt spid="2"/>
                                        </p:tgtEl>
                                        <p:attrNameLst>
                                          <p:attrName>ppt_h</p:attrName>
                                        </p:attrNameLst>
                                      </p:cBhvr>
                                      <p:tavLst>
                                        <p:tav tm="0">
                                          <p:val>
                                            <p:strVal val="4/3*#ppt_h"/>
                                          </p:val>
                                        </p:tav>
                                        <p:tav tm="100000">
                                          <p:val>
                                            <p:strVal val="#ppt_h"/>
                                          </p:val>
                                        </p:tav>
                                      </p:tavLst>
                                    </p:anim>
                                  </p:childTnLst>
                                </p:cTn>
                              </p:par>
                            </p:childTnLst>
                          </p:cTn>
                        </p:par>
                        <p:par>
                          <p:cTn id="35" fill="hold" nodeType="afterGroup">
                            <p:stCondLst>
                              <p:cond delay="6000"/>
                            </p:stCondLst>
                            <p:childTnLst>
                              <p:par>
                                <p:cTn id="36" presetID="23" presetClass="entr" presetSubtype="16"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1000" fill="hold"/>
                                        <p:tgtEl>
                                          <p:spTgt spid="3"/>
                                        </p:tgtEl>
                                        <p:attrNameLst>
                                          <p:attrName>ppt_w</p:attrName>
                                        </p:attrNameLst>
                                      </p:cBhvr>
                                      <p:tavLst>
                                        <p:tav tm="0">
                                          <p:val>
                                            <p:fltVal val="0"/>
                                          </p:val>
                                        </p:tav>
                                        <p:tav tm="100000">
                                          <p:val>
                                            <p:strVal val="#ppt_w"/>
                                          </p:val>
                                        </p:tav>
                                      </p:tavLst>
                                    </p:anim>
                                    <p:anim calcmode="lin" valueType="num">
                                      <p:cBhvr>
                                        <p:cTn id="39" dur="1000" fill="hold"/>
                                        <p:tgtEl>
                                          <p:spTgt spid="3"/>
                                        </p:tgtEl>
                                        <p:attrNameLst>
                                          <p:attrName>ppt_h</p:attrName>
                                        </p:attrNameLst>
                                      </p:cBhvr>
                                      <p:tavLst>
                                        <p:tav tm="0">
                                          <p:val>
                                            <p:fltVal val="0"/>
                                          </p:val>
                                        </p:tav>
                                        <p:tav tm="100000">
                                          <p:val>
                                            <p:strVal val="#ppt_h"/>
                                          </p:val>
                                        </p:tav>
                                      </p:tavLst>
                                    </p:anim>
                                  </p:childTnLst>
                                </p:cTn>
                              </p:par>
                            </p:childTnLst>
                          </p:cTn>
                        </p:par>
                        <p:par>
                          <p:cTn id="40" fill="hold" nodeType="afterGroup">
                            <p:stCondLst>
                              <p:cond delay="7000"/>
                            </p:stCondLst>
                            <p:childTnLst>
                              <p:par>
                                <p:cTn id="41" presetID="17" presetClass="entr" presetSubtype="10" fill="hold" grpId="0" nodeType="after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p:cTn id="43" dur="1000" fill="hold"/>
                                        <p:tgtEl>
                                          <p:spTgt spid="52"/>
                                        </p:tgtEl>
                                        <p:attrNameLst>
                                          <p:attrName>ppt_w</p:attrName>
                                        </p:attrNameLst>
                                      </p:cBhvr>
                                      <p:tavLst>
                                        <p:tav tm="0">
                                          <p:val>
                                            <p:fltVal val="0"/>
                                          </p:val>
                                        </p:tav>
                                        <p:tav tm="100000">
                                          <p:val>
                                            <p:strVal val="#ppt_w"/>
                                          </p:val>
                                        </p:tav>
                                      </p:tavLst>
                                    </p:anim>
                                    <p:anim calcmode="lin" valueType="num">
                                      <p:cBhvr>
                                        <p:cTn id="44" dur="1000" fill="hold"/>
                                        <p:tgtEl>
                                          <p:spTgt spid="5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P spid="9" grpId="0" autoUpdateAnimBg="0"/>
      <p:bldP spid="5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6246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41A54E09-80AB-4CCE-B8C4-CA300817F25C}" type="slidenum">
              <a:rPr lang="en-US" smtClean="0"/>
              <a:pPr eaLnBrk="1" fontAlgn="base" hangingPunct="1">
                <a:spcBef>
                  <a:spcPct val="0"/>
                </a:spcBef>
                <a:spcAft>
                  <a:spcPct val="0"/>
                </a:spcAft>
              </a:pPr>
              <a:t>63</a:t>
            </a:fld>
            <a:endParaRPr lang="en-US" smtClean="0"/>
          </a:p>
        </p:txBody>
      </p:sp>
      <p:sp>
        <p:nvSpPr>
          <p:cNvPr id="6" name="Text Box 2"/>
          <p:cNvSpPr txBox="1">
            <a:spLocks noChangeArrowheads="1"/>
          </p:cNvSpPr>
          <p:nvPr/>
        </p:nvSpPr>
        <p:spPr bwMode="auto">
          <a:xfrm>
            <a:off x="0" y="6096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How did databases evolve??</a:t>
            </a:r>
          </a:p>
        </p:txBody>
      </p:sp>
      <p:grpSp>
        <p:nvGrpSpPr>
          <p:cNvPr id="2" name="Group 22"/>
          <p:cNvGrpSpPr>
            <a:grpSpLocks/>
          </p:cNvGrpSpPr>
          <p:nvPr/>
        </p:nvGrpSpPr>
        <p:grpSpPr bwMode="auto">
          <a:xfrm>
            <a:off x="1676400" y="1323975"/>
            <a:ext cx="6858000" cy="582613"/>
            <a:chOff x="845655" y="1323201"/>
            <a:chExt cx="7696198" cy="582593"/>
          </a:xfrm>
        </p:grpSpPr>
        <p:sp>
          <p:nvSpPr>
            <p:cNvPr id="62489" name="TextBox 6"/>
            <p:cNvSpPr txBox="1">
              <a:spLocks noChangeArrowheads="1"/>
            </p:cNvSpPr>
            <p:nvPr/>
          </p:nvSpPr>
          <p:spPr bwMode="auto">
            <a:xfrm>
              <a:off x="845655" y="1323201"/>
              <a:ext cx="9201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1960’s</a:t>
              </a:r>
            </a:p>
          </p:txBody>
        </p:sp>
        <p:cxnSp>
          <p:nvCxnSpPr>
            <p:cNvPr id="9" name="Straight Connector 8"/>
            <p:cNvCxnSpPr/>
            <p:nvPr/>
          </p:nvCxnSpPr>
          <p:spPr>
            <a:xfrm>
              <a:off x="1066564" y="1751811"/>
              <a:ext cx="7086916" cy="1588"/>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rot="5400000" flipH="1" flipV="1">
              <a:off x="915061" y="1752508"/>
              <a:ext cx="304790" cy="17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2513091" y="1750920"/>
              <a:ext cx="304790" cy="17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4267895" y="1750920"/>
              <a:ext cx="304790" cy="17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6171457" y="1751811"/>
              <a:ext cx="3047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8000195" y="1750920"/>
              <a:ext cx="304790" cy="17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496" name="TextBox 18"/>
            <p:cNvSpPr txBox="1">
              <a:spLocks noChangeArrowheads="1"/>
            </p:cNvSpPr>
            <p:nvPr/>
          </p:nvSpPr>
          <p:spPr bwMode="auto">
            <a:xfrm>
              <a:off x="2267779" y="1323201"/>
              <a:ext cx="7802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1970’s</a:t>
              </a:r>
            </a:p>
          </p:txBody>
        </p:sp>
        <p:sp>
          <p:nvSpPr>
            <p:cNvPr id="62497" name="TextBox 19"/>
            <p:cNvSpPr txBox="1">
              <a:spLocks noChangeArrowheads="1"/>
            </p:cNvSpPr>
            <p:nvPr/>
          </p:nvSpPr>
          <p:spPr bwMode="auto">
            <a:xfrm>
              <a:off x="3940865" y="1323201"/>
              <a:ext cx="10038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1980’s</a:t>
              </a:r>
            </a:p>
          </p:txBody>
        </p:sp>
        <p:sp>
          <p:nvSpPr>
            <p:cNvPr id="62498" name="TextBox 20"/>
            <p:cNvSpPr txBox="1">
              <a:spLocks noChangeArrowheads="1"/>
            </p:cNvSpPr>
            <p:nvPr/>
          </p:nvSpPr>
          <p:spPr bwMode="auto">
            <a:xfrm>
              <a:off x="5948570" y="1323201"/>
              <a:ext cx="10038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1990’s</a:t>
              </a:r>
            </a:p>
          </p:txBody>
        </p:sp>
        <p:sp>
          <p:nvSpPr>
            <p:cNvPr id="62499" name="TextBox 21"/>
            <p:cNvSpPr txBox="1">
              <a:spLocks noChangeArrowheads="1"/>
            </p:cNvSpPr>
            <p:nvPr/>
          </p:nvSpPr>
          <p:spPr bwMode="auto">
            <a:xfrm>
              <a:off x="7538002" y="1323201"/>
              <a:ext cx="10038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2000’s</a:t>
              </a:r>
            </a:p>
          </p:txBody>
        </p:sp>
      </p:grpSp>
      <p:sp>
        <p:nvSpPr>
          <p:cNvPr id="24" name="Text Box 6"/>
          <p:cNvSpPr txBox="1">
            <a:spLocks noChangeArrowheads="1"/>
          </p:cNvSpPr>
          <p:nvPr/>
        </p:nvSpPr>
        <p:spPr bwMode="auto">
          <a:xfrm>
            <a:off x="304800" y="1944688"/>
            <a:ext cx="1371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a:t>File Processing</a:t>
            </a:r>
          </a:p>
        </p:txBody>
      </p:sp>
      <p:cxnSp>
        <p:nvCxnSpPr>
          <p:cNvPr id="26" name="Straight Connector 25"/>
          <p:cNvCxnSpPr/>
          <p:nvPr/>
        </p:nvCxnSpPr>
        <p:spPr>
          <a:xfrm>
            <a:off x="1828800" y="2209800"/>
            <a:ext cx="3886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715000" y="2209800"/>
            <a:ext cx="2514600"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Text Box 6"/>
          <p:cNvSpPr txBox="1">
            <a:spLocks noChangeArrowheads="1"/>
          </p:cNvSpPr>
          <p:nvPr/>
        </p:nvSpPr>
        <p:spPr bwMode="auto">
          <a:xfrm>
            <a:off x="304800" y="2533650"/>
            <a:ext cx="14478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a:t>Hierarchical(IBM)</a:t>
            </a:r>
          </a:p>
        </p:txBody>
      </p:sp>
      <p:cxnSp>
        <p:nvCxnSpPr>
          <p:cNvPr id="32" name="Straight Connector 31"/>
          <p:cNvCxnSpPr/>
          <p:nvPr/>
        </p:nvCxnSpPr>
        <p:spPr>
          <a:xfrm>
            <a:off x="3200400" y="2665413"/>
            <a:ext cx="34290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629400" y="2667000"/>
            <a:ext cx="1676400"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Text Box 6"/>
          <p:cNvSpPr txBox="1">
            <a:spLocks noChangeArrowheads="1"/>
          </p:cNvSpPr>
          <p:nvPr/>
        </p:nvSpPr>
        <p:spPr bwMode="auto">
          <a:xfrm>
            <a:off x="304800" y="3143250"/>
            <a:ext cx="14478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a:t>Network (IBM)</a:t>
            </a:r>
          </a:p>
        </p:txBody>
      </p:sp>
      <p:cxnSp>
        <p:nvCxnSpPr>
          <p:cNvPr id="38" name="Straight Connector 37"/>
          <p:cNvCxnSpPr/>
          <p:nvPr/>
        </p:nvCxnSpPr>
        <p:spPr>
          <a:xfrm>
            <a:off x="3505200" y="3276600"/>
            <a:ext cx="2590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172200" y="3275013"/>
            <a:ext cx="1676400"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Text Box 6"/>
          <p:cNvSpPr txBox="1">
            <a:spLocks noChangeArrowheads="1"/>
          </p:cNvSpPr>
          <p:nvPr/>
        </p:nvSpPr>
        <p:spPr bwMode="auto">
          <a:xfrm>
            <a:off x="304800" y="3752850"/>
            <a:ext cx="14478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a:t>Relational</a:t>
            </a:r>
          </a:p>
        </p:txBody>
      </p:sp>
      <p:cxnSp>
        <p:nvCxnSpPr>
          <p:cNvPr id="42" name="Straight Connector 41"/>
          <p:cNvCxnSpPr/>
          <p:nvPr/>
        </p:nvCxnSpPr>
        <p:spPr>
          <a:xfrm>
            <a:off x="6019800" y="3808413"/>
            <a:ext cx="22860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 Box 6"/>
          <p:cNvSpPr txBox="1">
            <a:spLocks noChangeArrowheads="1"/>
          </p:cNvSpPr>
          <p:nvPr/>
        </p:nvSpPr>
        <p:spPr bwMode="auto">
          <a:xfrm>
            <a:off x="304800" y="4114800"/>
            <a:ext cx="1600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a:t>Data Warehouses</a:t>
            </a:r>
          </a:p>
        </p:txBody>
      </p:sp>
      <p:cxnSp>
        <p:nvCxnSpPr>
          <p:cNvPr id="45" name="Straight Connector 44"/>
          <p:cNvCxnSpPr/>
          <p:nvPr/>
        </p:nvCxnSpPr>
        <p:spPr>
          <a:xfrm>
            <a:off x="6553200" y="42672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 Box 6"/>
          <p:cNvSpPr txBox="1">
            <a:spLocks noChangeArrowheads="1"/>
          </p:cNvSpPr>
          <p:nvPr/>
        </p:nvSpPr>
        <p:spPr bwMode="auto">
          <a:xfrm>
            <a:off x="304800" y="4667250"/>
            <a:ext cx="14478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a:t>Object Oriented</a:t>
            </a:r>
          </a:p>
        </p:txBody>
      </p:sp>
      <p:cxnSp>
        <p:nvCxnSpPr>
          <p:cNvPr id="48" name="Straight Connector 47"/>
          <p:cNvCxnSpPr/>
          <p:nvPr/>
        </p:nvCxnSpPr>
        <p:spPr>
          <a:xfrm>
            <a:off x="6858000" y="4800600"/>
            <a:ext cx="1447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 Box 6"/>
          <p:cNvSpPr txBox="1">
            <a:spLocks noChangeArrowheads="1"/>
          </p:cNvSpPr>
          <p:nvPr/>
        </p:nvSpPr>
        <p:spPr bwMode="auto">
          <a:xfrm>
            <a:off x="304800" y="5200650"/>
            <a:ext cx="14478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a:t>Object Relational</a:t>
            </a:r>
          </a:p>
        </p:txBody>
      </p:sp>
      <p:cxnSp>
        <p:nvCxnSpPr>
          <p:cNvPr id="51" name="Straight Connector 50"/>
          <p:cNvCxnSpPr/>
          <p:nvPr/>
        </p:nvCxnSpPr>
        <p:spPr>
          <a:xfrm>
            <a:off x="7086600" y="5332413"/>
            <a:ext cx="12192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 Box 6"/>
          <p:cNvSpPr txBox="1">
            <a:spLocks noChangeArrowheads="1"/>
          </p:cNvSpPr>
          <p:nvPr/>
        </p:nvSpPr>
        <p:spPr bwMode="auto">
          <a:xfrm>
            <a:off x="304800" y="5791200"/>
            <a:ext cx="14478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a:t>Web Enabled</a:t>
            </a:r>
          </a:p>
        </p:txBody>
      </p:sp>
      <p:cxnSp>
        <p:nvCxnSpPr>
          <p:cNvPr id="54" name="Straight Connector 53"/>
          <p:cNvCxnSpPr/>
          <p:nvPr/>
        </p:nvCxnSpPr>
        <p:spPr>
          <a:xfrm>
            <a:off x="7620000" y="5865813"/>
            <a:ext cx="6858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85" decel="100000"/>
                                        <p:tgtEl>
                                          <p:spTgt spid="6"/>
                                        </p:tgtEl>
                                      </p:cBhvr>
                                    </p:animEffect>
                                    <p:animScale>
                                      <p:cBhvr>
                                        <p:cTn id="8" dur="385" decel="100000"/>
                                        <p:tgtEl>
                                          <p:spTgt spid="6"/>
                                        </p:tgtEl>
                                      </p:cBhvr>
                                      <p:from x="10000" y="10000"/>
                                      <p:to x="200000" y="450000"/>
                                    </p:animScale>
                                    <p:animScale>
                                      <p:cBhvr>
                                        <p:cTn id="9" dur="615" accel="100000" fill="hold">
                                          <p:stCondLst>
                                            <p:cond delay="385"/>
                                          </p:stCondLst>
                                        </p:cTn>
                                        <p:tgtEl>
                                          <p:spTgt spid="6"/>
                                        </p:tgtEl>
                                      </p:cBhvr>
                                      <p:from x="200000" y="450000"/>
                                      <p:to x="100000" y="100000"/>
                                    </p:animScale>
                                    <p:set>
                                      <p:cBhvr>
                                        <p:cTn id="10" dur="385" fill="hold"/>
                                        <p:tgtEl>
                                          <p:spTgt spid="6"/>
                                        </p:tgtEl>
                                        <p:attrNameLst>
                                          <p:attrName>ppt_x</p:attrName>
                                        </p:attrNameLst>
                                      </p:cBhvr>
                                      <p:to>
                                        <p:strVal val="(0.5)"/>
                                      </p:to>
                                    </p:set>
                                    <p:anim from="(0.5)" to="(#ppt_x)" calcmode="lin" valueType="num">
                                      <p:cBhvr>
                                        <p:cTn id="11" dur="615" accel="100000" fill="hold">
                                          <p:stCondLst>
                                            <p:cond delay="385"/>
                                          </p:stCondLst>
                                        </p:cTn>
                                        <p:tgtEl>
                                          <p:spTgt spid="6"/>
                                        </p:tgtEl>
                                        <p:attrNameLst>
                                          <p:attrName>ppt_x</p:attrName>
                                        </p:attrNameLst>
                                      </p:cBhvr>
                                    </p:anim>
                                    <p:set>
                                      <p:cBhvr>
                                        <p:cTn id="12" dur="385" fill="hold"/>
                                        <p:tgtEl>
                                          <p:spTgt spid="6"/>
                                        </p:tgtEl>
                                        <p:attrNameLst>
                                          <p:attrName>ppt_y</p:attrName>
                                        </p:attrNameLst>
                                      </p:cBhvr>
                                      <p:to>
                                        <p:strVal val="(#ppt_y+0.4)"/>
                                      </p:to>
                                    </p:set>
                                    <p:anim from="(#ppt_y+0.4)" to="(#ppt_y)" calcmode="lin" valueType="num">
                                      <p:cBhvr>
                                        <p:cTn id="13" dur="615" accel="100000" fill="hold">
                                          <p:stCondLst>
                                            <p:cond delay="385"/>
                                          </p:stCondLst>
                                        </p:cTn>
                                        <p:tgtEl>
                                          <p:spTgt spid="6"/>
                                        </p:tgtEl>
                                        <p:attrNameLst>
                                          <p:attrName>ppt_y</p:attrName>
                                        </p:attrNameLst>
                                      </p:cBhvr>
                                    </p:anim>
                                  </p:childTnLst>
                                </p:cTn>
                              </p:par>
                            </p:childTnLst>
                          </p:cTn>
                        </p:par>
                        <p:par>
                          <p:cTn id="14" fill="hold" nodeType="afterGroup">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lide(fromLeft)">
                                      <p:cBhvr>
                                        <p:cTn id="23" dur="1000"/>
                                        <p:tgtEl>
                                          <p:spTgt spid="24"/>
                                        </p:tgtEl>
                                      </p:cBhvr>
                                    </p:animEffect>
                                  </p:childTnLst>
                                </p:cTn>
                              </p:par>
                            </p:childTnLst>
                          </p:cTn>
                        </p:par>
                        <p:par>
                          <p:cTn id="24" fill="hold" nodeType="afterGroup">
                            <p:stCondLst>
                              <p:cond delay="3000"/>
                            </p:stCondLst>
                            <p:childTnLst>
                              <p:par>
                                <p:cTn id="25" presetID="22" presetClass="entr" presetSubtype="8"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0"/>
                                        <p:tgtEl>
                                          <p:spTgt spid="26"/>
                                        </p:tgtEl>
                                      </p:cBhvr>
                                    </p:animEffect>
                                  </p:childTnLst>
                                </p:cTn>
                              </p:par>
                            </p:childTnLst>
                          </p:cTn>
                        </p:par>
                        <p:par>
                          <p:cTn id="28" fill="hold" nodeType="afterGroup">
                            <p:stCondLst>
                              <p:cond delay="8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2000"/>
                                        <p:tgtEl>
                                          <p:spTgt spid="28"/>
                                        </p:tgtEl>
                                      </p:cBhvr>
                                    </p:animEffect>
                                  </p:childTnLst>
                                </p:cTn>
                              </p:par>
                            </p:childTnLst>
                          </p:cTn>
                        </p:par>
                        <p:par>
                          <p:cTn id="32" fill="hold" nodeType="afterGroup">
                            <p:stCondLst>
                              <p:cond delay="10000"/>
                            </p:stCondLst>
                            <p:childTnLst>
                              <p:par>
                                <p:cTn id="33" presetID="12" presetClass="entr" presetSubtype="8"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slide(fromLeft)">
                                      <p:cBhvr>
                                        <p:cTn id="35" dur="1000"/>
                                        <p:tgtEl>
                                          <p:spTgt spid="31"/>
                                        </p:tgtEl>
                                      </p:cBhvr>
                                    </p:animEffect>
                                  </p:childTnLst>
                                </p:cTn>
                              </p:par>
                            </p:childTnLst>
                          </p:cTn>
                        </p:par>
                        <p:par>
                          <p:cTn id="36" fill="hold" nodeType="afterGroup">
                            <p:stCondLst>
                              <p:cond delay="11000"/>
                            </p:stCondLst>
                            <p:childTnLst>
                              <p:par>
                                <p:cTn id="37" presetID="22" presetClass="entr" presetSubtype="8"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0"/>
                                        <p:tgtEl>
                                          <p:spTgt spid="32"/>
                                        </p:tgtEl>
                                      </p:cBhvr>
                                    </p:animEffect>
                                  </p:childTnLst>
                                </p:cTn>
                              </p:par>
                            </p:childTnLst>
                          </p:cTn>
                        </p:par>
                        <p:par>
                          <p:cTn id="40" fill="hold" nodeType="afterGroup">
                            <p:stCondLst>
                              <p:cond delay="16000"/>
                            </p:stCondLst>
                            <p:childTnLst>
                              <p:par>
                                <p:cTn id="41" presetID="22" presetClass="entr" presetSubtype="8"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2000"/>
                                        <p:tgtEl>
                                          <p:spTgt spid="34"/>
                                        </p:tgtEl>
                                      </p:cBhvr>
                                    </p:animEffect>
                                  </p:childTnLst>
                                </p:cTn>
                              </p:par>
                            </p:childTnLst>
                          </p:cTn>
                        </p:par>
                        <p:par>
                          <p:cTn id="44" fill="hold" nodeType="afterGroup">
                            <p:stCondLst>
                              <p:cond delay="18000"/>
                            </p:stCondLst>
                            <p:childTnLst>
                              <p:par>
                                <p:cTn id="45" presetID="1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slide(fromLeft)">
                                      <p:cBhvr>
                                        <p:cTn id="47" dur="1000"/>
                                        <p:tgtEl>
                                          <p:spTgt spid="37"/>
                                        </p:tgtEl>
                                      </p:cBhvr>
                                    </p:animEffect>
                                  </p:childTnLst>
                                </p:cTn>
                              </p:par>
                            </p:childTnLst>
                          </p:cTn>
                        </p:par>
                        <p:par>
                          <p:cTn id="48" fill="hold" nodeType="afterGroup">
                            <p:stCondLst>
                              <p:cond delay="19000"/>
                            </p:stCondLst>
                            <p:childTnLst>
                              <p:par>
                                <p:cTn id="49" presetID="22" presetClass="entr" presetSubtype="8" fill="hold"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0"/>
                                        <p:tgtEl>
                                          <p:spTgt spid="38"/>
                                        </p:tgtEl>
                                      </p:cBhvr>
                                    </p:animEffect>
                                  </p:childTnLst>
                                </p:cTn>
                              </p:par>
                            </p:childTnLst>
                          </p:cTn>
                        </p:par>
                        <p:par>
                          <p:cTn id="52" fill="hold" nodeType="afterGroup">
                            <p:stCondLst>
                              <p:cond delay="24000"/>
                            </p:stCondLst>
                            <p:childTnLst>
                              <p:par>
                                <p:cTn id="53" presetID="22" presetClass="entr" presetSubtype="8"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left)">
                                      <p:cBhvr>
                                        <p:cTn id="55" dur="2000"/>
                                        <p:tgtEl>
                                          <p:spTgt spid="40"/>
                                        </p:tgtEl>
                                      </p:cBhvr>
                                    </p:animEffect>
                                  </p:childTnLst>
                                </p:cTn>
                              </p:par>
                            </p:childTnLst>
                          </p:cTn>
                        </p:par>
                        <p:par>
                          <p:cTn id="56" fill="hold" nodeType="afterGroup">
                            <p:stCondLst>
                              <p:cond delay="26000"/>
                            </p:stCondLst>
                            <p:childTnLst>
                              <p:par>
                                <p:cTn id="57" presetID="1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slide(fromLeft)">
                                      <p:cBhvr>
                                        <p:cTn id="59" dur="1000"/>
                                        <p:tgtEl>
                                          <p:spTgt spid="41"/>
                                        </p:tgtEl>
                                      </p:cBhvr>
                                    </p:animEffect>
                                  </p:childTnLst>
                                </p:cTn>
                              </p:par>
                            </p:childTnLst>
                          </p:cTn>
                        </p:par>
                        <p:par>
                          <p:cTn id="60" fill="hold" nodeType="afterGroup">
                            <p:stCondLst>
                              <p:cond delay="27000"/>
                            </p:stCondLst>
                            <p:childTnLst>
                              <p:par>
                                <p:cTn id="61" presetID="22" presetClass="entr" presetSubtype="8" fill="hold"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left)">
                                      <p:cBhvr>
                                        <p:cTn id="63" dur="5000"/>
                                        <p:tgtEl>
                                          <p:spTgt spid="42"/>
                                        </p:tgtEl>
                                      </p:cBhvr>
                                    </p:animEffect>
                                  </p:childTnLst>
                                </p:cTn>
                              </p:par>
                            </p:childTnLst>
                          </p:cTn>
                        </p:par>
                        <p:par>
                          <p:cTn id="64" fill="hold" nodeType="afterGroup">
                            <p:stCondLst>
                              <p:cond delay="32000"/>
                            </p:stCondLst>
                            <p:childTnLst>
                              <p:par>
                                <p:cTn id="65" presetID="12" presetClass="entr" presetSubtype="8"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slide(fromLeft)">
                                      <p:cBhvr>
                                        <p:cTn id="67" dur="1000"/>
                                        <p:tgtEl>
                                          <p:spTgt spid="44"/>
                                        </p:tgtEl>
                                      </p:cBhvr>
                                    </p:animEffect>
                                  </p:childTnLst>
                                </p:cTn>
                              </p:par>
                            </p:childTnLst>
                          </p:cTn>
                        </p:par>
                        <p:par>
                          <p:cTn id="68" fill="hold" nodeType="afterGroup">
                            <p:stCondLst>
                              <p:cond delay="33000"/>
                            </p:stCondLst>
                            <p:childTnLst>
                              <p:par>
                                <p:cTn id="69" presetID="22" presetClass="entr" presetSubtype="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wipe(left)">
                                      <p:cBhvr>
                                        <p:cTn id="71" dur="5000"/>
                                        <p:tgtEl>
                                          <p:spTgt spid="45"/>
                                        </p:tgtEl>
                                      </p:cBhvr>
                                    </p:animEffect>
                                  </p:childTnLst>
                                </p:cTn>
                              </p:par>
                            </p:childTnLst>
                          </p:cTn>
                        </p:par>
                        <p:par>
                          <p:cTn id="72" fill="hold" nodeType="afterGroup">
                            <p:stCondLst>
                              <p:cond delay="38000"/>
                            </p:stCondLst>
                            <p:childTnLst>
                              <p:par>
                                <p:cTn id="73" presetID="12" presetClass="entr" presetSubtype="8"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slide(fromLeft)">
                                      <p:cBhvr>
                                        <p:cTn id="75" dur="1000"/>
                                        <p:tgtEl>
                                          <p:spTgt spid="47"/>
                                        </p:tgtEl>
                                      </p:cBhvr>
                                    </p:animEffect>
                                  </p:childTnLst>
                                </p:cTn>
                              </p:par>
                            </p:childTnLst>
                          </p:cTn>
                        </p:par>
                        <p:par>
                          <p:cTn id="76" fill="hold" nodeType="afterGroup">
                            <p:stCondLst>
                              <p:cond delay="39000"/>
                            </p:stCondLst>
                            <p:childTnLst>
                              <p:par>
                                <p:cTn id="77" presetID="22" presetClass="entr" presetSubtype="8" fill="hold" nodeType="after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wipe(left)">
                                      <p:cBhvr>
                                        <p:cTn id="79" dur="5000"/>
                                        <p:tgtEl>
                                          <p:spTgt spid="48"/>
                                        </p:tgtEl>
                                      </p:cBhvr>
                                    </p:animEffect>
                                  </p:childTnLst>
                                </p:cTn>
                              </p:par>
                            </p:childTnLst>
                          </p:cTn>
                        </p:par>
                        <p:par>
                          <p:cTn id="80" fill="hold" nodeType="afterGroup">
                            <p:stCondLst>
                              <p:cond delay="44000"/>
                            </p:stCondLst>
                            <p:childTnLst>
                              <p:par>
                                <p:cTn id="81" presetID="12" presetClass="entr" presetSubtype="8"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slide(fromLeft)">
                                      <p:cBhvr>
                                        <p:cTn id="83" dur="1000"/>
                                        <p:tgtEl>
                                          <p:spTgt spid="50"/>
                                        </p:tgtEl>
                                      </p:cBhvr>
                                    </p:animEffect>
                                  </p:childTnLst>
                                </p:cTn>
                              </p:par>
                            </p:childTnLst>
                          </p:cTn>
                        </p:par>
                        <p:par>
                          <p:cTn id="84" fill="hold" nodeType="afterGroup">
                            <p:stCondLst>
                              <p:cond delay="45000"/>
                            </p:stCondLst>
                            <p:childTnLst>
                              <p:par>
                                <p:cTn id="85" presetID="22" presetClass="entr" presetSubtype="8" fill="hold"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0"/>
                                        <p:tgtEl>
                                          <p:spTgt spid="51"/>
                                        </p:tgtEl>
                                      </p:cBhvr>
                                    </p:animEffect>
                                  </p:childTnLst>
                                </p:cTn>
                              </p:par>
                            </p:childTnLst>
                          </p:cTn>
                        </p:par>
                        <p:par>
                          <p:cTn id="88" fill="hold" nodeType="afterGroup">
                            <p:stCondLst>
                              <p:cond delay="50000"/>
                            </p:stCondLst>
                            <p:childTnLst>
                              <p:par>
                                <p:cTn id="89" presetID="12" presetClass="entr" presetSubtype="8"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slide(fromLeft)">
                                      <p:cBhvr>
                                        <p:cTn id="91" dur="1000"/>
                                        <p:tgtEl>
                                          <p:spTgt spid="53"/>
                                        </p:tgtEl>
                                      </p:cBhvr>
                                    </p:animEffect>
                                  </p:childTnLst>
                                </p:cTn>
                              </p:par>
                            </p:childTnLst>
                          </p:cTn>
                        </p:par>
                        <p:par>
                          <p:cTn id="92" fill="hold" nodeType="afterGroup">
                            <p:stCondLst>
                              <p:cond delay="51000"/>
                            </p:stCondLst>
                            <p:childTnLst>
                              <p:par>
                                <p:cTn id="93" presetID="22" presetClass="entr" presetSubtype="8" fill="hold"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wipe(left)">
                                      <p:cBhvr>
                                        <p:cTn id="95" dur="5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autoUpdateAnimBg="0"/>
      <p:bldP spid="31" grpId="0" autoUpdateAnimBg="0"/>
      <p:bldP spid="37" grpId="0" autoUpdateAnimBg="0"/>
      <p:bldP spid="41" grpId="0" autoUpdateAnimBg="0"/>
      <p:bldP spid="44" grpId="0" autoUpdateAnimBg="0"/>
      <p:bldP spid="47" grpId="0" autoUpdateAnimBg="0"/>
      <p:bldP spid="50" grpId="0" autoUpdateAnimBg="0"/>
      <p:bldP spid="53"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6349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4DA91F2E-37AD-4918-9B14-957E77D7B991}" type="slidenum">
              <a:rPr lang="en-US" smtClean="0"/>
              <a:pPr eaLnBrk="1" fontAlgn="base" hangingPunct="1">
                <a:spcBef>
                  <a:spcPct val="0"/>
                </a:spcBef>
                <a:spcAft>
                  <a:spcPct val="0"/>
                </a:spcAft>
              </a:pPr>
              <a:t>64</a:t>
            </a:fld>
            <a:endParaRPr lang="en-US" smtClean="0"/>
          </a:p>
        </p:txBody>
      </p:sp>
      <p:sp>
        <p:nvSpPr>
          <p:cNvPr id="6" name="Text Box 2"/>
          <p:cNvSpPr txBox="1">
            <a:spLocks noChangeArrowheads="1"/>
          </p:cNvSpPr>
          <p:nvPr/>
        </p:nvSpPr>
        <p:spPr bwMode="auto">
          <a:xfrm>
            <a:off x="0" y="5334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Why weren’t  DBMS used earlier??</a:t>
            </a:r>
          </a:p>
        </p:txBody>
      </p:sp>
      <p:sp>
        <p:nvSpPr>
          <p:cNvPr id="7" name="Text Box 10"/>
          <p:cNvSpPr txBox="1">
            <a:spLocks noChangeArrowheads="1"/>
          </p:cNvSpPr>
          <p:nvPr/>
        </p:nvSpPr>
        <p:spPr bwMode="auto">
          <a:xfrm>
            <a:off x="388938" y="1077913"/>
            <a:ext cx="4640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ym typeface="Symbol" pitchFamily="18" charset="2"/>
              </a:rPr>
              <a:t>  Consider an IBM 650 computer in 1956</a:t>
            </a:r>
            <a:endParaRPr lang="en-US" b="1"/>
          </a:p>
        </p:txBody>
      </p:sp>
      <p:sp>
        <p:nvSpPr>
          <p:cNvPr id="28" name="Text Box 3"/>
          <p:cNvSpPr txBox="1">
            <a:spLocks noChangeArrowheads="1"/>
          </p:cNvSpPr>
          <p:nvPr/>
        </p:nvSpPr>
        <p:spPr bwMode="auto">
          <a:xfrm>
            <a:off x="304800" y="1447800"/>
            <a:ext cx="792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 The rental price for the CPU and power supply was $3,200/month</a:t>
            </a:r>
          </a:p>
        </p:txBody>
      </p:sp>
      <p:sp>
        <p:nvSpPr>
          <p:cNvPr id="29" name="Text Box 4"/>
          <p:cNvSpPr txBox="1">
            <a:spLocks noChangeArrowheads="1"/>
          </p:cNvSpPr>
          <p:nvPr/>
        </p:nvSpPr>
        <p:spPr bwMode="auto">
          <a:xfrm>
            <a:off x="609600" y="1828800"/>
            <a:ext cx="769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0000CC"/>
                </a:solidFill>
              </a:rPr>
              <a:t> This was about the complete price of a fully loaded Cadillac </a:t>
            </a:r>
          </a:p>
        </p:txBody>
      </p:sp>
      <p:sp>
        <p:nvSpPr>
          <p:cNvPr id="36" name="Text Box 5"/>
          <p:cNvSpPr txBox="1">
            <a:spLocks noChangeArrowheads="1"/>
          </p:cNvSpPr>
          <p:nvPr/>
        </p:nvSpPr>
        <p:spPr bwMode="auto">
          <a:xfrm>
            <a:off x="381000" y="2590800"/>
            <a:ext cx="830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 The CPU was 5ft by 3ft by 6ft and weighed 1966 lbs</a:t>
            </a:r>
          </a:p>
        </p:txBody>
      </p:sp>
      <p:sp>
        <p:nvSpPr>
          <p:cNvPr id="37" name="Text Box 6"/>
          <p:cNvSpPr txBox="1">
            <a:spLocks noChangeArrowheads="1"/>
          </p:cNvSpPr>
          <p:nvPr/>
        </p:nvSpPr>
        <p:spPr bwMode="auto">
          <a:xfrm>
            <a:off x="381000" y="2909888"/>
            <a:ext cx="800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 The power unit was 5ft by 3ft by 6ft and weighed 2972 lbs</a:t>
            </a:r>
          </a:p>
        </p:txBody>
      </p:sp>
      <p:sp>
        <p:nvSpPr>
          <p:cNvPr id="38" name="Text Box 7"/>
          <p:cNvSpPr txBox="1">
            <a:spLocks noChangeArrowheads="1"/>
          </p:cNvSpPr>
          <p:nvPr/>
        </p:nvSpPr>
        <p:spPr bwMode="auto">
          <a:xfrm>
            <a:off x="609600" y="3244850"/>
            <a:ext cx="807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0000CC"/>
                </a:solidFill>
              </a:rPr>
              <a:t>  A shirt pocket HP-100 will run on 2 AA cells and is much faster </a:t>
            </a:r>
          </a:p>
        </p:txBody>
      </p:sp>
      <p:sp>
        <p:nvSpPr>
          <p:cNvPr id="39" name="Text Box 8"/>
          <p:cNvSpPr txBox="1">
            <a:spLocks noChangeArrowheads="1"/>
          </p:cNvSpPr>
          <p:nvPr/>
        </p:nvSpPr>
        <p:spPr bwMode="auto">
          <a:xfrm>
            <a:off x="304800" y="3595688"/>
            <a:ext cx="807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   A card reader/punch weighed 1295 lbs and rented for $550/month</a:t>
            </a:r>
          </a:p>
        </p:txBody>
      </p:sp>
      <p:sp>
        <p:nvSpPr>
          <p:cNvPr id="40" name="Text Box 9"/>
          <p:cNvSpPr txBox="1">
            <a:spLocks noChangeArrowheads="1"/>
          </p:cNvSpPr>
          <p:nvPr/>
        </p:nvSpPr>
        <p:spPr bwMode="auto">
          <a:xfrm>
            <a:off x="304800" y="3930650"/>
            <a:ext cx="822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  The probable operating ratio was 80% -- not guaranteed</a:t>
            </a:r>
          </a:p>
        </p:txBody>
      </p:sp>
      <p:sp>
        <p:nvSpPr>
          <p:cNvPr id="41" name="Text Box 10"/>
          <p:cNvSpPr txBox="1">
            <a:spLocks noChangeArrowheads="1"/>
          </p:cNvSpPr>
          <p:nvPr/>
        </p:nvSpPr>
        <p:spPr bwMode="auto">
          <a:xfrm>
            <a:off x="304800" y="4311650"/>
            <a:ext cx="807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  The estimated cost of spare parts was $4000/year ($196,000 in 1998)</a:t>
            </a:r>
          </a:p>
        </p:txBody>
      </p:sp>
      <p:sp>
        <p:nvSpPr>
          <p:cNvPr id="42" name="Text Box 11"/>
          <p:cNvSpPr txBox="1">
            <a:spLocks noChangeArrowheads="1"/>
          </p:cNvSpPr>
          <p:nvPr/>
        </p:nvSpPr>
        <p:spPr bwMode="auto">
          <a:xfrm>
            <a:off x="457200" y="4692650"/>
            <a:ext cx="8305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The 650 could add or subtract in 1.63 mill-seconds, multiply in 12.96 ms, and divide in 16.90 ms</a:t>
            </a:r>
          </a:p>
        </p:txBody>
      </p:sp>
      <p:sp>
        <p:nvSpPr>
          <p:cNvPr id="43" name="Text Box 12"/>
          <p:cNvSpPr txBox="1">
            <a:spLocks noChangeArrowheads="1"/>
          </p:cNvSpPr>
          <p:nvPr/>
        </p:nvSpPr>
        <p:spPr bwMode="auto">
          <a:xfrm>
            <a:off x="457200" y="5334000"/>
            <a:ext cx="838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The memory on most systems was magnetic drum with 2000 word capacity</a:t>
            </a:r>
          </a:p>
        </p:txBody>
      </p:sp>
      <p:sp>
        <p:nvSpPr>
          <p:cNvPr id="44" name="Text Box 13"/>
          <p:cNvSpPr txBox="1">
            <a:spLocks noChangeArrowheads="1"/>
          </p:cNvSpPr>
          <p:nvPr/>
        </p:nvSpPr>
        <p:spPr bwMode="auto">
          <a:xfrm>
            <a:off x="457200" y="5715000"/>
            <a:ext cx="807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0000CC"/>
                </a:solidFill>
              </a:rPr>
              <a:t>For an additional $1,500/month youcould add magnetic core memory of 60 words with access time of .096ms</a:t>
            </a:r>
          </a:p>
        </p:txBody>
      </p:sp>
      <p:sp>
        <p:nvSpPr>
          <p:cNvPr id="45" name="Text Box 14"/>
          <p:cNvSpPr txBox="1">
            <a:spLocks noChangeArrowheads="1"/>
          </p:cNvSpPr>
          <p:nvPr/>
        </p:nvSpPr>
        <p:spPr bwMode="auto">
          <a:xfrm>
            <a:off x="609600" y="2165350"/>
            <a:ext cx="769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0000CC"/>
                </a:solidFill>
              </a:rPr>
              <a:t> The equivalent of $26,624 in 2011 </a:t>
            </a:r>
          </a:p>
        </p:txBody>
      </p:sp>
      <p:sp>
        <p:nvSpPr>
          <p:cNvPr id="46" name="Text Box 10"/>
          <p:cNvSpPr txBox="1">
            <a:spLocks noChangeArrowheads="1"/>
          </p:cNvSpPr>
          <p:nvPr/>
        </p:nvSpPr>
        <p:spPr bwMode="auto">
          <a:xfrm>
            <a:off x="5051425" y="1077913"/>
            <a:ext cx="3597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ym typeface="Symbol" pitchFamily="18" charset="2"/>
              </a:rPr>
              <a:t>($1.00 in 1956  = $8.32 in 2011)</a:t>
            </a:r>
            <a:endParaRPr lang="en-US"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7"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ppt_h/2"/>
                                          </p:val>
                                        </p:tav>
                                        <p:tav tm="100000">
                                          <p:val>
                                            <p:strVal val="#ppt_y"/>
                                          </p:val>
                                        </p:tav>
                                      </p:tavLst>
                                    </p:anim>
                                    <p:anim calcmode="lin" valueType="num">
                                      <p:cBhvr>
                                        <p:cTn id="15" dur="1000" fill="hold"/>
                                        <p:tgtEl>
                                          <p:spTgt spid="7"/>
                                        </p:tgtEl>
                                        <p:attrNameLst>
                                          <p:attrName>ppt_w</p:attrName>
                                        </p:attrNameLst>
                                      </p:cBhvr>
                                      <p:tavLst>
                                        <p:tav tm="0">
                                          <p:val>
                                            <p:strVal val="#ppt_w"/>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dissolve">
                                      <p:cBhvr>
                                        <p:cTn id="21" dur="1000"/>
                                        <p:tgtEl>
                                          <p:spTgt spid="4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1000"/>
                                        <p:tgtEl>
                                          <p:spTgt spid="28"/>
                                        </p:tgtEl>
                                      </p:cBhvr>
                                    </p:animEffect>
                                  </p:childTnLst>
                                </p:cTn>
                              </p:par>
                            </p:childTnLst>
                          </p:cTn>
                        </p:par>
                        <p:par>
                          <p:cTn id="27" fill="hold" nodeType="afterGroup">
                            <p:stCondLst>
                              <p:cond delay="1000"/>
                            </p:stCondLst>
                            <p:childTnLst>
                              <p:par>
                                <p:cTn id="28" presetID="22" presetClass="entr" presetSubtype="1"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up)">
                                      <p:cBhvr>
                                        <p:cTn id="30" dur="1000"/>
                                        <p:tgtEl>
                                          <p:spTgt spid="29"/>
                                        </p:tgtEl>
                                      </p:cBhvr>
                                    </p:animEffect>
                                  </p:childTnLst>
                                </p:cTn>
                              </p:par>
                            </p:childTnLst>
                          </p:cTn>
                        </p:par>
                        <p:par>
                          <p:cTn id="31" fill="hold" nodeType="afterGroup">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ipe(up)">
                                      <p:cBhvr>
                                        <p:cTn id="34" dur="1000"/>
                                        <p:tgtEl>
                                          <p:spTgt spid="4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left)">
                                      <p:cBhvr>
                                        <p:cTn id="39" dur="1000"/>
                                        <p:tgtEl>
                                          <p:spTgt spid="36"/>
                                        </p:tgtEl>
                                      </p:cBhvr>
                                    </p:animEffect>
                                  </p:childTnLst>
                                </p:cTn>
                              </p:par>
                            </p:childTnLst>
                          </p:cTn>
                        </p:par>
                        <p:par>
                          <p:cTn id="40" fill="hold" nodeType="afterGroup">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1000"/>
                                        <p:tgtEl>
                                          <p:spTgt spid="37"/>
                                        </p:tgtEl>
                                      </p:cBhvr>
                                    </p:animEffect>
                                  </p:childTnLst>
                                </p:cTn>
                              </p:par>
                            </p:childTnLst>
                          </p:cTn>
                        </p:par>
                        <p:par>
                          <p:cTn id="44" fill="hold" nodeType="afterGroup">
                            <p:stCondLst>
                              <p:cond delay="2000"/>
                            </p:stCondLst>
                            <p:childTnLst>
                              <p:par>
                                <p:cTn id="45" presetID="22" presetClass="entr" presetSubtype="4"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1000"/>
                                        <p:tgtEl>
                                          <p:spTgt spid="3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wipe(left)">
                                      <p:cBhvr>
                                        <p:cTn id="52" dur="1000"/>
                                        <p:tgtEl>
                                          <p:spTgt spid="39"/>
                                        </p:tgtEl>
                                      </p:cBhvr>
                                    </p:animEffect>
                                  </p:childTnLst>
                                </p:cTn>
                              </p:par>
                            </p:childTnLst>
                          </p:cTn>
                        </p:par>
                        <p:par>
                          <p:cTn id="53" fill="hold" nodeType="afterGroup">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wipe(left)">
                                      <p:cBhvr>
                                        <p:cTn id="56" dur="1000"/>
                                        <p:tgtEl>
                                          <p:spTgt spid="40"/>
                                        </p:tgtEl>
                                      </p:cBhvr>
                                    </p:animEffect>
                                  </p:childTnLst>
                                </p:cTn>
                              </p:par>
                            </p:childTnLst>
                          </p:cTn>
                        </p:par>
                        <p:par>
                          <p:cTn id="57" fill="hold" nodeType="afterGroup">
                            <p:stCondLst>
                              <p:cond delay="2000"/>
                            </p:stCondLst>
                            <p:childTnLst>
                              <p:par>
                                <p:cTn id="58" presetID="22" presetClass="entr" presetSubtype="8"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ipe(left)">
                                      <p:cBhvr>
                                        <p:cTn id="60" dur="1000"/>
                                        <p:tgtEl>
                                          <p:spTgt spid="41"/>
                                        </p:tgtEl>
                                      </p:cBhvr>
                                    </p:animEffect>
                                  </p:childTnLst>
                                </p:cTn>
                              </p:par>
                            </p:childTnLst>
                          </p:cTn>
                        </p:par>
                        <p:par>
                          <p:cTn id="61" fill="hold" nodeType="afterGroup">
                            <p:stCondLst>
                              <p:cond delay="300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1000"/>
                                        <p:tgtEl>
                                          <p:spTgt spid="42"/>
                                        </p:tgtEl>
                                      </p:cBhvr>
                                    </p:animEffect>
                                  </p:childTnLst>
                                </p:cTn>
                              </p:par>
                            </p:childTnLst>
                          </p:cTn>
                        </p:par>
                        <p:par>
                          <p:cTn id="65" fill="hold" nodeType="afterGroup">
                            <p:stCondLst>
                              <p:cond delay="4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1000"/>
                                        <p:tgtEl>
                                          <p:spTgt spid="43"/>
                                        </p:tgtEl>
                                      </p:cBhvr>
                                    </p:animEffect>
                                  </p:childTnLst>
                                </p:cTn>
                              </p:par>
                            </p:childTnLst>
                          </p:cTn>
                        </p:par>
                        <p:par>
                          <p:cTn id="69" fill="hold" nodeType="afterGroup">
                            <p:stCondLst>
                              <p:cond delay="50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utoUpdateAnimBg="0"/>
      <p:bldP spid="28" grpId="0"/>
      <p:bldP spid="29" grpId="0"/>
      <p:bldP spid="36" grpId="0"/>
      <p:bldP spid="37" grpId="0"/>
      <p:bldP spid="38" grpId="0"/>
      <p:bldP spid="39" grpId="0"/>
      <p:bldP spid="40" grpId="0"/>
      <p:bldP spid="41" grpId="0"/>
      <p:bldP spid="42" grpId="0"/>
      <p:bldP spid="43" grpId="0"/>
      <p:bldP spid="44" grpId="0"/>
      <p:bldP spid="45" grpId="0"/>
      <p:bldP spid="4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6451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C4EDD056-6367-4D6F-92E6-C65620909AFA}" type="slidenum">
              <a:rPr lang="en-US" smtClean="0"/>
              <a:pPr eaLnBrk="1" fontAlgn="base" hangingPunct="1">
                <a:spcBef>
                  <a:spcPct val="0"/>
                </a:spcBef>
                <a:spcAft>
                  <a:spcPct val="0"/>
                </a:spcAft>
              </a:pPr>
              <a:t>65</a:t>
            </a:fld>
            <a:endParaRPr lang="en-US" smtClean="0"/>
          </a:p>
        </p:txBody>
      </p:sp>
      <p:sp>
        <p:nvSpPr>
          <p:cNvPr id="6" name="Text Box 2"/>
          <p:cNvSpPr txBox="1">
            <a:spLocks noChangeArrowheads="1"/>
          </p:cNvSpPr>
          <p:nvPr/>
        </p:nvSpPr>
        <p:spPr bwMode="auto">
          <a:xfrm>
            <a:off x="0" y="5334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Why weren’t  DBMS used earlier??</a:t>
            </a:r>
          </a:p>
        </p:txBody>
      </p:sp>
      <p:sp>
        <p:nvSpPr>
          <p:cNvPr id="7" name="Text Box 10"/>
          <p:cNvSpPr txBox="1">
            <a:spLocks noChangeArrowheads="1"/>
          </p:cNvSpPr>
          <p:nvPr/>
        </p:nvSpPr>
        <p:spPr bwMode="auto">
          <a:xfrm>
            <a:off x="381000" y="1219200"/>
            <a:ext cx="594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sym typeface="Symbol" pitchFamily="18" charset="2"/>
              </a:rPr>
              <a:t>  Problems with RDMS</a:t>
            </a:r>
            <a:endParaRPr lang="en-US" sz="2800" b="1"/>
          </a:p>
        </p:txBody>
      </p:sp>
      <p:sp>
        <p:nvSpPr>
          <p:cNvPr id="19" name="Text Box 4"/>
          <p:cNvSpPr txBox="1">
            <a:spLocks noChangeArrowheads="1"/>
          </p:cNvSpPr>
          <p:nvPr/>
        </p:nvSpPr>
        <p:spPr bwMode="auto">
          <a:xfrm>
            <a:off x="381000" y="17526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ym typeface="Symbol" pitchFamily="18" charset="2"/>
              </a:rPr>
              <a:t>  Consider the typical computer in 1970:</a:t>
            </a:r>
            <a:endParaRPr lang="en-US" sz="2400"/>
          </a:p>
        </p:txBody>
      </p:sp>
      <p:sp>
        <p:nvSpPr>
          <p:cNvPr id="20" name="Text Box 6"/>
          <p:cNvSpPr txBox="1">
            <a:spLocks noChangeArrowheads="1"/>
          </p:cNvSpPr>
          <p:nvPr/>
        </p:nvSpPr>
        <p:spPr bwMode="auto">
          <a:xfrm>
            <a:off x="1828800" y="2209800"/>
            <a:ext cx="632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latin typeface="Times New Roman" pitchFamily="18" charset="0"/>
              </a:rPr>
              <a:t>   0.01 Microsecond per operation</a:t>
            </a:r>
          </a:p>
        </p:txBody>
      </p:sp>
      <p:sp>
        <p:nvSpPr>
          <p:cNvPr id="21" name="Text Box 7"/>
          <p:cNvSpPr txBox="1">
            <a:spLocks noChangeArrowheads="1"/>
          </p:cNvSpPr>
          <p:nvPr/>
        </p:nvSpPr>
        <p:spPr bwMode="auto">
          <a:xfrm>
            <a:off x="838200" y="3098800"/>
            <a:ext cx="2133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solidFill>
                  <a:srgbClr val="009900"/>
                </a:solidFill>
                <a:latin typeface="Times New Roman" pitchFamily="18" charset="0"/>
              </a:rPr>
              <a:t>Memory:</a:t>
            </a:r>
          </a:p>
        </p:txBody>
      </p:sp>
      <p:sp>
        <p:nvSpPr>
          <p:cNvPr id="22" name="Text Box 8"/>
          <p:cNvSpPr txBox="1">
            <a:spLocks noChangeArrowheads="1"/>
          </p:cNvSpPr>
          <p:nvPr/>
        </p:nvSpPr>
        <p:spPr bwMode="auto">
          <a:xfrm>
            <a:off x="2514600" y="3175000"/>
            <a:ext cx="365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8" charset="0"/>
              </a:rPr>
              <a:t>  32K to 3MB</a:t>
            </a:r>
          </a:p>
        </p:txBody>
      </p:sp>
      <p:sp>
        <p:nvSpPr>
          <p:cNvPr id="23" name="Text Box 9"/>
          <p:cNvSpPr txBox="1">
            <a:spLocks noChangeArrowheads="1"/>
          </p:cNvSpPr>
          <p:nvPr/>
        </p:nvSpPr>
        <p:spPr bwMode="auto">
          <a:xfrm>
            <a:off x="4343400" y="3733800"/>
            <a:ext cx="365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latin typeface="Times New Roman" pitchFamily="18" charset="0"/>
              </a:rPr>
              <a:t>  Magnetic Disks … but …</a:t>
            </a:r>
          </a:p>
        </p:txBody>
      </p:sp>
      <p:sp>
        <p:nvSpPr>
          <p:cNvPr id="24" name="Text Box 15"/>
          <p:cNvSpPr txBox="1">
            <a:spLocks noChangeArrowheads="1"/>
          </p:cNvSpPr>
          <p:nvPr/>
        </p:nvSpPr>
        <p:spPr bwMode="auto">
          <a:xfrm>
            <a:off x="838200" y="2197100"/>
            <a:ext cx="2514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solidFill>
                  <a:srgbClr val="009900"/>
                </a:solidFill>
                <a:latin typeface="Times New Roman" pitchFamily="18" charset="0"/>
              </a:rPr>
              <a:t>Speed:</a:t>
            </a:r>
          </a:p>
        </p:txBody>
      </p:sp>
      <p:sp>
        <p:nvSpPr>
          <p:cNvPr id="25" name="Text Box 16"/>
          <p:cNvSpPr txBox="1">
            <a:spLocks noChangeArrowheads="1"/>
          </p:cNvSpPr>
          <p:nvPr/>
        </p:nvSpPr>
        <p:spPr bwMode="auto">
          <a:xfrm>
            <a:off x="838200" y="3630613"/>
            <a:ext cx="4648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solidFill>
                  <a:srgbClr val="009900"/>
                </a:solidFill>
                <a:latin typeface="Times New Roman" pitchFamily="18" charset="0"/>
              </a:rPr>
              <a:t>Secondary Storage:</a:t>
            </a:r>
          </a:p>
        </p:txBody>
      </p:sp>
      <p:sp>
        <p:nvSpPr>
          <p:cNvPr id="26" name="Text Box 21"/>
          <p:cNvSpPr txBox="1">
            <a:spLocks noChangeArrowheads="1"/>
          </p:cNvSpPr>
          <p:nvPr/>
        </p:nvSpPr>
        <p:spPr bwMode="auto">
          <a:xfrm>
            <a:off x="2667000" y="2833688"/>
            <a:ext cx="3124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996633"/>
                </a:solidFill>
              </a:rPr>
              <a:t>(1,000,000/.01 = 100 MIPS)</a:t>
            </a:r>
          </a:p>
        </p:txBody>
      </p:sp>
      <p:grpSp>
        <p:nvGrpSpPr>
          <p:cNvPr id="2" name="Group 23"/>
          <p:cNvGrpSpPr>
            <a:grpSpLocks/>
          </p:cNvGrpSpPr>
          <p:nvPr/>
        </p:nvGrpSpPr>
        <p:grpSpPr bwMode="auto">
          <a:xfrm>
            <a:off x="6553200" y="4164013"/>
            <a:ext cx="2590800" cy="2846387"/>
            <a:chOff x="4176" y="2616"/>
            <a:chExt cx="1200" cy="1719"/>
          </a:xfrm>
        </p:grpSpPr>
        <p:pic>
          <p:nvPicPr>
            <p:cNvPr id="64533" name="Picture 24" descr="di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 y="2616"/>
              <a:ext cx="1178" cy="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34" name="Text Box 25"/>
            <p:cNvSpPr txBox="1">
              <a:spLocks noChangeArrowheads="1"/>
            </p:cNvSpPr>
            <p:nvPr/>
          </p:nvSpPr>
          <p:spPr bwMode="auto">
            <a:xfrm>
              <a:off x="4176" y="3983"/>
              <a:ext cx="1200"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b="1"/>
                <a:t>IBM 1405 Disk Storage</a:t>
              </a:r>
            </a:p>
          </p:txBody>
        </p:sp>
      </p:grpSp>
      <p:sp>
        <p:nvSpPr>
          <p:cNvPr id="30" name="Text Box 26"/>
          <p:cNvSpPr txBox="1">
            <a:spLocks noChangeArrowheads="1"/>
          </p:cNvSpPr>
          <p:nvPr/>
        </p:nvSpPr>
        <p:spPr bwMode="auto">
          <a:xfrm>
            <a:off x="1219200" y="4191000"/>
            <a:ext cx="365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latin typeface="Times New Roman" pitchFamily="18" charset="0"/>
              </a:rPr>
              <a:t>  The IBM 1405 Disk:</a:t>
            </a:r>
          </a:p>
        </p:txBody>
      </p:sp>
      <p:sp>
        <p:nvSpPr>
          <p:cNvPr id="31" name="Text Box 27"/>
          <p:cNvSpPr txBox="1">
            <a:spLocks noChangeArrowheads="1"/>
          </p:cNvSpPr>
          <p:nvPr/>
        </p:nvSpPr>
        <p:spPr bwMode="auto">
          <a:xfrm>
            <a:off x="1447800" y="4572000"/>
            <a:ext cx="56388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solidFill>
                  <a:srgbClr val="0000CC"/>
                </a:solidFill>
                <a:latin typeface="Times New Roman" pitchFamily="18" charset="0"/>
              </a:rPr>
              <a:t>   Could store up to 10 MB per disk</a:t>
            </a:r>
          </a:p>
        </p:txBody>
      </p:sp>
      <p:sp>
        <p:nvSpPr>
          <p:cNvPr id="32" name="Text Box 28"/>
          <p:cNvSpPr txBox="1">
            <a:spLocks noChangeArrowheads="1"/>
          </p:cNvSpPr>
          <p:nvPr/>
        </p:nvSpPr>
        <p:spPr bwMode="auto">
          <a:xfrm>
            <a:off x="1447800" y="4876800"/>
            <a:ext cx="57912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solidFill>
                  <a:srgbClr val="0000CC"/>
                </a:solidFill>
                <a:latin typeface="Times New Roman" pitchFamily="18" charset="0"/>
              </a:rPr>
              <a:t>   Had up to 50 Disks, each 2’ in Diameter</a:t>
            </a:r>
          </a:p>
        </p:txBody>
      </p:sp>
      <p:sp>
        <p:nvSpPr>
          <p:cNvPr id="33" name="Text Box 29"/>
          <p:cNvSpPr txBox="1">
            <a:spLocks noChangeArrowheads="1"/>
          </p:cNvSpPr>
          <p:nvPr/>
        </p:nvSpPr>
        <p:spPr bwMode="auto">
          <a:xfrm>
            <a:off x="1600200" y="5181600"/>
            <a:ext cx="55626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solidFill>
                  <a:srgbClr val="0000CC"/>
                </a:solidFill>
                <a:latin typeface="Times New Roman" pitchFamily="18" charset="0"/>
                <a:cs typeface="Arial" charset="0"/>
              </a:rPr>
              <a:t>Purchase price per MB: around $10,000 </a:t>
            </a:r>
          </a:p>
        </p:txBody>
      </p:sp>
      <p:sp>
        <p:nvSpPr>
          <p:cNvPr id="34" name="Text Box 30"/>
          <p:cNvSpPr txBox="1">
            <a:spLocks noChangeArrowheads="1"/>
          </p:cNvSpPr>
          <p:nvPr/>
        </p:nvSpPr>
        <p:spPr bwMode="auto">
          <a:xfrm>
            <a:off x="2057400" y="5649913"/>
            <a:ext cx="3810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2000">
                <a:solidFill>
                  <a:srgbClr val="996633"/>
                </a:solidFill>
              </a:rPr>
              <a:t>(vs. $0.001 for 2009 disk drives)</a:t>
            </a:r>
          </a:p>
        </p:txBody>
      </p:sp>
      <p:sp>
        <p:nvSpPr>
          <p:cNvPr id="35" name="TextBox 34"/>
          <p:cNvSpPr txBox="1">
            <a:spLocks noChangeArrowheads="1"/>
          </p:cNvSpPr>
          <p:nvPr/>
        </p:nvSpPr>
        <p:spPr bwMode="auto">
          <a:xfrm>
            <a:off x="685800" y="6153150"/>
            <a:ext cx="5867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a:solidFill>
                  <a:srgbClr val="C00000"/>
                </a:solidFill>
              </a:rPr>
              <a:t>(And this was considered a HUGE improvement)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
                                          </p:val>
                                        </p:tav>
                                        <p:tav tm="100000">
                                          <p:val>
                                            <p:strVal val="#ppt_x"/>
                                          </p:val>
                                        </p:tav>
                                      </p:tavLst>
                                    </p:anim>
                                    <p:anim calcmode="lin" valueType="num">
                                      <p:cBhvr>
                                        <p:cTn id="8" dur="1000" fill="hold"/>
                                        <p:tgtEl>
                                          <p:spTgt spid="7"/>
                                        </p:tgtEl>
                                        <p:attrNameLst>
                                          <p:attrName>ppt_y</p:attrName>
                                        </p:attrNameLst>
                                      </p:cBhvr>
                                      <p:tavLst>
                                        <p:tav tm="0">
                                          <p:val>
                                            <p:strVal val="#ppt_y+#ppt_h/2"/>
                                          </p:val>
                                        </p:tav>
                                        <p:tav tm="100000">
                                          <p:val>
                                            <p:strVal val="#ppt_y"/>
                                          </p:val>
                                        </p:tav>
                                      </p:tavLst>
                                    </p:anim>
                                    <p:anim calcmode="lin" valueType="num">
                                      <p:cBhvr>
                                        <p:cTn id="9" dur="1000" fill="hold"/>
                                        <p:tgtEl>
                                          <p:spTgt spid="7"/>
                                        </p:tgtEl>
                                        <p:attrNameLst>
                                          <p:attrName>ppt_w</p:attrName>
                                        </p:attrNameLst>
                                      </p:cBhvr>
                                      <p:tavLst>
                                        <p:tav tm="0">
                                          <p:val>
                                            <p:strVal val="#ppt_w"/>
                                          </p:val>
                                        </p:tav>
                                        <p:tav tm="100000">
                                          <p:val>
                                            <p:strVal val="#ppt_w"/>
                                          </p:val>
                                        </p:tav>
                                      </p:tavLst>
                                    </p:anim>
                                    <p:anim calcmode="lin" valueType="num">
                                      <p:cBhvr>
                                        <p:cTn id="10" dur="1000" fill="hold"/>
                                        <p:tgtEl>
                                          <p:spTgt spid="7"/>
                                        </p:tgtEl>
                                        <p:attrNameLst>
                                          <p:attrName>ppt_h</p:attrName>
                                        </p:attrNameLst>
                                      </p:cBhvr>
                                      <p:tavLst>
                                        <p:tav tm="0">
                                          <p:val>
                                            <p:fltVal val="0"/>
                                          </p:val>
                                        </p:tav>
                                        <p:tav tm="100000">
                                          <p:val>
                                            <p:strVal val="#ppt_h"/>
                                          </p:val>
                                        </p:tav>
                                      </p:tavLst>
                                    </p:anim>
                                  </p:childTnLst>
                                </p:cTn>
                              </p:par>
                            </p:childTnLst>
                          </p:cTn>
                        </p:par>
                        <p:par>
                          <p:cTn id="11" fill="hold" nodeType="afterGroup">
                            <p:stCondLst>
                              <p:cond delay="1000"/>
                            </p:stCondLst>
                            <p:childTnLst>
                              <p:par>
                                <p:cTn id="12" presetID="17" presetClass="entr" presetSubtype="4"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ppt_h/2"/>
                                          </p:val>
                                        </p:tav>
                                        <p:tav tm="100000">
                                          <p:val>
                                            <p:strVal val="#ppt_y"/>
                                          </p:val>
                                        </p:tav>
                                      </p:tavLst>
                                    </p:anim>
                                    <p:anim calcmode="lin" valueType="num">
                                      <p:cBhvr>
                                        <p:cTn id="16" dur="1000" fill="hold"/>
                                        <p:tgtEl>
                                          <p:spTgt spid="19"/>
                                        </p:tgtEl>
                                        <p:attrNameLst>
                                          <p:attrName>ppt_w</p:attrName>
                                        </p:attrNameLst>
                                      </p:cBhvr>
                                      <p:tavLst>
                                        <p:tav tm="0">
                                          <p:val>
                                            <p:strVal val="#ppt_w"/>
                                          </p:val>
                                        </p:tav>
                                        <p:tav tm="100000">
                                          <p:val>
                                            <p:strVal val="#ppt_w"/>
                                          </p:val>
                                        </p:tav>
                                      </p:tavLst>
                                    </p:anim>
                                    <p:anim calcmode="lin" valueType="num">
                                      <p:cBhvr>
                                        <p:cTn id="17" dur="1000" fill="hold"/>
                                        <p:tgtEl>
                                          <p:spTgt spid="19"/>
                                        </p:tgtEl>
                                        <p:attrNameLst>
                                          <p:attrName>ppt_h</p:attrName>
                                        </p:attrNameLst>
                                      </p:cBhvr>
                                      <p:tavLst>
                                        <p:tav tm="0">
                                          <p:val>
                                            <p:fltVal val="0"/>
                                          </p:val>
                                        </p:tav>
                                        <p:tav tm="100000">
                                          <p:val>
                                            <p:strVal val="#ppt_h"/>
                                          </p:val>
                                        </p:tav>
                                      </p:tavLst>
                                    </p:anim>
                                  </p:childTnLst>
                                </p:cTn>
                              </p:par>
                            </p:childTnLst>
                          </p:cTn>
                        </p:par>
                        <p:par>
                          <p:cTn id="18" fill="hold" nodeType="afterGroup">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1000"/>
                                        <p:tgtEl>
                                          <p:spTgt spid="24"/>
                                        </p:tgtEl>
                                      </p:cBhvr>
                                    </p:animEffect>
                                  </p:childTnLst>
                                </p:cTn>
                              </p:par>
                            </p:childTnLst>
                          </p:cTn>
                        </p:par>
                        <p:par>
                          <p:cTn id="22" fill="hold" nodeType="afterGroup">
                            <p:stCondLst>
                              <p:cond delay="3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nodeType="afterGroup">
                            <p:stCondLst>
                              <p:cond delay="3500"/>
                            </p:stCondLst>
                            <p:childTnLst>
                              <p:par>
                                <p:cTn id="27" presetID="9"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dissolve">
                                      <p:cBhvr>
                                        <p:cTn id="29" dur="500"/>
                                        <p:tgtEl>
                                          <p:spTgt spid="26"/>
                                        </p:tgtEl>
                                      </p:cBhvr>
                                    </p:animEffect>
                                  </p:childTnLst>
                                </p:cTn>
                              </p:par>
                            </p:childTnLst>
                          </p:cTn>
                        </p:par>
                        <p:par>
                          <p:cTn id="30" fill="hold" nodeType="afterGroup">
                            <p:stCondLst>
                              <p:cond delay="4000"/>
                            </p:stCondLst>
                            <p:childTnLst>
                              <p:par>
                                <p:cTn id="31" presetID="22" presetClass="entr" presetSubtype="1"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up)">
                                      <p:cBhvr>
                                        <p:cTn id="33" dur="1000"/>
                                        <p:tgtEl>
                                          <p:spTgt spid="21"/>
                                        </p:tgtEl>
                                      </p:cBhvr>
                                    </p:animEffect>
                                  </p:childTnLst>
                                </p:cTn>
                              </p:par>
                            </p:childTnLst>
                          </p:cTn>
                        </p:par>
                        <p:par>
                          <p:cTn id="34" fill="hold" nodeType="afterGroup">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up)">
                                      <p:cBhvr>
                                        <p:cTn id="37" dur="500"/>
                                        <p:tgtEl>
                                          <p:spTgt spid="22"/>
                                        </p:tgtEl>
                                      </p:cBhvr>
                                    </p:animEffect>
                                  </p:childTnLst>
                                </p:cTn>
                              </p:par>
                            </p:childTnLst>
                          </p:cTn>
                        </p:par>
                        <p:par>
                          <p:cTn id="38" fill="hold" nodeType="afterGroup">
                            <p:stCondLst>
                              <p:cond delay="5500"/>
                            </p:stCondLst>
                            <p:childTnLst>
                              <p:par>
                                <p:cTn id="39" presetID="22" presetClass="entr" presetSubtype="1"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up)">
                                      <p:cBhvr>
                                        <p:cTn id="41" dur="1000"/>
                                        <p:tgtEl>
                                          <p:spTgt spid="25"/>
                                        </p:tgtEl>
                                      </p:cBhvr>
                                    </p:animEffect>
                                  </p:childTnLst>
                                </p:cTn>
                              </p:par>
                            </p:childTnLst>
                          </p:cTn>
                        </p:par>
                        <p:par>
                          <p:cTn id="42" fill="hold" nodeType="afterGroup">
                            <p:stCondLst>
                              <p:cond delay="6500"/>
                            </p:stCondLst>
                            <p:childTnLst>
                              <p:par>
                                <p:cTn id="43" presetID="14" presetClass="entr" presetSubtype="5"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randombar(vertical)">
                                      <p:cBhvr>
                                        <p:cTn id="45" dur="500"/>
                                        <p:tgtEl>
                                          <p:spTgt spid="2"/>
                                        </p:tgtEl>
                                      </p:cBhvr>
                                    </p:animEffect>
                                  </p:childTnLst>
                                </p:cTn>
                              </p:par>
                            </p:childTnLst>
                          </p:cTn>
                        </p:par>
                        <p:par>
                          <p:cTn id="46" fill="hold" nodeType="afterGroup">
                            <p:stCondLst>
                              <p:cond delay="7000"/>
                            </p:stCondLst>
                            <p:childTnLst>
                              <p:par>
                                <p:cTn id="47" presetID="22" presetClass="entr" presetSubtype="1"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up)">
                                      <p:cBhvr>
                                        <p:cTn id="49" dur="500"/>
                                        <p:tgtEl>
                                          <p:spTgt spid="23"/>
                                        </p:tgtEl>
                                      </p:cBhvr>
                                    </p:animEffect>
                                  </p:childTnLst>
                                </p:cTn>
                              </p:par>
                            </p:childTnLst>
                          </p:cTn>
                        </p:par>
                        <p:par>
                          <p:cTn id="50" fill="hold" nodeType="afterGroup">
                            <p:stCondLst>
                              <p:cond delay="7500"/>
                            </p:stCondLst>
                            <p:childTnLst>
                              <p:par>
                                <p:cTn id="51" presetID="22" presetClass="entr" presetSubtype="1" fill="hold" grpId="0"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up)">
                                      <p:cBhvr>
                                        <p:cTn id="53" dur="500"/>
                                        <p:tgtEl>
                                          <p:spTgt spid="30"/>
                                        </p:tgtEl>
                                      </p:cBhvr>
                                    </p:animEffect>
                                  </p:childTnLst>
                                </p:cTn>
                              </p:par>
                            </p:childTnLst>
                          </p:cTn>
                        </p:par>
                        <p:par>
                          <p:cTn id="54" fill="hold" nodeType="afterGroup">
                            <p:stCondLst>
                              <p:cond delay="8000"/>
                            </p:stCondLst>
                            <p:childTnLst>
                              <p:par>
                                <p:cTn id="55" presetID="22" presetClass="entr" presetSubtype="1"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up)">
                                      <p:cBhvr>
                                        <p:cTn id="57" dur="500"/>
                                        <p:tgtEl>
                                          <p:spTgt spid="31"/>
                                        </p:tgtEl>
                                      </p:cBhvr>
                                    </p:animEffect>
                                  </p:childTnLst>
                                </p:cTn>
                              </p:par>
                            </p:childTnLst>
                          </p:cTn>
                        </p:par>
                        <p:par>
                          <p:cTn id="58" fill="hold" nodeType="afterGroup">
                            <p:stCondLst>
                              <p:cond delay="8500"/>
                            </p:stCondLst>
                            <p:childTnLst>
                              <p:par>
                                <p:cTn id="59" presetID="22" presetClass="entr" presetSubtype="1"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up)">
                                      <p:cBhvr>
                                        <p:cTn id="61" dur="500"/>
                                        <p:tgtEl>
                                          <p:spTgt spid="32"/>
                                        </p:tgtEl>
                                      </p:cBhvr>
                                    </p:animEffect>
                                  </p:childTnLst>
                                </p:cTn>
                              </p:par>
                            </p:childTnLst>
                          </p:cTn>
                        </p:par>
                        <p:par>
                          <p:cTn id="62" fill="hold" nodeType="afterGroup">
                            <p:stCondLst>
                              <p:cond delay="9000"/>
                            </p:stCondLst>
                            <p:childTnLst>
                              <p:par>
                                <p:cTn id="63" presetID="22" presetClass="entr" presetSubtype="1"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ipe(up)">
                                      <p:cBhvr>
                                        <p:cTn id="65" dur="500"/>
                                        <p:tgtEl>
                                          <p:spTgt spid="33"/>
                                        </p:tgtEl>
                                      </p:cBhvr>
                                    </p:animEffect>
                                  </p:childTnLst>
                                </p:cTn>
                              </p:par>
                            </p:childTnLst>
                          </p:cTn>
                        </p:par>
                        <p:par>
                          <p:cTn id="66" fill="hold" nodeType="afterGroup">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dissolve">
                                      <p:cBhvr>
                                        <p:cTn id="69" dur="500"/>
                                        <p:tgtEl>
                                          <p:spTgt spid="34"/>
                                        </p:tgtEl>
                                      </p:cBhvr>
                                    </p:animEffect>
                                  </p:childTnLst>
                                </p:cTn>
                              </p:par>
                            </p:childTnLst>
                          </p:cTn>
                        </p:par>
                        <p:par>
                          <p:cTn id="70" fill="hold" nodeType="afterGroup">
                            <p:stCondLst>
                              <p:cond delay="10000"/>
                            </p:stCondLst>
                            <p:childTnLst>
                              <p:par>
                                <p:cTn id="71" presetID="37" presetClass="entr" presetSubtype="0"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3000"/>
                                        <p:tgtEl>
                                          <p:spTgt spid="35"/>
                                        </p:tgtEl>
                                      </p:cBhvr>
                                    </p:animEffect>
                                    <p:anim calcmode="lin" valueType="num">
                                      <p:cBhvr>
                                        <p:cTn id="74" dur="3000" fill="hold"/>
                                        <p:tgtEl>
                                          <p:spTgt spid="35"/>
                                        </p:tgtEl>
                                        <p:attrNameLst>
                                          <p:attrName>ppt_x</p:attrName>
                                        </p:attrNameLst>
                                      </p:cBhvr>
                                      <p:tavLst>
                                        <p:tav tm="0">
                                          <p:val>
                                            <p:strVal val="#ppt_x"/>
                                          </p:val>
                                        </p:tav>
                                        <p:tav tm="100000">
                                          <p:val>
                                            <p:strVal val="#ppt_x"/>
                                          </p:val>
                                        </p:tav>
                                      </p:tavLst>
                                    </p:anim>
                                    <p:anim calcmode="lin" valueType="num">
                                      <p:cBhvr>
                                        <p:cTn id="75" dur="2700" decel="100000" fill="hold"/>
                                        <p:tgtEl>
                                          <p:spTgt spid="35"/>
                                        </p:tgtEl>
                                        <p:attrNameLst>
                                          <p:attrName>ppt_y</p:attrName>
                                        </p:attrNameLst>
                                      </p:cBhvr>
                                      <p:tavLst>
                                        <p:tav tm="0">
                                          <p:val>
                                            <p:strVal val="#ppt_y+1"/>
                                          </p:val>
                                        </p:tav>
                                        <p:tav tm="100000">
                                          <p:val>
                                            <p:strVal val="#ppt_y-.03"/>
                                          </p:val>
                                        </p:tav>
                                      </p:tavLst>
                                    </p:anim>
                                    <p:anim calcmode="lin" valueType="num">
                                      <p:cBhvr>
                                        <p:cTn id="76" dur="300" accel="100000" fill="hold">
                                          <p:stCondLst>
                                            <p:cond delay="27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9" grpId="0" autoUpdateAnimBg="0"/>
      <p:bldP spid="20" grpId="0" autoUpdateAnimBg="0"/>
      <p:bldP spid="21" grpId="0" autoUpdateAnimBg="0"/>
      <p:bldP spid="22" grpId="0" autoUpdateAnimBg="0"/>
      <p:bldP spid="23" grpId="0" autoUpdateAnimBg="0"/>
      <p:bldP spid="24" grpId="0" autoUpdateAnimBg="0"/>
      <p:bldP spid="25" grpId="0" autoUpdateAnimBg="0"/>
      <p:bldP spid="26" grpId="0" autoUpdateAnimBg="0"/>
      <p:bldP spid="30" grpId="0" autoUpdateAnimBg="0"/>
      <p:bldP spid="31" grpId="0" autoUpdateAnimBg="0"/>
      <p:bldP spid="32" grpId="0" autoUpdateAnimBg="0"/>
      <p:bldP spid="33" grpId="0" autoUpdateAnimBg="0"/>
      <p:bldP spid="34" grpId="0" autoUpdateAnimBg="0"/>
      <p:bldP spid="3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7" name="Text Box 4"/>
          <p:cNvSpPr txBox="1">
            <a:spLocks noChangeArrowheads="1"/>
          </p:cNvSpPr>
          <p:nvPr/>
        </p:nvSpPr>
        <p:spPr bwMode="auto">
          <a:xfrm>
            <a:off x="381000" y="1371600"/>
            <a:ext cx="876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ym typeface="Symbol" pitchFamily="18" charset="2"/>
              </a:rPr>
              <a:t>  It was even worse for PCs: Consider the 1</a:t>
            </a:r>
            <a:r>
              <a:rPr lang="en-US" sz="2400" baseline="30000">
                <a:sym typeface="Symbol" pitchFamily="18" charset="2"/>
              </a:rPr>
              <a:t>st</a:t>
            </a:r>
            <a:r>
              <a:rPr lang="en-US" sz="2400">
                <a:sym typeface="Symbol" pitchFamily="18" charset="2"/>
              </a:rPr>
              <a:t> IBM PC (1983):</a:t>
            </a:r>
            <a:endParaRPr lang="en-US" sz="2400"/>
          </a:p>
        </p:txBody>
      </p:sp>
      <p:sp>
        <p:nvSpPr>
          <p:cNvPr id="26" name="Text Box 5"/>
          <p:cNvSpPr txBox="1">
            <a:spLocks noChangeArrowheads="1"/>
          </p:cNvSpPr>
          <p:nvPr/>
        </p:nvSpPr>
        <p:spPr bwMode="auto">
          <a:xfrm>
            <a:off x="762000" y="1981200"/>
            <a:ext cx="5334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solidFill>
                  <a:srgbClr val="0000CC"/>
                </a:solidFill>
                <a:latin typeface="Times New Roman" pitchFamily="18" charset="0"/>
              </a:rPr>
              <a:t>Intel 8080 CPU operating at 4.77 MHz</a:t>
            </a:r>
          </a:p>
        </p:txBody>
      </p:sp>
      <p:pic>
        <p:nvPicPr>
          <p:cNvPr id="28" name="Picture 7" descr="ibmp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8288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8"/>
          <p:cNvSpPr txBox="1">
            <a:spLocks noChangeArrowheads="1"/>
          </p:cNvSpPr>
          <p:nvPr/>
        </p:nvSpPr>
        <p:spPr bwMode="auto">
          <a:xfrm>
            <a:off x="762000" y="2362200"/>
            <a:ext cx="53340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solidFill>
                  <a:srgbClr val="0000CC"/>
                </a:solidFill>
                <a:latin typeface="Times New Roman" pitchFamily="18" charset="0"/>
              </a:rPr>
              <a:t>64K Ram</a:t>
            </a:r>
          </a:p>
        </p:txBody>
      </p:sp>
      <p:sp>
        <p:nvSpPr>
          <p:cNvPr id="30" name="Text Box 9"/>
          <p:cNvSpPr txBox="1">
            <a:spLocks noChangeArrowheads="1"/>
          </p:cNvSpPr>
          <p:nvPr/>
        </p:nvSpPr>
        <p:spPr bwMode="auto">
          <a:xfrm>
            <a:off x="762000" y="2743200"/>
            <a:ext cx="53340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solidFill>
                  <a:srgbClr val="0000CC"/>
                </a:solidFill>
                <a:latin typeface="Times New Roman" pitchFamily="18" charset="0"/>
              </a:rPr>
              <a:t>1 5</a:t>
            </a:r>
            <a:r>
              <a:rPr lang="en-US" sz="2200" b="1">
                <a:solidFill>
                  <a:srgbClr val="0000CC"/>
                </a:solidFill>
                <a:latin typeface="Times New Roman" pitchFamily="18" charset="0"/>
                <a:cs typeface="Times New Roman" pitchFamily="18" charset="0"/>
              </a:rPr>
              <a:t>¼” Floppy Drive (No Hard Drive)</a:t>
            </a:r>
            <a:endParaRPr lang="en-US" sz="2200" b="1">
              <a:solidFill>
                <a:srgbClr val="0000CC"/>
              </a:solidFill>
              <a:latin typeface="Times New Roman" pitchFamily="18" charset="0"/>
            </a:endParaRPr>
          </a:p>
        </p:txBody>
      </p:sp>
      <p:sp>
        <p:nvSpPr>
          <p:cNvPr id="31" name="Text Box 10"/>
          <p:cNvSpPr txBox="1">
            <a:spLocks noChangeArrowheads="1"/>
          </p:cNvSpPr>
          <p:nvPr/>
        </p:nvSpPr>
        <p:spPr bwMode="auto">
          <a:xfrm>
            <a:off x="762000" y="3144838"/>
            <a:ext cx="53340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solidFill>
                  <a:srgbClr val="0000CC"/>
                </a:solidFill>
                <a:latin typeface="Times New Roman" pitchFamily="18" charset="0"/>
              </a:rPr>
              <a:t>B/W (Green, really) Monitor</a:t>
            </a:r>
          </a:p>
        </p:txBody>
      </p:sp>
      <p:sp>
        <p:nvSpPr>
          <p:cNvPr id="32" name="Text Box 11"/>
          <p:cNvSpPr txBox="1">
            <a:spLocks noChangeArrowheads="1"/>
          </p:cNvSpPr>
          <p:nvPr/>
        </p:nvSpPr>
        <p:spPr bwMode="auto">
          <a:xfrm>
            <a:off x="762000" y="3505200"/>
            <a:ext cx="5334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solidFill>
                  <a:srgbClr val="0000CC"/>
                </a:solidFill>
                <a:latin typeface="Times New Roman" pitchFamily="18" charset="0"/>
              </a:rPr>
              <a:t>Approximate cost:  $5,000 *</a:t>
            </a:r>
          </a:p>
        </p:txBody>
      </p:sp>
      <p:sp>
        <p:nvSpPr>
          <p:cNvPr id="33" name="Text Box 12"/>
          <p:cNvSpPr txBox="1">
            <a:spLocks noChangeArrowheads="1"/>
          </p:cNvSpPr>
          <p:nvPr/>
        </p:nvSpPr>
        <p:spPr bwMode="auto">
          <a:xfrm>
            <a:off x="762000" y="4446588"/>
            <a:ext cx="53340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solidFill>
                  <a:srgbClr val="0000CC"/>
                </a:solidFill>
                <a:latin typeface="Times New Roman" pitchFamily="18" charset="0"/>
                <a:cs typeface="Arial" charset="0"/>
              </a:rPr>
              <a:t>65,000 units sold by the end of the year. </a:t>
            </a:r>
          </a:p>
        </p:txBody>
      </p:sp>
      <p:sp>
        <p:nvSpPr>
          <p:cNvPr id="34" name="Text Box 13"/>
          <p:cNvSpPr txBox="1">
            <a:spLocks noChangeArrowheads="1"/>
          </p:cNvSpPr>
          <p:nvPr/>
        </p:nvSpPr>
        <p:spPr bwMode="auto">
          <a:xfrm>
            <a:off x="762000" y="4827588"/>
            <a:ext cx="53340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solidFill>
                  <a:srgbClr val="0000CC"/>
                </a:solidFill>
                <a:latin typeface="Times New Roman" pitchFamily="18" charset="0"/>
                <a:cs typeface="Arial" charset="0"/>
              </a:rPr>
              <a:t>23% Market Share by the end of 1984</a:t>
            </a:r>
          </a:p>
        </p:txBody>
      </p:sp>
      <p:sp>
        <p:nvSpPr>
          <p:cNvPr id="37" name="TextBox 36"/>
          <p:cNvSpPr txBox="1">
            <a:spLocks noChangeArrowheads="1"/>
          </p:cNvSpPr>
          <p:nvPr/>
        </p:nvSpPr>
        <p:spPr bwMode="auto">
          <a:xfrm>
            <a:off x="457200" y="403860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i="1">
                <a:solidFill>
                  <a:srgbClr val="C00000"/>
                </a:solidFill>
              </a:rPr>
              <a:t>Still ….</a:t>
            </a:r>
          </a:p>
        </p:txBody>
      </p:sp>
      <p:sp>
        <p:nvSpPr>
          <p:cNvPr id="38" name="Text Box 2"/>
          <p:cNvSpPr txBox="1">
            <a:spLocks noChangeArrowheads="1"/>
          </p:cNvSpPr>
          <p:nvPr/>
        </p:nvSpPr>
        <p:spPr bwMode="auto">
          <a:xfrm>
            <a:off x="0" y="6096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Why weren’t  DBMS used earlier??</a:t>
            </a:r>
          </a:p>
        </p:txBody>
      </p:sp>
      <p:sp>
        <p:nvSpPr>
          <p:cNvPr id="65550" name="Slide Number Placeholder 4"/>
          <p:cNvSpPr txBox="1">
            <a:spLocks noGrp="1"/>
          </p:cNvSpPr>
          <p:nvPr/>
        </p:nvSpPr>
        <p:spPr bwMode="auto">
          <a:xfrm>
            <a:off x="6477000" y="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A40AFC4-511F-4E91-A175-61AEA034D857}" type="slidenum">
              <a:rPr lang="en-US" sz="1400"/>
              <a:pPr algn="r" eaLnBrk="1" hangingPunct="1"/>
              <a:t>66</a:t>
            </a:fld>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
                                          </p:val>
                                        </p:tav>
                                        <p:tav tm="100000">
                                          <p:val>
                                            <p:strVal val="#ppt_x"/>
                                          </p:val>
                                        </p:tav>
                                      </p:tavLst>
                                    </p:anim>
                                    <p:anim calcmode="lin" valueType="num">
                                      <p:cBhvr>
                                        <p:cTn id="8" dur="1000" fill="hold"/>
                                        <p:tgtEl>
                                          <p:spTgt spid="7"/>
                                        </p:tgtEl>
                                        <p:attrNameLst>
                                          <p:attrName>ppt_y</p:attrName>
                                        </p:attrNameLst>
                                      </p:cBhvr>
                                      <p:tavLst>
                                        <p:tav tm="0">
                                          <p:val>
                                            <p:strVal val="#ppt_y+#ppt_h/2"/>
                                          </p:val>
                                        </p:tav>
                                        <p:tav tm="100000">
                                          <p:val>
                                            <p:strVal val="#ppt_y"/>
                                          </p:val>
                                        </p:tav>
                                      </p:tavLst>
                                    </p:anim>
                                    <p:anim calcmode="lin" valueType="num">
                                      <p:cBhvr>
                                        <p:cTn id="9" dur="1000" fill="hold"/>
                                        <p:tgtEl>
                                          <p:spTgt spid="7"/>
                                        </p:tgtEl>
                                        <p:attrNameLst>
                                          <p:attrName>ppt_w</p:attrName>
                                        </p:attrNameLst>
                                      </p:cBhvr>
                                      <p:tavLst>
                                        <p:tav tm="0">
                                          <p:val>
                                            <p:strVal val="#ppt_w"/>
                                          </p:val>
                                        </p:tav>
                                        <p:tav tm="100000">
                                          <p:val>
                                            <p:strVal val="#ppt_w"/>
                                          </p:val>
                                        </p:tav>
                                      </p:tavLst>
                                    </p:anim>
                                    <p:anim calcmode="lin" valueType="num">
                                      <p:cBhvr>
                                        <p:cTn id="10" dur="1000" fill="hold"/>
                                        <p:tgtEl>
                                          <p:spTgt spid="7"/>
                                        </p:tgtEl>
                                        <p:attrNameLst>
                                          <p:attrName>ppt_h</p:attrName>
                                        </p:attrNameLst>
                                      </p:cBhvr>
                                      <p:tavLst>
                                        <p:tav tm="0">
                                          <p:val>
                                            <p:fltVal val="0"/>
                                          </p:val>
                                        </p:tav>
                                        <p:tav tm="100000">
                                          <p:val>
                                            <p:strVal val="#ppt_h"/>
                                          </p:val>
                                        </p:tav>
                                      </p:tavLst>
                                    </p:anim>
                                  </p:childTnLst>
                                </p:cTn>
                              </p:par>
                            </p:childTnLst>
                          </p:cTn>
                        </p:par>
                        <p:par>
                          <p:cTn id="11" fill="hold" nodeType="afterGroup">
                            <p:stCondLst>
                              <p:cond delay="1000"/>
                            </p:stCondLst>
                            <p:childTnLst>
                              <p:par>
                                <p:cTn id="12" presetID="12" presetClass="entr" presetSubtype="8"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slide(fromLeft)">
                                      <p:cBhvr>
                                        <p:cTn id="14" dur="2000"/>
                                        <p:tgtEl>
                                          <p:spTgt spid="2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2000"/>
                                        <p:tgtEl>
                                          <p:spTgt spid="26"/>
                                        </p:tgtEl>
                                      </p:cBhvr>
                                    </p:animEffect>
                                  </p:childTnLst>
                                </p:cTn>
                              </p:par>
                            </p:childTnLst>
                          </p:cTn>
                        </p:par>
                        <p:par>
                          <p:cTn id="18" fill="hold" nodeType="afterGroup">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2000"/>
                                        <p:tgtEl>
                                          <p:spTgt spid="29"/>
                                        </p:tgtEl>
                                      </p:cBhvr>
                                    </p:animEffect>
                                  </p:childTnLst>
                                </p:cTn>
                              </p:par>
                            </p:childTnLst>
                          </p:cTn>
                        </p:par>
                        <p:par>
                          <p:cTn id="22" fill="hold" nodeType="afterGroup">
                            <p:stCondLst>
                              <p:cond delay="5000"/>
                            </p:stCondLst>
                            <p:childTnLst>
                              <p:par>
                                <p:cTn id="23" presetID="22" presetClass="entr" presetSubtype="8"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2000"/>
                                        <p:tgtEl>
                                          <p:spTgt spid="30"/>
                                        </p:tgtEl>
                                      </p:cBhvr>
                                    </p:animEffect>
                                  </p:childTnLst>
                                </p:cTn>
                              </p:par>
                            </p:childTnLst>
                          </p:cTn>
                        </p:par>
                        <p:par>
                          <p:cTn id="26" fill="hold" nodeType="afterGroup">
                            <p:stCondLst>
                              <p:cond delay="70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2000"/>
                                        <p:tgtEl>
                                          <p:spTgt spid="31"/>
                                        </p:tgtEl>
                                      </p:cBhvr>
                                    </p:animEffect>
                                  </p:childTnLst>
                                </p:cTn>
                              </p:par>
                            </p:childTnLst>
                          </p:cTn>
                        </p:par>
                        <p:par>
                          <p:cTn id="30" fill="hold" nodeType="afterGroup">
                            <p:stCondLst>
                              <p:cond delay="9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2000"/>
                                        <p:tgtEl>
                                          <p:spTgt spid="32"/>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up)">
                                      <p:cBhvr>
                                        <p:cTn id="36" dur="3000"/>
                                        <p:tgtEl>
                                          <p:spTgt spid="37"/>
                                        </p:tgtEl>
                                      </p:cBhvr>
                                    </p:animEffect>
                                  </p:childTnLst>
                                </p:cTn>
                              </p:par>
                            </p:childTnLst>
                          </p:cTn>
                        </p:par>
                        <p:par>
                          <p:cTn id="37" fill="hold" nodeType="afterGroup">
                            <p:stCondLst>
                              <p:cond delay="12000"/>
                            </p:stCondLst>
                            <p:childTnLst>
                              <p:par>
                                <p:cTn id="38" presetID="22" presetClass="entr" presetSubtype="8"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2000"/>
                                        <p:tgtEl>
                                          <p:spTgt spid="33"/>
                                        </p:tgtEl>
                                      </p:cBhvr>
                                    </p:animEffect>
                                  </p:childTnLst>
                                </p:cTn>
                              </p:par>
                            </p:childTnLst>
                          </p:cTn>
                        </p:par>
                        <p:par>
                          <p:cTn id="41" fill="hold" nodeType="afterGroup">
                            <p:stCondLst>
                              <p:cond delay="14000"/>
                            </p:stCondLst>
                            <p:childTnLst>
                              <p:par>
                                <p:cTn id="42" presetID="22" presetClass="entr" presetSubtype="8"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left)">
                                      <p:cBhvr>
                                        <p:cTn id="44"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26" grpId="0" autoUpdateAnimBg="0"/>
      <p:bldP spid="29" grpId="0" autoUpdateAnimBg="0"/>
      <p:bldP spid="30" grpId="0" autoUpdateAnimBg="0"/>
      <p:bldP spid="31" grpId="0" autoUpdateAnimBg="0"/>
      <p:bldP spid="32" grpId="0" autoUpdateAnimBg="0"/>
      <p:bldP spid="33" grpId="0" autoUpdateAnimBg="0"/>
      <p:bldP spid="34" grpId="0" autoUpdateAnimBg="0"/>
      <p:bldP spid="3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6656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A4556FBA-5696-4D27-83CC-3CCEB98412C9}" type="slidenum">
              <a:rPr lang="en-US" smtClean="0"/>
              <a:pPr eaLnBrk="1" fontAlgn="base" hangingPunct="1">
                <a:spcBef>
                  <a:spcPct val="0"/>
                </a:spcBef>
                <a:spcAft>
                  <a:spcPct val="0"/>
                </a:spcAft>
              </a:pPr>
              <a:t>67</a:t>
            </a:fld>
            <a:endParaRPr lang="en-US" smtClean="0"/>
          </a:p>
        </p:txBody>
      </p:sp>
      <p:sp>
        <p:nvSpPr>
          <p:cNvPr id="6" name="Text Box 2"/>
          <p:cNvSpPr txBox="1">
            <a:spLocks noChangeArrowheads="1"/>
          </p:cNvSpPr>
          <p:nvPr/>
        </p:nvSpPr>
        <p:spPr bwMode="auto">
          <a:xfrm>
            <a:off x="0" y="5588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What types of databases are there??</a:t>
            </a:r>
          </a:p>
        </p:txBody>
      </p:sp>
      <p:pic>
        <p:nvPicPr>
          <p:cNvPr id="7" name="Picture 10" descr="produ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240088"/>
            <a:ext cx="2895600" cy="239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p:cNvSpPr txBox="1">
            <a:spLocks noChangeArrowheads="1"/>
          </p:cNvSpPr>
          <p:nvPr/>
        </p:nvSpPr>
        <p:spPr bwMode="auto">
          <a:xfrm>
            <a:off x="381000" y="12192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ym typeface="Symbol" pitchFamily="18" charset="2"/>
              </a:rPr>
              <a:t>  Operational Databases</a:t>
            </a:r>
            <a:endParaRPr lang="en-US" sz="2400" b="1"/>
          </a:p>
        </p:txBody>
      </p:sp>
      <p:sp>
        <p:nvSpPr>
          <p:cNvPr id="9" name="Text Box 3"/>
          <p:cNvSpPr txBox="1">
            <a:spLocks noChangeArrowheads="1"/>
          </p:cNvSpPr>
          <p:nvPr/>
        </p:nvSpPr>
        <p:spPr bwMode="auto">
          <a:xfrm>
            <a:off x="685800" y="1828800"/>
            <a:ext cx="533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ym typeface="Symbol" pitchFamily="18" charset="2"/>
              </a:rPr>
              <a:t>  </a:t>
            </a:r>
            <a:r>
              <a:rPr lang="en-US" sz="2000"/>
              <a:t>Detailed Information to Support ongoing business operations</a:t>
            </a:r>
          </a:p>
        </p:txBody>
      </p:sp>
      <p:sp>
        <p:nvSpPr>
          <p:cNvPr id="10" name="Text Box 4"/>
          <p:cNvSpPr txBox="1">
            <a:spLocks noChangeArrowheads="1"/>
          </p:cNvSpPr>
          <p:nvPr/>
        </p:nvSpPr>
        <p:spPr bwMode="auto">
          <a:xfrm>
            <a:off x="685800" y="2743200"/>
            <a:ext cx="7924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ym typeface="Symbol" pitchFamily="18" charset="2"/>
              </a:rPr>
              <a:t>  </a:t>
            </a:r>
            <a:r>
              <a:rPr lang="en-US" sz="2000" u="sng"/>
              <a:t>S</a:t>
            </a:r>
            <a:r>
              <a:rPr lang="en-US" sz="2000"/>
              <a:t>ubject </a:t>
            </a:r>
            <a:r>
              <a:rPr lang="en-US" sz="2000" u="sng"/>
              <a:t>A</a:t>
            </a:r>
            <a:r>
              <a:rPr lang="en-US" sz="2000"/>
              <a:t>rea </a:t>
            </a:r>
            <a:r>
              <a:rPr lang="en-US" sz="2000" u="sng"/>
              <a:t>D</a:t>
            </a:r>
            <a:r>
              <a:rPr lang="en-US" sz="2000"/>
              <a:t>ata</a:t>
            </a:r>
            <a:r>
              <a:rPr lang="en-US" sz="2000" u="sng"/>
              <a:t>B</a:t>
            </a:r>
            <a:r>
              <a:rPr lang="en-US" sz="2000"/>
              <a:t>ases (SADB), Transaction Databases, Production Databases</a:t>
            </a:r>
          </a:p>
        </p:txBody>
      </p:sp>
      <p:pic>
        <p:nvPicPr>
          <p:cNvPr id="11" name="Picture 8" descr="surge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762125"/>
            <a:ext cx="22860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7"/>
          <p:cNvSpPr txBox="1">
            <a:spLocks noChangeArrowheads="1"/>
          </p:cNvSpPr>
          <p:nvPr/>
        </p:nvSpPr>
        <p:spPr bwMode="auto">
          <a:xfrm>
            <a:off x="1066800" y="3692525"/>
            <a:ext cx="518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pPr>
            <a:r>
              <a:rPr lang="en-US" sz="2000">
                <a:sym typeface="Symbol" pitchFamily="18" charset="2"/>
              </a:rPr>
              <a:t>  </a:t>
            </a:r>
            <a:r>
              <a:rPr lang="en-US" sz="2000"/>
              <a:t>Each Division receives the data that they require for their </a:t>
            </a:r>
            <a:r>
              <a:rPr lang="en-US" sz="2000" i="1"/>
              <a:t>specific</a:t>
            </a:r>
            <a:r>
              <a:rPr lang="en-US" sz="2000"/>
              <a:t> needs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85" decel="100000"/>
                                        <p:tgtEl>
                                          <p:spTgt spid="6"/>
                                        </p:tgtEl>
                                      </p:cBhvr>
                                    </p:animEffect>
                                    <p:animScale>
                                      <p:cBhvr>
                                        <p:cTn id="8" dur="385" decel="100000"/>
                                        <p:tgtEl>
                                          <p:spTgt spid="6"/>
                                        </p:tgtEl>
                                      </p:cBhvr>
                                      <p:from x="10000" y="10000"/>
                                      <p:to x="200000" y="450000"/>
                                    </p:animScale>
                                    <p:animScale>
                                      <p:cBhvr>
                                        <p:cTn id="9" dur="615" accel="100000" fill="hold">
                                          <p:stCondLst>
                                            <p:cond delay="385"/>
                                          </p:stCondLst>
                                        </p:cTn>
                                        <p:tgtEl>
                                          <p:spTgt spid="6"/>
                                        </p:tgtEl>
                                      </p:cBhvr>
                                      <p:from x="200000" y="450000"/>
                                      <p:to x="100000" y="100000"/>
                                    </p:animScale>
                                    <p:set>
                                      <p:cBhvr>
                                        <p:cTn id="10" dur="385" fill="hold"/>
                                        <p:tgtEl>
                                          <p:spTgt spid="6"/>
                                        </p:tgtEl>
                                        <p:attrNameLst>
                                          <p:attrName>ppt_x</p:attrName>
                                        </p:attrNameLst>
                                      </p:cBhvr>
                                      <p:to>
                                        <p:strVal val="(0.5)"/>
                                      </p:to>
                                    </p:set>
                                    <p:anim from="(0.5)" to="(#ppt_x)" calcmode="lin" valueType="num">
                                      <p:cBhvr>
                                        <p:cTn id="11" dur="615" accel="100000" fill="hold">
                                          <p:stCondLst>
                                            <p:cond delay="385"/>
                                          </p:stCondLst>
                                        </p:cTn>
                                        <p:tgtEl>
                                          <p:spTgt spid="6"/>
                                        </p:tgtEl>
                                        <p:attrNameLst>
                                          <p:attrName>ppt_x</p:attrName>
                                        </p:attrNameLst>
                                      </p:cBhvr>
                                    </p:anim>
                                    <p:set>
                                      <p:cBhvr>
                                        <p:cTn id="12" dur="385" fill="hold"/>
                                        <p:tgtEl>
                                          <p:spTgt spid="6"/>
                                        </p:tgtEl>
                                        <p:attrNameLst>
                                          <p:attrName>ppt_y</p:attrName>
                                        </p:attrNameLst>
                                      </p:cBhvr>
                                      <p:to>
                                        <p:strVal val="(#ppt_y+0.4)"/>
                                      </p:to>
                                    </p:set>
                                    <p:anim from="(#ppt_y+0.4)" to="(#ppt_y)" calcmode="lin" valueType="num">
                                      <p:cBhvr>
                                        <p:cTn id="13" dur="615" accel="100000" fill="hold">
                                          <p:stCondLst>
                                            <p:cond delay="385"/>
                                          </p:stCondLst>
                                        </p:cTn>
                                        <p:tgtEl>
                                          <p:spTgt spid="6"/>
                                        </p:tgtEl>
                                        <p:attrNameLst>
                                          <p:attrName>ppt_y</p:attrName>
                                        </p:attrNameLst>
                                      </p:cBhvr>
                                    </p:anim>
                                  </p:childTnLst>
                                </p:cTn>
                              </p:par>
                            </p:childTnLst>
                          </p:cTn>
                        </p:par>
                        <p:par>
                          <p:cTn id="14" fill="hold" nodeType="afterGroup">
                            <p:stCondLst>
                              <p:cond delay="1000"/>
                            </p:stCondLst>
                            <p:childTnLst>
                              <p:par>
                                <p:cTn id="15" presetID="17"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ppt_h/2"/>
                                          </p:val>
                                        </p:tav>
                                        <p:tav tm="100000">
                                          <p:val>
                                            <p:strVal val="#ppt_y"/>
                                          </p:val>
                                        </p:tav>
                                      </p:tavLst>
                                    </p:anim>
                                    <p:anim calcmode="lin" valueType="num">
                                      <p:cBhvr>
                                        <p:cTn id="19" dur="1000" fill="hold"/>
                                        <p:tgtEl>
                                          <p:spTgt spid="8"/>
                                        </p:tgtEl>
                                        <p:attrNameLst>
                                          <p:attrName>ppt_w</p:attrName>
                                        </p:attrNameLst>
                                      </p:cBhvr>
                                      <p:tavLst>
                                        <p:tav tm="0">
                                          <p:val>
                                            <p:strVal val="#ppt_w"/>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childTnLst>
                                </p:cTn>
                              </p:par>
                            </p:childTnLst>
                          </p:cTn>
                        </p:par>
                        <p:par>
                          <p:cTn id="21" fill="hold" nodeType="afterGroup">
                            <p:stCondLst>
                              <p:cond delay="2000"/>
                            </p:stCondLst>
                            <p:childTnLst>
                              <p:par>
                                <p:cTn id="22" presetID="10"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childTnLst>
                                </p:cTn>
                              </p:par>
                            </p:childTnLst>
                          </p:cTn>
                        </p:par>
                        <p:par>
                          <p:cTn id="25" fill="hold" nodeType="afterGroup">
                            <p:stCondLst>
                              <p:cond delay="3000"/>
                            </p:stCondLst>
                            <p:childTnLst>
                              <p:par>
                                <p:cTn id="26" presetID="17" presetClass="entr" presetSubtype="2"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ppt_x</p:attrName>
                                        </p:attrNameLst>
                                      </p:cBhvr>
                                      <p:tavLst>
                                        <p:tav tm="0">
                                          <p:val>
                                            <p:strVal val="#ppt_x+#ppt_w/2"/>
                                          </p:val>
                                        </p:tav>
                                        <p:tav tm="100000">
                                          <p:val>
                                            <p:strVal val="#ppt_x"/>
                                          </p:val>
                                        </p:tav>
                                      </p:tavLst>
                                    </p:anim>
                                    <p:anim calcmode="lin" valueType="num">
                                      <p:cBhvr>
                                        <p:cTn id="29" dur="1000" fill="hold"/>
                                        <p:tgtEl>
                                          <p:spTgt spid="9"/>
                                        </p:tgtEl>
                                        <p:attrNameLst>
                                          <p:attrName>ppt_y</p:attrName>
                                        </p:attrNameLst>
                                      </p:cBhvr>
                                      <p:tavLst>
                                        <p:tav tm="0">
                                          <p:val>
                                            <p:strVal val="#ppt_y"/>
                                          </p:val>
                                        </p:tav>
                                        <p:tav tm="100000">
                                          <p:val>
                                            <p:strVal val="#ppt_y"/>
                                          </p:val>
                                        </p:tav>
                                      </p:tavLst>
                                    </p:anim>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strVal val="#ppt_h"/>
                                          </p:val>
                                        </p:tav>
                                        <p:tav tm="100000">
                                          <p:val>
                                            <p:strVal val="#ppt_h"/>
                                          </p:val>
                                        </p:tav>
                                      </p:tavLst>
                                    </p:anim>
                                  </p:childTnLst>
                                </p:cTn>
                              </p:par>
                            </p:childTnLst>
                          </p:cTn>
                        </p:par>
                        <p:par>
                          <p:cTn id="32" fill="hold" nodeType="afterGroup">
                            <p:stCondLst>
                              <p:cond delay="4000"/>
                            </p:stCondLst>
                            <p:childTnLst>
                              <p:par>
                                <p:cTn id="33" presetID="17" presetClass="entr" presetSubtype="2"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ppt_x</p:attrName>
                                        </p:attrNameLst>
                                      </p:cBhvr>
                                      <p:tavLst>
                                        <p:tav tm="0">
                                          <p:val>
                                            <p:strVal val="#ppt_x+#ppt_w/2"/>
                                          </p:val>
                                        </p:tav>
                                        <p:tav tm="100000">
                                          <p:val>
                                            <p:strVal val="#ppt_x"/>
                                          </p:val>
                                        </p:tav>
                                      </p:tavLst>
                                    </p:anim>
                                    <p:anim calcmode="lin" valueType="num">
                                      <p:cBhvr>
                                        <p:cTn id="36" dur="1000" fill="hold"/>
                                        <p:tgtEl>
                                          <p:spTgt spid="10"/>
                                        </p:tgtEl>
                                        <p:attrNameLst>
                                          <p:attrName>ppt_y</p:attrName>
                                        </p:attrNameLst>
                                      </p:cBhvr>
                                      <p:tavLst>
                                        <p:tav tm="0">
                                          <p:val>
                                            <p:strVal val="#ppt_y"/>
                                          </p:val>
                                        </p:tav>
                                        <p:tav tm="100000">
                                          <p:val>
                                            <p:strVal val="#ppt_y"/>
                                          </p:val>
                                        </p:tav>
                                      </p:tavLst>
                                    </p:anim>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strVal val="#ppt_h"/>
                                          </p:val>
                                        </p:tav>
                                        <p:tav tm="100000">
                                          <p:val>
                                            <p:strVal val="#ppt_h"/>
                                          </p:val>
                                        </p:tav>
                                      </p:tavLst>
                                    </p:anim>
                                  </p:childTnLst>
                                </p:cTn>
                              </p:par>
                            </p:childTnLst>
                          </p:cTn>
                        </p:par>
                        <p:par>
                          <p:cTn id="39" fill="hold" nodeType="afterGroup">
                            <p:stCondLst>
                              <p:cond delay="5000"/>
                            </p:stCondLst>
                            <p:childTnLst>
                              <p:par>
                                <p:cTn id="40" presetID="17" presetClass="entr" presetSubtype="1"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ppt_h/2"/>
                                          </p:val>
                                        </p:tav>
                                        <p:tav tm="100000">
                                          <p:val>
                                            <p:strVal val="#ppt_y"/>
                                          </p:val>
                                        </p:tav>
                                      </p:tavLst>
                                    </p:anim>
                                    <p:anim calcmode="lin" valueType="num">
                                      <p:cBhvr>
                                        <p:cTn id="44" dur="1000" fill="hold"/>
                                        <p:tgtEl>
                                          <p:spTgt spid="12"/>
                                        </p:tgtEl>
                                        <p:attrNameLst>
                                          <p:attrName>ppt_w</p:attrName>
                                        </p:attrNameLst>
                                      </p:cBhvr>
                                      <p:tavLst>
                                        <p:tav tm="0">
                                          <p:val>
                                            <p:strVal val="#ppt_w"/>
                                          </p:val>
                                        </p:tav>
                                        <p:tav tm="100000">
                                          <p:val>
                                            <p:strVal val="#ppt_w"/>
                                          </p:val>
                                        </p:tav>
                                      </p:tavLst>
                                    </p:anim>
                                    <p:anim calcmode="lin" valueType="num">
                                      <p:cBhvr>
                                        <p:cTn id="45" dur="1000" fill="hold"/>
                                        <p:tgtEl>
                                          <p:spTgt spid="12"/>
                                        </p:tgtEl>
                                        <p:attrNameLst>
                                          <p:attrName>ppt_h</p:attrName>
                                        </p:attrNameLst>
                                      </p:cBhvr>
                                      <p:tavLst>
                                        <p:tav tm="0">
                                          <p:val>
                                            <p:fltVal val="0"/>
                                          </p:val>
                                        </p:tav>
                                        <p:tav tm="100000">
                                          <p:val>
                                            <p:strVal val="#ppt_h"/>
                                          </p:val>
                                        </p:tav>
                                      </p:tavLst>
                                    </p:anim>
                                  </p:childTnLst>
                                </p:cTn>
                              </p:par>
                            </p:childTnLst>
                          </p:cTn>
                        </p:par>
                        <p:par>
                          <p:cTn id="46" fill="hold" nodeType="afterGroup">
                            <p:stCondLst>
                              <p:cond delay="6000"/>
                            </p:stCondLst>
                            <p:childTnLst>
                              <p:par>
                                <p:cTn id="47" presetID="23" presetClass="entr" presetSubtype="16"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ppt_w</p:attrName>
                                        </p:attrNameLst>
                                      </p:cBhvr>
                                      <p:tavLst>
                                        <p:tav tm="0">
                                          <p:val>
                                            <p:fltVal val="0"/>
                                          </p:val>
                                        </p:tav>
                                        <p:tav tm="100000">
                                          <p:val>
                                            <p:strVal val="#ppt_w"/>
                                          </p:val>
                                        </p:tav>
                                      </p:tavLst>
                                    </p:anim>
                                    <p:anim calcmode="lin" valueType="num">
                                      <p:cBhvr>
                                        <p:cTn id="50" dur="1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utoUpdateAnimBg="0"/>
      <p:bldP spid="9" grpId="0" autoUpdateAnimBg="0"/>
      <p:bldP spid="10" grpId="0" autoUpdateAnimBg="0"/>
      <p:bldP spid="12"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6758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1445A4D4-D918-41B2-9048-8A3026FC344C}" type="slidenum">
              <a:rPr lang="en-US" smtClean="0"/>
              <a:pPr eaLnBrk="1" fontAlgn="base" hangingPunct="1">
                <a:spcBef>
                  <a:spcPct val="0"/>
                </a:spcBef>
                <a:spcAft>
                  <a:spcPct val="0"/>
                </a:spcAft>
              </a:pPr>
              <a:t>68</a:t>
            </a:fld>
            <a:endParaRPr lang="en-US" smtClean="0"/>
          </a:p>
        </p:txBody>
      </p:sp>
      <p:sp>
        <p:nvSpPr>
          <p:cNvPr id="6" name="Text Box 2"/>
          <p:cNvSpPr txBox="1">
            <a:spLocks noChangeArrowheads="1"/>
          </p:cNvSpPr>
          <p:nvPr/>
        </p:nvSpPr>
        <p:spPr bwMode="auto">
          <a:xfrm>
            <a:off x="0" y="6096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What types of databases are there??</a:t>
            </a:r>
          </a:p>
        </p:txBody>
      </p:sp>
      <p:sp>
        <p:nvSpPr>
          <p:cNvPr id="67589" name="Text Box 2"/>
          <p:cNvSpPr txBox="1">
            <a:spLocks noChangeArrowheads="1"/>
          </p:cNvSpPr>
          <p:nvPr/>
        </p:nvSpPr>
        <p:spPr bwMode="auto">
          <a:xfrm>
            <a:off x="381000" y="12192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ym typeface="Symbol" pitchFamily="18" charset="2"/>
              </a:rPr>
              <a:t>  Operational Databases</a:t>
            </a:r>
            <a:endParaRPr lang="en-US" sz="2400"/>
          </a:p>
        </p:txBody>
      </p:sp>
      <p:sp>
        <p:nvSpPr>
          <p:cNvPr id="13" name="Text Box 3"/>
          <p:cNvSpPr txBox="1">
            <a:spLocks noChangeArrowheads="1"/>
          </p:cNvSpPr>
          <p:nvPr/>
        </p:nvSpPr>
        <p:spPr bwMode="auto">
          <a:xfrm>
            <a:off x="685800" y="2133600"/>
            <a:ext cx="6096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ym typeface="Symbol" pitchFamily="18" charset="2"/>
              </a:rPr>
              <a:t>  </a:t>
            </a:r>
            <a:r>
              <a:rPr lang="en-US" sz="2000"/>
              <a:t>Management Databases, Informational Databases, Multi-dimensional Databases, Statistical Databases</a:t>
            </a:r>
          </a:p>
        </p:txBody>
      </p:sp>
      <p:sp>
        <p:nvSpPr>
          <p:cNvPr id="14" name="Text Box 4"/>
          <p:cNvSpPr txBox="1">
            <a:spLocks noChangeArrowheads="1"/>
          </p:cNvSpPr>
          <p:nvPr/>
        </p:nvSpPr>
        <p:spPr bwMode="auto">
          <a:xfrm>
            <a:off x="381000" y="16002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ym typeface="Symbol" pitchFamily="18" charset="2"/>
              </a:rPr>
              <a:t>  Analytical Databases</a:t>
            </a:r>
            <a:endParaRPr lang="en-US" sz="2400" b="1"/>
          </a:p>
        </p:txBody>
      </p:sp>
      <p:sp>
        <p:nvSpPr>
          <p:cNvPr id="15" name="Text Box 5"/>
          <p:cNvSpPr txBox="1">
            <a:spLocks noChangeArrowheads="1"/>
          </p:cNvSpPr>
          <p:nvPr/>
        </p:nvSpPr>
        <p:spPr bwMode="auto">
          <a:xfrm>
            <a:off x="685800" y="3276600"/>
            <a:ext cx="7543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ym typeface="Symbol" pitchFamily="18" charset="2"/>
              </a:rPr>
              <a:t>  </a:t>
            </a:r>
            <a:r>
              <a:rPr lang="en-US" sz="2000"/>
              <a:t>Information needed by managers and other end-users</a:t>
            </a:r>
          </a:p>
        </p:txBody>
      </p:sp>
      <p:sp>
        <p:nvSpPr>
          <p:cNvPr id="16" name="Text Box 6"/>
          <p:cNvSpPr txBox="1">
            <a:spLocks noChangeArrowheads="1"/>
          </p:cNvSpPr>
          <p:nvPr/>
        </p:nvSpPr>
        <p:spPr bwMode="auto">
          <a:xfrm>
            <a:off x="685800" y="3863975"/>
            <a:ext cx="8458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ym typeface="Symbol" pitchFamily="18" charset="2"/>
              </a:rPr>
              <a:t>  </a:t>
            </a:r>
            <a:r>
              <a:rPr lang="en-US" sz="2000" u="sng"/>
              <a:t>O</a:t>
            </a:r>
            <a:r>
              <a:rPr lang="en-US" sz="2000"/>
              <a:t>n-</a:t>
            </a:r>
            <a:r>
              <a:rPr lang="en-US" sz="2000" u="sng"/>
              <a:t>L</a:t>
            </a:r>
            <a:r>
              <a:rPr lang="en-US" sz="2000"/>
              <a:t>ine </a:t>
            </a:r>
            <a:r>
              <a:rPr lang="en-US" sz="2000" u="sng"/>
              <a:t>A</a:t>
            </a:r>
            <a:r>
              <a:rPr lang="en-US" sz="2000"/>
              <a:t>nalytical </a:t>
            </a:r>
            <a:r>
              <a:rPr lang="en-US" sz="2000" u="sng"/>
              <a:t>P</a:t>
            </a:r>
            <a:r>
              <a:rPr lang="en-US" sz="2000"/>
              <a:t>rocessing (OLAP), </a:t>
            </a:r>
            <a:r>
              <a:rPr lang="en-US" sz="2000" u="sng"/>
              <a:t>D</a:t>
            </a:r>
            <a:r>
              <a:rPr lang="en-US" sz="2000"/>
              <a:t>ecision </a:t>
            </a:r>
            <a:r>
              <a:rPr lang="en-US" sz="2000" u="sng"/>
              <a:t>S</a:t>
            </a:r>
            <a:r>
              <a:rPr lang="en-US" sz="2000"/>
              <a:t>upport </a:t>
            </a:r>
            <a:r>
              <a:rPr lang="en-US" sz="2000" u="sng"/>
              <a:t>S</a:t>
            </a:r>
            <a:r>
              <a:rPr lang="en-US" sz="2000"/>
              <a:t>ystems (DSS), and </a:t>
            </a:r>
            <a:r>
              <a:rPr lang="en-US" sz="2000" u="sng"/>
              <a:t>E</a:t>
            </a:r>
            <a:r>
              <a:rPr lang="en-US" sz="2000"/>
              <a:t>xecutive </a:t>
            </a:r>
            <a:r>
              <a:rPr lang="en-US" sz="2000" u="sng"/>
              <a:t>I</a:t>
            </a:r>
            <a:r>
              <a:rPr lang="en-US" sz="2000"/>
              <a:t>nformation </a:t>
            </a:r>
            <a:r>
              <a:rPr lang="en-US" sz="2000" u="sng"/>
              <a:t>S</a:t>
            </a:r>
            <a:r>
              <a:rPr lang="en-US" sz="2000"/>
              <a:t>ystems (EIS)</a:t>
            </a:r>
          </a:p>
        </p:txBody>
      </p:sp>
      <p:pic>
        <p:nvPicPr>
          <p:cNvPr id="17" name="Picture 16" descr="Psychoanalysis_On_Coa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295400"/>
            <a:ext cx="17081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100000">
                                          <p:val>
                                            <p:strVal val="#ppt_x"/>
                                          </p:val>
                                        </p:tav>
                                      </p:tavLst>
                                    </p:anim>
                                    <p:anim calcmode="lin" valueType="num">
                                      <p:cBhvr>
                                        <p:cTn id="8" dur="500" fill="hold"/>
                                        <p:tgtEl>
                                          <p:spTgt spid="14"/>
                                        </p:tgtEl>
                                        <p:attrNameLst>
                                          <p:attrName>ppt_y</p:attrName>
                                        </p:attrNameLst>
                                      </p:cBhvr>
                                      <p:tavLst>
                                        <p:tav tm="0">
                                          <p:val>
                                            <p:strVal val="#ppt_y+#ppt_h/2"/>
                                          </p:val>
                                        </p:tav>
                                        <p:tav tm="100000">
                                          <p:val>
                                            <p:strVal val="#ppt_y"/>
                                          </p:val>
                                        </p:tav>
                                      </p:tavLst>
                                    </p:anim>
                                    <p:anim calcmode="lin" valueType="num">
                                      <p:cBhvr>
                                        <p:cTn id="9" dur="500" fill="hold"/>
                                        <p:tgtEl>
                                          <p:spTgt spid="14"/>
                                        </p:tgtEl>
                                        <p:attrNameLst>
                                          <p:attrName>ppt_w</p:attrName>
                                        </p:attrNameLst>
                                      </p:cBhvr>
                                      <p:tavLst>
                                        <p:tav tm="0">
                                          <p:val>
                                            <p:strVal val="#ppt_w"/>
                                          </p:val>
                                        </p:tav>
                                        <p:tav tm="100000">
                                          <p:val>
                                            <p:strVal val="#ppt_w"/>
                                          </p:val>
                                        </p:tav>
                                      </p:tavLst>
                                    </p:anim>
                                    <p:anim calcmode="lin" valueType="num">
                                      <p:cBhvr>
                                        <p:cTn id="10" dur="500" fill="hold"/>
                                        <p:tgtEl>
                                          <p:spTgt spid="14"/>
                                        </p:tgtEl>
                                        <p:attrNameLst>
                                          <p:attrName>ppt_h</p:attrName>
                                        </p:attrNameLst>
                                      </p:cBhvr>
                                      <p:tavLst>
                                        <p:tav tm="0">
                                          <p:val>
                                            <p:fltVal val="0"/>
                                          </p:val>
                                        </p:tav>
                                        <p:tav tm="100000">
                                          <p:val>
                                            <p:strVal val="#ppt_h"/>
                                          </p:val>
                                        </p:tav>
                                      </p:tavLst>
                                    </p:anim>
                                  </p:childTnLst>
                                </p:cTn>
                              </p:par>
                              <p:par>
                                <p:cTn id="11" presetID="55"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strVal val="#ppt_w*0.70"/>
                                          </p:val>
                                        </p:tav>
                                        <p:tav tm="100000">
                                          <p:val>
                                            <p:strVal val="#ppt_w"/>
                                          </p:val>
                                        </p:tav>
                                      </p:tavLst>
                                    </p:anim>
                                    <p:anim calcmode="lin" valueType="num">
                                      <p:cBhvr>
                                        <p:cTn id="14" dur="1000" fill="hold"/>
                                        <p:tgtEl>
                                          <p:spTgt spid="17"/>
                                        </p:tgtEl>
                                        <p:attrNameLst>
                                          <p:attrName>ppt_h</p:attrName>
                                        </p:attrNameLst>
                                      </p:cBhvr>
                                      <p:tavLst>
                                        <p:tav tm="0">
                                          <p:val>
                                            <p:strVal val="#ppt_h"/>
                                          </p:val>
                                        </p:tav>
                                        <p:tav tm="100000">
                                          <p:val>
                                            <p:strVal val="#ppt_h"/>
                                          </p:val>
                                        </p:tav>
                                      </p:tavLst>
                                    </p:anim>
                                    <p:animEffect transition="in" filter="fade">
                                      <p:cBhvr>
                                        <p:cTn id="15" dur="1000"/>
                                        <p:tgtEl>
                                          <p:spTgt spid="17"/>
                                        </p:tgtEl>
                                      </p:cBhvr>
                                    </p:animEffect>
                                  </p:childTnLst>
                                </p:cTn>
                              </p:par>
                            </p:childTnLst>
                          </p:cTn>
                        </p:par>
                        <p:par>
                          <p:cTn id="16" fill="hold" nodeType="afterGroup">
                            <p:stCondLst>
                              <p:cond delay="1000"/>
                            </p:stCondLst>
                            <p:childTnLst>
                              <p:par>
                                <p:cTn id="17" presetID="17" presetClass="entr" presetSubtype="2"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2000" fill="hold"/>
                                        <p:tgtEl>
                                          <p:spTgt spid="13"/>
                                        </p:tgtEl>
                                        <p:attrNameLst>
                                          <p:attrName>ppt_x</p:attrName>
                                        </p:attrNameLst>
                                      </p:cBhvr>
                                      <p:tavLst>
                                        <p:tav tm="0">
                                          <p:val>
                                            <p:strVal val="#ppt_x+#ppt_w/2"/>
                                          </p:val>
                                        </p:tav>
                                        <p:tav tm="100000">
                                          <p:val>
                                            <p:strVal val="#ppt_x"/>
                                          </p:val>
                                        </p:tav>
                                      </p:tavLst>
                                    </p:anim>
                                    <p:anim calcmode="lin" valueType="num">
                                      <p:cBhvr>
                                        <p:cTn id="20" dur="2000" fill="hold"/>
                                        <p:tgtEl>
                                          <p:spTgt spid="13"/>
                                        </p:tgtEl>
                                        <p:attrNameLst>
                                          <p:attrName>ppt_y</p:attrName>
                                        </p:attrNameLst>
                                      </p:cBhvr>
                                      <p:tavLst>
                                        <p:tav tm="0">
                                          <p:val>
                                            <p:strVal val="#ppt_y"/>
                                          </p:val>
                                        </p:tav>
                                        <p:tav tm="100000">
                                          <p:val>
                                            <p:strVal val="#ppt_y"/>
                                          </p:val>
                                        </p:tav>
                                      </p:tavLst>
                                    </p:anim>
                                    <p:anim calcmode="lin" valueType="num">
                                      <p:cBhvr>
                                        <p:cTn id="21" dur="2000" fill="hold"/>
                                        <p:tgtEl>
                                          <p:spTgt spid="13"/>
                                        </p:tgtEl>
                                        <p:attrNameLst>
                                          <p:attrName>ppt_w</p:attrName>
                                        </p:attrNameLst>
                                      </p:cBhvr>
                                      <p:tavLst>
                                        <p:tav tm="0">
                                          <p:val>
                                            <p:fltVal val="0"/>
                                          </p:val>
                                        </p:tav>
                                        <p:tav tm="100000">
                                          <p:val>
                                            <p:strVal val="#ppt_w"/>
                                          </p:val>
                                        </p:tav>
                                      </p:tavLst>
                                    </p:anim>
                                    <p:anim calcmode="lin" valueType="num">
                                      <p:cBhvr>
                                        <p:cTn id="22" dur="2000" fill="hold"/>
                                        <p:tgtEl>
                                          <p:spTgt spid="13"/>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3000"/>
                            </p:stCondLst>
                            <p:childTnLst>
                              <p:par>
                                <p:cTn id="24" presetID="17" presetClass="entr" presetSubtype="2"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2000" fill="hold"/>
                                        <p:tgtEl>
                                          <p:spTgt spid="15"/>
                                        </p:tgtEl>
                                        <p:attrNameLst>
                                          <p:attrName>ppt_x</p:attrName>
                                        </p:attrNameLst>
                                      </p:cBhvr>
                                      <p:tavLst>
                                        <p:tav tm="0">
                                          <p:val>
                                            <p:strVal val="#ppt_x+#ppt_w/2"/>
                                          </p:val>
                                        </p:tav>
                                        <p:tav tm="100000">
                                          <p:val>
                                            <p:strVal val="#ppt_x"/>
                                          </p:val>
                                        </p:tav>
                                      </p:tavLst>
                                    </p:anim>
                                    <p:anim calcmode="lin" valueType="num">
                                      <p:cBhvr>
                                        <p:cTn id="27" dur="2000" fill="hold"/>
                                        <p:tgtEl>
                                          <p:spTgt spid="15"/>
                                        </p:tgtEl>
                                        <p:attrNameLst>
                                          <p:attrName>ppt_y</p:attrName>
                                        </p:attrNameLst>
                                      </p:cBhvr>
                                      <p:tavLst>
                                        <p:tav tm="0">
                                          <p:val>
                                            <p:strVal val="#ppt_y"/>
                                          </p:val>
                                        </p:tav>
                                        <p:tav tm="100000">
                                          <p:val>
                                            <p:strVal val="#ppt_y"/>
                                          </p:val>
                                        </p:tav>
                                      </p:tavLst>
                                    </p:anim>
                                    <p:anim calcmode="lin" valueType="num">
                                      <p:cBhvr>
                                        <p:cTn id="28" dur="2000" fill="hold"/>
                                        <p:tgtEl>
                                          <p:spTgt spid="15"/>
                                        </p:tgtEl>
                                        <p:attrNameLst>
                                          <p:attrName>ppt_w</p:attrName>
                                        </p:attrNameLst>
                                      </p:cBhvr>
                                      <p:tavLst>
                                        <p:tav tm="0">
                                          <p:val>
                                            <p:fltVal val="0"/>
                                          </p:val>
                                        </p:tav>
                                        <p:tav tm="100000">
                                          <p:val>
                                            <p:strVal val="#ppt_w"/>
                                          </p:val>
                                        </p:tav>
                                      </p:tavLst>
                                    </p:anim>
                                    <p:anim calcmode="lin" valueType="num">
                                      <p:cBhvr>
                                        <p:cTn id="29" dur="2000" fill="hold"/>
                                        <p:tgtEl>
                                          <p:spTgt spid="15"/>
                                        </p:tgtEl>
                                        <p:attrNameLst>
                                          <p:attrName>ppt_h</p:attrName>
                                        </p:attrNameLst>
                                      </p:cBhvr>
                                      <p:tavLst>
                                        <p:tav tm="0">
                                          <p:val>
                                            <p:strVal val="#ppt_h"/>
                                          </p:val>
                                        </p:tav>
                                        <p:tav tm="100000">
                                          <p:val>
                                            <p:strVal val="#ppt_h"/>
                                          </p:val>
                                        </p:tav>
                                      </p:tavLst>
                                    </p:anim>
                                  </p:childTnLst>
                                </p:cTn>
                              </p:par>
                            </p:childTnLst>
                          </p:cTn>
                        </p:par>
                        <p:par>
                          <p:cTn id="30" fill="hold" nodeType="afterGroup">
                            <p:stCondLst>
                              <p:cond delay="5000"/>
                            </p:stCondLst>
                            <p:childTnLst>
                              <p:par>
                                <p:cTn id="31" presetID="17" presetClass="entr" presetSubtype="2"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2000" fill="hold"/>
                                        <p:tgtEl>
                                          <p:spTgt spid="16"/>
                                        </p:tgtEl>
                                        <p:attrNameLst>
                                          <p:attrName>ppt_x</p:attrName>
                                        </p:attrNameLst>
                                      </p:cBhvr>
                                      <p:tavLst>
                                        <p:tav tm="0">
                                          <p:val>
                                            <p:strVal val="#ppt_x+#ppt_w/2"/>
                                          </p:val>
                                        </p:tav>
                                        <p:tav tm="100000">
                                          <p:val>
                                            <p:strVal val="#ppt_x"/>
                                          </p:val>
                                        </p:tav>
                                      </p:tavLst>
                                    </p:anim>
                                    <p:anim calcmode="lin" valueType="num">
                                      <p:cBhvr>
                                        <p:cTn id="34" dur="2000" fill="hold"/>
                                        <p:tgtEl>
                                          <p:spTgt spid="16"/>
                                        </p:tgtEl>
                                        <p:attrNameLst>
                                          <p:attrName>ppt_y</p:attrName>
                                        </p:attrNameLst>
                                      </p:cBhvr>
                                      <p:tavLst>
                                        <p:tav tm="0">
                                          <p:val>
                                            <p:strVal val="#ppt_y"/>
                                          </p:val>
                                        </p:tav>
                                        <p:tav tm="100000">
                                          <p:val>
                                            <p:strVal val="#ppt_y"/>
                                          </p:val>
                                        </p:tav>
                                      </p:tavLst>
                                    </p:anim>
                                    <p:anim calcmode="lin" valueType="num">
                                      <p:cBhvr>
                                        <p:cTn id="35" dur="2000" fill="hold"/>
                                        <p:tgtEl>
                                          <p:spTgt spid="16"/>
                                        </p:tgtEl>
                                        <p:attrNameLst>
                                          <p:attrName>ppt_w</p:attrName>
                                        </p:attrNameLst>
                                      </p:cBhvr>
                                      <p:tavLst>
                                        <p:tav tm="0">
                                          <p:val>
                                            <p:fltVal val="0"/>
                                          </p:val>
                                        </p:tav>
                                        <p:tav tm="100000">
                                          <p:val>
                                            <p:strVal val="#ppt_w"/>
                                          </p:val>
                                        </p:tav>
                                      </p:tavLst>
                                    </p:anim>
                                    <p:anim calcmode="lin" valueType="num">
                                      <p:cBhvr>
                                        <p:cTn id="36" dur="2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4" grpId="0" autoUpdateAnimBg="0"/>
      <p:bldP spid="15" grpId="0" autoUpdateAnimBg="0"/>
      <p:bldP spid="16"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6861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06EC6CE5-2740-4159-90EB-ED48C7E00F3C}" type="slidenum">
              <a:rPr lang="en-US" smtClean="0"/>
              <a:pPr eaLnBrk="1" fontAlgn="base" hangingPunct="1">
                <a:spcBef>
                  <a:spcPct val="0"/>
                </a:spcBef>
                <a:spcAft>
                  <a:spcPct val="0"/>
                </a:spcAft>
              </a:pPr>
              <a:t>69</a:t>
            </a:fld>
            <a:endParaRPr lang="en-US" smtClean="0"/>
          </a:p>
        </p:txBody>
      </p:sp>
      <p:sp>
        <p:nvSpPr>
          <p:cNvPr id="6" name="Text Box 2"/>
          <p:cNvSpPr txBox="1">
            <a:spLocks noChangeArrowheads="1"/>
          </p:cNvSpPr>
          <p:nvPr/>
        </p:nvSpPr>
        <p:spPr bwMode="auto">
          <a:xfrm>
            <a:off x="0" y="6096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What types of databases are there??</a:t>
            </a:r>
          </a:p>
        </p:txBody>
      </p:sp>
      <p:sp>
        <p:nvSpPr>
          <p:cNvPr id="68613" name="Text Box 2"/>
          <p:cNvSpPr txBox="1">
            <a:spLocks noChangeArrowheads="1"/>
          </p:cNvSpPr>
          <p:nvPr/>
        </p:nvSpPr>
        <p:spPr bwMode="auto">
          <a:xfrm>
            <a:off x="381000" y="12192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ym typeface="Symbol" pitchFamily="18" charset="2"/>
              </a:rPr>
              <a:t>  Operational Databases</a:t>
            </a:r>
            <a:endParaRPr lang="en-US" sz="2400"/>
          </a:p>
        </p:txBody>
      </p:sp>
      <p:sp>
        <p:nvSpPr>
          <p:cNvPr id="68614" name="Text Box 4"/>
          <p:cNvSpPr txBox="1">
            <a:spLocks noChangeArrowheads="1"/>
          </p:cNvSpPr>
          <p:nvPr/>
        </p:nvSpPr>
        <p:spPr bwMode="auto">
          <a:xfrm>
            <a:off x="381000" y="16002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ym typeface="Symbol" pitchFamily="18" charset="2"/>
              </a:rPr>
              <a:t>  Analytical Databases</a:t>
            </a:r>
            <a:endParaRPr lang="en-US" sz="2400"/>
          </a:p>
        </p:txBody>
      </p:sp>
      <p:sp>
        <p:nvSpPr>
          <p:cNvPr id="11" name="Text Box 6"/>
          <p:cNvSpPr txBox="1">
            <a:spLocks noChangeArrowheads="1"/>
          </p:cNvSpPr>
          <p:nvPr/>
        </p:nvSpPr>
        <p:spPr bwMode="auto">
          <a:xfrm>
            <a:off x="381000" y="1976438"/>
            <a:ext cx="853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ym typeface="Symbol" pitchFamily="18" charset="2"/>
              </a:rPr>
              <a:t>  Data Warehouses</a:t>
            </a:r>
            <a:endParaRPr lang="en-US" sz="2400" b="1"/>
          </a:p>
        </p:txBody>
      </p:sp>
      <p:sp>
        <p:nvSpPr>
          <p:cNvPr id="12" name="Text Box 7"/>
          <p:cNvSpPr txBox="1">
            <a:spLocks noChangeArrowheads="1"/>
          </p:cNvSpPr>
          <p:nvPr/>
        </p:nvSpPr>
        <p:spPr bwMode="auto">
          <a:xfrm>
            <a:off x="685800" y="2438400"/>
            <a:ext cx="8001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200">
                <a:sym typeface="Symbol" pitchFamily="18" charset="2"/>
              </a:rPr>
              <a:t>  </a:t>
            </a:r>
            <a:r>
              <a:rPr lang="en-US" sz="2200"/>
              <a:t>Central Source of data extracted from various databases</a:t>
            </a:r>
          </a:p>
        </p:txBody>
      </p:sp>
      <p:sp>
        <p:nvSpPr>
          <p:cNvPr id="18" name="Text Box 8"/>
          <p:cNvSpPr txBox="1">
            <a:spLocks noChangeArrowheads="1"/>
          </p:cNvSpPr>
          <p:nvPr/>
        </p:nvSpPr>
        <p:spPr bwMode="auto">
          <a:xfrm>
            <a:off x="685800" y="4344988"/>
            <a:ext cx="50292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200">
                <a:sym typeface="Symbol" pitchFamily="18" charset="2"/>
              </a:rPr>
              <a:t>  </a:t>
            </a:r>
            <a:r>
              <a:rPr lang="en-US" sz="2200" u="sng"/>
              <a:t>Data Mining</a:t>
            </a:r>
            <a:r>
              <a:rPr lang="en-US" sz="2200"/>
              <a:t>: Data processed from a variety of Sources to identify operational, managerial and strategic trends</a:t>
            </a:r>
          </a:p>
        </p:txBody>
      </p:sp>
      <p:pic>
        <p:nvPicPr>
          <p:cNvPr id="19" name="Picture 9" descr="inventor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219200"/>
            <a:ext cx="1981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1" descr="min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240213"/>
            <a:ext cx="2965450"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8"/>
          <p:cNvSpPr txBox="1">
            <a:spLocks noChangeArrowheads="1"/>
          </p:cNvSpPr>
          <p:nvPr/>
        </p:nvSpPr>
        <p:spPr bwMode="auto">
          <a:xfrm>
            <a:off x="1120775" y="3629025"/>
            <a:ext cx="777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b="1">
                <a:solidFill>
                  <a:srgbClr val="C00000"/>
                </a:solidFill>
              </a:rPr>
              <a:t>(Some argue that a DM is a subset of DW; Others argue that the difference is trivial)</a:t>
            </a:r>
          </a:p>
        </p:txBody>
      </p:sp>
      <p:sp>
        <p:nvSpPr>
          <p:cNvPr id="14" name="Text Box 7"/>
          <p:cNvSpPr txBox="1">
            <a:spLocks noChangeArrowheads="1"/>
          </p:cNvSpPr>
          <p:nvPr/>
        </p:nvSpPr>
        <p:spPr bwMode="auto">
          <a:xfrm>
            <a:off x="685800" y="2819400"/>
            <a:ext cx="8229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0988" indent="-2809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200">
                <a:sym typeface="Symbol" pitchFamily="18" charset="2"/>
              </a:rPr>
              <a:t>  </a:t>
            </a:r>
            <a:r>
              <a:rPr lang="en-US" sz="2200"/>
              <a:t>a </a:t>
            </a:r>
            <a:r>
              <a:rPr lang="en-US" sz="2200" b="1" u="sng"/>
              <a:t>data mart</a:t>
            </a:r>
            <a:r>
              <a:rPr lang="en-US" sz="2200" b="1"/>
              <a:t>'s </a:t>
            </a:r>
            <a:r>
              <a:rPr lang="en-US" sz="2200"/>
              <a:t>data is targeted to a smaller audience of end users or used to present information on a smaller scope.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100000">
                                          <p:val>
                                            <p:strVal val="#ppt_x"/>
                                          </p:val>
                                        </p:tav>
                                      </p:tavLst>
                                    </p:anim>
                                    <p:anim calcmode="lin" valueType="num">
                                      <p:cBhvr>
                                        <p:cTn id="8" dur="500" fill="hold"/>
                                        <p:tgtEl>
                                          <p:spTgt spid="11"/>
                                        </p:tgtEl>
                                        <p:attrNameLst>
                                          <p:attrName>ppt_y</p:attrName>
                                        </p:attrNameLst>
                                      </p:cBhvr>
                                      <p:tavLst>
                                        <p:tav tm="0">
                                          <p:val>
                                            <p:strVal val="#ppt_y+#ppt_h/2"/>
                                          </p:val>
                                        </p:tav>
                                        <p:tav tm="100000">
                                          <p:val>
                                            <p:strVal val="#ppt_y"/>
                                          </p:val>
                                        </p:tav>
                                      </p:tavLst>
                                    </p:anim>
                                    <p:anim calcmode="lin" valueType="num">
                                      <p:cBhvr>
                                        <p:cTn id="9" dur="500" fill="hold"/>
                                        <p:tgtEl>
                                          <p:spTgt spid="11"/>
                                        </p:tgtEl>
                                        <p:attrNameLst>
                                          <p:attrName>ppt_w</p:attrName>
                                        </p:attrNameLst>
                                      </p:cBhvr>
                                      <p:tavLst>
                                        <p:tav tm="0">
                                          <p:val>
                                            <p:strVal val="#ppt_w"/>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childTnLst>
                                </p:cTn>
                              </p:par>
                              <p:par>
                                <p:cTn id="11" presetID="1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slide(fromBottom)">
                                      <p:cBhvr>
                                        <p:cTn id="13" dur="1000"/>
                                        <p:tgtEl>
                                          <p:spTgt spid="19"/>
                                        </p:tgtEl>
                                      </p:cBhvr>
                                    </p:animEffect>
                                  </p:childTnLst>
                                </p:cTn>
                              </p:par>
                            </p:childTnLst>
                          </p:cTn>
                        </p:par>
                        <p:par>
                          <p:cTn id="14" fill="hold" nodeType="afterGroup">
                            <p:stCondLst>
                              <p:cond delay="1000"/>
                            </p:stCondLst>
                            <p:childTnLst>
                              <p:par>
                                <p:cTn id="15" presetID="17"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2000" fill="hold"/>
                                        <p:tgtEl>
                                          <p:spTgt spid="12"/>
                                        </p:tgtEl>
                                        <p:attrNameLst>
                                          <p:attrName>ppt_x</p:attrName>
                                        </p:attrNameLst>
                                      </p:cBhvr>
                                      <p:tavLst>
                                        <p:tav tm="0">
                                          <p:val>
                                            <p:strVal val="#ppt_x+#ppt_w/2"/>
                                          </p:val>
                                        </p:tav>
                                        <p:tav tm="100000">
                                          <p:val>
                                            <p:strVal val="#ppt_x"/>
                                          </p:val>
                                        </p:tav>
                                      </p:tavLst>
                                    </p:anim>
                                    <p:anim calcmode="lin" valueType="num">
                                      <p:cBhvr>
                                        <p:cTn id="18" dur="2000" fill="hold"/>
                                        <p:tgtEl>
                                          <p:spTgt spid="12"/>
                                        </p:tgtEl>
                                        <p:attrNameLst>
                                          <p:attrName>ppt_y</p:attrName>
                                        </p:attrNameLst>
                                      </p:cBhvr>
                                      <p:tavLst>
                                        <p:tav tm="0">
                                          <p:val>
                                            <p:strVal val="#ppt_y"/>
                                          </p:val>
                                        </p:tav>
                                        <p:tav tm="100000">
                                          <p:val>
                                            <p:strVal val="#ppt_y"/>
                                          </p:val>
                                        </p:tav>
                                      </p:tavLst>
                                    </p:anim>
                                    <p:anim calcmode="lin" valueType="num">
                                      <p:cBhvr>
                                        <p:cTn id="19" dur="2000" fill="hold"/>
                                        <p:tgtEl>
                                          <p:spTgt spid="12"/>
                                        </p:tgtEl>
                                        <p:attrNameLst>
                                          <p:attrName>ppt_w</p:attrName>
                                        </p:attrNameLst>
                                      </p:cBhvr>
                                      <p:tavLst>
                                        <p:tav tm="0">
                                          <p:val>
                                            <p:fltVal val="0"/>
                                          </p:val>
                                        </p:tav>
                                        <p:tav tm="100000">
                                          <p:val>
                                            <p:strVal val="#ppt_w"/>
                                          </p:val>
                                        </p:tav>
                                      </p:tavLst>
                                    </p:anim>
                                    <p:anim calcmode="lin" valueType="num">
                                      <p:cBhvr>
                                        <p:cTn id="20" dur="2000" fill="hold"/>
                                        <p:tgtEl>
                                          <p:spTgt spid="12"/>
                                        </p:tgtEl>
                                        <p:attrNameLst>
                                          <p:attrName>ppt_h</p:attrName>
                                        </p:attrNameLst>
                                      </p:cBhvr>
                                      <p:tavLst>
                                        <p:tav tm="0">
                                          <p:val>
                                            <p:strVal val="#ppt_h"/>
                                          </p:val>
                                        </p:tav>
                                        <p:tav tm="100000">
                                          <p:val>
                                            <p:strVal val="#ppt_h"/>
                                          </p:val>
                                        </p:tav>
                                      </p:tavLst>
                                    </p:anim>
                                  </p:childTnLst>
                                </p:cTn>
                              </p:par>
                            </p:childTnLst>
                          </p:cTn>
                        </p:par>
                        <p:par>
                          <p:cTn id="21" fill="hold" nodeType="afterGroup">
                            <p:stCondLst>
                              <p:cond delay="3000"/>
                            </p:stCondLst>
                            <p:childTnLst>
                              <p:par>
                                <p:cTn id="22" presetID="17" presetClass="entr" presetSubtype="2"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2000" fill="hold"/>
                                        <p:tgtEl>
                                          <p:spTgt spid="14"/>
                                        </p:tgtEl>
                                        <p:attrNameLst>
                                          <p:attrName>ppt_x</p:attrName>
                                        </p:attrNameLst>
                                      </p:cBhvr>
                                      <p:tavLst>
                                        <p:tav tm="0">
                                          <p:val>
                                            <p:strVal val="#ppt_x+#ppt_w/2"/>
                                          </p:val>
                                        </p:tav>
                                        <p:tav tm="100000">
                                          <p:val>
                                            <p:strVal val="#ppt_x"/>
                                          </p:val>
                                        </p:tav>
                                      </p:tavLst>
                                    </p:anim>
                                    <p:anim calcmode="lin" valueType="num">
                                      <p:cBhvr>
                                        <p:cTn id="25" dur="2000" fill="hold"/>
                                        <p:tgtEl>
                                          <p:spTgt spid="14"/>
                                        </p:tgtEl>
                                        <p:attrNameLst>
                                          <p:attrName>ppt_y</p:attrName>
                                        </p:attrNameLst>
                                      </p:cBhvr>
                                      <p:tavLst>
                                        <p:tav tm="0">
                                          <p:val>
                                            <p:strVal val="#ppt_y"/>
                                          </p:val>
                                        </p:tav>
                                        <p:tav tm="100000">
                                          <p:val>
                                            <p:strVal val="#ppt_y"/>
                                          </p:val>
                                        </p:tav>
                                      </p:tavLst>
                                    </p:anim>
                                    <p:anim calcmode="lin" valueType="num">
                                      <p:cBhvr>
                                        <p:cTn id="26" dur="2000" fill="hold"/>
                                        <p:tgtEl>
                                          <p:spTgt spid="14"/>
                                        </p:tgtEl>
                                        <p:attrNameLst>
                                          <p:attrName>ppt_w</p:attrName>
                                        </p:attrNameLst>
                                      </p:cBhvr>
                                      <p:tavLst>
                                        <p:tav tm="0">
                                          <p:val>
                                            <p:fltVal val="0"/>
                                          </p:val>
                                        </p:tav>
                                        <p:tav tm="100000">
                                          <p:val>
                                            <p:strVal val="#ppt_w"/>
                                          </p:val>
                                        </p:tav>
                                      </p:tavLst>
                                    </p:anim>
                                    <p:anim calcmode="lin" valueType="num">
                                      <p:cBhvr>
                                        <p:cTn id="27" dur="2000" fill="hold"/>
                                        <p:tgtEl>
                                          <p:spTgt spid="14"/>
                                        </p:tgtEl>
                                        <p:attrNameLst>
                                          <p:attrName>ppt_h</p:attrName>
                                        </p:attrNameLst>
                                      </p:cBhvr>
                                      <p:tavLst>
                                        <p:tav tm="0">
                                          <p:val>
                                            <p:strVal val="#ppt_h"/>
                                          </p:val>
                                        </p:tav>
                                        <p:tav tm="100000">
                                          <p:val>
                                            <p:strVal val="#ppt_h"/>
                                          </p:val>
                                        </p:tav>
                                      </p:tavLst>
                                    </p:anim>
                                  </p:childTnLst>
                                </p:cTn>
                              </p:par>
                            </p:childTnLst>
                          </p:cTn>
                        </p:par>
                        <p:par>
                          <p:cTn id="28" fill="hold" nodeType="afterGroup">
                            <p:stCondLst>
                              <p:cond delay="5000"/>
                            </p:stCondLst>
                            <p:childTnLst>
                              <p:par>
                                <p:cTn id="29" presetID="5" presetClass="entr" presetSubtype="5"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heckerboard(down)">
                                      <p:cBhvr>
                                        <p:cTn id="31" dur="2000"/>
                                        <p:tgtEl>
                                          <p:spTgt spid="13"/>
                                        </p:tgtEl>
                                      </p:cBhvr>
                                    </p:animEffect>
                                  </p:childTnLst>
                                </p:cTn>
                              </p:par>
                            </p:childTnLst>
                          </p:cTn>
                        </p:par>
                        <p:par>
                          <p:cTn id="32" fill="hold" nodeType="afterGroup">
                            <p:stCondLst>
                              <p:cond delay="7000"/>
                            </p:stCondLst>
                            <p:childTnLst>
                              <p:par>
                                <p:cTn id="33" presetID="17" presetClass="entr" presetSubtype="2"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2000" fill="hold"/>
                                        <p:tgtEl>
                                          <p:spTgt spid="18"/>
                                        </p:tgtEl>
                                        <p:attrNameLst>
                                          <p:attrName>ppt_x</p:attrName>
                                        </p:attrNameLst>
                                      </p:cBhvr>
                                      <p:tavLst>
                                        <p:tav tm="0">
                                          <p:val>
                                            <p:strVal val="#ppt_x+#ppt_w/2"/>
                                          </p:val>
                                        </p:tav>
                                        <p:tav tm="100000">
                                          <p:val>
                                            <p:strVal val="#ppt_x"/>
                                          </p:val>
                                        </p:tav>
                                      </p:tavLst>
                                    </p:anim>
                                    <p:anim calcmode="lin" valueType="num">
                                      <p:cBhvr>
                                        <p:cTn id="36" dur="2000" fill="hold"/>
                                        <p:tgtEl>
                                          <p:spTgt spid="18"/>
                                        </p:tgtEl>
                                        <p:attrNameLst>
                                          <p:attrName>ppt_y</p:attrName>
                                        </p:attrNameLst>
                                      </p:cBhvr>
                                      <p:tavLst>
                                        <p:tav tm="0">
                                          <p:val>
                                            <p:strVal val="#ppt_y"/>
                                          </p:val>
                                        </p:tav>
                                        <p:tav tm="100000">
                                          <p:val>
                                            <p:strVal val="#ppt_y"/>
                                          </p:val>
                                        </p:tav>
                                      </p:tavLst>
                                    </p:anim>
                                    <p:anim calcmode="lin" valueType="num">
                                      <p:cBhvr>
                                        <p:cTn id="37" dur="2000" fill="hold"/>
                                        <p:tgtEl>
                                          <p:spTgt spid="18"/>
                                        </p:tgtEl>
                                        <p:attrNameLst>
                                          <p:attrName>ppt_w</p:attrName>
                                        </p:attrNameLst>
                                      </p:cBhvr>
                                      <p:tavLst>
                                        <p:tav tm="0">
                                          <p:val>
                                            <p:fltVal val="0"/>
                                          </p:val>
                                        </p:tav>
                                        <p:tav tm="100000">
                                          <p:val>
                                            <p:strVal val="#ppt_w"/>
                                          </p:val>
                                        </p:tav>
                                      </p:tavLst>
                                    </p:anim>
                                    <p:anim calcmode="lin" valueType="num">
                                      <p:cBhvr>
                                        <p:cTn id="38" dur="2000" fill="hold"/>
                                        <p:tgtEl>
                                          <p:spTgt spid="18"/>
                                        </p:tgtEl>
                                        <p:attrNameLst>
                                          <p:attrName>ppt_h</p:attrName>
                                        </p:attrNameLst>
                                      </p:cBhvr>
                                      <p:tavLst>
                                        <p:tav tm="0">
                                          <p:val>
                                            <p:strVal val="#ppt_h"/>
                                          </p:val>
                                        </p:tav>
                                        <p:tav tm="100000">
                                          <p:val>
                                            <p:strVal val="#ppt_h"/>
                                          </p:val>
                                        </p:tav>
                                      </p:tavLst>
                                    </p:anim>
                                  </p:childTnLst>
                                </p:cTn>
                              </p:par>
                            </p:childTnLst>
                          </p:cTn>
                        </p:par>
                        <p:par>
                          <p:cTn id="39" fill="hold" nodeType="afterGroup">
                            <p:stCondLst>
                              <p:cond delay="9000"/>
                            </p:stCondLst>
                            <p:childTnLst>
                              <p:par>
                                <p:cTn id="40" presetID="35" presetClass="entr" presetSubtype="0"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2000"/>
                                        <p:tgtEl>
                                          <p:spTgt spid="20"/>
                                        </p:tgtEl>
                                      </p:cBhvr>
                                    </p:animEffect>
                                    <p:anim calcmode="lin" valueType="num">
                                      <p:cBhvr>
                                        <p:cTn id="43" dur="2000" fill="hold"/>
                                        <p:tgtEl>
                                          <p:spTgt spid="20"/>
                                        </p:tgtEl>
                                        <p:attrNameLst>
                                          <p:attrName>style.rotation</p:attrName>
                                        </p:attrNameLst>
                                      </p:cBhvr>
                                      <p:tavLst>
                                        <p:tav tm="0">
                                          <p:val>
                                            <p:fltVal val="720"/>
                                          </p:val>
                                        </p:tav>
                                        <p:tav tm="100000">
                                          <p:val>
                                            <p:fltVal val="0"/>
                                          </p:val>
                                        </p:tav>
                                      </p:tavLst>
                                    </p:anim>
                                    <p:anim calcmode="lin" valueType="num">
                                      <p:cBhvr>
                                        <p:cTn id="44" dur="2000" fill="hold"/>
                                        <p:tgtEl>
                                          <p:spTgt spid="20"/>
                                        </p:tgtEl>
                                        <p:attrNameLst>
                                          <p:attrName>ppt_h</p:attrName>
                                        </p:attrNameLst>
                                      </p:cBhvr>
                                      <p:tavLst>
                                        <p:tav tm="0">
                                          <p:val>
                                            <p:fltVal val="0"/>
                                          </p:val>
                                        </p:tav>
                                        <p:tav tm="100000">
                                          <p:val>
                                            <p:strVal val="#ppt_h"/>
                                          </p:val>
                                        </p:tav>
                                      </p:tavLst>
                                    </p:anim>
                                    <p:anim calcmode="lin" valueType="num">
                                      <p:cBhvr>
                                        <p:cTn id="45" dur="2000" fill="hold"/>
                                        <p:tgtEl>
                                          <p:spTgt spid="2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2" grpId="0" autoUpdateAnimBg="0"/>
      <p:bldP spid="18" grpId="0" autoUpdateAnimBg="0"/>
      <p:bldP spid="13" grpId="0" autoUpdateAnimBg="0"/>
      <p:bldP spid="1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921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0E1B26C1-F46F-4A87-AEF1-5DE23ED40EC3}" type="slidenum">
              <a:rPr lang="en-US" smtClean="0"/>
              <a:pPr eaLnBrk="1" fontAlgn="base" hangingPunct="1">
                <a:spcBef>
                  <a:spcPct val="0"/>
                </a:spcBef>
                <a:spcAft>
                  <a:spcPct val="0"/>
                </a:spcAft>
              </a:pPr>
              <a:t>7</a:t>
            </a:fld>
            <a:endParaRPr lang="en-US" smtClean="0"/>
          </a:p>
        </p:txBody>
      </p:sp>
      <p:sp>
        <p:nvSpPr>
          <p:cNvPr id="6" name="Text Box 2"/>
          <p:cNvSpPr txBox="1">
            <a:spLocks noChangeArrowheads="1"/>
          </p:cNvSpPr>
          <p:nvPr/>
        </p:nvSpPr>
        <p:spPr bwMode="auto">
          <a:xfrm>
            <a:off x="381000" y="609600"/>
            <a:ext cx="8382000" cy="519113"/>
          </a:xfrm>
          <a:prstGeom prst="rect">
            <a:avLst/>
          </a:prstGeom>
          <a:noFill/>
          <a:ln w="12700">
            <a:noFill/>
            <a:miter lim="800000"/>
            <a:headEnd type="none" w="sm" len="sm"/>
            <a:tailEnd type="none" w="sm" len="sm"/>
          </a:ln>
          <a:effectLst/>
        </p:spPr>
        <p:txBody>
          <a:bodyPr>
            <a:spAutoFit/>
          </a:bodyPr>
          <a:lstStyle/>
          <a:p>
            <a:pPr algn="ctr" fontAlgn="auto">
              <a:spcBef>
                <a:spcPts val="0"/>
              </a:spcBef>
              <a:spcAft>
                <a:spcPts val="0"/>
              </a:spcAft>
              <a:defRPr/>
            </a:pPr>
            <a:r>
              <a:rPr lang="en-US" sz="2800" b="1" i="1" dirty="0">
                <a:solidFill>
                  <a:srgbClr val="008000"/>
                </a:solidFill>
                <a:latin typeface="+mn-lt"/>
              </a:rPr>
              <a:t>Metadata??</a:t>
            </a:r>
            <a:endParaRPr lang="en-US" sz="2800" b="1" i="1" dirty="0">
              <a:solidFill>
                <a:srgbClr val="008000"/>
              </a:solidFill>
              <a:effectLst>
                <a:outerShdw blurRad="38100" dist="38100" dir="2700000" algn="tl">
                  <a:srgbClr val="C0C0C0"/>
                </a:outerShdw>
              </a:effectLst>
              <a:latin typeface="+mn-lt"/>
            </a:endParaRPr>
          </a:p>
        </p:txBody>
      </p:sp>
      <p:sp>
        <p:nvSpPr>
          <p:cNvPr id="8197" name="Text Box 3"/>
          <p:cNvSpPr txBox="1">
            <a:spLocks noChangeArrowheads="1"/>
          </p:cNvSpPr>
          <p:nvPr/>
        </p:nvSpPr>
        <p:spPr bwMode="auto">
          <a:xfrm>
            <a:off x="381000" y="1250950"/>
            <a:ext cx="5410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sym typeface="Symbol" pitchFamily="18" charset="2"/>
              </a:rPr>
              <a:t>This term has been given a lot of attention lately (and not defined well)</a:t>
            </a:r>
            <a:endParaRPr lang="en-US" sz="2200"/>
          </a:p>
        </p:txBody>
      </p:sp>
      <p:pic>
        <p:nvPicPr>
          <p:cNvPr id="169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5413" y="1187450"/>
            <a:ext cx="20415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7"/>
          <p:cNvSpPr txBox="1">
            <a:spLocks noChangeArrowheads="1"/>
          </p:cNvSpPr>
          <p:nvPr/>
        </p:nvSpPr>
        <p:spPr bwMode="auto">
          <a:xfrm>
            <a:off x="533400" y="2706688"/>
            <a:ext cx="7772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Arial" charset="0"/>
              <a:buChar char="•"/>
            </a:pPr>
            <a:r>
              <a:rPr lang="en-US"/>
              <a:t>Refers to the design and specification of data structures and is more properly called "data about the containers of data” (Wiki)</a:t>
            </a:r>
          </a:p>
        </p:txBody>
      </p:sp>
      <p:sp>
        <p:nvSpPr>
          <p:cNvPr id="12" name="Text Box 3"/>
          <p:cNvSpPr txBox="1">
            <a:spLocks noChangeArrowheads="1"/>
          </p:cNvSpPr>
          <p:nvPr/>
        </p:nvSpPr>
        <p:spPr bwMode="auto">
          <a:xfrm>
            <a:off x="381000" y="2249488"/>
            <a:ext cx="8077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i="1"/>
              <a:t> </a:t>
            </a:r>
            <a:r>
              <a:rPr lang="en-US" sz="2400" b="1" i="1">
                <a:solidFill>
                  <a:srgbClr val="990033"/>
                </a:solidFill>
              </a:rPr>
              <a:t>Structural  Metadata</a:t>
            </a:r>
          </a:p>
        </p:txBody>
      </p:sp>
      <p:sp>
        <p:nvSpPr>
          <p:cNvPr id="13" name="Text Box 7"/>
          <p:cNvSpPr txBox="1">
            <a:spLocks noChangeArrowheads="1"/>
          </p:cNvSpPr>
          <p:nvPr/>
        </p:nvSpPr>
        <p:spPr bwMode="auto">
          <a:xfrm>
            <a:off x="533400" y="4022725"/>
            <a:ext cx="7772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Arial" charset="0"/>
              <a:buChar char="•"/>
            </a:pPr>
            <a:r>
              <a:rPr lang="en-US"/>
              <a:t>Refers to individual instances of application data, the data content. In this case, a useful description would be "data about data content" or "content about content"</a:t>
            </a:r>
          </a:p>
        </p:txBody>
      </p:sp>
      <p:sp>
        <p:nvSpPr>
          <p:cNvPr id="14" name="Text Box 3"/>
          <p:cNvSpPr txBox="1">
            <a:spLocks noChangeArrowheads="1"/>
          </p:cNvSpPr>
          <p:nvPr/>
        </p:nvSpPr>
        <p:spPr bwMode="auto">
          <a:xfrm>
            <a:off x="381000" y="3565525"/>
            <a:ext cx="807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i="1"/>
              <a:t> </a:t>
            </a:r>
            <a:r>
              <a:rPr lang="en-US" sz="2400" b="1" i="1">
                <a:solidFill>
                  <a:srgbClr val="990033"/>
                </a:solidFill>
              </a:rPr>
              <a:t>Descriptive Metadata or Metacontent.</a:t>
            </a:r>
          </a:p>
        </p:txBody>
      </p:sp>
      <p:sp>
        <p:nvSpPr>
          <p:cNvPr id="15" name="Text Box 7"/>
          <p:cNvSpPr txBox="1">
            <a:spLocks noChangeArrowheads="1"/>
          </p:cNvSpPr>
          <p:nvPr/>
        </p:nvSpPr>
        <p:spPr bwMode="auto">
          <a:xfrm>
            <a:off x="533400" y="5029200"/>
            <a:ext cx="8458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Arial" charset="0"/>
              <a:buChar char="•"/>
            </a:pPr>
            <a:r>
              <a:rPr lang="en-US"/>
              <a:t>There is no clear line between content and meta-content. We can always view any piece of meta-content as content. The best example of this blurring occurs in the case of book reviews. A book review is a piece of meta information about a piece of content - the book being reviewed. </a:t>
            </a:r>
            <a:r>
              <a:rPr lang="en-US" sz="1400"/>
              <a:t>(http://downlode.org/Etext/MCF/towards_a_theory_of_metacontent.html</a:t>
            </a:r>
            <a:r>
              <a:rPr lang="en-US"/>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wipe(left)">
                                      <p:cBhvr>
                                        <p:cTn id="12" dur="2000"/>
                                        <p:tgtEl>
                                          <p:spTgt spid="8197"/>
                                        </p:tgtEl>
                                      </p:cBhvr>
                                    </p:animEffect>
                                  </p:childTnLst>
                                </p:cTn>
                              </p:par>
                              <p:par>
                                <p:cTn id="13" presetID="22" presetClass="entr" presetSubtype="2" fill="hold" nodeType="withEffect">
                                  <p:stCondLst>
                                    <p:cond delay="0"/>
                                  </p:stCondLst>
                                  <p:childTnLst>
                                    <p:set>
                                      <p:cBhvr>
                                        <p:cTn id="14" dur="1" fill="hold">
                                          <p:stCondLst>
                                            <p:cond delay="0"/>
                                          </p:stCondLst>
                                        </p:cTn>
                                        <p:tgtEl>
                                          <p:spTgt spid="169986"/>
                                        </p:tgtEl>
                                        <p:attrNameLst>
                                          <p:attrName>style.visibility</p:attrName>
                                        </p:attrNameLst>
                                      </p:cBhvr>
                                      <p:to>
                                        <p:strVal val="visible"/>
                                      </p:to>
                                    </p:set>
                                    <p:animEffect transition="in" filter="wipe(right)">
                                      <p:cBhvr>
                                        <p:cTn id="15" dur="2000"/>
                                        <p:tgtEl>
                                          <p:spTgt spid="16998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2000"/>
                                        <p:tgtEl>
                                          <p:spTgt spid="12"/>
                                        </p:tgtEl>
                                      </p:cBhvr>
                                    </p:animEffect>
                                  </p:childTnLst>
                                </p:cTn>
                              </p:par>
                            </p:childTnLst>
                          </p:cTn>
                        </p:par>
                        <p:par>
                          <p:cTn id="21" fill="hold" nodeType="afterGroup">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2000"/>
                                        <p:tgtEl>
                                          <p:spTgt spid="1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2000"/>
                                        <p:tgtEl>
                                          <p:spTgt spid="14"/>
                                        </p:tgtEl>
                                      </p:cBhvr>
                                    </p:animEffect>
                                  </p:childTnLst>
                                </p:cTn>
                              </p:par>
                            </p:childTnLst>
                          </p:cTn>
                        </p:par>
                        <p:par>
                          <p:cTn id="30" fill="hold" nodeType="afterGroup">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2000"/>
                                        <p:tgtEl>
                                          <p:spTgt spid="13"/>
                                        </p:tgtEl>
                                      </p:cBhvr>
                                    </p:animEffect>
                                  </p:childTnLst>
                                </p:cTn>
                              </p:par>
                            </p:childTnLst>
                          </p:cTn>
                        </p:par>
                        <p:par>
                          <p:cTn id="34" fill="hold" nodeType="afterGroup">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197" grpId="0"/>
      <p:bldP spid="11" grpId="0"/>
      <p:bldP spid="12" grpId="0"/>
      <p:bldP spid="13" grpId="0"/>
      <p:bldP spid="14" grpId="0"/>
      <p:bldP spid="1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6963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30998A93-1954-44A9-9496-C520DB9700CF}" type="slidenum">
              <a:rPr lang="en-US" smtClean="0"/>
              <a:pPr eaLnBrk="1" fontAlgn="base" hangingPunct="1">
                <a:spcBef>
                  <a:spcPct val="0"/>
                </a:spcBef>
                <a:spcAft>
                  <a:spcPct val="0"/>
                </a:spcAft>
              </a:pPr>
              <a:t>70</a:t>
            </a:fld>
            <a:endParaRPr lang="en-US" smtClean="0"/>
          </a:p>
        </p:txBody>
      </p:sp>
      <p:sp>
        <p:nvSpPr>
          <p:cNvPr id="6" name="Text Box 2"/>
          <p:cNvSpPr txBox="1">
            <a:spLocks noChangeArrowheads="1"/>
          </p:cNvSpPr>
          <p:nvPr/>
        </p:nvSpPr>
        <p:spPr bwMode="auto">
          <a:xfrm>
            <a:off x="0" y="6096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What types of databases are there??</a:t>
            </a:r>
          </a:p>
        </p:txBody>
      </p:sp>
      <p:sp>
        <p:nvSpPr>
          <p:cNvPr id="69637" name="Text Box 2"/>
          <p:cNvSpPr txBox="1">
            <a:spLocks noChangeArrowheads="1"/>
          </p:cNvSpPr>
          <p:nvPr/>
        </p:nvSpPr>
        <p:spPr bwMode="auto">
          <a:xfrm>
            <a:off x="381000" y="12192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ym typeface="Symbol" pitchFamily="18" charset="2"/>
              </a:rPr>
              <a:t>  Operational Databases</a:t>
            </a:r>
            <a:endParaRPr lang="en-US" sz="2400"/>
          </a:p>
        </p:txBody>
      </p:sp>
      <p:sp>
        <p:nvSpPr>
          <p:cNvPr id="69638" name="Text Box 4"/>
          <p:cNvSpPr txBox="1">
            <a:spLocks noChangeArrowheads="1"/>
          </p:cNvSpPr>
          <p:nvPr/>
        </p:nvSpPr>
        <p:spPr bwMode="auto">
          <a:xfrm>
            <a:off x="381000" y="16002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ym typeface="Symbol" pitchFamily="18" charset="2"/>
              </a:rPr>
              <a:t>  Analytical Databases</a:t>
            </a:r>
            <a:endParaRPr lang="en-US" sz="2400"/>
          </a:p>
        </p:txBody>
      </p:sp>
      <p:sp>
        <p:nvSpPr>
          <p:cNvPr id="69639" name="Text Box 6"/>
          <p:cNvSpPr txBox="1">
            <a:spLocks noChangeArrowheads="1"/>
          </p:cNvSpPr>
          <p:nvPr/>
        </p:nvSpPr>
        <p:spPr bwMode="auto">
          <a:xfrm>
            <a:off x="381000" y="1976438"/>
            <a:ext cx="853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ym typeface="Symbol" pitchFamily="18" charset="2"/>
              </a:rPr>
              <a:t>  </a:t>
            </a:r>
            <a:r>
              <a:rPr lang="en-US" sz="2400" b="1">
                <a:sym typeface="Symbol" pitchFamily="18" charset="2"/>
                <a:hlinkClick r:id="rId3"/>
              </a:rPr>
              <a:t>Data Warehouses</a:t>
            </a:r>
            <a:endParaRPr lang="en-US" sz="2400" b="1"/>
          </a:p>
        </p:txBody>
      </p:sp>
      <p:sp>
        <p:nvSpPr>
          <p:cNvPr id="18" name="Text Box 8"/>
          <p:cNvSpPr txBox="1">
            <a:spLocks noChangeArrowheads="1"/>
          </p:cNvSpPr>
          <p:nvPr/>
        </p:nvSpPr>
        <p:spPr bwMode="auto">
          <a:xfrm>
            <a:off x="685800" y="2439988"/>
            <a:ext cx="76200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200">
                <a:sym typeface="Symbol" pitchFamily="18" charset="2"/>
              </a:rPr>
              <a:t>  </a:t>
            </a:r>
            <a:r>
              <a:rPr lang="en-US" sz="2200" u="sng">
                <a:hlinkClick r:id="rId4"/>
              </a:rPr>
              <a:t>Business Intelligence (BI)</a:t>
            </a:r>
            <a:r>
              <a:rPr lang="en-US" sz="2200">
                <a:hlinkClick r:id="rId4"/>
              </a:rPr>
              <a:t>: </a:t>
            </a:r>
            <a:r>
              <a:rPr lang="en-US" sz="2200"/>
              <a:t>Computer-based techniques used in spotting, digging-out, and analyzing business data, such as sales revenue by products and/or departments, or by associated costs and incomes (from Wikipedia).</a:t>
            </a:r>
          </a:p>
        </p:txBody>
      </p:sp>
      <p:pic>
        <p:nvPicPr>
          <p:cNvPr id="69641" name="Picture 9" descr="inventor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219200"/>
            <a:ext cx="1981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1066800" y="4267200"/>
            <a:ext cx="39624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Arial" charset="0"/>
              <a:buChar char="•"/>
            </a:pPr>
            <a:r>
              <a:rPr lang="en-US" sz="2200"/>
              <a:t>Provides historical, current, and predictive views of business operations</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14950" y="3886200"/>
            <a:ext cx="363061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0" fill="hold"/>
                                        <p:tgtEl>
                                          <p:spTgt spid="18"/>
                                        </p:tgtEl>
                                        <p:attrNameLst>
                                          <p:attrName>ppt_x</p:attrName>
                                        </p:attrNameLst>
                                      </p:cBhvr>
                                      <p:tavLst>
                                        <p:tav tm="0">
                                          <p:val>
                                            <p:strVal val="#ppt_x+#ppt_w/2"/>
                                          </p:val>
                                        </p:tav>
                                        <p:tav tm="100000">
                                          <p:val>
                                            <p:strVal val="#ppt_x"/>
                                          </p:val>
                                        </p:tav>
                                      </p:tavLst>
                                    </p:anim>
                                    <p:anim calcmode="lin" valueType="num">
                                      <p:cBhvr>
                                        <p:cTn id="8" dur="2000" fill="hold"/>
                                        <p:tgtEl>
                                          <p:spTgt spid="18"/>
                                        </p:tgtEl>
                                        <p:attrNameLst>
                                          <p:attrName>ppt_y</p:attrName>
                                        </p:attrNameLst>
                                      </p:cBhvr>
                                      <p:tavLst>
                                        <p:tav tm="0">
                                          <p:val>
                                            <p:strVal val="#ppt_y"/>
                                          </p:val>
                                        </p:tav>
                                        <p:tav tm="100000">
                                          <p:val>
                                            <p:strVal val="#ppt_y"/>
                                          </p:val>
                                        </p:tav>
                                      </p:tavLst>
                                    </p:anim>
                                    <p:anim calcmode="lin" valueType="num">
                                      <p:cBhvr>
                                        <p:cTn id="9" dur="2000" fill="hold"/>
                                        <p:tgtEl>
                                          <p:spTgt spid="18"/>
                                        </p:tgtEl>
                                        <p:attrNameLst>
                                          <p:attrName>ppt_w</p:attrName>
                                        </p:attrNameLst>
                                      </p:cBhvr>
                                      <p:tavLst>
                                        <p:tav tm="0">
                                          <p:val>
                                            <p:fltVal val="0"/>
                                          </p:val>
                                        </p:tav>
                                        <p:tav tm="100000">
                                          <p:val>
                                            <p:strVal val="#ppt_w"/>
                                          </p:val>
                                        </p:tav>
                                      </p:tavLst>
                                    </p:anim>
                                    <p:anim calcmode="lin" valueType="num">
                                      <p:cBhvr>
                                        <p:cTn id="10" dur="2000" fill="hold"/>
                                        <p:tgtEl>
                                          <p:spTgt spid="18"/>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1000"/>
                                        <p:tgtEl>
                                          <p:spTgt spid="2"/>
                                        </p:tgtEl>
                                      </p:cBhvr>
                                    </p:animEffect>
                                  </p:childTnLst>
                                </p:cTn>
                              </p:par>
                              <p:par>
                                <p:cTn id="15" presetID="22" presetClass="entr" presetSubtype="2"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7065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8E7303B-3AE8-4549-92DC-BB2F728F11D1}" type="slidenum">
              <a:rPr lang="en-US" smtClean="0"/>
              <a:pPr eaLnBrk="1" fontAlgn="base" hangingPunct="1">
                <a:spcBef>
                  <a:spcPct val="0"/>
                </a:spcBef>
                <a:spcAft>
                  <a:spcPct val="0"/>
                </a:spcAft>
              </a:pPr>
              <a:t>71</a:t>
            </a:fld>
            <a:endParaRPr lang="en-US" smtClean="0"/>
          </a:p>
        </p:txBody>
      </p:sp>
      <p:sp>
        <p:nvSpPr>
          <p:cNvPr id="6" name="Text Box 2"/>
          <p:cNvSpPr txBox="1">
            <a:spLocks noChangeArrowheads="1"/>
          </p:cNvSpPr>
          <p:nvPr/>
        </p:nvSpPr>
        <p:spPr bwMode="auto">
          <a:xfrm>
            <a:off x="0" y="6096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What types of databases are there??</a:t>
            </a:r>
          </a:p>
        </p:txBody>
      </p:sp>
      <p:sp>
        <p:nvSpPr>
          <p:cNvPr id="70661" name="Text Box 2"/>
          <p:cNvSpPr txBox="1">
            <a:spLocks noChangeArrowheads="1"/>
          </p:cNvSpPr>
          <p:nvPr/>
        </p:nvSpPr>
        <p:spPr bwMode="auto">
          <a:xfrm>
            <a:off x="381000" y="12192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ym typeface="Symbol" pitchFamily="18" charset="2"/>
              </a:rPr>
              <a:t>  Operational Databases</a:t>
            </a:r>
            <a:endParaRPr lang="en-US" sz="2400"/>
          </a:p>
        </p:txBody>
      </p:sp>
      <p:sp>
        <p:nvSpPr>
          <p:cNvPr id="70662" name="Text Box 4"/>
          <p:cNvSpPr txBox="1">
            <a:spLocks noChangeArrowheads="1"/>
          </p:cNvSpPr>
          <p:nvPr/>
        </p:nvSpPr>
        <p:spPr bwMode="auto">
          <a:xfrm>
            <a:off x="381000" y="16002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ym typeface="Symbol" pitchFamily="18" charset="2"/>
              </a:rPr>
              <a:t>  Analytical Databases</a:t>
            </a:r>
            <a:endParaRPr lang="en-US" sz="2400"/>
          </a:p>
        </p:txBody>
      </p:sp>
      <p:sp>
        <p:nvSpPr>
          <p:cNvPr id="70663" name="Text Box 6"/>
          <p:cNvSpPr txBox="1">
            <a:spLocks noChangeArrowheads="1"/>
          </p:cNvSpPr>
          <p:nvPr/>
        </p:nvSpPr>
        <p:spPr bwMode="auto">
          <a:xfrm>
            <a:off x="381000" y="1976438"/>
            <a:ext cx="853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ym typeface="Symbol" pitchFamily="18" charset="2"/>
              </a:rPr>
              <a:t>  Data Warehouses</a:t>
            </a:r>
            <a:endParaRPr lang="en-US" sz="2400"/>
          </a:p>
        </p:txBody>
      </p:sp>
      <p:sp>
        <p:nvSpPr>
          <p:cNvPr id="13" name="Text Box 7"/>
          <p:cNvSpPr txBox="1">
            <a:spLocks noChangeArrowheads="1"/>
          </p:cNvSpPr>
          <p:nvPr/>
        </p:nvSpPr>
        <p:spPr bwMode="auto">
          <a:xfrm>
            <a:off x="685800" y="2808288"/>
            <a:ext cx="7391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200">
                <a:sym typeface="Symbol" pitchFamily="18" charset="2"/>
              </a:rPr>
              <a:t>  </a:t>
            </a:r>
            <a:r>
              <a:rPr lang="en-US" sz="2200"/>
              <a:t>Replication of corporate databases</a:t>
            </a:r>
          </a:p>
        </p:txBody>
      </p:sp>
      <p:sp>
        <p:nvSpPr>
          <p:cNvPr id="15" name="Text Box 8"/>
          <p:cNvSpPr txBox="1">
            <a:spLocks noChangeArrowheads="1"/>
          </p:cNvSpPr>
          <p:nvPr/>
        </p:nvSpPr>
        <p:spPr bwMode="auto">
          <a:xfrm>
            <a:off x="381000" y="2357438"/>
            <a:ext cx="853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ym typeface="Symbol" pitchFamily="18" charset="2"/>
              </a:rPr>
              <a:t>  Distributed Databases</a:t>
            </a:r>
            <a:endParaRPr lang="en-US" sz="2400" b="1"/>
          </a:p>
        </p:txBody>
      </p:sp>
      <p:sp>
        <p:nvSpPr>
          <p:cNvPr id="16" name="Text Box 9"/>
          <p:cNvSpPr txBox="1">
            <a:spLocks noChangeArrowheads="1"/>
          </p:cNvSpPr>
          <p:nvPr/>
        </p:nvSpPr>
        <p:spPr bwMode="auto">
          <a:xfrm>
            <a:off x="685800" y="4256088"/>
            <a:ext cx="7391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200">
                <a:sym typeface="Symbol" pitchFamily="18" charset="2"/>
              </a:rPr>
              <a:t>  </a:t>
            </a:r>
            <a:r>
              <a:rPr lang="en-US" sz="2200"/>
              <a:t>Partitioning of corporate databases</a:t>
            </a:r>
          </a:p>
        </p:txBody>
      </p:sp>
      <p:sp>
        <p:nvSpPr>
          <p:cNvPr id="17" name="Text Box 10"/>
          <p:cNvSpPr txBox="1">
            <a:spLocks noChangeArrowheads="1"/>
          </p:cNvSpPr>
          <p:nvPr/>
        </p:nvSpPr>
        <p:spPr bwMode="auto">
          <a:xfrm>
            <a:off x="1066800" y="3341688"/>
            <a:ext cx="4724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pPr>
            <a:r>
              <a:rPr lang="en-US" sz="2000">
                <a:sym typeface="Symbol" pitchFamily="18" charset="2"/>
              </a:rPr>
              <a:t>  </a:t>
            </a:r>
            <a:r>
              <a:rPr lang="en-US" sz="2000"/>
              <a:t>Each Division receives the </a:t>
            </a:r>
            <a:r>
              <a:rPr lang="en-US" sz="2000" i="1"/>
              <a:t>entire</a:t>
            </a:r>
            <a:r>
              <a:rPr lang="en-US" sz="2000"/>
              <a:t> database which is reassembled at some specified time period</a:t>
            </a:r>
          </a:p>
        </p:txBody>
      </p:sp>
      <p:sp>
        <p:nvSpPr>
          <p:cNvPr id="21" name="Text Box 11"/>
          <p:cNvSpPr txBox="1">
            <a:spLocks noChangeArrowheads="1"/>
          </p:cNvSpPr>
          <p:nvPr/>
        </p:nvSpPr>
        <p:spPr bwMode="auto">
          <a:xfrm>
            <a:off x="1066800" y="4789488"/>
            <a:ext cx="4953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pPr>
            <a:r>
              <a:rPr lang="en-US" sz="2000">
                <a:sym typeface="Symbol" pitchFamily="18" charset="2"/>
              </a:rPr>
              <a:t>  </a:t>
            </a:r>
            <a:r>
              <a:rPr lang="en-US" sz="2000"/>
              <a:t>Each Division receives only the </a:t>
            </a:r>
            <a:r>
              <a:rPr lang="en-US" sz="2000" i="1"/>
              <a:t>needed</a:t>
            </a:r>
            <a:r>
              <a:rPr lang="en-US" sz="2000"/>
              <a:t> parts of the database which (again) is reassembled at some specified time period</a:t>
            </a:r>
          </a:p>
        </p:txBody>
      </p:sp>
      <p:pic>
        <p:nvPicPr>
          <p:cNvPr id="22" name="Picture 12" descr="soupli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1828800"/>
            <a:ext cx="243840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4" descr="qui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600450"/>
            <a:ext cx="1905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8" descr="PrismCe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5181600"/>
            <a:ext cx="190500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100000">
                                          <p:val>
                                            <p:strVal val="#ppt_x"/>
                                          </p:val>
                                        </p:tav>
                                      </p:tavLst>
                                    </p:anim>
                                    <p:anim calcmode="lin" valueType="num">
                                      <p:cBhvr>
                                        <p:cTn id="8" dur="500" fill="hold"/>
                                        <p:tgtEl>
                                          <p:spTgt spid="15"/>
                                        </p:tgtEl>
                                        <p:attrNameLst>
                                          <p:attrName>ppt_y</p:attrName>
                                        </p:attrNameLst>
                                      </p:cBhvr>
                                      <p:tavLst>
                                        <p:tav tm="0">
                                          <p:val>
                                            <p:strVal val="#ppt_y+#ppt_h/2"/>
                                          </p:val>
                                        </p:tav>
                                        <p:tav tm="100000">
                                          <p:val>
                                            <p:strVal val="#ppt_y"/>
                                          </p:val>
                                        </p:tav>
                                      </p:tavLst>
                                    </p:anim>
                                    <p:anim calcmode="lin" valueType="num">
                                      <p:cBhvr>
                                        <p:cTn id="9" dur="500" fill="hold"/>
                                        <p:tgtEl>
                                          <p:spTgt spid="15"/>
                                        </p:tgtEl>
                                        <p:attrNameLst>
                                          <p:attrName>ppt_w</p:attrName>
                                        </p:attrNameLst>
                                      </p:cBhvr>
                                      <p:tavLst>
                                        <p:tav tm="0">
                                          <p:val>
                                            <p:strVal val="#ppt_w"/>
                                          </p:val>
                                        </p:tav>
                                        <p:tav tm="100000">
                                          <p:val>
                                            <p:strVal val="#ppt_w"/>
                                          </p:val>
                                        </p:tav>
                                      </p:tavLst>
                                    </p:anim>
                                    <p:anim calcmode="lin" valueType="num">
                                      <p:cBhvr>
                                        <p:cTn id="10" dur="500" fill="hold"/>
                                        <p:tgtEl>
                                          <p:spTgt spid="15"/>
                                        </p:tgtEl>
                                        <p:attrNameLst>
                                          <p:attrName>ppt_h</p:attrName>
                                        </p:attrNameLst>
                                      </p:cBhvr>
                                      <p:tavLst>
                                        <p:tav tm="0">
                                          <p:val>
                                            <p:fltVal val="0"/>
                                          </p:val>
                                        </p:tav>
                                        <p:tav tm="100000">
                                          <p:val>
                                            <p:strVal val="#ppt_h"/>
                                          </p:val>
                                        </p:tav>
                                      </p:tavLst>
                                    </p:anim>
                                  </p:childTnLst>
                                </p:cTn>
                              </p:par>
                              <p:par>
                                <p:cTn id="11" presetID="52"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Scale>
                                      <p:cBhvr>
                                        <p:cTn id="13"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2"/>
                                        </p:tgtEl>
                                        <p:attrNameLst>
                                          <p:attrName>ppt_x</p:attrName>
                                          <p:attrName>ppt_y</p:attrName>
                                        </p:attrNameLst>
                                      </p:cBhvr>
                                    </p:animMotion>
                                    <p:animEffect transition="in" filter="fade">
                                      <p:cBhvr>
                                        <p:cTn id="15" dur="1000"/>
                                        <p:tgtEl>
                                          <p:spTgt spid="22"/>
                                        </p:tgtEl>
                                      </p:cBhvr>
                                    </p:animEffect>
                                  </p:childTnLst>
                                </p:cTn>
                              </p:par>
                            </p:childTnLst>
                          </p:cTn>
                        </p:par>
                        <p:par>
                          <p:cTn id="16" fill="hold" nodeType="afterGroup">
                            <p:stCondLst>
                              <p:cond delay="1000"/>
                            </p:stCondLst>
                            <p:childTnLst>
                              <p:par>
                                <p:cTn id="17" presetID="17" presetClass="entr" presetSubtype="2"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2000" fill="hold"/>
                                        <p:tgtEl>
                                          <p:spTgt spid="13"/>
                                        </p:tgtEl>
                                        <p:attrNameLst>
                                          <p:attrName>ppt_x</p:attrName>
                                        </p:attrNameLst>
                                      </p:cBhvr>
                                      <p:tavLst>
                                        <p:tav tm="0">
                                          <p:val>
                                            <p:strVal val="#ppt_x+#ppt_w/2"/>
                                          </p:val>
                                        </p:tav>
                                        <p:tav tm="100000">
                                          <p:val>
                                            <p:strVal val="#ppt_x"/>
                                          </p:val>
                                        </p:tav>
                                      </p:tavLst>
                                    </p:anim>
                                    <p:anim calcmode="lin" valueType="num">
                                      <p:cBhvr>
                                        <p:cTn id="20" dur="2000" fill="hold"/>
                                        <p:tgtEl>
                                          <p:spTgt spid="13"/>
                                        </p:tgtEl>
                                        <p:attrNameLst>
                                          <p:attrName>ppt_y</p:attrName>
                                        </p:attrNameLst>
                                      </p:cBhvr>
                                      <p:tavLst>
                                        <p:tav tm="0">
                                          <p:val>
                                            <p:strVal val="#ppt_y"/>
                                          </p:val>
                                        </p:tav>
                                        <p:tav tm="100000">
                                          <p:val>
                                            <p:strVal val="#ppt_y"/>
                                          </p:val>
                                        </p:tav>
                                      </p:tavLst>
                                    </p:anim>
                                    <p:anim calcmode="lin" valueType="num">
                                      <p:cBhvr>
                                        <p:cTn id="21" dur="2000" fill="hold"/>
                                        <p:tgtEl>
                                          <p:spTgt spid="13"/>
                                        </p:tgtEl>
                                        <p:attrNameLst>
                                          <p:attrName>ppt_w</p:attrName>
                                        </p:attrNameLst>
                                      </p:cBhvr>
                                      <p:tavLst>
                                        <p:tav tm="0">
                                          <p:val>
                                            <p:fltVal val="0"/>
                                          </p:val>
                                        </p:tav>
                                        <p:tav tm="100000">
                                          <p:val>
                                            <p:strVal val="#ppt_w"/>
                                          </p:val>
                                        </p:tav>
                                      </p:tavLst>
                                    </p:anim>
                                    <p:anim calcmode="lin" valueType="num">
                                      <p:cBhvr>
                                        <p:cTn id="22" dur="2000" fill="hold"/>
                                        <p:tgtEl>
                                          <p:spTgt spid="13"/>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3000"/>
                            </p:stCondLst>
                            <p:childTnLst>
                              <p:par>
                                <p:cTn id="24" presetID="17" presetClass="entr" presetSubtype="1"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2000" fill="hold"/>
                                        <p:tgtEl>
                                          <p:spTgt spid="17"/>
                                        </p:tgtEl>
                                        <p:attrNameLst>
                                          <p:attrName>ppt_x</p:attrName>
                                        </p:attrNameLst>
                                      </p:cBhvr>
                                      <p:tavLst>
                                        <p:tav tm="0">
                                          <p:val>
                                            <p:strVal val="#ppt_x"/>
                                          </p:val>
                                        </p:tav>
                                        <p:tav tm="100000">
                                          <p:val>
                                            <p:strVal val="#ppt_x"/>
                                          </p:val>
                                        </p:tav>
                                      </p:tavLst>
                                    </p:anim>
                                    <p:anim calcmode="lin" valueType="num">
                                      <p:cBhvr>
                                        <p:cTn id="27" dur="2000" fill="hold"/>
                                        <p:tgtEl>
                                          <p:spTgt spid="17"/>
                                        </p:tgtEl>
                                        <p:attrNameLst>
                                          <p:attrName>ppt_y</p:attrName>
                                        </p:attrNameLst>
                                      </p:cBhvr>
                                      <p:tavLst>
                                        <p:tav tm="0">
                                          <p:val>
                                            <p:strVal val="#ppt_y-#ppt_h/2"/>
                                          </p:val>
                                        </p:tav>
                                        <p:tav tm="100000">
                                          <p:val>
                                            <p:strVal val="#ppt_y"/>
                                          </p:val>
                                        </p:tav>
                                      </p:tavLst>
                                    </p:anim>
                                    <p:anim calcmode="lin" valueType="num">
                                      <p:cBhvr>
                                        <p:cTn id="28" dur="2000" fill="hold"/>
                                        <p:tgtEl>
                                          <p:spTgt spid="17"/>
                                        </p:tgtEl>
                                        <p:attrNameLst>
                                          <p:attrName>ppt_w</p:attrName>
                                        </p:attrNameLst>
                                      </p:cBhvr>
                                      <p:tavLst>
                                        <p:tav tm="0">
                                          <p:val>
                                            <p:strVal val="#ppt_w"/>
                                          </p:val>
                                        </p:tav>
                                        <p:tav tm="100000">
                                          <p:val>
                                            <p:strVal val="#ppt_w"/>
                                          </p:val>
                                        </p:tav>
                                      </p:tavLst>
                                    </p:anim>
                                    <p:anim calcmode="lin" valueType="num">
                                      <p:cBhvr>
                                        <p:cTn id="29" dur="2000" fill="hold"/>
                                        <p:tgtEl>
                                          <p:spTgt spid="17"/>
                                        </p:tgtEl>
                                        <p:attrNameLst>
                                          <p:attrName>ppt_h</p:attrName>
                                        </p:attrNameLst>
                                      </p:cBhvr>
                                      <p:tavLst>
                                        <p:tav tm="0">
                                          <p:val>
                                            <p:fltVal val="0"/>
                                          </p:val>
                                        </p:tav>
                                        <p:tav tm="100000">
                                          <p:val>
                                            <p:strVal val="#ppt_h"/>
                                          </p:val>
                                        </p:tav>
                                      </p:tavLst>
                                    </p:anim>
                                  </p:childTnLst>
                                </p:cTn>
                              </p:par>
                              <p:par>
                                <p:cTn id="30" presetID="39" presetClass="entr" presetSubtype="0" accel="10000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1000" fill="hold"/>
                                        <p:tgtEl>
                                          <p:spTgt spid="23"/>
                                        </p:tgtEl>
                                        <p:attrNameLst>
                                          <p:attrName>ppt_h</p:attrName>
                                        </p:attrNameLst>
                                      </p:cBhvr>
                                      <p:tavLst>
                                        <p:tav tm="0">
                                          <p:val>
                                            <p:strVal val="#ppt_h/20"/>
                                          </p:val>
                                        </p:tav>
                                        <p:tav tm="50000">
                                          <p:val>
                                            <p:strVal val="#ppt_h/20"/>
                                          </p:val>
                                        </p:tav>
                                        <p:tav tm="100000">
                                          <p:val>
                                            <p:strVal val="#ppt_h"/>
                                          </p:val>
                                        </p:tav>
                                      </p:tavLst>
                                    </p:anim>
                                    <p:anim calcmode="lin" valueType="num">
                                      <p:cBhvr>
                                        <p:cTn id="33" dur="1000" fill="hold"/>
                                        <p:tgtEl>
                                          <p:spTgt spid="23"/>
                                        </p:tgtEl>
                                        <p:attrNameLst>
                                          <p:attrName>ppt_w</p:attrName>
                                        </p:attrNameLst>
                                      </p:cBhvr>
                                      <p:tavLst>
                                        <p:tav tm="0">
                                          <p:val>
                                            <p:strVal val="#ppt_w+.3"/>
                                          </p:val>
                                        </p:tav>
                                        <p:tav tm="50000">
                                          <p:val>
                                            <p:strVal val="#ppt_w+.3"/>
                                          </p:val>
                                        </p:tav>
                                        <p:tav tm="100000">
                                          <p:val>
                                            <p:strVal val="#ppt_w"/>
                                          </p:val>
                                        </p:tav>
                                      </p:tavLst>
                                    </p:anim>
                                    <p:anim calcmode="lin" valueType="num">
                                      <p:cBhvr>
                                        <p:cTn id="34" dur="1000" fill="hold"/>
                                        <p:tgtEl>
                                          <p:spTgt spid="23"/>
                                        </p:tgtEl>
                                        <p:attrNameLst>
                                          <p:attrName>ppt_x</p:attrName>
                                        </p:attrNameLst>
                                      </p:cBhvr>
                                      <p:tavLst>
                                        <p:tav tm="0">
                                          <p:val>
                                            <p:strVal val="#ppt_x-.3"/>
                                          </p:val>
                                        </p:tav>
                                        <p:tav tm="50000">
                                          <p:val>
                                            <p:strVal val="#ppt_x"/>
                                          </p:val>
                                        </p:tav>
                                        <p:tav tm="100000">
                                          <p:val>
                                            <p:strVal val="#ppt_x"/>
                                          </p:val>
                                        </p:tav>
                                      </p:tavLst>
                                    </p:anim>
                                    <p:anim calcmode="lin" valueType="num">
                                      <p:cBhvr>
                                        <p:cTn id="35" dur="1000" fill="hold"/>
                                        <p:tgtEl>
                                          <p:spTgt spid="23"/>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5000"/>
                            </p:stCondLst>
                            <p:childTnLst>
                              <p:par>
                                <p:cTn id="37" presetID="17" presetClass="entr" presetSubtype="2"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2000" fill="hold"/>
                                        <p:tgtEl>
                                          <p:spTgt spid="16"/>
                                        </p:tgtEl>
                                        <p:attrNameLst>
                                          <p:attrName>ppt_x</p:attrName>
                                        </p:attrNameLst>
                                      </p:cBhvr>
                                      <p:tavLst>
                                        <p:tav tm="0">
                                          <p:val>
                                            <p:strVal val="#ppt_x+#ppt_w/2"/>
                                          </p:val>
                                        </p:tav>
                                        <p:tav tm="100000">
                                          <p:val>
                                            <p:strVal val="#ppt_x"/>
                                          </p:val>
                                        </p:tav>
                                      </p:tavLst>
                                    </p:anim>
                                    <p:anim calcmode="lin" valueType="num">
                                      <p:cBhvr>
                                        <p:cTn id="40" dur="2000" fill="hold"/>
                                        <p:tgtEl>
                                          <p:spTgt spid="16"/>
                                        </p:tgtEl>
                                        <p:attrNameLst>
                                          <p:attrName>ppt_y</p:attrName>
                                        </p:attrNameLst>
                                      </p:cBhvr>
                                      <p:tavLst>
                                        <p:tav tm="0">
                                          <p:val>
                                            <p:strVal val="#ppt_y"/>
                                          </p:val>
                                        </p:tav>
                                        <p:tav tm="100000">
                                          <p:val>
                                            <p:strVal val="#ppt_y"/>
                                          </p:val>
                                        </p:tav>
                                      </p:tavLst>
                                    </p:anim>
                                    <p:anim calcmode="lin" valueType="num">
                                      <p:cBhvr>
                                        <p:cTn id="41" dur="2000" fill="hold"/>
                                        <p:tgtEl>
                                          <p:spTgt spid="16"/>
                                        </p:tgtEl>
                                        <p:attrNameLst>
                                          <p:attrName>ppt_w</p:attrName>
                                        </p:attrNameLst>
                                      </p:cBhvr>
                                      <p:tavLst>
                                        <p:tav tm="0">
                                          <p:val>
                                            <p:fltVal val="0"/>
                                          </p:val>
                                        </p:tav>
                                        <p:tav tm="100000">
                                          <p:val>
                                            <p:strVal val="#ppt_w"/>
                                          </p:val>
                                        </p:tav>
                                      </p:tavLst>
                                    </p:anim>
                                    <p:anim calcmode="lin" valueType="num">
                                      <p:cBhvr>
                                        <p:cTn id="42" dur="2000" fill="hold"/>
                                        <p:tgtEl>
                                          <p:spTgt spid="16"/>
                                        </p:tgtEl>
                                        <p:attrNameLst>
                                          <p:attrName>ppt_h</p:attrName>
                                        </p:attrNameLst>
                                      </p:cBhvr>
                                      <p:tavLst>
                                        <p:tav tm="0">
                                          <p:val>
                                            <p:strVal val="#ppt_h"/>
                                          </p:val>
                                        </p:tav>
                                        <p:tav tm="100000">
                                          <p:val>
                                            <p:strVal val="#ppt_h"/>
                                          </p:val>
                                        </p:tav>
                                      </p:tavLst>
                                    </p:anim>
                                  </p:childTnLst>
                                </p:cTn>
                              </p:par>
                              <p:par>
                                <p:cTn id="43" presetID="34"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 from="(-#ppt_w/2)" to="(#ppt_x)" calcmode="lin" valueType="num">
                                      <p:cBhvr>
                                        <p:cTn id="45" dur="1200" fill="hold">
                                          <p:stCondLst>
                                            <p:cond delay="0"/>
                                          </p:stCondLst>
                                        </p:cTn>
                                        <p:tgtEl>
                                          <p:spTgt spid="24"/>
                                        </p:tgtEl>
                                        <p:attrNameLst>
                                          <p:attrName>ppt_x</p:attrName>
                                        </p:attrNameLst>
                                      </p:cBhvr>
                                    </p:anim>
                                    <p:anim from="0" to="-1.0" calcmode="lin" valueType="num">
                                      <p:cBhvr>
                                        <p:cTn id="46" dur="400" decel="50000" autoRev="1" fill="hold">
                                          <p:stCondLst>
                                            <p:cond delay="1200"/>
                                          </p:stCondLst>
                                        </p:cTn>
                                        <p:tgtEl>
                                          <p:spTgt spid="24"/>
                                        </p:tgtEl>
                                        <p:attrNameLst>
                                          <p:attrName>xshear</p:attrName>
                                        </p:attrNameLst>
                                      </p:cBhvr>
                                    </p:anim>
                                    <p:animScale>
                                      <p:cBhvr>
                                        <p:cTn id="47" dur="400" decel="100000" autoRev="1" fill="hold">
                                          <p:stCondLst>
                                            <p:cond delay="1200"/>
                                          </p:stCondLst>
                                        </p:cTn>
                                        <p:tgtEl>
                                          <p:spTgt spid="24"/>
                                        </p:tgtEl>
                                      </p:cBhvr>
                                      <p:from x="100000" y="100000"/>
                                      <p:to x="80000" y="100000"/>
                                    </p:animScale>
                                    <p:anim by="(#ppt_h/3+#ppt_w*0.1)" calcmode="lin" valueType="num">
                                      <p:cBhvr additive="sum">
                                        <p:cTn id="48" dur="400" decel="100000" autoRev="1" fill="hold">
                                          <p:stCondLst>
                                            <p:cond delay="1200"/>
                                          </p:stCondLst>
                                        </p:cTn>
                                        <p:tgtEl>
                                          <p:spTgt spid="24"/>
                                        </p:tgtEl>
                                        <p:attrNameLst>
                                          <p:attrName>ppt_x</p:attrName>
                                        </p:attrNameLst>
                                      </p:cBhvr>
                                    </p:anim>
                                  </p:childTnLst>
                                </p:cTn>
                              </p:par>
                            </p:childTnLst>
                          </p:cTn>
                        </p:par>
                        <p:par>
                          <p:cTn id="49" fill="hold" nodeType="afterGroup">
                            <p:stCondLst>
                              <p:cond delay="7000"/>
                            </p:stCondLst>
                            <p:childTnLst>
                              <p:par>
                                <p:cTn id="50" presetID="17" presetClass="entr" presetSubtype="1"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2000" fill="hold"/>
                                        <p:tgtEl>
                                          <p:spTgt spid="21"/>
                                        </p:tgtEl>
                                        <p:attrNameLst>
                                          <p:attrName>ppt_x</p:attrName>
                                        </p:attrNameLst>
                                      </p:cBhvr>
                                      <p:tavLst>
                                        <p:tav tm="0">
                                          <p:val>
                                            <p:strVal val="#ppt_x"/>
                                          </p:val>
                                        </p:tav>
                                        <p:tav tm="100000">
                                          <p:val>
                                            <p:strVal val="#ppt_x"/>
                                          </p:val>
                                        </p:tav>
                                      </p:tavLst>
                                    </p:anim>
                                    <p:anim calcmode="lin" valueType="num">
                                      <p:cBhvr>
                                        <p:cTn id="53" dur="2000" fill="hold"/>
                                        <p:tgtEl>
                                          <p:spTgt spid="21"/>
                                        </p:tgtEl>
                                        <p:attrNameLst>
                                          <p:attrName>ppt_y</p:attrName>
                                        </p:attrNameLst>
                                      </p:cBhvr>
                                      <p:tavLst>
                                        <p:tav tm="0">
                                          <p:val>
                                            <p:strVal val="#ppt_y-#ppt_h/2"/>
                                          </p:val>
                                        </p:tav>
                                        <p:tav tm="100000">
                                          <p:val>
                                            <p:strVal val="#ppt_y"/>
                                          </p:val>
                                        </p:tav>
                                      </p:tavLst>
                                    </p:anim>
                                    <p:anim calcmode="lin" valueType="num">
                                      <p:cBhvr>
                                        <p:cTn id="54" dur="2000" fill="hold"/>
                                        <p:tgtEl>
                                          <p:spTgt spid="21"/>
                                        </p:tgtEl>
                                        <p:attrNameLst>
                                          <p:attrName>ppt_w</p:attrName>
                                        </p:attrNameLst>
                                      </p:cBhvr>
                                      <p:tavLst>
                                        <p:tav tm="0">
                                          <p:val>
                                            <p:strVal val="#ppt_w"/>
                                          </p:val>
                                        </p:tav>
                                        <p:tav tm="100000">
                                          <p:val>
                                            <p:strVal val="#ppt_w"/>
                                          </p:val>
                                        </p:tav>
                                      </p:tavLst>
                                    </p:anim>
                                    <p:anim calcmode="lin" valueType="num">
                                      <p:cBhvr>
                                        <p:cTn id="55" dur="20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5" grpId="0" autoUpdateAnimBg="0"/>
      <p:bldP spid="16" grpId="0" autoUpdateAnimBg="0"/>
      <p:bldP spid="17" grpId="0" autoUpdateAnimBg="0"/>
      <p:bldP spid="21"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7065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8E7303B-3AE8-4549-92DC-BB2F728F11D1}" type="slidenum">
              <a:rPr lang="en-US" smtClean="0"/>
              <a:pPr eaLnBrk="1" fontAlgn="base" hangingPunct="1">
                <a:spcBef>
                  <a:spcPct val="0"/>
                </a:spcBef>
                <a:spcAft>
                  <a:spcPct val="0"/>
                </a:spcAft>
              </a:pPr>
              <a:t>72</a:t>
            </a:fld>
            <a:endParaRPr lang="en-US" smtClean="0"/>
          </a:p>
        </p:txBody>
      </p:sp>
      <p:sp>
        <p:nvSpPr>
          <p:cNvPr id="6" name="Text Box 2"/>
          <p:cNvSpPr txBox="1">
            <a:spLocks noChangeArrowheads="1"/>
          </p:cNvSpPr>
          <p:nvPr/>
        </p:nvSpPr>
        <p:spPr bwMode="auto">
          <a:xfrm>
            <a:off x="0" y="6096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What types of databases are there??</a:t>
            </a:r>
          </a:p>
        </p:txBody>
      </p:sp>
      <p:sp>
        <p:nvSpPr>
          <p:cNvPr id="13" name="Text Box 7"/>
          <p:cNvSpPr txBox="1">
            <a:spLocks noChangeArrowheads="1"/>
          </p:cNvSpPr>
          <p:nvPr/>
        </p:nvSpPr>
        <p:spPr bwMode="auto">
          <a:xfrm>
            <a:off x="685800" y="1676400"/>
            <a:ext cx="7391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200" dirty="0">
                <a:sym typeface="Symbol" pitchFamily="18" charset="2"/>
              </a:rPr>
              <a:t>  </a:t>
            </a:r>
            <a:r>
              <a:rPr lang="en-US" sz="2200" dirty="0" smtClean="0"/>
              <a:t>Consider the following situation</a:t>
            </a:r>
            <a:endParaRPr lang="en-US" sz="2200" dirty="0"/>
          </a:p>
        </p:txBody>
      </p:sp>
      <p:sp>
        <p:nvSpPr>
          <p:cNvPr id="15" name="Text Box 8"/>
          <p:cNvSpPr txBox="1">
            <a:spLocks noChangeArrowheads="1"/>
          </p:cNvSpPr>
          <p:nvPr/>
        </p:nvSpPr>
        <p:spPr bwMode="auto">
          <a:xfrm>
            <a:off x="381000" y="1219200"/>
            <a:ext cx="853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ym typeface="Symbol" pitchFamily="18" charset="2"/>
              </a:rPr>
              <a:t>  </a:t>
            </a:r>
            <a:r>
              <a:rPr lang="en-US" sz="2400" b="1" dirty="0" smtClean="0">
                <a:sym typeface="Symbol" pitchFamily="18" charset="2"/>
              </a:rPr>
              <a:t>Query Optimization in Distributed </a:t>
            </a:r>
            <a:r>
              <a:rPr lang="en-US" sz="2400" b="1" dirty="0">
                <a:sym typeface="Symbol" pitchFamily="18" charset="2"/>
              </a:rPr>
              <a:t>Databases</a:t>
            </a:r>
            <a:endParaRPr lang="en-US" sz="2400" b="1" dirty="0"/>
          </a:p>
        </p:txBody>
      </p:sp>
      <p:sp>
        <p:nvSpPr>
          <p:cNvPr id="16" name="Text Box 9"/>
          <p:cNvSpPr txBox="1">
            <a:spLocks noChangeArrowheads="1"/>
          </p:cNvSpPr>
          <p:nvPr/>
        </p:nvSpPr>
        <p:spPr bwMode="auto">
          <a:xfrm>
            <a:off x="685800" y="4256088"/>
            <a:ext cx="7391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200" dirty="0">
                <a:sym typeface="Symbol" pitchFamily="18" charset="2"/>
              </a:rPr>
              <a:t>  </a:t>
            </a:r>
            <a:r>
              <a:rPr lang="en-US" sz="2200" dirty="0"/>
              <a:t>Partitioning of corporate databases</a:t>
            </a:r>
          </a:p>
        </p:txBody>
      </p:sp>
      <p:sp>
        <p:nvSpPr>
          <p:cNvPr id="17" name="Text Box 10"/>
          <p:cNvSpPr txBox="1">
            <a:spLocks noChangeArrowheads="1"/>
          </p:cNvSpPr>
          <p:nvPr/>
        </p:nvSpPr>
        <p:spPr bwMode="auto">
          <a:xfrm>
            <a:off x="762000" y="3014246"/>
            <a:ext cx="8153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pPr>
            <a:r>
              <a:rPr lang="en-US" sz="2000" dirty="0">
                <a:sym typeface="Symbol" pitchFamily="18" charset="2"/>
              </a:rPr>
              <a:t>  </a:t>
            </a:r>
            <a:r>
              <a:rPr lang="en-US" sz="2000" dirty="0" smtClean="0"/>
              <a:t>Options                                                                                   Times</a:t>
            </a:r>
            <a:endParaRPr lang="en-US" sz="2000" dirty="0"/>
          </a:p>
        </p:txBody>
      </p:sp>
      <p:sp>
        <p:nvSpPr>
          <p:cNvPr id="21" name="Text Box 11"/>
          <p:cNvSpPr txBox="1">
            <a:spLocks noChangeArrowheads="1"/>
          </p:cNvSpPr>
          <p:nvPr/>
        </p:nvSpPr>
        <p:spPr bwMode="auto">
          <a:xfrm>
            <a:off x="1066800" y="4789488"/>
            <a:ext cx="4953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pPr>
            <a:r>
              <a:rPr lang="en-US" sz="2000" dirty="0">
                <a:sym typeface="Symbol" pitchFamily="18" charset="2"/>
              </a:rPr>
              <a:t>  </a:t>
            </a:r>
            <a:r>
              <a:rPr lang="en-US" sz="2000" dirty="0"/>
              <a:t>Each Division receives only the </a:t>
            </a:r>
            <a:r>
              <a:rPr lang="en-US" sz="2000" i="1" dirty="0"/>
              <a:t>needed</a:t>
            </a:r>
            <a:r>
              <a:rPr lang="en-US" sz="2000" dirty="0"/>
              <a:t> parts of the database which (again) is reassembled at some specified time period</a:t>
            </a:r>
          </a:p>
        </p:txBody>
      </p:sp>
      <p:sp>
        <p:nvSpPr>
          <p:cNvPr id="9" name="TextBox 8"/>
          <p:cNvSpPr txBox="1"/>
          <p:nvPr/>
        </p:nvSpPr>
        <p:spPr>
          <a:xfrm>
            <a:off x="1066800" y="2057400"/>
            <a:ext cx="3886200" cy="307777"/>
          </a:xfrm>
          <a:prstGeom prst="rect">
            <a:avLst/>
          </a:prstGeom>
          <a:noFill/>
        </p:spPr>
        <p:txBody>
          <a:bodyPr wrap="square" rtlCol="0">
            <a:spAutoFit/>
          </a:bodyPr>
          <a:lstStyle/>
          <a:p>
            <a:r>
              <a:rPr lang="en-US" sz="1400" dirty="0" smtClean="0"/>
              <a:t>SUPPLIER (</a:t>
            </a:r>
            <a:r>
              <a:rPr lang="en-US" sz="1400" u="sng" dirty="0" smtClean="0"/>
              <a:t>Supplier-Number</a:t>
            </a:r>
            <a:r>
              <a:rPr lang="en-US" sz="1400" dirty="0" smtClean="0"/>
              <a:t>, City)</a:t>
            </a:r>
            <a:endParaRPr lang="en-US" sz="1400" dirty="0"/>
          </a:p>
        </p:txBody>
      </p:sp>
      <p:sp>
        <p:nvSpPr>
          <p:cNvPr id="27" name="TextBox 26"/>
          <p:cNvSpPr txBox="1"/>
          <p:nvPr/>
        </p:nvSpPr>
        <p:spPr>
          <a:xfrm>
            <a:off x="1066800" y="2664023"/>
            <a:ext cx="3886200" cy="307777"/>
          </a:xfrm>
          <a:prstGeom prst="rect">
            <a:avLst/>
          </a:prstGeom>
          <a:noFill/>
        </p:spPr>
        <p:txBody>
          <a:bodyPr wrap="square" rtlCol="0">
            <a:spAutoFit/>
          </a:bodyPr>
          <a:lstStyle/>
          <a:p>
            <a:r>
              <a:rPr lang="en-US" sz="1400" dirty="0" smtClean="0"/>
              <a:t>PART (</a:t>
            </a:r>
            <a:r>
              <a:rPr lang="en-US" sz="1400" u="sng" dirty="0" smtClean="0"/>
              <a:t>Part-Number</a:t>
            </a:r>
            <a:r>
              <a:rPr lang="en-US" sz="1400" dirty="0" smtClean="0"/>
              <a:t>, Color)</a:t>
            </a:r>
            <a:endParaRPr lang="en-US" sz="1400" dirty="0"/>
          </a:p>
        </p:txBody>
      </p:sp>
      <p:sp>
        <p:nvSpPr>
          <p:cNvPr id="28" name="TextBox 27"/>
          <p:cNvSpPr txBox="1"/>
          <p:nvPr/>
        </p:nvSpPr>
        <p:spPr>
          <a:xfrm>
            <a:off x="1066800" y="2362200"/>
            <a:ext cx="3886200" cy="307777"/>
          </a:xfrm>
          <a:prstGeom prst="rect">
            <a:avLst/>
          </a:prstGeom>
          <a:noFill/>
        </p:spPr>
        <p:txBody>
          <a:bodyPr wrap="square" rtlCol="0">
            <a:spAutoFit/>
          </a:bodyPr>
          <a:lstStyle/>
          <a:p>
            <a:r>
              <a:rPr lang="en-US" sz="1400" dirty="0" smtClean="0"/>
              <a:t>SHIPMENT (</a:t>
            </a:r>
            <a:r>
              <a:rPr lang="en-US" sz="1400" u="dashLongHeavy" dirty="0" smtClean="0"/>
              <a:t>Supplier-Number</a:t>
            </a:r>
            <a:r>
              <a:rPr lang="en-US" sz="1400" dirty="0" smtClean="0"/>
              <a:t>, </a:t>
            </a:r>
            <a:r>
              <a:rPr lang="en-US" sz="1400" u="dashLong" dirty="0" smtClean="0"/>
              <a:t>Part-Number</a:t>
            </a:r>
            <a:r>
              <a:rPr lang="en-US" sz="1400" dirty="0" smtClean="0"/>
              <a:t>)</a:t>
            </a:r>
            <a:endParaRPr lang="en-US" sz="1400" dirty="0"/>
          </a:p>
        </p:txBody>
      </p:sp>
      <p:cxnSp>
        <p:nvCxnSpPr>
          <p:cNvPr id="11" name="Straight Connector 10"/>
          <p:cNvCxnSpPr/>
          <p:nvPr/>
        </p:nvCxnSpPr>
        <p:spPr>
          <a:xfrm>
            <a:off x="2057400" y="2674450"/>
            <a:ext cx="1219200" cy="59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429000" y="2672954"/>
            <a:ext cx="9525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334000" y="2057400"/>
            <a:ext cx="3657600" cy="307777"/>
          </a:xfrm>
          <a:prstGeom prst="rect">
            <a:avLst/>
          </a:prstGeom>
          <a:noFill/>
        </p:spPr>
        <p:txBody>
          <a:bodyPr wrap="square" rtlCol="0">
            <a:spAutoFit/>
          </a:bodyPr>
          <a:lstStyle/>
          <a:p>
            <a:r>
              <a:rPr lang="en-US" sz="1400" dirty="0" smtClean="0"/>
              <a:t>10,000 records in Detroit</a:t>
            </a:r>
            <a:endParaRPr lang="en-US" sz="1400" dirty="0"/>
          </a:p>
        </p:txBody>
      </p:sp>
      <p:sp>
        <p:nvSpPr>
          <p:cNvPr id="34" name="TextBox 33"/>
          <p:cNvSpPr txBox="1"/>
          <p:nvPr/>
        </p:nvSpPr>
        <p:spPr>
          <a:xfrm>
            <a:off x="5334000" y="2362200"/>
            <a:ext cx="3657600" cy="307777"/>
          </a:xfrm>
          <a:prstGeom prst="rect">
            <a:avLst/>
          </a:prstGeom>
          <a:noFill/>
        </p:spPr>
        <p:txBody>
          <a:bodyPr wrap="square" rtlCol="0">
            <a:spAutoFit/>
          </a:bodyPr>
          <a:lstStyle/>
          <a:p>
            <a:r>
              <a:rPr lang="en-US" sz="1400" dirty="0" smtClean="0"/>
              <a:t>100,000 records in Chicago</a:t>
            </a:r>
            <a:endParaRPr lang="en-US" sz="1400" dirty="0"/>
          </a:p>
        </p:txBody>
      </p:sp>
      <p:sp>
        <p:nvSpPr>
          <p:cNvPr id="35" name="TextBox 34"/>
          <p:cNvSpPr txBox="1"/>
          <p:nvPr/>
        </p:nvSpPr>
        <p:spPr>
          <a:xfrm>
            <a:off x="5334000" y="2664023"/>
            <a:ext cx="3657600" cy="307777"/>
          </a:xfrm>
          <a:prstGeom prst="rect">
            <a:avLst/>
          </a:prstGeom>
          <a:noFill/>
        </p:spPr>
        <p:txBody>
          <a:bodyPr wrap="square" rtlCol="0">
            <a:spAutoFit/>
          </a:bodyPr>
          <a:lstStyle/>
          <a:p>
            <a:r>
              <a:rPr lang="en-US" sz="1400" dirty="0" smtClean="0"/>
              <a:t>1,000,000 records in Detroit</a:t>
            </a:r>
            <a:endParaRPr lang="en-US" sz="1400" dirty="0"/>
          </a:p>
        </p:txBody>
      </p:sp>
      <p:sp>
        <p:nvSpPr>
          <p:cNvPr id="36" name="TextBox 35"/>
          <p:cNvSpPr txBox="1"/>
          <p:nvPr/>
        </p:nvSpPr>
        <p:spPr>
          <a:xfrm>
            <a:off x="1143000" y="3276600"/>
            <a:ext cx="7620000" cy="307777"/>
          </a:xfrm>
          <a:prstGeom prst="rect">
            <a:avLst/>
          </a:prstGeom>
          <a:noFill/>
        </p:spPr>
        <p:txBody>
          <a:bodyPr wrap="square" rtlCol="0">
            <a:spAutoFit/>
          </a:bodyPr>
          <a:lstStyle/>
          <a:p>
            <a:r>
              <a:rPr lang="en-US" sz="1400" dirty="0" smtClean="0"/>
              <a:t>Move PART to Detroit for processing                                                                           16.7 Min </a:t>
            </a:r>
            <a:endParaRPr lang="en-US" sz="1400" dirty="0"/>
          </a:p>
        </p:txBody>
      </p:sp>
      <p:sp>
        <p:nvSpPr>
          <p:cNvPr id="37" name="TextBox 36"/>
          <p:cNvSpPr txBox="1"/>
          <p:nvPr/>
        </p:nvSpPr>
        <p:spPr>
          <a:xfrm>
            <a:off x="1143000" y="3502223"/>
            <a:ext cx="7620000" cy="307777"/>
          </a:xfrm>
          <a:prstGeom prst="rect">
            <a:avLst/>
          </a:prstGeom>
          <a:noFill/>
        </p:spPr>
        <p:txBody>
          <a:bodyPr wrap="square" rtlCol="0">
            <a:spAutoFit/>
          </a:bodyPr>
          <a:lstStyle/>
          <a:p>
            <a:r>
              <a:rPr lang="en-US" sz="1400" dirty="0" smtClean="0"/>
              <a:t>Move </a:t>
            </a:r>
            <a:r>
              <a:rPr lang="en-US" sz="1400" cap="all" dirty="0" smtClean="0"/>
              <a:t>Supplier &amp; Shipment </a:t>
            </a:r>
            <a:r>
              <a:rPr lang="en-US" sz="1400" dirty="0" smtClean="0"/>
              <a:t>to Chicago for processing                                            28 Hr. </a:t>
            </a:r>
            <a:endParaRPr lang="en-US" sz="1400" dirty="0"/>
          </a:p>
        </p:txBody>
      </p:sp>
      <p:sp>
        <p:nvSpPr>
          <p:cNvPr id="38" name="TextBox 37"/>
          <p:cNvSpPr txBox="1"/>
          <p:nvPr/>
        </p:nvSpPr>
        <p:spPr>
          <a:xfrm>
            <a:off x="1143000" y="3730823"/>
            <a:ext cx="7620000" cy="307777"/>
          </a:xfrm>
          <a:prstGeom prst="rect">
            <a:avLst/>
          </a:prstGeom>
          <a:noFill/>
        </p:spPr>
        <p:txBody>
          <a:bodyPr wrap="square" rtlCol="0">
            <a:spAutoFit/>
          </a:bodyPr>
          <a:lstStyle/>
          <a:p>
            <a:r>
              <a:rPr lang="en-US" sz="1400" dirty="0" smtClean="0"/>
              <a:t>Join  </a:t>
            </a:r>
            <a:endParaRPr lang="en-US" sz="1400" dirty="0"/>
          </a:p>
        </p:txBody>
      </p:sp>
    </p:spTree>
    <p:extLst>
      <p:ext uri="{BB962C8B-B14F-4D97-AF65-F5344CB8AC3E}">
        <p14:creationId xmlns:p14="http://schemas.microsoft.com/office/powerpoint/2010/main" val="17860287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100000">
                                          <p:val>
                                            <p:strVal val="#ppt_x"/>
                                          </p:val>
                                        </p:tav>
                                      </p:tavLst>
                                    </p:anim>
                                    <p:anim calcmode="lin" valueType="num">
                                      <p:cBhvr>
                                        <p:cTn id="8" dur="500" fill="hold"/>
                                        <p:tgtEl>
                                          <p:spTgt spid="15"/>
                                        </p:tgtEl>
                                        <p:attrNameLst>
                                          <p:attrName>ppt_y</p:attrName>
                                        </p:attrNameLst>
                                      </p:cBhvr>
                                      <p:tavLst>
                                        <p:tav tm="0">
                                          <p:val>
                                            <p:strVal val="#ppt_y+#ppt_h/2"/>
                                          </p:val>
                                        </p:tav>
                                        <p:tav tm="100000">
                                          <p:val>
                                            <p:strVal val="#ppt_y"/>
                                          </p:val>
                                        </p:tav>
                                      </p:tavLst>
                                    </p:anim>
                                    <p:anim calcmode="lin" valueType="num">
                                      <p:cBhvr>
                                        <p:cTn id="9" dur="500" fill="hold"/>
                                        <p:tgtEl>
                                          <p:spTgt spid="15"/>
                                        </p:tgtEl>
                                        <p:attrNameLst>
                                          <p:attrName>ppt_w</p:attrName>
                                        </p:attrNameLst>
                                      </p:cBhvr>
                                      <p:tavLst>
                                        <p:tav tm="0">
                                          <p:val>
                                            <p:strVal val="#ppt_w"/>
                                          </p:val>
                                        </p:tav>
                                        <p:tav tm="100000">
                                          <p:val>
                                            <p:strVal val="#ppt_w"/>
                                          </p:val>
                                        </p:tav>
                                      </p:tavLst>
                                    </p:anim>
                                    <p:anim calcmode="lin" valueType="num">
                                      <p:cBhvr>
                                        <p:cTn id="10" dur="500" fill="hold"/>
                                        <p:tgtEl>
                                          <p:spTgt spid="15"/>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17" presetClass="entr" presetSubtype="2"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2000" fill="hold"/>
                                        <p:tgtEl>
                                          <p:spTgt spid="13"/>
                                        </p:tgtEl>
                                        <p:attrNameLst>
                                          <p:attrName>ppt_x</p:attrName>
                                        </p:attrNameLst>
                                      </p:cBhvr>
                                      <p:tavLst>
                                        <p:tav tm="0">
                                          <p:val>
                                            <p:strVal val="#ppt_x+#ppt_w/2"/>
                                          </p:val>
                                        </p:tav>
                                        <p:tav tm="100000">
                                          <p:val>
                                            <p:strVal val="#ppt_x"/>
                                          </p:val>
                                        </p:tav>
                                      </p:tavLst>
                                    </p:anim>
                                    <p:anim calcmode="lin" valueType="num">
                                      <p:cBhvr>
                                        <p:cTn id="15" dur="2000" fill="hold"/>
                                        <p:tgtEl>
                                          <p:spTgt spid="13"/>
                                        </p:tgtEl>
                                        <p:attrNameLst>
                                          <p:attrName>ppt_y</p:attrName>
                                        </p:attrNameLst>
                                      </p:cBhvr>
                                      <p:tavLst>
                                        <p:tav tm="0">
                                          <p:val>
                                            <p:strVal val="#ppt_y"/>
                                          </p:val>
                                        </p:tav>
                                        <p:tav tm="100000">
                                          <p:val>
                                            <p:strVal val="#ppt_y"/>
                                          </p:val>
                                        </p:tav>
                                      </p:tavLst>
                                    </p:anim>
                                    <p:anim calcmode="lin" valueType="num">
                                      <p:cBhvr>
                                        <p:cTn id="16" dur="2000" fill="hold"/>
                                        <p:tgtEl>
                                          <p:spTgt spid="13"/>
                                        </p:tgtEl>
                                        <p:attrNameLst>
                                          <p:attrName>ppt_w</p:attrName>
                                        </p:attrNameLst>
                                      </p:cBhvr>
                                      <p:tavLst>
                                        <p:tav tm="0">
                                          <p:val>
                                            <p:fltVal val="0"/>
                                          </p:val>
                                        </p:tav>
                                        <p:tav tm="100000">
                                          <p:val>
                                            <p:strVal val="#ppt_w"/>
                                          </p:val>
                                        </p:tav>
                                      </p:tavLst>
                                    </p:anim>
                                    <p:anim calcmode="lin" valueType="num">
                                      <p:cBhvr>
                                        <p:cTn id="17" dur="2000" fill="hold"/>
                                        <p:tgtEl>
                                          <p:spTgt spid="13"/>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2500"/>
                            </p:stCondLst>
                            <p:childTnLst>
                              <p:par>
                                <p:cTn id="19" presetID="17" presetClass="entr" presetSubtype="1"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2000" fill="hold"/>
                                        <p:tgtEl>
                                          <p:spTgt spid="17"/>
                                        </p:tgtEl>
                                        <p:attrNameLst>
                                          <p:attrName>ppt_x</p:attrName>
                                        </p:attrNameLst>
                                      </p:cBhvr>
                                      <p:tavLst>
                                        <p:tav tm="0">
                                          <p:val>
                                            <p:strVal val="#ppt_x"/>
                                          </p:val>
                                        </p:tav>
                                        <p:tav tm="100000">
                                          <p:val>
                                            <p:strVal val="#ppt_x"/>
                                          </p:val>
                                        </p:tav>
                                      </p:tavLst>
                                    </p:anim>
                                    <p:anim calcmode="lin" valueType="num">
                                      <p:cBhvr>
                                        <p:cTn id="22" dur="2000" fill="hold"/>
                                        <p:tgtEl>
                                          <p:spTgt spid="17"/>
                                        </p:tgtEl>
                                        <p:attrNameLst>
                                          <p:attrName>ppt_y</p:attrName>
                                        </p:attrNameLst>
                                      </p:cBhvr>
                                      <p:tavLst>
                                        <p:tav tm="0">
                                          <p:val>
                                            <p:strVal val="#ppt_y-#ppt_h/2"/>
                                          </p:val>
                                        </p:tav>
                                        <p:tav tm="100000">
                                          <p:val>
                                            <p:strVal val="#ppt_y"/>
                                          </p:val>
                                        </p:tav>
                                      </p:tavLst>
                                    </p:anim>
                                    <p:anim calcmode="lin" valueType="num">
                                      <p:cBhvr>
                                        <p:cTn id="23" dur="2000" fill="hold"/>
                                        <p:tgtEl>
                                          <p:spTgt spid="17"/>
                                        </p:tgtEl>
                                        <p:attrNameLst>
                                          <p:attrName>ppt_w</p:attrName>
                                        </p:attrNameLst>
                                      </p:cBhvr>
                                      <p:tavLst>
                                        <p:tav tm="0">
                                          <p:val>
                                            <p:strVal val="#ppt_w"/>
                                          </p:val>
                                        </p:tav>
                                        <p:tav tm="100000">
                                          <p:val>
                                            <p:strVal val="#ppt_w"/>
                                          </p:val>
                                        </p:tav>
                                      </p:tavLst>
                                    </p:anim>
                                    <p:anim calcmode="lin" valueType="num">
                                      <p:cBhvr>
                                        <p:cTn id="24" dur="2000" fill="hold"/>
                                        <p:tgtEl>
                                          <p:spTgt spid="17"/>
                                        </p:tgtEl>
                                        <p:attrNameLst>
                                          <p:attrName>ppt_h</p:attrName>
                                        </p:attrNameLst>
                                      </p:cBhvr>
                                      <p:tavLst>
                                        <p:tav tm="0">
                                          <p:val>
                                            <p:fltVal val="0"/>
                                          </p:val>
                                        </p:tav>
                                        <p:tav tm="100000">
                                          <p:val>
                                            <p:strVal val="#ppt_h"/>
                                          </p:val>
                                        </p:tav>
                                      </p:tavLst>
                                    </p:anim>
                                  </p:childTnLst>
                                </p:cTn>
                              </p:par>
                            </p:childTnLst>
                          </p:cTn>
                        </p:par>
                        <p:par>
                          <p:cTn id="25" fill="hold" nodeType="afterGroup">
                            <p:stCondLst>
                              <p:cond delay="4500"/>
                            </p:stCondLst>
                            <p:childTnLst>
                              <p:par>
                                <p:cTn id="26" presetID="17" presetClass="entr" presetSubtype="2"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2000" fill="hold"/>
                                        <p:tgtEl>
                                          <p:spTgt spid="16"/>
                                        </p:tgtEl>
                                        <p:attrNameLst>
                                          <p:attrName>ppt_x</p:attrName>
                                        </p:attrNameLst>
                                      </p:cBhvr>
                                      <p:tavLst>
                                        <p:tav tm="0">
                                          <p:val>
                                            <p:strVal val="#ppt_x+#ppt_w/2"/>
                                          </p:val>
                                        </p:tav>
                                        <p:tav tm="100000">
                                          <p:val>
                                            <p:strVal val="#ppt_x"/>
                                          </p:val>
                                        </p:tav>
                                      </p:tavLst>
                                    </p:anim>
                                    <p:anim calcmode="lin" valueType="num">
                                      <p:cBhvr>
                                        <p:cTn id="29" dur="2000" fill="hold"/>
                                        <p:tgtEl>
                                          <p:spTgt spid="16"/>
                                        </p:tgtEl>
                                        <p:attrNameLst>
                                          <p:attrName>ppt_y</p:attrName>
                                        </p:attrNameLst>
                                      </p:cBhvr>
                                      <p:tavLst>
                                        <p:tav tm="0">
                                          <p:val>
                                            <p:strVal val="#ppt_y"/>
                                          </p:val>
                                        </p:tav>
                                        <p:tav tm="100000">
                                          <p:val>
                                            <p:strVal val="#ppt_y"/>
                                          </p:val>
                                        </p:tav>
                                      </p:tavLst>
                                    </p:anim>
                                    <p:anim calcmode="lin" valueType="num">
                                      <p:cBhvr>
                                        <p:cTn id="30" dur="2000" fill="hold"/>
                                        <p:tgtEl>
                                          <p:spTgt spid="16"/>
                                        </p:tgtEl>
                                        <p:attrNameLst>
                                          <p:attrName>ppt_w</p:attrName>
                                        </p:attrNameLst>
                                      </p:cBhvr>
                                      <p:tavLst>
                                        <p:tav tm="0">
                                          <p:val>
                                            <p:fltVal val="0"/>
                                          </p:val>
                                        </p:tav>
                                        <p:tav tm="100000">
                                          <p:val>
                                            <p:strVal val="#ppt_w"/>
                                          </p:val>
                                        </p:tav>
                                      </p:tavLst>
                                    </p:anim>
                                    <p:anim calcmode="lin" valueType="num">
                                      <p:cBhvr>
                                        <p:cTn id="31" dur="2000" fill="hold"/>
                                        <p:tgtEl>
                                          <p:spTgt spid="16"/>
                                        </p:tgtEl>
                                        <p:attrNameLst>
                                          <p:attrName>ppt_h</p:attrName>
                                        </p:attrNameLst>
                                      </p:cBhvr>
                                      <p:tavLst>
                                        <p:tav tm="0">
                                          <p:val>
                                            <p:strVal val="#ppt_h"/>
                                          </p:val>
                                        </p:tav>
                                        <p:tav tm="100000">
                                          <p:val>
                                            <p:strVal val="#ppt_h"/>
                                          </p:val>
                                        </p:tav>
                                      </p:tavLst>
                                    </p:anim>
                                  </p:childTnLst>
                                </p:cTn>
                              </p:par>
                            </p:childTnLst>
                          </p:cTn>
                        </p:par>
                        <p:par>
                          <p:cTn id="32" fill="hold" nodeType="afterGroup">
                            <p:stCondLst>
                              <p:cond delay="6500"/>
                            </p:stCondLst>
                            <p:childTnLst>
                              <p:par>
                                <p:cTn id="33" presetID="17" presetClass="entr" presetSubtype="1"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2000" fill="hold"/>
                                        <p:tgtEl>
                                          <p:spTgt spid="21"/>
                                        </p:tgtEl>
                                        <p:attrNameLst>
                                          <p:attrName>ppt_x</p:attrName>
                                        </p:attrNameLst>
                                      </p:cBhvr>
                                      <p:tavLst>
                                        <p:tav tm="0">
                                          <p:val>
                                            <p:strVal val="#ppt_x"/>
                                          </p:val>
                                        </p:tav>
                                        <p:tav tm="100000">
                                          <p:val>
                                            <p:strVal val="#ppt_x"/>
                                          </p:val>
                                        </p:tav>
                                      </p:tavLst>
                                    </p:anim>
                                    <p:anim calcmode="lin" valueType="num">
                                      <p:cBhvr>
                                        <p:cTn id="36" dur="2000" fill="hold"/>
                                        <p:tgtEl>
                                          <p:spTgt spid="21"/>
                                        </p:tgtEl>
                                        <p:attrNameLst>
                                          <p:attrName>ppt_y</p:attrName>
                                        </p:attrNameLst>
                                      </p:cBhvr>
                                      <p:tavLst>
                                        <p:tav tm="0">
                                          <p:val>
                                            <p:strVal val="#ppt_y-#ppt_h/2"/>
                                          </p:val>
                                        </p:tav>
                                        <p:tav tm="100000">
                                          <p:val>
                                            <p:strVal val="#ppt_y"/>
                                          </p:val>
                                        </p:tav>
                                      </p:tavLst>
                                    </p:anim>
                                    <p:anim calcmode="lin" valueType="num">
                                      <p:cBhvr>
                                        <p:cTn id="37" dur="2000" fill="hold"/>
                                        <p:tgtEl>
                                          <p:spTgt spid="21"/>
                                        </p:tgtEl>
                                        <p:attrNameLst>
                                          <p:attrName>ppt_w</p:attrName>
                                        </p:attrNameLst>
                                      </p:cBhvr>
                                      <p:tavLst>
                                        <p:tav tm="0">
                                          <p:val>
                                            <p:strVal val="#ppt_w"/>
                                          </p:val>
                                        </p:tav>
                                        <p:tav tm="100000">
                                          <p:val>
                                            <p:strVal val="#ppt_w"/>
                                          </p:val>
                                        </p:tav>
                                      </p:tavLst>
                                    </p:anim>
                                    <p:anim calcmode="lin" valueType="num">
                                      <p:cBhvr>
                                        <p:cTn id="38" dur="20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5" grpId="0" autoUpdateAnimBg="0"/>
      <p:bldP spid="16" grpId="0" autoUpdateAnimBg="0"/>
      <p:bldP spid="17" grpId="0" autoUpdateAnimBg="0"/>
      <p:bldP spid="21"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7168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FAC4EAE2-0B14-4A61-A5D8-AF65E998EC53}" type="slidenum">
              <a:rPr lang="en-US" smtClean="0"/>
              <a:pPr eaLnBrk="1" fontAlgn="base" hangingPunct="1">
                <a:spcBef>
                  <a:spcPct val="0"/>
                </a:spcBef>
                <a:spcAft>
                  <a:spcPct val="0"/>
                </a:spcAft>
              </a:pPr>
              <a:t>73</a:t>
            </a:fld>
            <a:endParaRPr lang="en-US" smtClean="0"/>
          </a:p>
        </p:txBody>
      </p:sp>
      <p:sp>
        <p:nvSpPr>
          <p:cNvPr id="6" name="Text Box 2"/>
          <p:cNvSpPr txBox="1">
            <a:spLocks noChangeArrowheads="1"/>
          </p:cNvSpPr>
          <p:nvPr/>
        </p:nvSpPr>
        <p:spPr bwMode="auto">
          <a:xfrm>
            <a:off x="0" y="6096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What types of databases are there??</a:t>
            </a:r>
          </a:p>
        </p:txBody>
      </p:sp>
      <p:sp>
        <p:nvSpPr>
          <p:cNvPr id="71685" name="Text Box 2"/>
          <p:cNvSpPr txBox="1">
            <a:spLocks noChangeArrowheads="1"/>
          </p:cNvSpPr>
          <p:nvPr/>
        </p:nvSpPr>
        <p:spPr bwMode="auto">
          <a:xfrm>
            <a:off x="381000" y="12192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ym typeface="Symbol" pitchFamily="18" charset="2"/>
              </a:rPr>
              <a:t>  Operational Databases</a:t>
            </a:r>
            <a:endParaRPr lang="en-US" sz="2400"/>
          </a:p>
        </p:txBody>
      </p:sp>
      <p:sp>
        <p:nvSpPr>
          <p:cNvPr id="71686" name="Text Box 4"/>
          <p:cNvSpPr txBox="1">
            <a:spLocks noChangeArrowheads="1"/>
          </p:cNvSpPr>
          <p:nvPr/>
        </p:nvSpPr>
        <p:spPr bwMode="auto">
          <a:xfrm>
            <a:off x="381000" y="16002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ym typeface="Symbol" pitchFamily="18" charset="2"/>
              </a:rPr>
              <a:t>  Analytical Databases</a:t>
            </a:r>
            <a:endParaRPr lang="en-US" sz="2400"/>
          </a:p>
        </p:txBody>
      </p:sp>
      <p:sp>
        <p:nvSpPr>
          <p:cNvPr id="71687" name="Text Box 6"/>
          <p:cNvSpPr txBox="1">
            <a:spLocks noChangeArrowheads="1"/>
          </p:cNvSpPr>
          <p:nvPr/>
        </p:nvSpPr>
        <p:spPr bwMode="auto">
          <a:xfrm>
            <a:off x="381000" y="1976438"/>
            <a:ext cx="853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ym typeface="Symbol" pitchFamily="18" charset="2"/>
              </a:rPr>
              <a:t>  Data Warehouses</a:t>
            </a:r>
            <a:endParaRPr lang="en-US" sz="2400"/>
          </a:p>
        </p:txBody>
      </p:sp>
      <p:sp>
        <p:nvSpPr>
          <p:cNvPr id="71688" name="Text Box 8"/>
          <p:cNvSpPr txBox="1">
            <a:spLocks noChangeArrowheads="1"/>
          </p:cNvSpPr>
          <p:nvPr/>
        </p:nvSpPr>
        <p:spPr bwMode="auto">
          <a:xfrm>
            <a:off x="381000" y="2357438"/>
            <a:ext cx="853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ym typeface="Symbol" pitchFamily="18" charset="2"/>
              </a:rPr>
              <a:t>  Distributed Databases</a:t>
            </a:r>
            <a:endParaRPr lang="en-US" sz="2400"/>
          </a:p>
        </p:txBody>
      </p:sp>
      <p:sp>
        <p:nvSpPr>
          <p:cNvPr id="18" name="Text Box 8"/>
          <p:cNvSpPr txBox="1">
            <a:spLocks noChangeArrowheads="1"/>
          </p:cNvSpPr>
          <p:nvPr/>
        </p:nvSpPr>
        <p:spPr bwMode="auto">
          <a:xfrm>
            <a:off x="381000" y="2757488"/>
            <a:ext cx="853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ym typeface="Symbol" pitchFamily="18" charset="2"/>
              </a:rPr>
              <a:t>  End-User Databases</a:t>
            </a:r>
            <a:endParaRPr lang="en-US" sz="2400" b="1"/>
          </a:p>
        </p:txBody>
      </p:sp>
      <p:sp>
        <p:nvSpPr>
          <p:cNvPr id="19" name="Text Box 9"/>
          <p:cNvSpPr txBox="1">
            <a:spLocks noChangeArrowheads="1"/>
          </p:cNvSpPr>
          <p:nvPr/>
        </p:nvSpPr>
        <p:spPr bwMode="auto">
          <a:xfrm>
            <a:off x="685800" y="3181350"/>
            <a:ext cx="845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ym typeface="Symbol" pitchFamily="18" charset="2"/>
              </a:rPr>
              <a:t>  Shared </a:t>
            </a:r>
            <a:r>
              <a:rPr lang="en-US" sz="2000"/>
              <a:t>Data gathered by individuals</a:t>
            </a:r>
          </a:p>
        </p:txBody>
      </p:sp>
      <p:sp>
        <p:nvSpPr>
          <p:cNvPr id="20" name="Text Box 10"/>
          <p:cNvSpPr txBox="1">
            <a:spLocks noChangeArrowheads="1"/>
          </p:cNvSpPr>
          <p:nvPr/>
        </p:nvSpPr>
        <p:spPr bwMode="auto">
          <a:xfrm>
            <a:off x="685800" y="3505200"/>
            <a:ext cx="845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ym typeface="Symbol" pitchFamily="18" charset="2"/>
              </a:rPr>
              <a:t>  Shared </a:t>
            </a:r>
            <a:r>
              <a:rPr lang="en-US" sz="2000"/>
              <a:t>Applications developed by individuals</a:t>
            </a:r>
          </a:p>
        </p:txBody>
      </p:sp>
      <p:pic>
        <p:nvPicPr>
          <p:cNvPr id="25" name="Picture 14" descr="BAD_OVER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2563" y="1447800"/>
            <a:ext cx="18732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9"/>
          <p:cNvSpPr txBox="1">
            <a:spLocks noChangeArrowheads="1"/>
          </p:cNvSpPr>
          <p:nvPr/>
        </p:nvSpPr>
        <p:spPr bwMode="auto">
          <a:xfrm>
            <a:off x="381000" y="3900488"/>
            <a:ext cx="853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ym typeface="Symbol" pitchFamily="18" charset="2"/>
              </a:rPr>
              <a:t>  External Databases</a:t>
            </a:r>
            <a:endParaRPr lang="en-US" sz="2400" b="1"/>
          </a:p>
        </p:txBody>
      </p:sp>
      <p:sp>
        <p:nvSpPr>
          <p:cNvPr id="27" name="Text Box 10"/>
          <p:cNvSpPr txBox="1">
            <a:spLocks noChangeArrowheads="1"/>
          </p:cNvSpPr>
          <p:nvPr/>
        </p:nvSpPr>
        <p:spPr bwMode="auto">
          <a:xfrm>
            <a:off x="685800" y="4324350"/>
            <a:ext cx="739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ym typeface="Symbol" pitchFamily="18" charset="2"/>
              </a:rPr>
              <a:t>  Commercial/Shareware/Free</a:t>
            </a:r>
            <a:endParaRPr lang="en-US" sz="2000"/>
          </a:p>
        </p:txBody>
      </p:sp>
      <p:sp>
        <p:nvSpPr>
          <p:cNvPr id="28" name="Text Box 11"/>
          <p:cNvSpPr txBox="1">
            <a:spLocks noChangeArrowheads="1"/>
          </p:cNvSpPr>
          <p:nvPr/>
        </p:nvSpPr>
        <p:spPr bwMode="auto">
          <a:xfrm>
            <a:off x="685800" y="4648200"/>
            <a:ext cx="739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ym typeface="Symbol" pitchFamily="18" charset="2"/>
              </a:rPr>
              <a:t>  Dominated (now) by the Internet</a:t>
            </a:r>
            <a:endParaRPr lang="en-US" sz="2000"/>
          </a:p>
        </p:txBody>
      </p:sp>
      <p:pic>
        <p:nvPicPr>
          <p:cNvPr id="29" name="Picture 12" descr="alie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770313"/>
            <a:ext cx="1892300" cy="285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100000">
                                          <p:val>
                                            <p:strVal val="#ppt_x"/>
                                          </p:val>
                                        </p:tav>
                                      </p:tavLst>
                                    </p:anim>
                                    <p:anim calcmode="lin" valueType="num">
                                      <p:cBhvr>
                                        <p:cTn id="8" dur="500" fill="hold"/>
                                        <p:tgtEl>
                                          <p:spTgt spid="18"/>
                                        </p:tgtEl>
                                        <p:attrNameLst>
                                          <p:attrName>ppt_y</p:attrName>
                                        </p:attrNameLst>
                                      </p:cBhvr>
                                      <p:tavLst>
                                        <p:tav tm="0">
                                          <p:val>
                                            <p:strVal val="#ppt_y+#ppt_h/2"/>
                                          </p:val>
                                        </p:tav>
                                        <p:tav tm="100000">
                                          <p:val>
                                            <p:strVal val="#ppt_y"/>
                                          </p:val>
                                        </p:tav>
                                      </p:tavLst>
                                    </p:anim>
                                    <p:anim calcmode="lin" valueType="num">
                                      <p:cBhvr>
                                        <p:cTn id="9" dur="500" fill="hold"/>
                                        <p:tgtEl>
                                          <p:spTgt spid="18"/>
                                        </p:tgtEl>
                                        <p:attrNameLst>
                                          <p:attrName>ppt_w</p:attrName>
                                        </p:attrNameLst>
                                      </p:cBhvr>
                                      <p:tavLst>
                                        <p:tav tm="0">
                                          <p:val>
                                            <p:strVal val="#ppt_w"/>
                                          </p:val>
                                        </p:tav>
                                        <p:tav tm="100000">
                                          <p:val>
                                            <p:strVal val="#ppt_w"/>
                                          </p:val>
                                        </p:tav>
                                      </p:tavLst>
                                    </p:anim>
                                    <p:anim calcmode="lin" valueType="num">
                                      <p:cBhvr>
                                        <p:cTn id="10" dur="500" fill="hold"/>
                                        <p:tgtEl>
                                          <p:spTgt spid="18"/>
                                        </p:tgtEl>
                                        <p:attrNameLst>
                                          <p:attrName>ppt_h</p:attrName>
                                        </p:attrNameLst>
                                      </p:cBhvr>
                                      <p:tavLst>
                                        <p:tav tm="0">
                                          <p:val>
                                            <p:fltVal val="0"/>
                                          </p:val>
                                        </p:tav>
                                        <p:tav tm="100000">
                                          <p:val>
                                            <p:strVal val="#ppt_h"/>
                                          </p:val>
                                        </p:tav>
                                      </p:tavLst>
                                    </p:anim>
                                  </p:childTnLst>
                                </p:cTn>
                              </p:par>
                              <p:par>
                                <p:cTn id="11" presetID="47"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anim calcmode="lin" valueType="num">
                                      <p:cBhvr>
                                        <p:cTn id="14" dur="500" fill="hold"/>
                                        <p:tgtEl>
                                          <p:spTgt spid="25"/>
                                        </p:tgtEl>
                                        <p:attrNameLst>
                                          <p:attrName>ppt_x</p:attrName>
                                        </p:attrNameLst>
                                      </p:cBhvr>
                                      <p:tavLst>
                                        <p:tav tm="0">
                                          <p:val>
                                            <p:strVal val="#ppt_x"/>
                                          </p:val>
                                        </p:tav>
                                        <p:tav tm="100000">
                                          <p:val>
                                            <p:strVal val="#ppt_x"/>
                                          </p:val>
                                        </p:tav>
                                      </p:tavLst>
                                    </p:anim>
                                    <p:anim calcmode="lin" valueType="num">
                                      <p:cBhvr>
                                        <p:cTn id="15" dur="500" fill="hold"/>
                                        <p:tgtEl>
                                          <p:spTgt spid="25"/>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500"/>
                            </p:stCondLst>
                            <p:childTnLst>
                              <p:par>
                                <p:cTn id="17" presetID="17" presetClass="entr" presetSubtype="2"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2000" fill="hold"/>
                                        <p:tgtEl>
                                          <p:spTgt spid="19"/>
                                        </p:tgtEl>
                                        <p:attrNameLst>
                                          <p:attrName>ppt_x</p:attrName>
                                        </p:attrNameLst>
                                      </p:cBhvr>
                                      <p:tavLst>
                                        <p:tav tm="0">
                                          <p:val>
                                            <p:strVal val="#ppt_x+#ppt_w/2"/>
                                          </p:val>
                                        </p:tav>
                                        <p:tav tm="100000">
                                          <p:val>
                                            <p:strVal val="#ppt_x"/>
                                          </p:val>
                                        </p:tav>
                                      </p:tavLst>
                                    </p:anim>
                                    <p:anim calcmode="lin" valueType="num">
                                      <p:cBhvr>
                                        <p:cTn id="20" dur="2000" fill="hold"/>
                                        <p:tgtEl>
                                          <p:spTgt spid="19"/>
                                        </p:tgtEl>
                                        <p:attrNameLst>
                                          <p:attrName>ppt_y</p:attrName>
                                        </p:attrNameLst>
                                      </p:cBhvr>
                                      <p:tavLst>
                                        <p:tav tm="0">
                                          <p:val>
                                            <p:strVal val="#ppt_y"/>
                                          </p:val>
                                        </p:tav>
                                        <p:tav tm="100000">
                                          <p:val>
                                            <p:strVal val="#ppt_y"/>
                                          </p:val>
                                        </p:tav>
                                      </p:tavLst>
                                    </p:anim>
                                    <p:anim calcmode="lin" valueType="num">
                                      <p:cBhvr>
                                        <p:cTn id="21" dur="2000" fill="hold"/>
                                        <p:tgtEl>
                                          <p:spTgt spid="19"/>
                                        </p:tgtEl>
                                        <p:attrNameLst>
                                          <p:attrName>ppt_w</p:attrName>
                                        </p:attrNameLst>
                                      </p:cBhvr>
                                      <p:tavLst>
                                        <p:tav tm="0">
                                          <p:val>
                                            <p:fltVal val="0"/>
                                          </p:val>
                                        </p:tav>
                                        <p:tav tm="100000">
                                          <p:val>
                                            <p:strVal val="#ppt_w"/>
                                          </p:val>
                                        </p:tav>
                                      </p:tavLst>
                                    </p:anim>
                                    <p:anim calcmode="lin" valueType="num">
                                      <p:cBhvr>
                                        <p:cTn id="22" dur="2000" fill="hold"/>
                                        <p:tgtEl>
                                          <p:spTgt spid="19"/>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2500"/>
                            </p:stCondLst>
                            <p:childTnLst>
                              <p:par>
                                <p:cTn id="24" presetID="17" presetClass="entr" presetSubtype="2"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2000" fill="hold"/>
                                        <p:tgtEl>
                                          <p:spTgt spid="20"/>
                                        </p:tgtEl>
                                        <p:attrNameLst>
                                          <p:attrName>ppt_x</p:attrName>
                                        </p:attrNameLst>
                                      </p:cBhvr>
                                      <p:tavLst>
                                        <p:tav tm="0">
                                          <p:val>
                                            <p:strVal val="#ppt_x+#ppt_w/2"/>
                                          </p:val>
                                        </p:tav>
                                        <p:tav tm="100000">
                                          <p:val>
                                            <p:strVal val="#ppt_x"/>
                                          </p:val>
                                        </p:tav>
                                      </p:tavLst>
                                    </p:anim>
                                    <p:anim calcmode="lin" valueType="num">
                                      <p:cBhvr>
                                        <p:cTn id="27" dur="2000" fill="hold"/>
                                        <p:tgtEl>
                                          <p:spTgt spid="20"/>
                                        </p:tgtEl>
                                        <p:attrNameLst>
                                          <p:attrName>ppt_y</p:attrName>
                                        </p:attrNameLst>
                                      </p:cBhvr>
                                      <p:tavLst>
                                        <p:tav tm="0">
                                          <p:val>
                                            <p:strVal val="#ppt_y"/>
                                          </p:val>
                                        </p:tav>
                                        <p:tav tm="100000">
                                          <p:val>
                                            <p:strVal val="#ppt_y"/>
                                          </p:val>
                                        </p:tav>
                                      </p:tavLst>
                                    </p:anim>
                                    <p:anim calcmode="lin" valueType="num">
                                      <p:cBhvr>
                                        <p:cTn id="28" dur="2000" fill="hold"/>
                                        <p:tgtEl>
                                          <p:spTgt spid="20"/>
                                        </p:tgtEl>
                                        <p:attrNameLst>
                                          <p:attrName>ppt_w</p:attrName>
                                        </p:attrNameLst>
                                      </p:cBhvr>
                                      <p:tavLst>
                                        <p:tav tm="0">
                                          <p:val>
                                            <p:fltVal val="0"/>
                                          </p:val>
                                        </p:tav>
                                        <p:tav tm="100000">
                                          <p:val>
                                            <p:strVal val="#ppt_w"/>
                                          </p:val>
                                        </p:tav>
                                      </p:tavLst>
                                    </p:anim>
                                    <p:anim calcmode="lin" valueType="num">
                                      <p:cBhvr>
                                        <p:cTn id="29" dur="2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7" presetClass="entr" presetSubtype="4"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ppt_x</p:attrName>
                                        </p:attrNameLst>
                                      </p:cBhvr>
                                      <p:tavLst>
                                        <p:tav tm="0">
                                          <p:val>
                                            <p:strVal val="#ppt_x"/>
                                          </p:val>
                                        </p:tav>
                                        <p:tav tm="100000">
                                          <p:val>
                                            <p:strVal val="#ppt_x"/>
                                          </p:val>
                                        </p:tav>
                                      </p:tavLst>
                                    </p:anim>
                                    <p:anim calcmode="lin" valueType="num">
                                      <p:cBhvr>
                                        <p:cTn id="35" dur="500" fill="hold"/>
                                        <p:tgtEl>
                                          <p:spTgt spid="26"/>
                                        </p:tgtEl>
                                        <p:attrNameLst>
                                          <p:attrName>ppt_y</p:attrName>
                                        </p:attrNameLst>
                                      </p:cBhvr>
                                      <p:tavLst>
                                        <p:tav tm="0">
                                          <p:val>
                                            <p:strVal val="#ppt_y+#ppt_h/2"/>
                                          </p:val>
                                        </p:tav>
                                        <p:tav tm="100000">
                                          <p:val>
                                            <p:strVal val="#ppt_y"/>
                                          </p:val>
                                        </p:tav>
                                      </p:tavLst>
                                    </p:anim>
                                    <p:anim calcmode="lin" valueType="num">
                                      <p:cBhvr>
                                        <p:cTn id="36" dur="500" fill="hold"/>
                                        <p:tgtEl>
                                          <p:spTgt spid="26"/>
                                        </p:tgtEl>
                                        <p:attrNameLst>
                                          <p:attrName>ppt_w</p:attrName>
                                        </p:attrNameLst>
                                      </p:cBhvr>
                                      <p:tavLst>
                                        <p:tav tm="0">
                                          <p:val>
                                            <p:strVal val="#ppt_w"/>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childTnLst>
                                </p:cTn>
                              </p:par>
                              <p:par>
                                <p:cTn id="38" presetID="31" presetClass="entr" presetSubtype="0" fill="hold" nodeType="withEffect">
                                  <p:stCondLst>
                                    <p:cond delay="0"/>
                                  </p:stCondLst>
                                  <p:iterate type="lt">
                                    <p:tmPct val="5000"/>
                                  </p:iterate>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style.rotation</p:attrName>
                                        </p:attrNameLst>
                                      </p:cBhvr>
                                      <p:tavLst>
                                        <p:tav tm="0">
                                          <p:val>
                                            <p:fltVal val="90"/>
                                          </p:val>
                                        </p:tav>
                                        <p:tav tm="100000">
                                          <p:val>
                                            <p:fltVal val="0"/>
                                          </p:val>
                                        </p:tav>
                                      </p:tavLst>
                                    </p:anim>
                                    <p:animEffect transition="in" filter="fade">
                                      <p:cBhvr>
                                        <p:cTn id="43" dur="500"/>
                                        <p:tgtEl>
                                          <p:spTgt spid="29"/>
                                        </p:tgtEl>
                                      </p:cBhvr>
                                    </p:animEffect>
                                  </p:childTnLst>
                                </p:cTn>
                              </p:par>
                            </p:childTnLst>
                          </p:cTn>
                        </p:par>
                        <p:par>
                          <p:cTn id="44" fill="hold" nodeType="afterGroup">
                            <p:stCondLst>
                              <p:cond delay="500"/>
                            </p:stCondLst>
                            <p:childTnLst>
                              <p:par>
                                <p:cTn id="45" presetID="17" presetClass="entr" presetSubtype="2"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2000" fill="hold"/>
                                        <p:tgtEl>
                                          <p:spTgt spid="27"/>
                                        </p:tgtEl>
                                        <p:attrNameLst>
                                          <p:attrName>ppt_x</p:attrName>
                                        </p:attrNameLst>
                                      </p:cBhvr>
                                      <p:tavLst>
                                        <p:tav tm="0">
                                          <p:val>
                                            <p:strVal val="#ppt_x+#ppt_w/2"/>
                                          </p:val>
                                        </p:tav>
                                        <p:tav tm="100000">
                                          <p:val>
                                            <p:strVal val="#ppt_x"/>
                                          </p:val>
                                        </p:tav>
                                      </p:tavLst>
                                    </p:anim>
                                    <p:anim calcmode="lin" valueType="num">
                                      <p:cBhvr>
                                        <p:cTn id="48" dur="2000" fill="hold"/>
                                        <p:tgtEl>
                                          <p:spTgt spid="27"/>
                                        </p:tgtEl>
                                        <p:attrNameLst>
                                          <p:attrName>ppt_y</p:attrName>
                                        </p:attrNameLst>
                                      </p:cBhvr>
                                      <p:tavLst>
                                        <p:tav tm="0">
                                          <p:val>
                                            <p:strVal val="#ppt_y"/>
                                          </p:val>
                                        </p:tav>
                                        <p:tav tm="100000">
                                          <p:val>
                                            <p:strVal val="#ppt_y"/>
                                          </p:val>
                                        </p:tav>
                                      </p:tavLst>
                                    </p:anim>
                                    <p:anim calcmode="lin" valueType="num">
                                      <p:cBhvr>
                                        <p:cTn id="49" dur="2000" fill="hold"/>
                                        <p:tgtEl>
                                          <p:spTgt spid="27"/>
                                        </p:tgtEl>
                                        <p:attrNameLst>
                                          <p:attrName>ppt_w</p:attrName>
                                        </p:attrNameLst>
                                      </p:cBhvr>
                                      <p:tavLst>
                                        <p:tav tm="0">
                                          <p:val>
                                            <p:fltVal val="0"/>
                                          </p:val>
                                        </p:tav>
                                        <p:tav tm="100000">
                                          <p:val>
                                            <p:strVal val="#ppt_w"/>
                                          </p:val>
                                        </p:tav>
                                      </p:tavLst>
                                    </p:anim>
                                    <p:anim calcmode="lin" valueType="num">
                                      <p:cBhvr>
                                        <p:cTn id="50" dur="2000" fill="hold"/>
                                        <p:tgtEl>
                                          <p:spTgt spid="27"/>
                                        </p:tgtEl>
                                        <p:attrNameLst>
                                          <p:attrName>ppt_h</p:attrName>
                                        </p:attrNameLst>
                                      </p:cBhvr>
                                      <p:tavLst>
                                        <p:tav tm="0">
                                          <p:val>
                                            <p:strVal val="#ppt_h"/>
                                          </p:val>
                                        </p:tav>
                                        <p:tav tm="100000">
                                          <p:val>
                                            <p:strVal val="#ppt_h"/>
                                          </p:val>
                                        </p:tav>
                                      </p:tavLst>
                                    </p:anim>
                                  </p:childTnLst>
                                </p:cTn>
                              </p:par>
                            </p:childTnLst>
                          </p:cTn>
                        </p:par>
                        <p:par>
                          <p:cTn id="51" fill="hold" nodeType="afterGroup">
                            <p:stCondLst>
                              <p:cond delay="2500"/>
                            </p:stCondLst>
                            <p:childTnLst>
                              <p:par>
                                <p:cTn id="52" presetID="17" presetClass="entr" presetSubtype="2"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2000" fill="hold"/>
                                        <p:tgtEl>
                                          <p:spTgt spid="28"/>
                                        </p:tgtEl>
                                        <p:attrNameLst>
                                          <p:attrName>ppt_x</p:attrName>
                                        </p:attrNameLst>
                                      </p:cBhvr>
                                      <p:tavLst>
                                        <p:tav tm="0">
                                          <p:val>
                                            <p:strVal val="#ppt_x+#ppt_w/2"/>
                                          </p:val>
                                        </p:tav>
                                        <p:tav tm="100000">
                                          <p:val>
                                            <p:strVal val="#ppt_x"/>
                                          </p:val>
                                        </p:tav>
                                      </p:tavLst>
                                    </p:anim>
                                    <p:anim calcmode="lin" valueType="num">
                                      <p:cBhvr>
                                        <p:cTn id="55" dur="2000" fill="hold"/>
                                        <p:tgtEl>
                                          <p:spTgt spid="28"/>
                                        </p:tgtEl>
                                        <p:attrNameLst>
                                          <p:attrName>ppt_y</p:attrName>
                                        </p:attrNameLst>
                                      </p:cBhvr>
                                      <p:tavLst>
                                        <p:tav tm="0">
                                          <p:val>
                                            <p:strVal val="#ppt_y"/>
                                          </p:val>
                                        </p:tav>
                                        <p:tav tm="100000">
                                          <p:val>
                                            <p:strVal val="#ppt_y"/>
                                          </p:val>
                                        </p:tav>
                                      </p:tavLst>
                                    </p:anim>
                                    <p:anim calcmode="lin" valueType="num">
                                      <p:cBhvr>
                                        <p:cTn id="56" dur="2000" fill="hold"/>
                                        <p:tgtEl>
                                          <p:spTgt spid="28"/>
                                        </p:tgtEl>
                                        <p:attrNameLst>
                                          <p:attrName>ppt_w</p:attrName>
                                        </p:attrNameLst>
                                      </p:cBhvr>
                                      <p:tavLst>
                                        <p:tav tm="0">
                                          <p:val>
                                            <p:fltVal val="0"/>
                                          </p:val>
                                        </p:tav>
                                        <p:tav tm="100000">
                                          <p:val>
                                            <p:strVal val="#ppt_w"/>
                                          </p:val>
                                        </p:tav>
                                      </p:tavLst>
                                    </p:anim>
                                    <p:anim calcmode="lin" valueType="num">
                                      <p:cBhvr>
                                        <p:cTn id="57" dur="2000" fill="hold"/>
                                        <p:tgtEl>
                                          <p:spTgt spid="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P spid="19" grpId="0" autoUpdateAnimBg="0"/>
      <p:bldP spid="20" grpId="0" autoUpdateAnimBg="0"/>
      <p:bldP spid="26" grpId="0" autoUpdateAnimBg="0"/>
      <p:bldP spid="27" grpId="0" autoUpdateAnimBg="0"/>
      <p:bldP spid="28"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7270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10195575-D569-44B1-B33C-8EA0B67735C9}" type="slidenum">
              <a:rPr lang="en-US" smtClean="0"/>
              <a:pPr eaLnBrk="1" fontAlgn="base" hangingPunct="1">
                <a:spcBef>
                  <a:spcPct val="0"/>
                </a:spcBef>
                <a:spcAft>
                  <a:spcPct val="0"/>
                </a:spcAft>
              </a:pPr>
              <a:t>74</a:t>
            </a:fld>
            <a:endParaRPr lang="en-US" smtClean="0"/>
          </a:p>
        </p:txBody>
      </p:sp>
      <p:sp>
        <p:nvSpPr>
          <p:cNvPr id="6" name="Text Box 2"/>
          <p:cNvSpPr txBox="1">
            <a:spLocks noChangeArrowheads="1"/>
          </p:cNvSpPr>
          <p:nvPr/>
        </p:nvSpPr>
        <p:spPr bwMode="auto">
          <a:xfrm>
            <a:off x="0" y="6096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What types of databases are there??</a:t>
            </a:r>
          </a:p>
        </p:txBody>
      </p:sp>
      <p:sp>
        <p:nvSpPr>
          <p:cNvPr id="72709" name="Text Box 2"/>
          <p:cNvSpPr txBox="1">
            <a:spLocks noChangeArrowheads="1"/>
          </p:cNvSpPr>
          <p:nvPr/>
        </p:nvSpPr>
        <p:spPr bwMode="auto">
          <a:xfrm>
            <a:off x="381000" y="12192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ym typeface="Symbol" pitchFamily="18" charset="2"/>
              </a:rPr>
              <a:t>  Operational Databases</a:t>
            </a:r>
            <a:endParaRPr lang="en-US" sz="2400"/>
          </a:p>
        </p:txBody>
      </p:sp>
      <p:sp>
        <p:nvSpPr>
          <p:cNvPr id="72710" name="Text Box 4"/>
          <p:cNvSpPr txBox="1">
            <a:spLocks noChangeArrowheads="1"/>
          </p:cNvSpPr>
          <p:nvPr/>
        </p:nvSpPr>
        <p:spPr bwMode="auto">
          <a:xfrm>
            <a:off x="381000" y="16002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ym typeface="Symbol" pitchFamily="18" charset="2"/>
              </a:rPr>
              <a:t>  Analytical Databases</a:t>
            </a:r>
            <a:endParaRPr lang="en-US" sz="2400"/>
          </a:p>
        </p:txBody>
      </p:sp>
      <p:sp>
        <p:nvSpPr>
          <p:cNvPr id="72711" name="Text Box 6"/>
          <p:cNvSpPr txBox="1">
            <a:spLocks noChangeArrowheads="1"/>
          </p:cNvSpPr>
          <p:nvPr/>
        </p:nvSpPr>
        <p:spPr bwMode="auto">
          <a:xfrm>
            <a:off x="381000" y="1976438"/>
            <a:ext cx="853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ym typeface="Symbol" pitchFamily="18" charset="2"/>
              </a:rPr>
              <a:t>  Data Warehouses</a:t>
            </a:r>
            <a:endParaRPr lang="en-US" sz="2400"/>
          </a:p>
        </p:txBody>
      </p:sp>
      <p:sp>
        <p:nvSpPr>
          <p:cNvPr id="72712" name="Text Box 8"/>
          <p:cNvSpPr txBox="1">
            <a:spLocks noChangeArrowheads="1"/>
          </p:cNvSpPr>
          <p:nvPr/>
        </p:nvSpPr>
        <p:spPr bwMode="auto">
          <a:xfrm>
            <a:off x="381000" y="2357438"/>
            <a:ext cx="853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ym typeface="Symbol" pitchFamily="18" charset="2"/>
              </a:rPr>
              <a:t>  Distributed Databases</a:t>
            </a:r>
            <a:endParaRPr lang="en-US" sz="2400"/>
          </a:p>
        </p:txBody>
      </p:sp>
      <p:sp>
        <p:nvSpPr>
          <p:cNvPr id="72713" name="Text Box 8"/>
          <p:cNvSpPr txBox="1">
            <a:spLocks noChangeArrowheads="1"/>
          </p:cNvSpPr>
          <p:nvPr/>
        </p:nvSpPr>
        <p:spPr bwMode="auto">
          <a:xfrm>
            <a:off x="381000" y="2757488"/>
            <a:ext cx="853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ym typeface="Symbol" pitchFamily="18" charset="2"/>
              </a:rPr>
              <a:t>  End-User Databases</a:t>
            </a:r>
            <a:endParaRPr lang="en-US" sz="2400"/>
          </a:p>
        </p:txBody>
      </p:sp>
      <p:sp>
        <p:nvSpPr>
          <p:cNvPr id="72714" name="Text Box 9"/>
          <p:cNvSpPr txBox="1">
            <a:spLocks noChangeArrowheads="1"/>
          </p:cNvSpPr>
          <p:nvPr/>
        </p:nvSpPr>
        <p:spPr bwMode="auto">
          <a:xfrm>
            <a:off x="381000" y="31242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ym typeface="Symbol" pitchFamily="18" charset="2"/>
              </a:rPr>
              <a:t>  External Databases</a:t>
            </a:r>
            <a:endParaRPr lang="en-US" sz="2400"/>
          </a:p>
        </p:txBody>
      </p:sp>
      <p:sp>
        <p:nvSpPr>
          <p:cNvPr id="17" name="Text Box 9"/>
          <p:cNvSpPr txBox="1">
            <a:spLocks noChangeArrowheads="1"/>
          </p:cNvSpPr>
          <p:nvPr/>
        </p:nvSpPr>
        <p:spPr bwMode="auto">
          <a:xfrm>
            <a:off x="381000" y="3500438"/>
            <a:ext cx="853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ym typeface="Symbol" pitchFamily="18" charset="2"/>
              </a:rPr>
              <a:t>  Web-based Databases (Cloud computing)</a:t>
            </a:r>
            <a:endParaRPr lang="en-US" sz="2400" b="1"/>
          </a:p>
        </p:txBody>
      </p:sp>
      <p:sp>
        <p:nvSpPr>
          <p:cNvPr id="22" name="Rectangle 21"/>
          <p:cNvSpPr>
            <a:spLocks noChangeArrowheads="1"/>
          </p:cNvSpPr>
          <p:nvPr/>
        </p:nvSpPr>
        <p:spPr bwMode="auto">
          <a:xfrm>
            <a:off x="762000" y="3962400"/>
            <a:ext cx="8077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8925" indent="-288925">
              <a:buFont typeface="Arial" charset="0"/>
              <a:buChar char="•"/>
            </a:pPr>
            <a:r>
              <a:rPr lang="en-US"/>
              <a:t>A style of computing in which dynamically scalable and often virtualized resources are provided as a service over the Internet. Users need not have knowledge of, expertise in, or control over the technology infrastructure in the "cloud" that supports them. (definition taken from WIKIPEDIA)</a:t>
            </a:r>
          </a:p>
        </p:txBody>
      </p:sp>
      <p:pic>
        <p:nvPicPr>
          <p:cNvPr id="91138" name="Picture 2" descr="http://www.sis.pitt.edu/~gray/LIS2600/references/MS_cloudComputing_files/03cloud_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47800"/>
            <a:ext cx="37338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a:spLocks noChangeArrowheads="1"/>
          </p:cNvSpPr>
          <p:nvPr/>
        </p:nvSpPr>
        <p:spPr bwMode="auto">
          <a:xfrm>
            <a:off x="762000" y="5410200"/>
            <a:ext cx="7918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For a good article see: </a:t>
            </a:r>
            <a:r>
              <a:rPr lang="en-US" sz="1400">
                <a:hlinkClick r:id="rId4"/>
              </a:rPr>
              <a:t>http://www.sis.pitt.edu/~gray/LIS2600/references/MS_cloudComputing.htm</a:t>
            </a:r>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100000">
                                          <p:val>
                                            <p:strVal val="#ppt_x"/>
                                          </p:val>
                                        </p:tav>
                                      </p:tavLst>
                                    </p:anim>
                                    <p:anim calcmode="lin" valueType="num">
                                      <p:cBhvr>
                                        <p:cTn id="8" dur="500" fill="hold"/>
                                        <p:tgtEl>
                                          <p:spTgt spid="17"/>
                                        </p:tgtEl>
                                        <p:attrNameLst>
                                          <p:attrName>ppt_y</p:attrName>
                                        </p:attrNameLst>
                                      </p:cBhvr>
                                      <p:tavLst>
                                        <p:tav tm="0">
                                          <p:val>
                                            <p:strVal val="#ppt_y+#ppt_h/2"/>
                                          </p:val>
                                        </p:tav>
                                        <p:tav tm="100000">
                                          <p:val>
                                            <p:strVal val="#ppt_y"/>
                                          </p:val>
                                        </p:tav>
                                      </p:tavLst>
                                    </p:anim>
                                    <p:anim calcmode="lin" valueType="num">
                                      <p:cBhvr>
                                        <p:cTn id="9" dur="500" fill="hold"/>
                                        <p:tgtEl>
                                          <p:spTgt spid="17"/>
                                        </p:tgtEl>
                                        <p:attrNameLst>
                                          <p:attrName>ppt_w</p:attrName>
                                        </p:attrNameLst>
                                      </p:cBhvr>
                                      <p:tavLst>
                                        <p:tav tm="0">
                                          <p:val>
                                            <p:strVal val="#ppt_w"/>
                                          </p:val>
                                        </p:tav>
                                        <p:tav tm="100000">
                                          <p:val>
                                            <p:strVal val="#ppt_w"/>
                                          </p:val>
                                        </p:tav>
                                      </p:tavLst>
                                    </p:anim>
                                    <p:anim calcmode="lin" valueType="num">
                                      <p:cBhvr>
                                        <p:cTn id="10" dur="500" fill="hold"/>
                                        <p:tgtEl>
                                          <p:spTgt spid="17"/>
                                        </p:tgtEl>
                                        <p:attrNameLst>
                                          <p:attrName>ppt_h</p:attrName>
                                        </p:attrNameLst>
                                      </p:cBhvr>
                                      <p:tavLst>
                                        <p:tav tm="0">
                                          <p:val>
                                            <p:fltVal val="0"/>
                                          </p:val>
                                        </p:tav>
                                        <p:tav tm="100000">
                                          <p:val>
                                            <p:strVal val="#ppt_h"/>
                                          </p:val>
                                        </p:tav>
                                      </p:tavLst>
                                    </p:anim>
                                  </p:childTnLst>
                                </p:cTn>
                              </p:par>
                              <p:par>
                                <p:cTn id="11" presetID="47" presetClass="entr" presetSubtype="0" fill="hold" nodeType="withEffect">
                                  <p:stCondLst>
                                    <p:cond delay="0"/>
                                  </p:stCondLst>
                                  <p:childTnLst>
                                    <p:set>
                                      <p:cBhvr>
                                        <p:cTn id="12" dur="1" fill="hold">
                                          <p:stCondLst>
                                            <p:cond delay="0"/>
                                          </p:stCondLst>
                                        </p:cTn>
                                        <p:tgtEl>
                                          <p:spTgt spid="91138"/>
                                        </p:tgtEl>
                                        <p:attrNameLst>
                                          <p:attrName>style.visibility</p:attrName>
                                        </p:attrNameLst>
                                      </p:cBhvr>
                                      <p:to>
                                        <p:strVal val="visible"/>
                                      </p:to>
                                    </p:set>
                                    <p:animEffect transition="in" filter="fade">
                                      <p:cBhvr>
                                        <p:cTn id="13" dur="500"/>
                                        <p:tgtEl>
                                          <p:spTgt spid="91138"/>
                                        </p:tgtEl>
                                      </p:cBhvr>
                                    </p:animEffect>
                                    <p:anim calcmode="lin" valueType="num">
                                      <p:cBhvr>
                                        <p:cTn id="14" dur="500" fill="hold"/>
                                        <p:tgtEl>
                                          <p:spTgt spid="91138"/>
                                        </p:tgtEl>
                                        <p:attrNameLst>
                                          <p:attrName>ppt_x</p:attrName>
                                        </p:attrNameLst>
                                      </p:cBhvr>
                                      <p:tavLst>
                                        <p:tav tm="0">
                                          <p:val>
                                            <p:strVal val="#ppt_x"/>
                                          </p:val>
                                        </p:tav>
                                        <p:tav tm="100000">
                                          <p:val>
                                            <p:strVal val="#ppt_x"/>
                                          </p:val>
                                        </p:tav>
                                      </p:tavLst>
                                    </p:anim>
                                    <p:anim calcmode="lin" valueType="num">
                                      <p:cBhvr>
                                        <p:cTn id="15" dur="500" fill="hold"/>
                                        <p:tgtEl>
                                          <p:spTgt spid="91138"/>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up)">
                                      <p:cBhvr>
                                        <p:cTn id="19" dur="2000"/>
                                        <p:tgtEl>
                                          <p:spTgt spid="22"/>
                                        </p:tgtEl>
                                      </p:cBhvr>
                                    </p:animEffect>
                                  </p:childTnLst>
                                </p:cTn>
                              </p:par>
                            </p:childTnLst>
                          </p:cTn>
                        </p:par>
                        <p:par>
                          <p:cTn id="20" fill="hold" nodeType="afterGroup">
                            <p:stCondLst>
                              <p:cond delay="2500"/>
                            </p:stCondLst>
                            <p:childTnLst>
                              <p:par>
                                <p:cTn id="21" presetID="7" presetClass="entr" presetSubtype="4"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3000" fill="hold"/>
                                        <p:tgtEl>
                                          <p:spTgt spid="23"/>
                                        </p:tgtEl>
                                        <p:attrNameLst>
                                          <p:attrName>ppt_x</p:attrName>
                                        </p:attrNameLst>
                                      </p:cBhvr>
                                      <p:tavLst>
                                        <p:tav tm="0">
                                          <p:val>
                                            <p:strVal val="#ppt_x"/>
                                          </p:val>
                                        </p:tav>
                                        <p:tav tm="100000">
                                          <p:val>
                                            <p:strVal val="#ppt_x"/>
                                          </p:val>
                                        </p:tav>
                                      </p:tavLst>
                                    </p:anim>
                                    <p:anim calcmode="lin" valueType="num">
                                      <p:cBhvr additive="base">
                                        <p:cTn id="24" dur="3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7373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35405138-6847-4371-AB33-EA9E54A26730}" type="slidenum">
              <a:rPr lang="en-US" smtClean="0"/>
              <a:pPr eaLnBrk="1" fontAlgn="base" hangingPunct="1">
                <a:spcBef>
                  <a:spcPct val="0"/>
                </a:spcBef>
                <a:spcAft>
                  <a:spcPct val="0"/>
                </a:spcAft>
              </a:pPr>
              <a:t>75</a:t>
            </a:fld>
            <a:endParaRPr lang="en-US" smtClean="0"/>
          </a:p>
        </p:txBody>
      </p:sp>
      <p:sp>
        <p:nvSpPr>
          <p:cNvPr id="11" name="Text Box 2"/>
          <p:cNvSpPr txBox="1">
            <a:spLocks noChangeArrowheads="1"/>
          </p:cNvSpPr>
          <p:nvPr/>
        </p:nvSpPr>
        <p:spPr bwMode="auto">
          <a:xfrm>
            <a:off x="0" y="6096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Where are databases being used??</a:t>
            </a:r>
          </a:p>
        </p:txBody>
      </p:sp>
      <p:sp>
        <p:nvSpPr>
          <p:cNvPr id="12" name="Text Box 2"/>
          <p:cNvSpPr txBox="1">
            <a:spLocks noChangeArrowheads="1"/>
          </p:cNvSpPr>
          <p:nvPr/>
        </p:nvSpPr>
        <p:spPr bwMode="auto">
          <a:xfrm>
            <a:off x="381000" y="12192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ym typeface="Symbol" pitchFamily="18" charset="2"/>
              </a:rPr>
              <a:t>  Personal Computer Databases</a:t>
            </a:r>
            <a:endParaRPr lang="en-US" sz="2400" b="1"/>
          </a:p>
        </p:txBody>
      </p:sp>
      <p:sp>
        <p:nvSpPr>
          <p:cNvPr id="13" name="Text Box 3"/>
          <p:cNvSpPr txBox="1">
            <a:spLocks noChangeArrowheads="1"/>
          </p:cNvSpPr>
          <p:nvPr/>
        </p:nvSpPr>
        <p:spPr bwMode="auto">
          <a:xfrm>
            <a:off x="685800" y="1657350"/>
            <a:ext cx="533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Arial" charset="0"/>
              <a:buChar char="•"/>
            </a:pPr>
            <a:r>
              <a:rPr lang="en-US" sz="2000"/>
              <a:t>Can Improve Individual Performance</a:t>
            </a:r>
          </a:p>
        </p:txBody>
      </p:sp>
      <p:sp>
        <p:nvSpPr>
          <p:cNvPr id="17" name="Text Box 3"/>
          <p:cNvSpPr txBox="1">
            <a:spLocks noChangeArrowheads="1"/>
          </p:cNvSpPr>
          <p:nvPr/>
        </p:nvSpPr>
        <p:spPr bwMode="auto">
          <a:xfrm>
            <a:off x="685800" y="1981200"/>
            <a:ext cx="533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Arial" charset="0"/>
              <a:buChar char="•"/>
            </a:pPr>
            <a:r>
              <a:rPr lang="en-US" sz="2000"/>
              <a:t>Not readily Shared with Others</a:t>
            </a:r>
          </a:p>
        </p:txBody>
      </p:sp>
      <p:pic>
        <p:nvPicPr>
          <p:cNvPr id="27650" name="Picture 2" descr="See full 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295400"/>
            <a:ext cx="11731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3"/>
          <p:cNvSpPr txBox="1">
            <a:spLocks noChangeArrowheads="1"/>
          </p:cNvSpPr>
          <p:nvPr/>
        </p:nvSpPr>
        <p:spPr bwMode="auto">
          <a:xfrm>
            <a:off x="381000" y="23622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ym typeface="Symbol" pitchFamily="18" charset="2"/>
              </a:rPr>
              <a:t>  Workgroup Databases</a:t>
            </a:r>
            <a:endParaRPr lang="en-US" sz="2400" b="1"/>
          </a:p>
        </p:txBody>
      </p:sp>
      <p:sp>
        <p:nvSpPr>
          <p:cNvPr id="19" name="Text Box 14"/>
          <p:cNvSpPr txBox="1">
            <a:spLocks noChangeArrowheads="1"/>
          </p:cNvSpPr>
          <p:nvPr/>
        </p:nvSpPr>
        <p:spPr bwMode="auto">
          <a:xfrm>
            <a:off x="685800" y="2876550"/>
            <a:ext cx="411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pPr>
            <a:r>
              <a:rPr lang="en-US" sz="2000">
                <a:sym typeface="Symbol" pitchFamily="18" charset="2"/>
              </a:rPr>
              <a:t>  </a:t>
            </a:r>
            <a:r>
              <a:rPr lang="en-US" sz="2000"/>
              <a:t>Small Group of individuals working together on a project</a:t>
            </a:r>
          </a:p>
        </p:txBody>
      </p:sp>
      <p:sp>
        <p:nvSpPr>
          <p:cNvPr id="20" name="Text Box 15"/>
          <p:cNvSpPr txBox="1">
            <a:spLocks noChangeArrowheads="1"/>
          </p:cNvSpPr>
          <p:nvPr/>
        </p:nvSpPr>
        <p:spPr bwMode="auto">
          <a:xfrm>
            <a:off x="685800" y="3459163"/>
            <a:ext cx="845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ym typeface="Symbol" pitchFamily="18" charset="2"/>
              </a:rPr>
              <a:t>  </a:t>
            </a:r>
            <a:r>
              <a:rPr lang="en-US" sz="2000"/>
              <a:t>Usually LAN-Based</a:t>
            </a:r>
          </a:p>
        </p:txBody>
      </p:sp>
      <p:grpSp>
        <p:nvGrpSpPr>
          <p:cNvPr id="2" name="Group 40"/>
          <p:cNvGrpSpPr>
            <a:grpSpLocks/>
          </p:cNvGrpSpPr>
          <p:nvPr/>
        </p:nvGrpSpPr>
        <p:grpSpPr bwMode="auto">
          <a:xfrm>
            <a:off x="1600200" y="4267200"/>
            <a:ext cx="6477000" cy="1981200"/>
            <a:chOff x="48" y="2208"/>
            <a:chExt cx="5856" cy="1872"/>
          </a:xfrm>
        </p:grpSpPr>
        <p:sp>
          <p:nvSpPr>
            <p:cNvPr id="73742" name="Line 25"/>
            <p:cNvSpPr>
              <a:spLocks noChangeShapeType="1"/>
            </p:cNvSpPr>
            <p:nvPr/>
          </p:nvSpPr>
          <p:spPr bwMode="auto">
            <a:xfrm>
              <a:off x="2832" y="2832"/>
              <a:ext cx="0" cy="3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nvGrpSpPr>
            <p:cNvPr id="73743" name="Group 39"/>
            <p:cNvGrpSpPr>
              <a:grpSpLocks/>
            </p:cNvGrpSpPr>
            <p:nvPr/>
          </p:nvGrpSpPr>
          <p:grpSpPr bwMode="auto">
            <a:xfrm>
              <a:off x="48" y="2208"/>
              <a:ext cx="5856" cy="2344"/>
              <a:chOff x="48" y="2208"/>
              <a:chExt cx="5856" cy="2344"/>
            </a:xfrm>
          </p:grpSpPr>
          <p:grpSp>
            <p:nvGrpSpPr>
              <p:cNvPr id="73744" name="Group 33"/>
              <p:cNvGrpSpPr>
                <a:grpSpLocks/>
              </p:cNvGrpSpPr>
              <p:nvPr/>
            </p:nvGrpSpPr>
            <p:grpSpPr bwMode="auto">
              <a:xfrm>
                <a:off x="146" y="2699"/>
                <a:ext cx="5617" cy="1853"/>
                <a:chOff x="482" y="2627"/>
                <a:chExt cx="4943" cy="1968"/>
              </a:xfrm>
            </p:grpSpPr>
            <p:grpSp>
              <p:nvGrpSpPr>
                <p:cNvPr id="73751" name="Group 30"/>
                <p:cNvGrpSpPr>
                  <a:grpSpLocks/>
                </p:cNvGrpSpPr>
                <p:nvPr/>
              </p:nvGrpSpPr>
              <p:grpSpPr bwMode="auto">
                <a:xfrm>
                  <a:off x="482" y="2627"/>
                  <a:ext cx="4943" cy="1968"/>
                  <a:chOff x="480" y="2256"/>
                  <a:chExt cx="5088" cy="1968"/>
                </a:xfrm>
              </p:grpSpPr>
              <p:sp>
                <p:nvSpPr>
                  <p:cNvPr id="73753" name="Line 29"/>
                  <p:cNvSpPr>
                    <a:spLocks noChangeShapeType="1"/>
                  </p:cNvSpPr>
                  <p:nvPr/>
                </p:nvSpPr>
                <p:spPr bwMode="auto">
                  <a:xfrm>
                    <a:off x="2880" y="3888"/>
                    <a:ext cx="96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3754" name="Line 28"/>
                  <p:cNvSpPr>
                    <a:spLocks noChangeShapeType="1"/>
                  </p:cNvSpPr>
                  <p:nvPr/>
                </p:nvSpPr>
                <p:spPr bwMode="auto">
                  <a:xfrm>
                    <a:off x="2496" y="3216"/>
                    <a:ext cx="0" cy="2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pic>
                <p:nvPicPr>
                  <p:cNvPr id="73755" name="Picture 16" descr="bs00306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8" y="2304"/>
                    <a:ext cx="720"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56" name="Picture 17" descr="bs00360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72" y="2304"/>
                    <a:ext cx="1147" cy="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57" name="Picture 18" descr="pe01729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 y="2256"/>
                    <a:ext cx="864"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58" name="Picture 19" descr="bs00283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01" y="3408"/>
                    <a:ext cx="827"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59" name="Picture 20" descr="bs00332_"/>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0" y="2352"/>
                    <a:ext cx="624"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AutoShape 21"/>
                  <p:cNvSpPr>
                    <a:spLocks noChangeArrowheads="1"/>
                  </p:cNvSpPr>
                  <p:nvPr/>
                </p:nvSpPr>
                <p:spPr bwMode="auto">
                  <a:xfrm>
                    <a:off x="3840" y="3552"/>
                    <a:ext cx="1152" cy="393"/>
                  </a:xfrm>
                  <a:prstGeom prst="can">
                    <a:avLst>
                      <a:gd name="adj" fmla="val 25000"/>
                    </a:avLst>
                  </a:prstGeom>
                  <a:gradFill rotWithShape="0">
                    <a:gsLst>
                      <a:gs pos="0">
                        <a:schemeClr val="tx2">
                          <a:gamma/>
                          <a:shade val="46275"/>
                          <a:invGamma/>
                        </a:schemeClr>
                      </a:gs>
                      <a:gs pos="100000">
                        <a:schemeClr val="tx2"/>
                      </a:gs>
                    </a:gsLst>
                    <a:lin ang="5400000" scaled="1"/>
                  </a:gradFill>
                  <a:ln w="12700">
                    <a:solidFill>
                      <a:schemeClr val="tx1"/>
                    </a:solidFill>
                    <a:round/>
                    <a:headEnd/>
                    <a:tailEnd/>
                  </a:ln>
                  <a:effectLst/>
                </p:spPr>
                <p:txBody>
                  <a:bodyPr anchor="ctr">
                    <a:spAutoFit/>
                  </a:bodyPr>
                  <a:lstStyle/>
                  <a:p>
                    <a:pPr fontAlgn="auto">
                      <a:spcBef>
                        <a:spcPts val="0"/>
                      </a:spcBef>
                      <a:spcAft>
                        <a:spcPts val="0"/>
                      </a:spcAft>
                      <a:defRPr/>
                    </a:pPr>
                    <a:endParaRPr lang="en-US">
                      <a:latin typeface="+mn-lt"/>
                    </a:endParaRPr>
                  </a:p>
                </p:txBody>
              </p:sp>
              <p:sp>
                <p:nvSpPr>
                  <p:cNvPr id="73761" name="Line 22"/>
                  <p:cNvSpPr>
                    <a:spLocks noChangeShapeType="1"/>
                  </p:cNvSpPr>
                  <p:nvPr/>
                </p:nvSpPr>
                <p:spPr bwMode="auto">
                  <a:xfrm>
                    <a:off x="768" y="3216"/>
                    <a:ext cx="446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3762" name="Line 23"/>
                  <p:cNvSpPr>
                    <a:spLocks noChangeShapeType="1"/>
                  </p:cNvSpPr>
                  <p:nvPr/>
                </p:nvSpPr>
                <p:spPr bwMode="auto">
                  <a:xfrm>
                    <a:off x="768" y="2832"/>
                    <a:ext cx="0" cy="3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3763" name="Line 24"/>
                  <p:cNvSpPr>
                    <a:spLocks noChangeShapeType="1"/>
                  </p:cNvSpPr>
                  <p:nvPr/>
                </p:nvSpPr>
                <p:spPr bwMode="auto">
                  <a:xfrm>
                    <a:off x="2160" y="2832"/>
                    <a:ext cx="0" cy="3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3764" name="Line 26"/>
                  <p:cNvSpPr>
                    <a:spLocks noChangeShapeType="1"/>
                  </p:cNvSpPr>
                  <p:nvPr/>
                </p:nvSpPr>
                <p:spPr bwMode="auto">
                  <a:xfrm>
                    <a:off x="4128" y="2880"/>
                    <a:ext cx="0" cy="3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3765" name="Line 27"/>
                  <p:cNvSpPr>
                    <a:spLocks noChangeShapeType="1"/>
                  </p:cNvSpPr>
                  <p:nvPr/>
                </p:nvSpPr>
                <p:spPr bwMode="auto">
                  <a:xfrm>
                    <a:off x="5232" y="2928"/>
                    <a:ext cx="0" cy="2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73752" name="Text Box 31"/>
                <p:cNvSpPr txBox="1">
                  <a:spLocks noChangeArrowheads="1"/>
                </p:cNvSpPr>
                <p:nvPr/>
              </p:nvSpPr>
              <p:spPr bwMode="auto">
                <a:xfrm>
                  <a:off x="3488" y="3652"/>
                  <a:ext cx="1819"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65000"/>
                    </a:lnSpc>
                    <a:spcBef>
                      <a:spcPct val="50000"/>
                    </a:spcBef>
                  </a:pPr>
                  <a:r>
                    <a:rPr lang="en-US" sz="1600"/>
                    <a:t>Workgroup Database</a:t>
                  </a:r>
                </a:p>
              </p:txBody>
            </p:sp>
          </p:grpSp>
          <p:sp>
            <p:nvSpPr>
              <p:cNvPr id="73745" name="Text Box 32"/>
              <p:cNvSpPr txBox="1">
                <a:spLocks noChangeArrowheads="1"/>
              </p:cNvSpPr>
              <p:nvPr/>
            </p:nvSpPr>
            <p:spPr bwMode="auto">
              <a:xfrm>
                <a:off x="48" y="2208"/>
                <a:ext cx="1392"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t>Project Manager</a:t>
                </a:r>
              </a:p>
            </p:txBody>
          </p:sp>
          <p:sp>
            <p:nvSpPr>
              <p:cNvPr id="73746" name="Text Box 34"/>
              <p:cNvSpPr txBox="1">
                <a:spLocks noChangeArrowheads="1"/>
              </p:cNvSpPr>
              <p:nvPr/>
            </p:nvSpPr>
            <p:spPr bwMode="auto">
              <a:xfrm>
                <a:off x="1584" y="2208"/>
                <a:ext cx="1632"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t>System Developers</a:t>
                </a:r>
              </a:p>
            </p:txBody>
          </p:sp>
          <p:sp>
            <p:nvSpPr>
              <p:cNvPr id="73747" name="Text Box 35"/>
              <p:cNvSpPr txBox="1">
                <a:spLocks noChangeArrowheads="1"/>
              </p:cNvSpPr>
              <p:nvPr/>
            </p:nvSpPr>
            <p:spPr bwMode="auto">
              <a:xfrm>
                <a:off x="3456" y="2208"/>
                <a:ext cx="1344"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t>Remote Users</a:t>
                </a:r>
              </a:p>
            </p:txBody>
          </p:sp>
          <p:sp>
            <p:nvSpPr>
              <p:cNvPr id="73748" name="Text Box 36"/>
              <p:cNvSpPr txBox="1">
                <a:spLocks noChangeArrowheads="1"/>
              </p:cNvSpPr>
              <p:nvPr/>
            </p:nvSpPr>
            <p:spPr bwMode="auto">
              <a:xfrm>
                <a:off x="4800" y="2208"/>
                <a:ext cx="1104"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t>Librarian</a:t>
                </a:r>
              </a:p>
            </p:txBody>
          </p:sp>
          <p:sp>
            <p:nvSpPr>
              <p:cNvPr id="73749" name="Text Box 37"/>
              <p:cNvSpPr txBox="1">
                <a:spLocks noChangeArrowheads="1"/>
              </p:cNvSpPr>
              <p:nvPr/>
            </p:nvSpPr>
            <p:spPr bwMode="auto">
              <a:xfrm>
                <a:off x="432" y="3619"/>
                <a:ext cx="1392"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t>Database Server</a:t>
                </a:r>
              </a:p>
            </p:txBody>
          </p:sp>
          <p:sp>
            <p:nvSpPr>
              <p:cNvPr id="73750" name="Text Box 38"/>
              <p:cNvSpPr txBox="1">
                <a:spLocks noChangeArrowheads="1"/>
              </p:cNvSpPr>
              <p:nvPr/>
            </p:nvSpPr>
            <p:spPr bwMode="auto">
              <a:xfrm>
                <a:off x="240" y="3264"/>
                <a:ext cx="912"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t>LAN</a:t>
                </a:r>
              </a:p>
            </p:txBody>
          </p:sp>
        </p:grpSp>
      </p:grpSp>
      <p:pic>
        <p:nvPicPr>
          <p:cNvPr id="46" name="Picture 44" descr="9900-UMUNO-figh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2600" y="2438400"/>
            <a:ext cx="2887663"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85" decel="100000"/>
                                        <p:tgtEl>
                                          <p:spTgt spid="11"/>
                                        </p:tgtEl>
                                      </p:cBhvr>
                                    </p:animEffect>
                                    <p:animScale>
                                      <p:cBhvr>
                                        <p:cTn id="8" dur="385" decel="100000"/>
                                        <p:tgtEl>
                                          <p:spTgt spid="11"/>
                                        </p:tgtEl>
                                      </p:cBhvr>
                                      <p:from x="10000" y="10000"/>
                                      <p:to x="200000" y="450000"/>
                                    </p:animScale>
                                    <p:animScale>
                                      <p:cBhvr>
                                        <p:cTn id="9" dur="615" accel="100000" fill="hold">
                                          <p:stCondLst>
                                            <p:cond delay="385"/>
                                          </p:stCondLst>
                                        </p:cTn>
                                        <p:tgtEl>
                                          <p:spTgt spid="11"/>
                                        </p:tgtEl>
                                      </p:cBhvr>
                                      <p:from x="200000" y="450000"/>
                                      <p:to x="100000" y="100000"/>
                                    </p:animScale>
                                    <p:set>
                                      <p:cBhvr>
                                        <p:cTn id="10" dur="385" fill="hold"/>
                                        <p:tgtEl>
                                          <p:spTgt spid="11"/>
                                        </p:tgtEl>
                                        <p:attrNameLst>
                                          <p:attrName>ppt_x</p:attrName>
                                        </p:attrNameLst>
                                      </p:cBhvr>
                                      <p:to>
                                        <p:strVal val="(0.5)"/>
                                      </p:to>
                                    </p:set>
                                    <p:anim from="(0.5)" to="(#ppt_x)" calcmode="lin" valueType="num">
                                      <p:cBhvr>
                                        <p:cTn id="11" dur="615" accel="100000" fill="hold">
                                          <p:stCondLst>
                                            <p:cond delay="385"/>
                                          </p:stCondLst>
                                        </p:cTn>
                                        <p:tgtEl>
                                          <p:spTgt spid="11"/>
                                        </p:tgtEl>
                                        <p:attrNameLst>
                                          <p:attrName>ppt_x</p:attrName>
                                        </p:attrNameLst>
                                      </p:cBhvr>
                                    </p:anim>
                                    <p:set>
                                      <p:cBhvr>
                                        <p:cTn id="12" dur="385" fill="hold"/>
                                        <p:tgtEl>
                                          <p:spTgt spid="11"/>
                                        </p:tgtEl>
                                        <p:attrNameLst>
                                          <p:attrName>ppt_y</p:attrName>
                                        </p:attrNameLst>
                                      </p:cBhvr>
                                      <p:to>
                                        <p:strVal val="(#ppt_y+0.4)"/>
                                      </p:to>
                                    </p:set>
                                    <p:anim from="(#ppt_y+0.4)" to="(#ppt_y)" calcmode="lin" valueType="num">
                                      <p:cBhvr>
                                        <p:cTn id="13" dur="615" accel="100000" fill="hold">
                                          <p:stCondLst>
                                            <p:cond delay="385"/>
                                          </p:stCondLst>
                                        </p:cTn>
                                        <p:tgtEl>
                                          <p:spTgt spid="11"/>
                                        </p:tgtEl>
                                        <p:attrNameLst>
                                          <p:attrName>ppt_y</p:attrName>
                                        </p:attrNameLst>
                                      </p:cBhvr>
                                    </p:anim>
                                  </p:childTnLst>
                                </p:cTn>
                              </p:par>
                            </p:childTnLst>
                          </p:cTn>
                        </p:par>
                        <p:par>
                          <p:cTn id="14" fill="hold" nodeType="afterGroup">
                            <p:stCondLst>
                              <p:cond delay="1000"/>
                            </p:stCondLst>
                            <p:childTnLst>
                              <p:par>
                                <p:cTn id="15" presetID="17" presetClass="entr" presetSubtype="4"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ppt_h/2"/>
                                          </p:val>
                                        </p:tav>
                                        <p:tav tm="100000">
                                          <p:val>
                                            <p:strVal val="#ppt_y"/>
                                          </p:val>
                                        </p:tav>
                                      </p:tavLst>
                                    </p:anim>
                                    <p:anim calcmode="lin" valueType="num">
                                      <p:cBhvr>
                                        <p:cTn id="19" dur="1000" fill="hold"/>
                                        <p:tgtEl>
                                          <p:spTgt spid="12"/>
                                        </p:tgtEl>
                                        <p:attrNameLst>
                                          <p:attrName>ppt_w</p:attrName>
                                        </p:attrNameLst>
                                      </p:cBhvr>
                                      <p:tavLst>
                                        <p:tav tm="0">
                                          <p:val>
                                            <p:strVal val="#ppt_w"/>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childTnLst>
                                </p:cTn>
                              </p:par>
                              <p:par>
                                <p:cTn id="21" presetID="53" presetClass="entr" presetSubtype="0" fill="hold" nodeType="withEffect">
                                  <p:stCondLst>
                                    <p:cond delay="0"/>
                                  </p:stCondLst>
                                  <p:childTnLst>
                                    <p:set>
                                      <p:cBhvr>
                                        <p:cTn id="22" dur="1" fill="hold">
                                          <p:stCondLst>
                                            <p:cond delay="0"/>
                                          </p:stCondLst>
                                        </p:cTn>
                                        <p:tgtEl>
                                          <p:spTgt spid="27650"/>
                                        </p:tgtEl>
                                        <p:attrNameLst>
                                          <p:attrName>style.visibility</p:attrName>
                                        </p:attrNameLst>
                                      </p:cBhvr>
                                      <p:to>
                                        <p:strVal val="visible"/>
                                      </p:to>
                                    </p:set>
                                    <p:anim calcmode="lin" valueType="num">
                                      <p:cBhvr>
                                        <p:cTn id="23" dur="1000" fill="hold"/>
                                        <p:tgtEl>
                                          <p:spTgt spid="27650"/>
                                        </p:tgtEl>
                                        <p:attrNameLst>
                                          <p:attrName>ppt_w</p:attrName>
                                        </p:attrNameLst>
                                      </p:cBhvr>
                                      <p:tavLst>
                                        <p:tav tm="0">
                                          <p:val>
                                            <p:fltVal val="0"/>
                                          </p:val>
                                        </p:tav>
                                        <p:tav tm="100000">
                                          <p:val>
                                            <p:strVal val="#ppt_w"/>
                                          </p:val>
                                        </p:tav>
                                      </p:tavLst>
                                    </p:anim>
                                    <p:anim calcmode="lin" valueType="num">
                                      <p:cBhvr>
                                        <p:cTn id="24" dur="1000" fill="hold"/>
                                        <p:tgtEl>
                                          <p:spTgt spid="27650"/>
                                        </p:tgtEl>
                                        <p:attrNameLst>
                                          <p:attrName>ppt_h</p:attrName>
                                        </p:attrNameLst>
                                      </p:cBhvr>
                                      <p:tavLst>
                                        <p:tav tm="0">
                                          <p:val>
                                            <p:fltVal val="0"/>
                                          </p:val>
                                        </p:tav>
                                        <p:tav tm="100000">
                                          <p:val>
                                            <p:strVal val="#ppt_h"/>
                                          </p:val>
                                        </p:tav>
                                      </p:tavLst>
                                    </p:anim>
                                    <p:animEffect transition="in" filter="fade">
                                      <p:cBhvr>
                                        <p:cTn id="25" dur="1000"/>
                                        <p:tgtEl>
                                          <p:spTgt spid="27650"/>
                                        </p:tgtEl>
                                      </p:cBhvr>
                                    </p:animEffect>
                                  </p:childTnLst>
                                </p:cTn>
                              </p:par>
                            </p:childTnLst>
                          </p:cTn>
                        </p:par>
                        <p:par>
                          <p:cTn id="26" fill="hold" nodeType="afterGroup">
                            <p:stCondLst>
                              <p:cond delay="2000"/>
                            </p:stCondLst>
                            <p:childTnLst>
                              <p:par>
                                <p:cTn id="27" presetID="17" presetClass="entr" presetSubtype="2"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ppt_x</p:attrName>
                                        </p:attrNameLst>
                                      </p:cBhvr>
                                      <p:tavLst>
                                        <p:tav tm="0">
                                          <p:val>
                                            <p:strVal val="#ppt_x+#ppt_w/2"/>
                                          </p:val>
                                        </p:tav>
                                        <p:tav tm="100000">
                                          <p:val>
                                            <p:strVal val="#ppt_x"/>
                                          </p:val>
                                        </p:tav>
                                      </p:tavLst>
                                    </p:anim>
                                    <p:anim calcmode="lin" valueType="num">
                                      <p:cBhvr>
                                        <p:cTn id="30" dur="1000" fill="hold"/>
                                        <p:tgtEl>
                                          <p:spTgt spid="13"/>
                                        </p:tgtEl>
                                        <p:attrNameLst>
                                          <p:attrName>ppt_y</p:attrName>
                                        </p:attrNameLst>
                                      </p:cBhvr>
                                      <p:tavLst>
                                        <p:tav tm="0">
                                          <p:val>
                                            <p:strVal val="#ppt_y"/>
                                          </p:val>
                                        </p:tav>
                                        <p:tav tm="100000">
                                          <p:val>
                                            <p:strVal val="#ppt_y"/>
                                          </p:val>
                                        </p:tav>
                                      </p:tavLst>
                                    </p:anim>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strVal val="#ppt_h"/>
                                          </p:val>
                                        </p:tav>
                                        <p:tav tm="100000">
                                          <p:val>
                                            <p:strVal val="#ppt_h"/>
                                          </p:val>
                                        </p:tav>
                                      </p:tavLst>
                                    </p:anim>
                                  </p:childTnLst>
                                </p:cTn>
                              </p:par>
                            </p:childTnLst>
                          </p:cTn>
                        </p:par>
                        <p:par>
                          <p:cTn id="33" fill="hold" nodeType="afterGroup">
                            <p:stCondLst>
                              <p:cond delay="3000"/>
                            </p:stCondLst>
                            <p:childTnLst>
                              <p:par>
                                <p:cTn id="34" presetID="17" presetClass="entr" presetSubtype="2"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1000" fill="hold"/>
                                        <p:tgtEl>
                                          <p:spTgt spid="17"/>
                                        </p:tgtEl>
                                        <p:attrNameLst>
                                          <p:attrName>ppt_x</p:attrName>
                                        </p:attrNameLst>
                                      </p:cBhvr>
                                      <p:tavLst>
                                        <p:tav tm="0">
                                          <p:val>
                                            <p:strVal val="#ppt_x+#ppt_w/2"/>
                                          </p:val>
                                        </p:tav>
                                        <p:tav tm="100000">
                                          <p:val>
                                            <p:strVal val="#ppt_x"/>
                                          </p:val>
                                        </p:tav>
                                      </p:tavLst>
                                    </p:anim>
                                    <p:anim calcmode="lin" valueType="num">
                                      <p:cBhvr>
                                        <p:cTn id="37" dur="1000" fill="hold"/>
                                        <p:tgtEl>
                                          <p:spTgt spid="17"/>
                                        </p:tgtEl>
                                        <p:attrNameLst>
                                          <p:attrName>ppt_y</p:attrName>
                                        </p:attrNameLst>
                                      </p:cBhvr>
                                      <p:tavLst>
                                        <p:tav tm="0">
                                          <p:val>
                                            <p:strVal val="#ppt_y"/>
                                          </p:val>
                                        </p:tav>
                                        <p:tav tm="100000">
                                          <p:val>
                                            <p:strVal val="#ppt_y"/>
                                          </p:val>
                                        </p:tav>
                                      </p:tavLst>
                                    </p:anim>
                                    <p:anim calcmode="lin" valueType="num">
                                      <p:cBhvr>
                                        <p:cTn id="38" dur="1000" fill="hold"/>
                                        <p:tgtEl>
                                          <p:spTgt spid="17"/>
                                        </p:tgtEl>
                                        <p:attrNameLst>
                                          <p:attrName>ppt_w</p:attrName>
                                        </p:attrNameLst>
                                      </p:cBhvr>
                                      <p:tavLst>
                                        <p:tav tm="0">
                                          <p:val>
                                            <p:fltVal val="0"/>
                                          </p:val>
                                        </p:tav>
                                        <p:tav tm="100000">
                                          <p:val>
                                            <p:strVal val="#ppt_w"/>
                                          </p:val>
                                        </p:tav>
                                      </p:tavLst>
                                    </p:anim>
                                    <p:anim calcmode="lin" valueType="num">
                                      <p:cBhvr>
                                        <p:cTn id="39" dur="1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7"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ppt_x</p:attrName>
                                        </p:attrNameLst>
                                      </p:cBhvr>
                                      <p:tavLst>
                                        <p:tav tm="0">
                                          <p:val>
                                            <p:strVal val="#ppt_x"/>
                                          </p:val>
                                        </p:tav>
                                        <p:tav tm="100000">
                                          <p:val>
                                            <p:strVal val="#ppt_x"/>
                                          </p:val>
                                        </p:tav>
                                      </p:tavLst>
                                    </p:anim>
                                    <p:anim calcmode="lin" valueType="num">
                                      <p:cBhvr>
                                        <p:cTn id="45" dur="500" fill="hold"/>
                                        <p:tgtEl>
                                          <p:spTgt spid="18"/>
                                        </p:tgtEl>
                                        <p:attrNameLst>
                                          <p:attrName>ppt_y</p:attrName>
                                        </p:attrNameLst>
                                      </p:cBhvr>
                                      <p:tavLst>
                                        <p:tav tm="0">
                                          <p:val>
                                            <p:strVal val="#ppt_y+#ppt_h/2"/>
                                          </p:val>
                                        </p:tav>
                                        <p:tav tm="100000">
                                          <p:val>
                                            <p:strVal val="#ppt_y"/>
                                          </p:val>
                                        </p:tav>
                                      </p:tavLst>
                                    </p:anim>
                                    <p:anim calcmode="lin" valueType="num">
                                      <p:cBhvr>
                                        <p:cTn id="46" dur="500" fill="hold"/>
                                        <p:tgtEl>
                                          <p:spTgt spid="18"/>
                                        </p:tgtEl>
                                        <p:attrNameLst>
                                          <p:attrName>ppt_w</p:attrName>
                                        </p:attrNameLst>
                                      </p:cBhvr>
                                      <p:tavLst>
                                        <p:tav tm="0">
                                          <p:val>
                                            <p:strVal val="#ppt_w"/>
                                          </p:val>
                                        </p:tav>
                                        <p:tav tm="100000">
                                          <p:val>
                                            <p:strVal val="#ppt_w"/>
                                          </p:val>
                                        </p:tav>
                                      </p:tavLst>
                                    </p:anim>
                                    <p:anim calcmode="lin" valueType="num">
                                      <p:cBhvr>
                                        <p:cTn id="47" dur="500" fill="hold"/>
                                        <p:tgtEl>
                                          <p:spTgt spid="18"/>
                                        </p:tgtEl>
                                        <p:attrNameLst>
                                          <p:attrName>ppt_h</p:attrName>
                                        </p:attrNameLst>
                                      </p:cBhvr>
                                      <p:tavLst>
                                        <p:tav tm="0">
                                          <p:val>
                                            <p:fltVal val="0"/>
                                          </p:val>
                                        </p:tav>
                                        <p:tav tm="100000">
                                          <p:val>
                                            <p:strVal val="#ppt_h"/>
                                          </p:val>
                                        </p:tav>
                                      </p:tavLst>
                                    </p:anim>
                                  </p:childTnLst>
                                </p:cTn>
                              </p:par>
                              <p:par>
                                <p:cTn id="48" presetID="48" presetClass="entr" presetSubtype="0" accel="50000" fill="hold" nodeType="with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1000" fill="hold"/>
                                        <p:tgtEl>
                                          <p:spTgt spid="4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1" dur="1000" fill="hold"/>
                                        <p:tgtEl>
                                          <p:spTgt spid="46"/>
                                        </p:tgtEl>
                                        <p:attrNameLst>
                                          <p:attrName>ppt_x</p:attrName>
                                        </p:attrNameLst>
                                      </p:cBhvr>
                                      <p:tavLst>
                                        <p:tav tm="0">
                                          <p:val>
                                            <p:fltVal val="-1"/>
                                          </p:val>
                                        </p:tav>
                                        <p:tav tm="50000">
                                          <p:val>
                                            <p:fltVal val="0.95"/>
                                          </p:val>
                                        </p:tav>
                                        <p:tav tm="100000">
                                          <p:val>
                                            <p:strVal val="#ppt_x"/>
                                          </p:val>
                                        </p:tav>
                                      </p:tavLst>
                                    </p:anim>
                                    <p:anim calcmode="lin" valueType="num">
                                      <p:cBhvr>
                                        <p:cTn id="52" dur="1000" fill="hold"/>
                                        <p:tgtEl>
                                          <p:spTgt spid="46"/>
                                        </p:tgtEl>
                                        <p:attrNameLst>
                                          <p:attrName>ppt_y</p:attrName>
                                        </p:attrNameLst>
                                      </p:cBhvr>
                                      <p:tavLst>
                                        <p:tav tm="0">
                                          <p:val>
                                            <p:strVal val="#ppt_y"/>
                                          </p:val>
                                        </p:tav>
                                        <p:tav tm="100000">
                                          <p:val>
                                            <p:strVal val="#ppt_y"/>
                                          </p:val>
                                        </p:tav>
                                      </p:tavLst>
                                    </p:anim>
                                    <p:animEffect transition="in" filter="fade">
                                      <p:cBhvr>
                                        <p:cTn id="53" dur="1000"/>
                                        <p:tgtEl>
                                          <p:spTgt spid="46"/>
                                        </p:tgtEl>
                                      </p:cBhvr>
                                    </p:animEffect>
                                  </p:childTnLst>
                                </p:cTn>
                              </p:par>
                            </p:childTnLst>
                          </p:cTn>
                        </p:par>
                        <p:par>
                          <p:cTn id="54" fill="hold" nodeType="afterGroup">
                            <p:stCondLst>
                              <p:cond delay="1000"/>
                            </p:stCondLst>
                            <p:childTnLst>
                              <p:par>
                                <p:cTn id="55" presetID="17"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2000" fill="hold"/>
                                        <p:tgtEl>
                                          <p:spTgt spid="19"/>
                                        </p:tgtEl>
                                        <p:attrNameLst>
                                          <p:attrName>ppt_x</p:attrName>
                                        </p:attrNameLst>
                                      </p:cBhvr>
                                      <p:tavLst>
                                        <p:tav tm="0">
                                          <p:val>
                                            <p:strVal val="#ppt_x+#ppt_w/2"/>
                                          </p:val>
                                        </p:tav>
                                        <p:tav tm="100000">
                                          <p:val>
                                            <p:strVal val="#ppt_x"/>
                                          </p:val>
                                        </p:tav>
                                      </p:tavLst>
                                    </p:anim>
                                    <p:anim calcmode="lin" valueType="num">
                                      <p:cBhvr>
                                        <p:cTn id="58" dur="2000" fill="hold"/>
                                        <p:tgtEl>
                                          <p:spTgt spid="19"/>
                                        </p:tgtEl>
                                        <p:attrNameLst>
                                          <p:attrName>ppt_y</p:attrName>
                                        </p:attrNameLst>
                                      </p:cBhvr>
                                      <p:tavLst>
                                        <p:tav tm="0">
                                          <p:val>
                                            <p:strVal val="#ppt_y"/>
                                          </p:val>
                                        </p:tav>
                                        <p:tav tm="100000">
                                          <p:val>
                                            <p:strVal val="#ppt_y"/>
                                          </p:val>
                                        </p:tav>
                                      </p:tavLst>
                                    </p:anim>
                                    <p:anim calcmode="lin" valueType="num">
                                      <p:cBhvr>
                                        <p:cTn id="59" dur="2000" fill="hold"/>
                                        <p:tgtEl>
                                          <p:spTgt spid="19"/>
                                        </p:tgtEl>
                                        <p:attrNameLst>
                                          <p:attrName>ppt_w</p:attrName>
                                        </p:attrNameLst>
                                      </p:cBhvr>
                                      <p:tavLst>
                                        <p:tav tm="0">
                                          <p:val>
                                            <p:fltVal val="0"/>
                                          </p:val>
                                        </p:tav>
                                        <p:tav tm="100000">
                                          <p:val>
                                            <p:strVal val="#ppt_w"/>
                                          </p:val>
                                        </p:tav>
                                      </p:tavLst>
                                    </p:anim>
                                    <p:anim calcmode="lin" valueType="num">
                                      <p:cBhvr>
                                        <p:cTn id="60" dur="2000" fill="hold"/>
                                        <p:tgtEl>
                                          <p:spTgt spid="19"/>
                                        </p:tgtEl>
                                        <p:attrNameLst>
                                          <p:attrName>ppt_h</p:attrName>
                                        </p:attrNameLst>
                                      </p:cBhvr>
                                      <p:tavLst>
                                        <p:tav tm="0">
                                          <p:val>
                                            <p:strVal val="#ppt_h"/>
                                          </p:val>
                                        </p:tav>
                                        <p:tav tm="100000">
                                          <p:val>
                                            <p:strVal val="#ppt_h"/>
                                          </p:val>
                                        </p:tav>
                                      </p:tavLst>
                                    </p:anim>
                                  </p:childTnLst>
                                </p:cTn>
                              </p:par>
                            </p:childTnLst>
                          </p:cTn>
                        </p:par>
                        <p:par>
                          <p:cTn id="61" fill="hold" nodeType="afterGroup">
                            <p:stCondLst>
                              <p:cond delay="3000"/>
                            </p:stCondLst>
                            <p:childTnLst>
                              <p:par>
                                <p:cTn id="62" presetID="17" presetClass="entr" presetSubtype="2"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2000" fill="hold"/>
                                        <p:tgtEl>
                                          <p:spTgt spid="20"/>
                                        </p:tgtEl>
                                        <p:attrNameLst>
                                          <p:attrName>ppt_x</p:attrName>
                                        </p:attrNameLst>
                                      </p:cBhvr>
                                      <p:tavLst>
                                        <p:tav tm="0">
                                          <p:val>
                                            <p:strVal val="#ppt_x+#ppt_w/2"/>
                                          </p:val>
                                        </p:tav>
                                        <p:tav tm="100000">
                                          <p:val>
                                            <p:strVal val="#ppt_x"/>
                                          </p:val>
                                        </p:tav>
                                      </p:tavLst>
                                    </p:anim>
                                    <p:anim calcmode="lin" valueType="num">
                                      <p:cBhvr>
                                        <p:cTn id="65" dur="2000" fill="hold"/>
                                        <p:tgtEl>
                                          <p:spTgt spid="20"/>
                                        </p:tgtEl>
                                        <p:attrNameLst>
                                          <p:attrName>ppt_y</p:attrName>
                                        </p:attrNameLst>
                                      </p:cBhvr>
                                      <p:tavLst>
                                        <p:tav tm="0">
                                          <p:val>
                                            <p:strVal val="#ppt_y"/>
                                          </p:val>
                                        </p:tav>
                                        <p:tav tm="100000">
                                          <p:val>
                                            <p:strVal val="#ppt_y"/>
                                          </p:val>
                                        </p:tav>
                                      </p:tavLst>
                                    </p:anim>
                                    <p:anim calcmode="lin" valueType="num">
                                      <p:cBhvr>
                                        <p:cTn id="66" dur="2000" fill="hold"/>
                                        <p:tgtEl>
                                          <p:spTgt spid="20"/>
                                        </p:tgtEl>
                                        <p:attrNameLst>
                                          <p:attrName>ppt_w</p:attrName>
                                        </p:attrNameLst>
                                      </p:cBhvr>
                                      <p:tavLst>
                                        <p:tav tm="0">
                                          <p:val>
                                            <p:fltVal val="0"/>
                                          </p:val>
                                        </p:tav>
                                        <p:tav tm="100000">
                                          <p:val>
                                            <p:strVal val="#ppt_w"/>
                                          </p:val>
                                        </p:tav>
                                      </p:tavLst>
                                    </p:anim>
                                    <p:anim calcmode="lin" valueType="num">
                                      <p:cBhvr>
                                        <p:cTn id="67" dur="2000" fill="hold"/>
                                        <p:tgtEl>
                                          <p:spTgt spid="20"/>
                                        </p:tgtEl>
                                        <p:attrNameLst>
                                          <p:attrName>ppt_h</p:attrName>
                                        </p:attrNameLst>
                                      </p:cBhvr>
                                      <p:tavLst>
                                        <p:tav tm="0">
                                          <p:val>
                                            <p:strVal val="#ppt_h"/>
                                          </p:val>
                                        </p:tav>
                                        <p:tav tm="100000">
                                          <p:val>
                                            <p:strVal val="#ppt_h"/>
                                          </p:val>
                                        </p:tav>
                                      </p:tavLst>
                                    </p:anim>
                                  </p:childTnLst>
                                </p:cTn>
                              </p:par>
                            </p:childTnLst>
                          </p:cTn>
                        </p:par>
                        <p:par>
                          <p:cTn id="68" fill="hold" nodeType="afterGroup">
                            <p:stCondLst>
                              <p:cond delay="5000"/>
                            </p:stCondLst>
                            <p:childTnLst>
                              <p:par>
                                <p:cTn id="69" presetID="22" presetClass="entr" presetSubtype="1" fill="hold" nodeType="after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wipe(up)">
                                      <p:cBhvr>
                                        <p:cTn id="7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utoUpdateAnimBg="0"/>
      <p:bldP spid="13" grpId="0" autoUpdateAnimBg="0"/>
      <p:bldP spid="17" grpId="0" autoUpdateAnimBg="0"/>
      <p:bldP spid="18" grpId="0" autoUpdateAnimBg="0"/>
      <p:bldP spid="19" grpId="0" autoUpdateAnimBg="0"/>
      <p:bldP spid="20"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7475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99D75F9B-00C2-4A8C-9EFC-676D496D8DEF}" type="slidenum">
              <a:rPr lang="en-US" smtClean="0"/>
              <a:pPr eaLnBrk="1" fontAlgn="base" hangingPunct="1">
                <a:spcBef>
                  <a:spcPct val="0"/>
                </a:spcBef>
                <a:spcAft>
                  <a:spcPct val="0"/>
                </a:spcAft>
              </a:pPr>
              <a:t>76</a:t>
            </a:fld>
            <a:endParaRPr lang="en-US" smtClean="0"/>
          </a:p>
        </p:txBody>
      </p:sp>
      <p:sp>
        <p:nvSpPr>
          <p:cNvPr id="11" name="Text Box 2"/>
          <p:cNvSpPr txBox="1">
            <a:spLocks noChangeArrowheads="1"/>
          </p:cNvSpPr>
          <p:nvPr/>
        </p:nvSpPr>
        <p:spPr bwMode="auto">
          <a:xfrm>
            <a:off x="0" y="6096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Where are databases being used??</a:t>
            </a:r>
          </a:p>
        </p:txBody>
      </p:sp>
      <p:sp>
        <p:nvSpPr>
          <p:cNvPr id="74757" name="Text Box 2"/>
          <p:cNvSpPr txBox="1">
            <a:spLocks noChangeArrowheads="1"/>
          </p:cNvSpPr>
          <p:nvPr/>
        </p:nvSpPr>
        <p:spPr bwMode="auto">
          <a:xfrm>
            <a:off x="381000" y="12192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ym typeface="Symbol" pitchFamily="18" charset="2"/>
              </a:rPr>
              <a:t>  Personal Computer Databases</a:t>
            </a:r>
            <a:endParaRPr lang="en-US" sz="2400"/>
          </a:p>
        </p:txBody>
      </p:sp>
      <p:sp>
        <p:nvSpPr>
          <p:cNvPr id="74758" name="Text Box 13"/>
          <p:cNvSpPr txBox="1">
            <a:spLocks noChangeArrowheads="1"/>
          </p:cNvSpPr>
          <p:nvPr/>
        </p:nvSpPr>
        <p:spPr bwMode="auto">
          <a:xfrm>
            <a:off x="381000" y="16002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ym typeface="Symbol" pitchFamily="18" charset="2"/>
              </a:rPr>
              <a:t>  Workgroup Databases</a:t>
            </a:r>
            <a:endParaRPr lang="en-US" sz="2400"/>
          </a:p>
        </p:txBody>
      </p:sp>
      <p:sp>
        <p:nvSpPr>
          <p:cNvPr id="47" name="Text Box 6"/>
          <p:cNvSpPr txBox="1">
            <a:spLocks noChangeArrowheads="1"/>
          </p:cNvSpPr>
          <p:nvPr/>
        </p:nvSpPr>
        <p:spPr bwMode="auto">
          <a:xfrm>
            <a:off x="685800" y="2416175"/>
            <a:ext cx="434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ym typeface="Symbol" pitchFamily="18" charset="2"/>
              </a:rPr>
              <a:t>  </a:t>
            </a:r>
            <a:r>
              <a:rPr lang="en-US" sz="2000"/>
              <a:t>Dedicated to functional unit purposes (larger workgroups) </a:t>
            </a:r>
          </a:p>
        </p:txBody>
      </p:sp>
      <p:sp>
        <p:nvSpPr>
          <p:cNvPr id="48" name="Text Box 12"/>
          <p:cNvSpPr txBox="1">
            <a:spLocks noChangeArrowheads="1"/>
          </p:cNvSpPr>
          <p:nvPr/>
        </p:nvSpPr>
        <p:spPr bwMode="auto">
          <a:xfrm>
            <a:off x="381000" y="19812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ym typeface="Symbol" pitchFamily="18" charset="2"/>
              </a:rPr>
              <a:t>  Departmental Databases</a:t>
            </a:r>
            <a:endParaRPr lang="en-US" sz="2400" b="1"/>
          </a:p>
        </p:txBody>
      </p:sp>
      <p:pic>
        <p:nvPicPr>
          <p:cNvPr id="96258" name="Picture 2" descr="http://img.elblogsalmon.com/2007/11/Indian%20office%20cubicles%20449.2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219200"/>
            <a:ext cx="1981200"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5" descr="enterpri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9050" y="2667000"/>
            <a:ext cx="22415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xt Box 6"/>
          <p:cNvSpPr txBox="1">
            <a:spLocks noChangeArrowheads="1"/>
          </p:cNvSpPr>
          <p:nvPr/>
        </p:nvSpPr>
        <p:spPr bwMode="auto">
          <a:xfrm>
            <a:off x="685800" y="3657600"/>
            <a:ext cx="845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ym typeface="Symbol" pitchFamily="18" charset="2"/>
              </a:rPr>
              <a:t>  </a:t>
            </a:r>
            <a:r>
              <a:rPr lang="en-US" sz="2000"/>
              <a:t>Corporate-wide</a:t>
            </a:r>
          </a:p>
        </p:txBody>
      </p:sp>
      <p:sp>
        <p:nvSpPr>
          <p:cNvPr id="51" name="Text Box 14"/>
          <p:cNvSpPr txBox="1">
            <a:spLocks noChangeArrowheads="1"/>
          </p:cNvSpPr>
          <p:nvPr/>
        </p:nvSpPr>
        <p:spPr bwMode="auto">
          <a:xfrm>
            <a:off x="381000" y="3271838"/>
            <a:ext cx="853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ym typeface="Symbol" pitchFamily="18" charset="2"/>
              </a:rPr>
              <a:t>  Enterprise Databases</a:t>
            </a:r>
            <a:endParaRPr lang="en-US" sz="2400" b="1"/>
          </a:p>
        </p:txBody>
      </p:sp>
      <p:sp>
        <p:nvSpPr>
          <p:cNvPr id="52" name="Text Box 6"/>
          <p:cNvSpPr txBox="1">
            <a:spLocks noChangeArrowheads="1"/>
          </p:cNvSpPr>
          <p:nvPr/>
        </p:nvSpPr>
        <p:spPr bwMode="auto">
          <a:xfrm>
            <a:off x="685800" y="4629150"/>
            <a:ext cx="845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ym typeface="Symbol" pitchFamily="18" charset="2"/>
              </a:rPr>
              <a:t>  Fastest/Largest areas of growth</a:t>
            </a:r>
            <a:endParaRPr lang="en-US" sz="2000"/>
          </a:p>
        </p:txBody>
      </p:sp>
      <p:sp>
        <p:nvSpPr>
          <p:cNvPr id="53" name="Text Box 14"/>
          <p:cNvSpPr txBox="1">
            <a:spLocks noChangeArrowheads="1"/>
          </p:cNvSpPr>
          <p:nvPr/>
        </p:nvSpPr>
        <p:spPr bwMode="auto">
          <a:xfrm>
            <a:off x="381000" y="4243388"/>
            <a:ext cx="853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ym typeface="Symbol" pitchFamily="18" charset="2"/>
              </a:rPr>
              <a:t>  Web Enabled Databases</a:t>
            </a:r>
            <a:endParaRPr lang="en-US" sz="2400" b="1"/>
          </a:p>
        </p:txBody>
      </p:sp>
      <p:pic>
        <p:nvPicPr>
          <p:cNvPr id="96260" name="Picture 4" descr="http://www.biokids.umich.edu/images/signs/build/Agelenopsis_pennsylvanic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4343400"/>
            <a:ext cx="274320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 Box 6"/>
          <p:cNvSpPr txBox="1">
            <a:spLocks noChangeArrowheads="1"/>
          </p:cNvSpPr>
          <p:nvPr/>
        </p:nvSpPr>
        <p:spPr bwMode="auto">
          <a:xfrm>
            <a:off x="685800" y="4933950"/>
            <a:ext cx="845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ym typeface="Symbol" pitchFamily="18" charset="2"/>
              </a:rPr>
              <a:t>  Includes all e-commerce transactions</a:t>
            </a:r>
            <a:endParaRPr lang="en-US" sz="2000"/>
          </a:p>
        </p:txBody>
      </p:sp>
      <p:sp>
        <p:nvSpPr>
          <p:cNvPr id="55" name="Text Box 6"/>
          <p:cNvSpPr txBox="1">
            <a:spLocks noChangeArrowheads="1"/>
          </p:cNvSpPr>
          <p:nvPr/>
        </p:nvSpPr>
        <p:spPr bwMode="auto">
          <a:xfrm>
            <a:off x="685800" y="5257800"/>
            <a:ext cx="845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ym typeface="Symbol" pitchFamily="18" charset="2"/>
              </a:rPr>
              <a:t>  Typically updated in real-time</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ppt_x</p:attrName>
                                        </p:attrNameLst>
                                      </p:cBhvr>
                                      <p:tavLst>
                                        <p:tav tm="0">
                                          <p:val>
                                            <p:strVal val="#ppt_x"/>
                                          </p:val>
                                        </p:tav>
                                        <p:tav tm="100000">
                                          <p:val>
                                            <p:strVal val="#ppt_x"/>
                                          </p:val>
                                        </p:tav>
                                      </p:tavLst>
                                    </p:anim>
                                    <p:anim calcmode="lin" valueType="num">
                                      <p:cBhvr>
                                        <p:cTn id="8" dur="500" fill="hold"/>
                                        <p:tgtEl>
                                          <p:spTgt spid="48"/>
                                        </p:tgtEl>
                                        <p:attrNameLst>
                                          <p:attrName>ppt_y</p:attrName>
                                        </p:attrNameLst>
                                      </p:cBhvr>
                                      <p:tavLst>
                                        <p:tav tm="0">
                                          <p:val>
                                            <p:strVal val="#ppt_y+#ppt_h/2"/>
                                          </p:val>
                                        </p:tav>
                                        <p:tav tm="100000">
                                          <p:val>
                                            <p:strVal val="#ppt_y"/>
                                          </p:val>
                                        </p:tav>
                                      </p:tavLst>
                                    </p:anim>
                                    <p:anim calcmode="lin" valueType="num">
                                      <p:cBhvr>
                                        <p:cTn id="9" dur="500" fill="hold"/>
                                        <p:tgtEl>
                                          <p:spTgt spid="48"/>
                                        </p:tgtEl>
                                        <p:attrNameLst>
                                          <p:attrName>ppt_w</p:attrName>
                                        </p:attrNameLst>
                                      </p:cBhvr>
                                      <p:tavLst>
                                        <p:tav tm="0">
                                          <p:val>
                                            <p:strVal val="#ppt_w"/>
                                          </p:val>
                                        </p:tav>
                                        <p:tav tm="100000">
                                          <p:val>
                                            <p:strVal val="#ppt_w"/>
                                          </p:val>
                                        </p:tav>
                                      </p:tavLst>
                                    </p:anim>
                                    <p:anim calcmode="lin" valueType="num">
                                      <p:cBhvr>
                                        <p:cTn id="10" dur="500" fill="hold"/>
                                        <p:tgtEl>
                                          <p:spTgt spid="48"/>
                                        </p:tgtEl>
                                        <p:attrNameLst>
                                          <p:attrName>ppt_h</p:attrName>
                                        </p:attrNameLst>
                                      </p:cBhvr>
                                      <p:tavLst>
                                        <p:tav tm="0">
                                          <p:val>
                                            <p:fltVal val="0"/>
                                          </p:val>
                                        </p:tav>
                                        <p:tav tm="100000">
                                          <p:val>
                                            <p:strVal val="#ppt_h"/>
                                          </p:val>
                                        </p:tav>
                                      </p:tavLst>
                                    </p:anim>
                                  </p:childTnLst>
                                </p:cTn>
                              </p:par>
                              <p:par>
                                <p:cTn id="11" presetID="47" presetClass="entr" presetSubtype="0" fill="hold" nodeType="withEffect">
                                  <p:stCondLst>
                                    <p:cond delay="0"/>
                                  </p:stCondLst>
                                  <p:childTnLst>
                                    <p:set>
                                      <p:cBhvr>
                                        <p:cTn id="12" dur="1" fill="hold">
                                          <p:stCondLst>
                                            <p:cond delay="0"/>
                                          </p:stCondLst>
                                        </p:cTn>
                                        <p:tgtEl>
                                          <p:spTgt spid="96258"/>
                                        </p:tgtEl>
                                        <p:attrNameLst>
                                          <p:attrName>style.visibility</p:attrName>
                                        </p:attrNameLst>
                                      </p:cBhvr>
                                      <p:to>
                                        <p:strVal val="visible"/>
                                      </p:to>
                                    </p:set>
                                    <p:animEffect transition="in" filter="fade">
                                      <p:cBhvr>
                                        <p:cTn id="13" dur="500"/>
                                        <p:tgtEl>
                                          <p:spTgt spid="96258"/>
                                        </p:tgtEl>
                                      </p:cBhvr>
                                    </p:animEffect>
                                    <p:anim calcmode="lin" valueType="num">
                                      <p:cBhvr>
                                        <p:cTn id="14" dur="500" fill="hold"/>
                                        <p:tgtEl>
                                          <p:spTgt spid="96258"/>
                                        </p:tgtEl>
                                        <p:attrNameLst>
                                          <p:attrName>ppt_x</p:attrName>
                                        </p:attrNameLst>
                                      </p:cBhvr>
                                      <p:tavLst>
                                        <p:tav tm="0">
                                          <p:val>
                                            <p:strVal val="#ppt_x"/>
                                          </p:val>
                                        </p:tav>
                                        <p:tav tm="100000">
                                          <p:val>
                                            <p:strVal val="#ppt_x"/>
                                          </p:val>
                                        </p:tav>
                                      </p:tavLst>
                                    </p:anim>
                                    <p:anim calcmode="lin" valueType="num">
                                      <p:cBhvr>
                                        <p:cTn id="15" dur="500" fill="hold"/>
                                        <p:tgtEl>
                                          <p:spTgt spid="96258"/>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left)">
                                      <p:cBhvr>
                                        <p:cTn id="19" dur="500"/>
                                        <p:tgtEl>
                                          <p:spTgt spid="4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4"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p:cTn id="24" dur="500" fill="hold"/>
                                        <p:tgtEl>
                                          <p:spTgt spid="51"/>
                                        </p:tgtEl>
                                        <p:attrNameLst>
                                          <p:attrName>ppt_x</p:attrName>
                                        </p:attrNameLst>
                                      </p:cBhvr>
                                      <p:tavLst>
                                        <p:tav tm="0">
                                          <p:val>
                                            <p:strVal val="#ppt_x"/>
                                          </p:val>
                                        </p:tav>
                                        <p:tav tm="100000">
                                          <p:val>
                                            <p:strVal val="#ppt_x"/>
                                          </p:val>
                                        </p:tav>
                                      </p:tavLst>
                                    </p:anim>
                                    <p:anim calcmode="lin" valueType="num">
                                      <p:cBhvr>
                                        <p:cTn id="25" dur="500" fill="hold"/>
                                        <p:tgtEl>
                                          <p:spTgt spid="51"/>
                                        </p:tgtEl>
                                        <p:attrNameLst>
                                          <p:attrName>ppt_y</p:attrName>
                                        </p:attrNameLst>
                                      </p:cBhvr>
                                      <p:tavLst>
                                        <p:tav tm="0">
                                          <p:val>
                                            <p:strVal val="#ppt_y+#ppt_h/2"/>
                                          </p:val>
                                        </p:tav>
                                        <p:tav tm="100000">
                                          <p:val>
                                            <p:strVal val="#ppt_y"/>
                                          </p:val>
                                        </p:tav>
                                      </p:tavLst>
                                    </p:anim>
                                    <p:anim calcmode="lin" valueType="num">
                                      <p:cBhvr>
                                        <p:cTn id="26" dur="500" fill="hold"/>
                                        <p:tgtEl>
                                          <p:spTgt spid="51"/>
                                        </p:tgtEl>
                                        <p:attrNameLst>
                                          <p:attrName>ppt_w</p:attrName>
                                        </p:attrNameLst>
                                      </p:cBhvr>
                                      <p:tavLst>
                                        <p:tav tm="0">
                                          <p:val>
                                            <p:strVal val="#ppt_w"/>
                                          </p:val>
                                        </p:tav>
                                        <p:tav tm="100000">
                                          <p:val>
                                            <p:strVal val="#ppt_w"/>
                                          </p:val>
                                        </p:tav>
                                      </p:tavLst>
                                    </p:anim>
                                    <p:anim calcmode="lin" valueType="num">
                                      <p:cBhvr>
                                        <p:cTn id="27" dur="500" fill="hold"/>
                                        <p:tgtEl>
                                          <p:spTgt spid="51"/>
                                        </p:tgtEl>
                                        <p:attrNameLst>
                                          <p:attrName>ppt_h</p:attrName>
                                        </p:attrNameLst>
                                      </p:cBhvr>
                                      <p:tavLst>
                                        <p:tav tm="0">
                                          <p:val>
                                            <p:fltVal val="0"/>
                                          </p:val>
                                        </p:tav>
                                        <p:tav tm="100000">
                                          <p:val>
                                            <p:strVal val="#ppt_h"/>
                                          </p:val>
                                        </p:tav>
                                      </p:tavLst>
                                    </p:anim>
                                  </p:childTnLst>
                                </p:cTn>
                              </p:par>
                              <p:par>
                                <p:cTn id="28" presetID="2" presetClass="entr" presetSubtype="2"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additive="base">
                                        <p:cTn id="30" dur="500" fill="hold"/>
                                        <p:tgtEl>
                                          <p:spTgt spid="49"/>
                                        </p:tgtEl>
                                        <p:attrNameLst>
                                          <p:attrName>ppt_x</p:attrName>
                                        </p:attrNameLst>
                                      </p:cBhvr>
                                      <p:tavLst>
                                        <p:tav tm="0">
                                          <p:val>
                                            <p:strVal val="1+#ppt_w/2"/>
                                          </p:val>
                                        </p:tav>
                                        <p:tav tm="100000">
                                          <p:val>
                                            <p:strVal val="#ppt_x"/>
                                          </p:val>
                                        </p:tav>
                                      </p:tavLst>
                                    </p:anim>
                                    <p:anim calcmode="lin" valueType="num">
                                      <p:cBhvr additive="base">
                                        <p:cTn id="31" dur="500" fill="hold"/>
                                        <p:tgtEl>
                                          <p:spTgt spid="49"/>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left)">
                                      <p:cBhvr>
                                        <p:cTn id="35" dur="2000"/>
                                        <p:tgtEl>
                                          <p:spTgt spid="5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7" presetClass="entr" presetSubtype="4" fill="hold" grpId="0" nodeType="click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p:cTn id="40" dur="500" fill="hold"/>
                                        <p:tgtEl>
                                          <p:spTgt spid="53"/>
                                        </p:tgtEl>
                                        <p:attrNameLst>
                                          <p:attrName>ppt_x</p:attrName>
                                        </p:attrNameLst>
                                      </p:cBhvr>
                                      <p:tavLst>
                                        <p:tav tm="0">
                                          <p:val>
                                            <p:strVal val="#ppt_x"/>
                                          </p:val>
                                        </p:tav>
                                        <p:tav tm="100000">
                                          <p:val>
                                            <p:strVal val="#ppt_x"/>
                                          </p:val>
                                        </p:tav>
                                      </p:tavLst>
                                    </p:anim>
                                    <p:anim calcmode="lin" valueType="num">
                                      <p:cBhvr>
                                        <p:cTn id="41" dur="500" fill="hold"/>
                                        <p:tgtEl>
                                          <p:spTgt spid="53"/>
                                        </p:tgtEl>
                                        <p:attrNameLst>
                                          <p:attrName>ppt_y</p:attrName>
                                        </p:attrNameLst>
                                      </p:cBhvr>
                                      <p:tavLst>
                                        <p:tav tm="0">
                                          <p:val>
                                            <p:strVal val="#ppt_y+#ppt_h/2"/>
                                          </p:val>
                                        </p:tav>
                                        <p:tav tm="100000">
                                          <p:val>
                                            <p:strVal val="#ppt_y"/>
                                          </p:val>
                                        </p:tav>
                                      </p:tavLst>
                                    </p:anim>
                                    <p:anim calcmode="lin" valueType="num">
                                      <p:cBhvr>
                                        <p:cTn id="42" dur="500" fill="hold"/>
                                        <p:tgtEl>
                                          <p:spTgt spid="53"/>
                                        </p:tgtEl>
                                        <p:attrNameLst>
                                          <p:attrName>ppt_w</p:attrName>
                                        </p:attrNameLst>
                                      </p:cBhvr>
                                      <p:tavLst>
                                        <p:tav tm="0">
                                          <p:val>
                                            <p:strVal val="#ppt_w"/>
                                          </p:val>
                                        </p:tav>
                                        <p:tav tm="100000">
                                          <p:val>
                                            <p:strVal val="#ppt_w"/>
                                          </p:val>
                                        </p:tav>
                                      </p:tavLst>
                                    </p:anim>
                                    <p:anim calcmode="lin" valueType="num">
                                      <p:cBhvr>
                                        <p:cTn id="43" dur="500" fill="hold"/>
                                        <p:tgtEl>
                                          <p:spTgt spid="53"/>
                                        </p:tgtEl>
                                        <p:attrNameLst>
                                          <p:attrName>ppt_h</p:attrName>
                                        </p:attrNameLst>
                                      </p:cBhvr>
                                      <p:tavLst>
                                        <p:tav tm="0">
                                          <p:val>
                                            <p:fltVal val="0"/>
                                          </p:val>
                                        </p:tav>
                                        <p:tav tm="100000">
                                          <p:val>
                                            <p:strVal val="#ppt_h"/>
                                          </p:val>
                                        </p:tav>
                                      </p:tavLst>
                                    </p:anim>
                                  </p:childTnLst>
                                </p:cTn>
                              </p:par>
                              <p:par>
                                <p:cTn id="44" presetID="9" presetClass="entr" presetSubtype="0" fill="hold" nodeType="withEffect">
                                  <p:stCondLst>
                                    <p:cond delay="0"/>
                                  </p:stCondLst>
                                  <p:childTnLst>
                                    <p:set>
                                      <p:cBhvr>
                                        <p:cTn id="45" dur="1" fill="hold">
                                          <p:stCondLst>
                                            <p:cond delay="0"/>
                                          </p:stCondLst>
                                        </p:cTn>
                                        <p:tgtEl>
                                          <p:spTgt spid="96260"/>
                                        </p:tgtEl>
                                        <p:attrNameLst>
                                          <p:attrName>style.visibility</p:attrName>
                                        </p:attrNameLst>
                                      </p:cBhvr>
                                      <p:to>
                                        <p:strVal val="visible"/>
                                      </p:to>
                                    </p:set>
                                    <p:animEffect transition="in" filter="dissolve">
                                      <p:cBhvr>
                                        <p:cTn id="46" dur="1000"/>
                                        <p:tgtEl>
                                          <p:spTgt spid="96260"/>
                                        </p:tgtEl>
                                      </p:cBhvr>
                                    </p:animEffect>
                                  </p:childTnLst>
                                </p:cTn>
                              </p:par>
                            </p:childTnLst>
                          </p:cTn>
                        </p:par>
                        <p:par>
                          <p:cTn id="47" fill="hold" nodeType="afterGroup">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wipe(left)">
                                      <p:cBhvr>
                                        <p:cTn id="50" dur="1000"/>
                                        <p:tgtEl>
                                          <p:spTgt spid="52"/>
                                        </p:tgtEl>
                                      </p:cBhvr>
                                    </p:animEffect>
                                  </p:childTnLst>
                                </p:cTn>
                              </p:par>
                            </p:childTnLst>
                          </p:cTn>
                        </p:par>
                        <p:par>
                          <p:cTn id="51" fill="hold" nodeType="afterGroup">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wipe(left)">
                                      <p:cBhvr>
                                        <p:cTn id="54" dur="2000"/>
                                        <p:tgtEl>
                                          <p:spTgt spid="54"/>
                                        </p:tgtEl>
                                      </p:cBhvr>
                                    </p:animEffect>
                                  </p:childTnLst>
                                </p:cTn>
                              </p:par>
                            </p:childTnLst>
                          </p:cTn>
                        </p:par>
                        <p:par>
                          <p:cTn id="55" fill="hold" nodeType="afterGroup">
                            <p:stCondLst>
                              <p:cond delay="4000"/>
                            </p:stCondLst>
                            <p:childTnLst>
                              <p:par>
                                <p:cTn id="56" presetID="22" presetClass="entr" presetSubtype="8" fill="hold" grpId="0" nodeType="after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wipe(left)">
                                      <p:cBhvr>
                                        <p:cTn id="58"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utoUpdateAnimBg="0"/>
      <p:bldP spid="48" grpId="0" autoUpdateAnimBg="0"/>
      <p:bldP spid="50" grpId="0" autoUpdateAnimBg="0"/>
      <p:bldP spid="51" grpId="0" autoUpdateAnimBg="0"/>
      <p:bldP spid="52" grpId="0" autoUpdateAnimBg="0"/>
      <p:bldP spid="53" grpId="0" autoUpdateAnimBg="0"/>
      <p:bldP spid="54" grpId="0" autoUpdateAnimBg="0"/>
      <p:bldP spid="55"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7577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94769B4D-048D-4D2B-BD2E-C1048617AA96}" type="slidenum">
              <a:rPr lang="en-US" smtClean="0"/>
              <a:pPr eaLnBrk="1" fontAlgn="base" hangingPunct="1">
                <a:spcBef>
                  <a:spcPct val="0"/>
                </a:spcBef>
                <a:spcAft>
                  <a:spcPct val="0"/>
                </a:spcAft>
              </a:pPr>
              <a:t>77</a:t>
            </a:fld>
            <a:endParaRPr lang="en-US" smtClean="0"/>
          </a:p>
        </p:txBody>
      </p:sp>
      <p:sp>
        <p:nvSpPr>
          <p:cNvPr id="6" name="Text Box 2"/>
          <p:cNvSpPr txBox="1">
            <a:spLocks noChangeArrowheads="1"/>
          </p:cNvSpPr>
          <p:nvPr/>
        </p:nvSpPr>
        <p:spPr bwMode="auto">
          <a:xfrm>
            <a:off x="0" y="5334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What are the trends databases??</a:t>
            </a:r>
          </a:p>
        </p:txBody>
      </p:sp>
      <p:sp>
        <p:nvSpPr>
          <p:cNvPr id="7" name="Text Box 2"/>
          <p:cNvSpPr txBox="1">
            <a:spLocks noChangeArrowheads="1"/>
          </p:cNvSpPr>
          <p:nvPr/>
        </p:nvSpPr>
        <p:spPr bwMode="auto">
          <a:xfrm>
            <a:off x="381000" y="11430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ym typeface="Symbol" pitchFamily="18" charset="2"/>
              </a:rPr>
              <a:t>  Management of increasing complex data types</a:t>
            </a:r>
            <a:endParaRPr lang="en-US" sz="2400" b="1"/>
          </a:p>
        </p:txBody>
      </p:sp>
      <p:sp>
        <p:nvSpPr>
          <p:cNvPr id="8" name="Text Box 3"/>
          <p:cNvSpPr txBox="1">
            <a:spLocks noChangeArrowheads="1"/>
          </p:cNvSpPr>
          <p:nvPr/>
        </p:nvSpPr>
        <p:spPr bwMode="auto">
          <a:xfrm>
            <a:off x="685800" y="1524000"/>
            <a:ext cx="533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Arial" charset="0"/>
              <a:buChar char="•"/>
            </a:pPr>
            <a:r>
              <a:rPr lang="en-US" sz="2000">
                <a:hlinkClick r:id="rId3"/>
              </a:rPr>
              <a:t>Multidimensional Data</a:t>
            </a:r>
            <a:endParaRPr lang="en-US" sz="2000"/>
          </a:p>
        </p:txBody>
      </p:sp>
      <p:sp>
        <p:nvSpPr>
          <p:cNvPr id="9" name="Text Box 2"/>
          <p:cNvSpPr txBox="1">
            <a:spLocks noChangeArrowheads="1"/>
          </p:cNvSpPr>
          <p:nvPr/>
        </p:nvSpPr>
        <p:spPr bwMode="auto">
          <a:xfrm>
            <a:off x="381000" y="180975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ym typeface="Symbol" pitchFamily="18" charset="2"/>
              </a:rPr>
              <a:t>  Universal Servers</a:t>
            </a:r>
            <a:endParaRPr lang="en-US" sz="2400" b="1"/>
          </a:p>
        </p:txBody>
      </p:sp>
      <p:sp>
        <p:nvSpPr>
          <p:cNvPr id="10" name="Text Box 3"/>
          <p:cNvSpPr txBox="1">
            <a:spLocks noChangeArrowheads="1"/>
          </p:cNvSpPr>
          <p:nvPr/>
        </p:nvSpPr>
        <p:spPr bwMode="auto">
          <a:xfrm>
            <a:off x="685800" y="2190750"/>
            <a:ext cx="533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Arial" charset="0"/>
              <a:buChar char="•"/>
            </a:pPr>
            <a:r>
              <a:rPr lang="en-US" sz="2000"/>
              <a:t>Increased Web computing</a:t>
            </a:r>
          </a:p>
        </p:txBody>
      </p:sp>
      <p:sp>
        <p:nvSpPr>
          <p:cNvPr id="11" name="Text Box 2"/>
          <p:cNvSpPr txBox="1">
            <a:spLocks noChangeArrowheads="1"/>
          </p:cNvSpPr>
          <p:nvPr/>
        </p:nvSpPr>
        <p:spPr bwMode="auto">
          <a:xfrm>
            <a:off x="381000" y="25146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ym typeface="Symbol" pitchFamily="18" charset="2"/>
              </a:rPr>
              <a:t>  Fully distributed databases</a:t>
            </a:r>
            <a:endParaRPr lang="en-US" sz="2400" b="1"/>
          </a:p>
        </p:txBody>
      </p:sp>
      <p:sp>
        <p:nvSpPr>
          <p:cNvPr id="12" name="Text Box 3"/>
          <p:cNvSpPr txBox="1">
            <a:spLocks noChangeArrowheads="1"/>
          </p:cNvSpPr>
          <p:nvPr/>
        </p:nvSpPr>
        <p:spPr bwMode="auto">
          <a:xfrm>
            <a:off x="685800" y="2876550"/>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Arial" charset="0"/>
              <a:buChar char="•"/>
            </a:pPr>
            <a:r>
              <a:rPr lang="en-US" sz="2000"/>
              <a:t>Due to decreased telecommunications costs and ease of accessing remote data</a:t>
            </a:r>
          </a:p>
        </p:txBody>
      </p:sp>
      <p:sp>
        <p:nvSpPr>
          <p:cNvPr id="13" name="Text Box 2"/>
          <p:cNvSpPr txBox="1">
            <a:spLocks noChangeArrowheads="1"/>
          </p:cNvSpPr>
          <p:nvPr/>
        </p:nvSpPr>
        <p:spPr bwMode="auto">
          <a:xfrm>
            <a:off x="381000" y="3502025"/>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ym typeface="Symbol" pitchFamily="18" charset="2"/>
              </a:rPr>
              <a:t>  Content-addressable storage</a:t>
            </a:r>
            <a:endParaRPr lang="en-US" sz="2400" b="1"/>
          </a:p>
        </p:txBody>
      </p:sp>
      <p:sp>
        <p:nvSpPr>
          <p:cNvPr id="14" name="Text Box 3"/>
          <p:cNvSpPr txBox="1">
            <a:spLocks noChangeArrowheads="1"/>
          </p:cNvSpPr>
          <p:nvPr/>
        </p:nvSpPr>
        <p:spPr bwMode="auto">
          <a:xfrm>
            <a:off x="685800" y="3863975"/>
            <a:ext cx="822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Arial" charset="0"/>
              <a:buChar char="•"/>
            </a:pPr>
            <a:r>
              <a:rPr lang="en-US" sz="2000"/>
              <a:t>The user can retrieve data they specify rather than how to retrieve it</a:t>
            </a:r>
          </a:p>
        </p:txBody>
      </p:sp>
      <p:sp>
        <p:nvSpPr>
          <p:cNvPr id="15" name="Text Box 3"/>
          <p:cNvSpPr txBox="1">
            <a:spLocks noChangeArrowheads="1"/>
          </p:cNvSpPr>
          <p:nvPr/>
        </p:nvSpPr>
        <p:spPr bwMode="auto">
          <a:xfrm>
            <a:off x="685800" y="4171950"/>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Arial" charset="0"/>
              <a:buChar char="•"/>
            </a:pPr>
            <a:r>
              <a:rPr lang="en-US" sz="2000"/>
              <a:t>E.g., the user can scan a picture and have the computer search all data locations for matches</a:t>
            </a:r>
          </a:p>
        </p:txBody>
      </p:sp>
      <p:sp>
        <p:nvSpPr>
          <p:cNvPr id="16" name="Text Box 2"/>
          <p:cNvSpPr txBox="1">
            <a:spLocks noChangeArrowheads="1"/>
          </p:cNvSpPr>
          <p:nvPr/>
        </p:nvSpPr>
        <p:spPr bwMode="auto">
          <a:xfrm>
            <a:off x="381000" y="48006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ym typeface="Symbol" pitchFamily="18" charset="2"/>
              </a:rPr>
              <a:t>  Extended use of technology advances</a:t>
            </a:r>
            <a:endParaRPr lang="en-US" sz="2400" b="1"/>
          </a:p>
        </p:txBody>
      </p:sp>
      <p:sp>
        <p:nvSpPr>
          <p:cNvPr id="17" name="Text Box 3"/>
          <p:cNvSpPr txBox="1">
            <a:spLocks noChangeArrowheads="1"/>
          </p:cNvSpPr>
          <p:nvPr/>
        </p:nvSpPr>
        <p:spPr bwMode="auto">
          <a:xfrm>
            <a:off x="685800" y="5162550"/>
            <a:ext cx="822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Arial" charset="0"/>
              <a:buChar char="•"/>
            </a:pPr>
            <a:r>
              <a:rPr lang="en-US" sz="2000"/>
              <a:t>E.g., the user can use voice recognition to access data</a:t>
            </a:r>
          </a:p>
        </p:txBody>
      </p:sp>
      <p:sp>
        <p:nvSpPr>
          <p:cNvPr id="18" name="TextBox 17"/>
          <p:cNvSpPr txBox="1">
            <a:spLocks noChangeArrowheads="1"/>
          </p:cNvSpPr>
          <p:nvPr/>
        </p:nvSpPr>
        <p:spPr bwMode="auto">
          <a:xfrm>
            <a:off x="228600" y="5543550"/>
            <a:ext cx="868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a:solidFill>
                  <a:srgbClr val="C00000"/>
                </a:solidFill>
              </a:rPr>
              <a:t>(“Computer – save the world”)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85" decel="100000"/>
                                        <p:tgtEl>
                                          <p:spTgt spid="6"/>
                                        </p:tgtEl>
                                      </p:cBhvr>
                                    </p:animEffect>
                                    <p:animScale>
                                      <p:cBhvr>
                                        <p:cTn id="8" dur="385" decel="100000"/>
                                        <p:tgtEl>
                                          <p:spTgt spid="6"/>
                                        </p:tgtEl>
                                      </p:cBhvr>
                                      <p:from x="10000" y="10000"/>
                                      <p:to x="200000" y="450000"/>
                                    </p:animScale>
                                    <p:animScale>
                                      <p:cBhvr>
                                        <p:cTn id="9" dur="615" accel="100000" fill="hold">
                                          <p:stCondLst>
                                            <p:cond delay="385"/>
                                          </p:stCondLst>
                                        </p:cTn>
                                        <p:tgtEl>
                                          <p:spTgt spid="6"/>
                                        </p:tgtEl>
                                      </p:cBhvr>
                                      <p:from x="200000" y="450000"/>
                                      <p:to x="100000" y="100000"/>
                                    </p:animScale>
                                    <p:set>
                                      <p:cBhvr>
                                        <p:cTn id="10" dur="385" fill="hold"/>
                                        <p:tgtEl>
                                          <p:spTgt spid="6"/>
                                        </p:tgtEl>
                                        <p:attrNameLst>
                                          <p:attrName>ppt_x</p:attrName>
                                        </p:attrNameLst>
                                      </p:cBhvr>
                                      <p:to>
                                        <p:strVal val="(0.5)"/>
                                      </p:to>
                                    </p:set>
                                    <p:anim from="(0.5)" to="(#ppt_x)" calcmode="lin" valueType="num">
                                      <p:cBhvr>
                                        <p:cTn id="11" dur="615" accel="100000" fill="hold">
                                          <p:stCondLst>
                                            <p:cond delay="385"/>
                                          </p:stCondLst>
                                        </p:cTn>
                                        <p:tgtEl>
                                          <p:spTgt spid="6"/>
                                        </p:tgtEl>
                                        <p:attrNameLst>
                                          <p:attrName>ppt_x</p:attrName>
                                        </p:attrNameLst>
                                      </p:cBhvr>
                                    </p:anim>
                                    <p:set>
                                      <p:cBhvr>
                                        <p:cTn id="12" dur="385" fill="hold"/>
                                        <p:tgtEl>
                                          <p:spTgt spid="6"/>
                                        </p:tgtEl>
                                        <p:attrNameLst>
                                          <p:attrName>ppt_y</p:attrName>
                                        </p:attrNameLst>
                                      </p:cBhvr>
                                      <p:to>
                                        <p:strVal val="(#ppt_y+0.4)"/>
                                      </p:to>
                                    </p:set>
                                    <p:anim from="(#ppt_y+0.4)" to="(#ppt_y)" calcmode="lin" valueType="num">
                                      <p:cBhvr>
                                        <p:cTn id="13" dur="615" accel="100000" fill="hold">
                                          <p:stCondLst>
                                            <p:cond delay="385"/>
                                          </p:stCondLst>
                                        </p:cTn>
                                        <p:tgtEl>
                                          <p:spTgt spid="6"/>
                                        </p:tgtEl>
                                        <p:attrNameLst>
                                          <p:attrName>ppt_y</p:attrName>
                                        </p:attrNameLst>
                                      </p:cBhvr>
                                    </p:anim>
                                  </p:childTnLst>
                                </p:cTn>
                              </p:par>
                            </p:childTnLst>
                          </p:cTn>
                        </p:par>
                        <p:par>
                          <p:cTn id="14" fill="hold" nodeType="afterGroup">
                            <p:stCondLst>
                              <p:cond delay="1000"/>
                            </p:stCondLst>
                            <p:childTnLst>
                              <p:par>
                                <p:cTn id="15" presetID="17"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ppt_h/2"/>
                                          </p:val>
                                        </p:tav>
                                        <p:tav tm="100000">
                                          <p:val>
                                            <p:strVal val="#ppt_y"/>
                                          </p:val>
                                        </p:tav>
                                      </p:tavLst>
                                    </p:anim>
                                    <p:anim calcmode="lin" valueType="num">
                                      <p:cBhvr>
                                        <p:cTn id="19" dur="1000" fill="hold"/>
                                        <p:tgtEl>
                                          <p:spTgt spid="7"/>
                                        </p:tgtEl>
                                        <p:attrNameLst>
                                          <p:attrName>ppt_w</p:attrName>
                                        </p:attrNameLst>
                                      </p:cBhvr>
                                      <p:tavLst>
                                        <p:tav tm="0">
                                          <p:val>
                                            <p:strVal val="#ppt_w"/>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childTnLst>
                                </p:cTn>
                              </p:par>
                            </p:childTnLst>
                          </p:cTn>
                        </p:par>
                        <p:par>
                          <p:cTn id="21" fill="hold" nodeType="afterGroup">
                            <p:stCondLst>
                              <p:cond delay="2000"/>
                            </p:stCondLst>
                            <p:childTnLst>
                              <p:par>
                                <p:cTn id="22" presetID="17" presetClass="entr" presetSubtype="2"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ppt_x</p:attrName>
                                        </p:attrNameLst>
                                      </p:cBhvr>
                                      <p:tavLst>
                                        <p:tav tm="0">
                                          <p:val>
                                            <p:strVal val="#ppt_x+#ppt_w/2"/>
                                          </p:val>
                                        </p:tav>
                                        <p:tav tm="100000">
                                          <p:val>
                                            <p:strVal val="#ppt_x"/>
                                          </p:val>
                                        </p:tav>
                                      </p:tavLst>
                                    </p:anim>
                                    <p:anim calcmode="lin" valueType="num">
                                      <p:cBhvr>
                                        <p:cTn id="25" dur="1000" fill="hold"/>
                                        <p:tgtEl>
                                          <p:spTgt spid="8"/>
                                        </p:tgtEl>
                                        <p:attrNameLst>
                                          <p:attrName>ppt_y</p:attrName>
                                        </p:attrNameLst>
                                      </p:cBhvr>
                                      <p:tavLst>
                                        <p:tav tm="0">
                                          <p:val>
                                            <p:strVal val="#ppt_y"/>
                                          </p:val>
                                        </p:tav>
                                        <p:tav tm="100000">
                                          <p:val>
                                            <p:strVal val="#ppt_y"/>
                                          </p:val>
                                        </p:tav>
                                      </p:tavLst>
                                    </p:anim>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7"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ppt_h/2"/>
                                          </p:val>
                                        </p:tav>
                                        <p:tav tm="100000">
                                          <p:val>
                                            <p:strVal val="#ppt_y"/>
                                          </p:val>
                                        </p:tav>
                                      </p:tavLst>
                                    </p:anim>
                                    <p:anim calcmode="lin" valueType="num">
                                      <p:cBhvr>
                                        <p:cTn id="34" dur="1000" fill="hold"/>
                                        <p:tgtEl>
                                          <p:spTgt spid="9"/>
                                        </p:tgtEl>
                                        <p:attrNameLst>
                                          <p:attrName>ppt_w</p:attrName>
                                        </p:attrNameLst>
                                      </p:cBhvr>
                                      <p:tavLst>
                                        <p:tav tm="0">
                                          <p:val>
                                            <p:strVal val="#ppt_w"/>
                                          </p:val>
                                        </p:tav>
                                        <p:tav tm="100000">
                                          <p:val>
                                            <p:strVal val="#ppt_w"/>
                                          </p:val>
                                        </p:tav>
                                      </p:tavLst>
                                    </p:anim>
                                    <p:anim calcmode="lin" valueType="num">
                                      <p:cBhvr>
                                        <p:cTn id="35" dur="1000" fill="hold"/>
                                        <p:tgtEl>
                                          <p:spTgt spid="9"/>
                                        </p:tgtEl>
                                        <p:attrNameLst>
                                          <p:attrName>ppt_h</p:attrName>
                                        </p:attrNameLst>
                                      </p:cBhvr>
                                      <p:tavLst>
                                        <p:tav tm="0">
                                          <p:val>
                                            <p:fltVal val="0"/>
                                          </p:val>
                                        </p:tav>
                                        <p:tav tm="100000">
                                          <p:val>
                                            <p:strVal val="#ppt_h"/>
                                          </p:val>
                                        </p:tav>
                                      </p:tavLst>
                                    </p:anim>
                                  </p:childTnLst>
                                </p:cTn>
                              </p:par>
                            </p:childTnLst>
                          </p:cTn>
                        </p:par>
                        <p:par>
                          <p:cTn id="36" fill="hold" nodeType="afterGroup">
                            <p:stCondLst>
                              <p:cond delay="1000"/>
                            </p:stCondLst>
                            <p:childTnLst>
                              <p:par>
                                <p:cTn id="37" presetID="17" presetClass="entr" presetSubtype="2"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ppt_x</p:attrName>
                                        </p:attrNameLst>
                                      </p:cBhvr>
                                      <p:tavLst>
                                        <p:tav tm="0">
                                          <p:val>
                                            <p:strVal val="#ppt_x+#ppt_w/2"/>
                                          </p:val>
                                        </p:tav>
                                        <p:tav tm="100000">
                                          <p:val>
                                            <p:strVal val="#ppt_x"/>
                                          </p:val>
                                        </p:tav>
                                      </p:tavLst>
                                    </p:anim>
                                    <p:anim calcmode="lin" valueType="num">
                                      <p:cBhvr>
                                        <p:cTn id="40" dur="1000" fill="hold"/>
                                        <p:tgtEl>
                                          <p:spTgt spid="10"/>
                                        </p:tgtEl>
                                        <p:attrNameLst>
                                          <p:attrName>ppt_y</p:attrName>
                                        </p:attrNameLst>
                                      </p:cBhvr>
                                      <p:tavLst>
                                        <p:tav tm="0">
                                          <p:val>
                                            <p:strVal val="#ppt_y"/>
                                          </p:val>
                                        </p:tav>
                                        <p:tav tm="100000">
                                          <p:val>
                                            <p:strVal val="#ppt_y"/>
                                          </p:val>
                                        </p:tav>
                                      </p:tavLst>
                                    </p:anim>
                                    <p:anim calcmode="lin" valueType="num">
                                      <p:cBhvr>
                                        <p:cTn id="41" dur="1000" fill="hold"/>
                                        <p:tgtEl>
                                          <p:spTgt spid="10"/>
                                        </p:tgtEl>
                                        <p:attrNameLst>
                                          <p:attrName>ppt_w</p:attrName>
                                        </p:attrNameLst>
                                      </p:cBhvr>
                                      <p:tavLst>
                                        <p:tav tm="0">
                                          <p:val>
                                            <p:fltVal val="0"/>
                                          </p:val>
                                        </p:tav>
                                        <p:tav tm="100000">
                                          <p:val>
                                            <p:strVal val="#ppt_w"/>
                                          </p:val>
                                        </p:tav>
                                      </p:tavLst>
                                    </p:anim>
                                    <p:anim calcmode="lin" valueType="num">
                                      <p:cBhvr>
                                        <p:cTn id="42" dur="1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ppt_h/2"/>
                                          </p:val>
                                        </p:tav>
                                        <p:tav tm="100000">
                                          <p:val>
                                            <p:strVal val="#ppt_y"/>
                                          </p:val>
                                        </p:tav>
                                      </p:tavLst>
                                    </p:anim>
                                    <p:anim calcmode="lin" valueType="num">
                                      <p:cBhvr>
                                        <p:cTn id="49" dur="1000" fill="hold"/>
                                        <p:tgtEl>
                                          <p:spTgt spid="11"/>
                                        </p:tgtEl>
                                        <p:attrNameLst>
                                          <p:attrName>ppt_w</p:attrName>
                                        </p:attrNameLst>
                                      </p:cBhvr>
                                      <p:tavLst>
                                        <p:tav tm="0">
                                          <p:val>
                                            <p:strVal val="#ppt_w"/>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childTnLst>
                                </p:cTn>
                              </p:par>
                            </p:childTnLst>
                          </p:cTn>
                        </p:par>
                        <p:par>
                          <p:cTn id="51" fill="hold" nodeType="afterGroup">
                            <p:stCondLst>
                              <p:cond delay="1000"/>
                            </p:stCondLst>
                            <p:childTnLst>
                              <p:par>
                                <p:cTn id="52" presetID="17" presetClass="entr" presetSubtype="2"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1000" fill="hold"/>
                                        <p:tgtEl>
                                          <p:spTgt spid="12"/>
                                        </p:tgtEl>
                                        <p:attrNameLst>
                                          <p:attrName>ppt_x</p:attrName>
                                        </p:attrNameLst>
                                      </p:cBhvr>
                                      <p:tavLst>
                                        <p:tav tm="0">
                                          <p:val>
                                            <p:strVal val="#ppt_x+#ppt_w/2"/>
                                          </p:val>
                                        </p:tav>
                                        <p:tav tm="100000">
                                          <p:val>
                                            <p:strVal val="#ppt_x"/>
                                          </p:val>
                                        </p:tav>
                                      </p:tavLst>
                                    </p:anim>
                                    <p:anim calcmode="lin" valueType="num">
                                      <p:cBhvr>
                                        <p:cTn id="55" dur="1000" fill="hold"/>
                                        <p:tgtEl>
                                          <p:spTgt spid="12"/>
                                        </p:tgtEl>
                                        <p:attrNameLst>
                                          <p:attrName>ppt_y</p:attrName>
                                        </p:attrNameLst>
                                      </p:cBhvr>
                                      <p:tavLst>
                                        <p:tav tm="0">
                                          <p:val>
                                            <p:strVal val="#ppt_y"/>
                                          </p:val>
                                        </p:tav>
                                        <p:tav tm="100000">
                                          <p:val>
                                            <p:strVal val="#ppt_y"/>
                                          </p:val>
                                        </p:tav>
                                      </p:tavLst>
                                    </p:anim>
                                    <p:anim calcmode="lin" valueType="num">
                                      <p:cBhvr>
                                        <p:cTn id="56" dur="1000" fill="hold"/>
                                        <p:tgtEl>
                                          <p:spTgt spid="12"/>
                                        </p:tgtEl>
                                        <p:attrNameLst>
                                          <p:attrName>ppt_w</p:attrName>
                                        </p:attrNameLst>
                                      </p:cBhvr>
                                      <p:tavLst>
                                        <p:tav tm="0">
                                          <p:val>
                                            <p:fltVal val="0"/>
                                          </p:val>
                                        </p:tav>
                                        <p:tav tm="100000">
                                          <p:val>
                                            <p:strVal val="#ppt_w"/>
                                          </p:val>
                                        </p:tav>
                                      </p:tavLst>
                                    </p:anim>
                                    <p:anim calcmode="lin" valueType="num">
                                      <p:cBhvr>
                                        <p:cTn id="57" dur="1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17" presetClass="entr" presetSubtype="4"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ppt_h/2"/>
                                          </p:val>
                                        </p:tav>
                                        <p:tav tm="100000">
                                          <p:val>
                                            <p:strVal val="#ppt_y"/>
                                          </p:val>
                                        </p:tav>
                                      </p:tavLst>
                                    </p:anim>
                                    <p:anim calcmode="lin" valueType="num">
                                      <p:cBhvr>
                                        <p:cTn id="64" dur="1000" fill="hold"/>
                                        <p:tgtEl>
                                          <p:spTgt spid="13"/>
                                        </p:tgtEl>
                                        <p:attrNameLst>
                                          <p:attrName>ppt_w</p:attrName>
                                        </p:attrNameLst>
                                      </p:cBhvr>
                                      <p:tavLst>
                                        <p:tav tm="0">
                                          <p:val>
                                            <p:strVal val="#ppt_w"/>
                                          </p:val>
                                        </p:tav>
                                        <p:tav tm="100000">
                                          <p:val>
                                            <p:strVal val="#ppt_w"/>
                                          </p:val>
                                        </p:tav>
                                      </p:tavLst>
                                    </p:anim>
                                    <p:anim calcmode="lin" valueType="num">
                                      <p:cBhvr>
                                        <p:cTn id="65" dur="1000" fill="hold"/>
                                        <p:tgtEl>
                                          <p:spTgt spid="13"/>
                                        </p:tgtEl>
                                        <p:attrNameLst>
                                          <p:attrName>ppt_h</p:attrName>
                                        </p:attrNameLst>
                                      </p:cBhvr>
                                      <p:tavLst>
                                        <p:tav tm="0">
                                          <p:val>
                                            <p:fltVal val="0"/>
                                          </p:val>
                                        </p:tav>
                                        <p:tav tm="100000">
                                          <p:val>
                                            <p:strVal val="#ppt_h"/>
                                          </p:val>
                                        </p:tav>
                                      </p:tavLst>
                                    </p:anim>
                                  </p:childTnLst>
                                </p:cTn>
                              </p:par>
                            </p:childTnLst>
                          </p:cTn>
                        </p:par>
                        <p:par>
                          <p:cTn id="66" fill="hold" nodeType="afterGroup">
                            <p:stCondLst>
                              <p:cond delay="1000"/>
                            </p:stCondLst>
                            <p:childTnLst>
                              <p:par>
                                <p:cTn id="67" presetID="17" presetClass="entr" presetSubtype="2"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1000" fill="hold"/>
                                        <p:tgtEl>
                                          <p:spTgt spid="14"/>
                                        </p:tgtEl>
                                        <p:attrNameLst>
                                          <p:attrName>ppt_x</p:attrName>
                                        </p:attrNameLst>
                                      </p:cBhvr>
                                      <p:tavLst>
                                        <p:tav tm="0">
                                          <p:val>
                                            <p:strVal val="#ppt_x+#ppt_w/2"/>
                                          </p:val>
                                        </p:tav>
                                        <p:tav tm="100000">
                                          <p:val>
                                            <p:strVal val="#ppt_x"/>
                                          </p:val>
                                        </p:tav>
                                      </p:tavLst>
                                    </p:anim>
                                    <p:anim calcmode="lin" valueType="num">
                                      <p:cBhvr>
                                        <p:cTn id="70" dur="1000" fill="hold"/>
                                        <p:tgtEl>
                                          <p:spTgt spid="14"/>
                                        </p:tgtEl>
                                        <p:attrNameLst>
                                          <p:attrName>ppt_y</p:attrName>
                                        </p:attrNameLst>
                                      </p:cBhvr>
                                      <p:tavLst>
                                        <p:tav tm="0">
                                          <p:val>
                                            <p:strVal val="#ppt_y"/>
                                          </p:val>
                                        </p:tav>
                                        <p:tav tm="100000">
                                          <p:val>
                                            <p:strVal val="#ppt_y"/>
                                          </p:val>
                                        </p:tav>
                                      </p:tavLst>
                                    </p:anim>
                                    <p:anim calcmode="lin" valueType="num">
                                      <p:cBhvr>
                                        <p:cTn id="71" dur="1000" fill="hold"/>
                                        <p:tgtEl>
                                          <p:spTgt spid="14"/>
                                        </p:tgtEl>
                                        <p:attrNameLst>
                                          <p:attrName>ppt_w</p:attrName>
                                        </p:attrNameLst>
                                      </p:cBhvr>
                                      <p:tavLst>
                                        <p:tav tm="0">
                                          <p:val>
                                            <p:fltVal val="0"/>
                                          </p:val>
                                        </p:tav>
                                        <p:tav tm="100000">
                                          <p:val>
                                            <p:strVal val="#ppt_w"/>
                                          </p:val>
                                        </p:tav>
                                      </p:tavLst>
                                    </p:anim>
                                    <p:anim calcmode="lin" valueType="num">
                                      <p:cBhvr>
                                        <p:cTn id="72" dur="1000" fill="hold"/>
                                        <p:tgtEl>
                                          <p:spTgt spid="14"/>
                                        </p:tgtEl>
                                        <p:attrNameLst>
                                          <p:attrName>ppt_h</p:attrName>
                                        </p:attrNameLst>
                                      </p:cBhvr>
                                      <p:tavLst>
                                        <p:tav tm="0">
                                          <p:val>
                                            <p:strVal val="#ppt_h"/>
                                          </p:val>
                                        </p:tav>
                                        <p:tav tm="100000">
                                          <p:val>
                                            <p:strVal val="#ppt_h"/>
                                          </p:val>
                                        </p:tav>
                                      </p:tavLst>
                                    </p:anim>
                                  </p:childTnLst>
                                </p:cTn>
                              </p:par>
                            </p:childTnLst>
                          </p:cTn>
                        </p:par>
                        <p:par>
                          <p:cTn id="73" fill="hold" nodeType="afterGroup">
                            <p:stCondLst>
                              <p:cond delay="2000"/>
                            </p:stCondLst>
                            <p:childTnLst>
                              <p:par>
                                <p:cTn id="74" presetID="17" presetClass="entr" presetSubtype="2"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1000" fill="hold"/>
                                        <p:tgtEl>
                                          <p:spTgt spid="15"/>
                                        </p:tgtEl>
                                        <p:attrNameLst>
                                          <p:attrName>ppt_x</p:attrName>
                                        </p:attrNameLst>
                                      </p:cBhvr>
                                      <p:tavLst>
                                        <p:tav tm="0">
                                          <p:val>
                                            <p:strVal val="#ppt_x+#ppt_w/2"/>
                                          </p:val>
                                        </p:tav>
                                        <p:tav tm="100000">
                                          <p:val>
                                            <p:strVal val="#ppt_x"/>
                                          </p:val>
                                        </p:tav>
                                      </p:tavLst>
                                    </p:anim>
                                    <p:anim calcmode="lin" valueType="num">
                                      <p:cBhvr>
                                        <p:cTn id="77" dur="1000" fill="hold"/>
                                        <p:tgtEl>
                                          <p:spTgt spid="15"/>
                                        </p:tgtEl>
                                        <p:attrNameLst>
                                          <p:attrName>ppt_y</p:attrName>
                                        </p:attrNameLst>
                                      </p:cBhvr>
                                      <p:tavLst>
                                        <p:tav tm="0">
                                          <p:val>
                                            <p:strVal val="#ppt_y"/>
                                          </p:val>
                                        </p:tav>
                                        <p:tav tm="100000">
                                          <p:val>
                                            <p:strVal val="#ppt_y"/>
                                          </p:val>
                                        </p:tav>
                                      </p:tavLst>
                                    </p:anim>
                                    <p:anim calcmode="lin" valueType="num">
                                      <p:cBhvr>
                                        <p:cTn id="78" dur="1000" fill="hold"/>
                                        <p:tgtEl>
                                          <p:spTgt spid="15"/>
                                        </p:tgtEl>
                                        <p:attrNameLst>
                                          <p:attrName>ppt_w</p:attrName>
                                        </p:attrNameLst>
                                      </p:cBhvr>
                                      <p:tavLst>
                                        <p:tav tm="0">
                                          <p:val>
                                            <p:fltVal val="0"/>
                                          </p:val>
                                        </p:tav>
                                        <p:tav tm="100000">
                                          <p:val>
                                            <p:strVal val="#ppt_w"/>
                                          </p:val>
                                        </p:tav>
                                      </p:tavLst>
                                    </p:anim>
                                    <p:anim calcmode="lin" valueType="num">
                                      <p:cBhvr>
                                        <p:cTn id="79" dur="1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17" presetClass="entr" presetSubtype="4" fill="hold" grpId="0" nodeType="clickEffect">
                                  <p:stCondLst>
                                    <p:cond delay="0"/>
                                  </p:stCondLst>
                                  <p:childTnLst>
                                    <p:set>
                                      <p:cBhvr>
                                        <p:cTn id="83" dur="1" fill="hold">
                                          <p:stCondLst>
                                            <p:cond delay="0"/>
                                          </p:stCondLst>
                                        </p:cTn>
                                        <p:tgtEl>
                                          <p:spTgt spid="16"/>
                                        </p:tgtEl>
                                        <p:attrNameLst>
                                          <p:attrName>style.visibility</p:attrName>
                                        </p:attrNameLst>
                                      </p:cBhvr>
                                      <p:to>
                                        <p:strVal val="visible"/>
                                      </p:to>
                                    </p:set>
                                    <p:anim calcmode="lin" valueType="num">
                                      <p:cBhvr>
                                        <p:cTn id="84" dur="1000" fill="hold"/>
                                        <p:tgtEl>
                                          <p:spTgt spid="16"/>
                                        </p:tgtEl>
                                        <p:attrNameLst>
                                          <p:attrName>ppt_x</p:attrName>
                                        </p:attrNameLst>
                                      </p:cBhvr>
                                      <p:tavLst>
                                        <p:tav tm="0">
                                          <p:val>
                                            <p:strVal val="#ppt_x"/>
                                          </p:val>
                                        </p:tav>
                                        <p:tav tm="100000">
                                          <p:val>
                                            <p:strVal val="#ppt_x"/>
                                          </p:val>
                                        </p:tav>
                                      </p:tavLst>
                                    </p:anim>
                                    <p:anim calcmode="lin" valueType="num">
                                      <p:cBhvr>
                                        <p:cTn id="85" dur="1000" fill="hold"/>
                                        <p:tgtEl>
                                          <p:spTgt spid="16"/>
                                        </p:tgtEl>
                                        <p:attrNameLst>
                                          <p:attrName>ppt_y</p:attrName>
                                        </p:attrNameLst>
                                      </p:cBhvr>
                                      <p:tavLst>
                                        <p:tav tm="0">
                                          <p:val>
                                            <p:strVal val="#ppt_y+#ppt_h/2"/>
                                          </p:val>
                                        </p:tav>
                                        <p:tav tm="100000">
                                          <p:val>
                                            <p:strVal val="#ppt_y"/>
                                          </p:val>
                                        </p:tav>
                                      </p:tavLst>
                                    </p:anim>
                                    <p:anim calcmode="lin" valueType="num">
                                      <p:cBhvr>
                                        <p:cTn id="86" dur="1000" fill="hold"/>
                                        <p:tgtEl>
                                          <p:spTgt spid="16"/>
                                        </p:tgtEl>
                                        <p:attrNameLst>
                                          <p:attrName>ppt_w</p:attrName>
                                        </p:attrNameLst>
                                      </p:cBhvr>
                                      <p:tavLst>
                                        <p:tav tm="0">
                                          <p:val>
                                            <p:strVal val="#ppt_w"/>
                                          </p:val>
                                        </p:tav>
                                        <p:tav tm="100000">
                                          <p:val>
                                            <p:strVal val="#ppt_w"/>
                                          </p:val>
                                        </p:tav>
                                      </p:tavLst>
                                    </p:anim>
                                    <p:anim calcmode="lin" valueType="num">
                                      <p:cBhvr>
                                        <p:cTn id="87" dur="1000" fill="hold"/>
                                        <p:tgtEl>
                                          <p:spTgt spid="16"/>
                                        </p:tgtEl>
                                        <p:attrNameLst>
                                          <p:attrName>ppt_h</p:attrName>
                                        </p:attrNameLst>
                                      </p:cBhvr>
                                      <p:tavLst>
                                        <p:tav tm="0">
                                          <p:val>
                                            <p:fltVal val="0"/>
                                          </p:val>
                                        </p:tav>
                                        <p:tav tm="100000">
                                          <p:val>
                                            <p:strVal val="#ppt_h"/>
                                          </p:val>
                                        </p:tav>
                                      </p:tavLst>
                                    </p:anim>
                                  </p:childTnLst>
                                </p:cTn>
                              </p:par>
                            </p:childTnLst>
                          </p:cTn>
                        </p:par>
                        <p:par>
                          <p:cTn id="88" fill="hold" nodeType="afterGroup">
                            <p:stCondLst>
                              <p:cond delay="1000"/>
                            </p:stCondLst>
                            <p:childTnLst>
                              <p:par>
                                <p:cTn id="89" presetID="17" presetClass="entr" presetSubtype="2"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1000" fill="hold"/>
                                        <p:tgtEl>
                                          <p:spTgt spid="17"/>
                                        </p:tgtEl>
                                        <p:attrNameLst>
                                          <p:attrName>ppt_x</p:attrName>
                                        </p:attrNameLst>
                                      </p:cBhvr>
                                      <p:tavLst>
                                        <p:tav tm="0">
                                          <p:val>
                                            <p:strVal val="#ppt_x+#ppt_w/2"/>
                                          </p:val>
                                        </p:tav>
                                        <p:tav tm="100000">
                                          <p:val>
                                            <p:strVal val="#ppt_x"/>
                                          </p:val>
                                        </p:tav>
                                      </p:tavLst>
                                    </p:anim>
                                    <p:anim calcmode="lin" valueType="num">
                                      <p:cBhvr>
                                        <p:cTn id="92" dur="1000" fill="hold"/>
                                        <p:tgtEl>
                                          <p:spTgt spid="17"/>
                                        </p:tgtEl>
                                        <p:attrNameLst>
                                          <p:attrName>ppt_y</p:attrName>
                                        </p:attrNameLst>
                                      </p:cBhvr>
                                      <p:tavLst>
                                        <p:tav tm="0">
                                          <p:val>
                                            <p:strVal val="#ppt_y"/>
                                          </p:val>
                                        </p:tav>
                                        <p:tav tm="100000">
                                          <p:val>
                                            <p:strVal val="#ppt_y"/>
                                          </p:val>
                                        </p:tav>
                                      </p:tavLst>
                                    </p:anim>
                                    <p:anim calcmode="lin" valueType="num">
                                      <p:cBhvr>
                                        <p:cTn id="93" dur="1000" fill="hold"/>
                                        <p:tgtEl>
                                          <p:spTgt spid="17"/>
                                        </p:tgtEl>
                                        <p:attrNameLst>
                                          <p:attrName>ppt_w</p:attrName>
                                        </p:attrNameLst>
                                      </p:cBhvr>
                                      <p:tavLst>
                                        <p:tav tm="0">
                                          <p:val>
                                            <p:fltVal val="0"/>
                                          </p:val>
                                        </p:tav>
                                        <p:tav tm="100000">
                                          <p:val>
                                            <p:strVal val="#ppt_w"/>
                                          </p:val>
                                        </p:tav>
                                      </p:tavLst>
                                    </p:anim>
                                    <p:anim calcmode="lin" valueType="num">
                                      <p:cBhvr>
                                        <p:cTn id="94" dur="1000" fill="hold"/>
                                        <p:tgtEl>
                                          <p:spTgt spid="17"/>
                                        </p:tgtEl>
                                        <p:attrNameLst>
                                          <p:attrName>ppt_h</p:attrName>
                                        </p:attrNameLst>
                                      </p:cBhvr>
                                      <p:tavLst>
                                        <p:tav tm="0">
                                          <p:val>
                                            <p:strVal val="#ppt_h"/>
                                          </p:val>
                                        </p:tav>
                                        <p:tav tm="100000">
                                          <p:val>
                                            <p:strVal val="#ppt_h"/>
                                          </p:val>
                                        </p:tav>
                                      </p:tavLst>
                                    </p:anim>
                                  </p:childTnLst>
                                </p:cTn>
                              </p:par>
                            </p:childTnLst>
                          </p:cTn>
                        </p:par>
                        <p:par>
                          <p:cTn id="95" fill="hold" nodeType="afterGroup">
                            <p:stCondLst>
                              <p:cond delay="2000"/>
                            </p:stCondLst>
                            <p:childTnLst>
                              <p:par>
                                <p:cTn id="96" presetID="37" presetClass="entr" presetSubtype="0" fill="hold" grpId="0" nodeType="after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3000"/>
                                        <p:tgtEl>
                                          <p:spTgt spid="18"/>
                                        </p:tgtEl>
                                      </p:cBhvr>
                                    </p:animEffect>
                                    <p:anim calcmode="lin" valueType="num">
                                      <p:cBhvr>
                                        <p:cTn id="99" dur="3000" fill="hold"/>
                                        <p:tgtEl>
                                          <p:spTgt spid="18"/>
                                        </p:tgtEl>
                                        <p:attrNameLst>
                                          <p:attrName>ppt_x</p:attrName>
                                        </p:attrNameLst>
                                      </p:cBhvr>
                                      <p:tavLst>
                                        <p:tav tm="0">
                                          <p:val>
                                            <p:strVal val="#ppt_x"/>
                                          </p:val>
                                        </p:tav>
                                        <p:tav tm="100000">
                                          <p:val>
                                            <p:strVal val="#ppt_x"/>
                                          </p:val>
                                        </p:tav>
                                      </p:tavLst>
                                    </p:anim>
                                    <p:anim calcmode="lin" valueType="num">
                                      <p:cBhvr>
                                        <p:cTn id="100" dur="2700" decel="100000" fill="hold"/>
                                        <p:tgtEl>
                                          <p:spTgt spid="18"/>
                                        </p:tgtEl>
                                        <p:attrNameLst>
                                          <p:attrName>ppt_y</p:attrName>
                                        </p:attrNameLst>
                                      </p:cBhvr>
                                      <p:tavLst>
                                        <p:tav tm="0">
                                          <p:val>
                                            <p:strVal val="#ppt_y+1"/>
                                          </p:val>
                                        </p:tav>
                                        <p:tav tm="100000">
                                          <p:val>
                                            <p:strVal val="#ppt_y-.03"/>
                                          </p:val>
                                        </p:tav>
                                      </p:tavLst>
                                    </p:anim>
                                    <p:anim calcmode="lin" valueType="num">
                                      <p:cBhvr>
                                        <p:cTn id="101" dur="300" accel="100000" fill="hold">
                                          <p:stCondLst>
                                            <p:cond delay="27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utoUpdateAnimBg="0"/>
      <p:bldP spid="8" grpId="0" autoUpdateAnimBg="0"/>
      <p:bldP spid="9" grpId="0" autoUpdateAnimBg="0"/>
      <p:bldP spid="10" grpId="0" autoUpdateAnimBg="0"/>
      <p:bldP spid="11" grpId="0" autoUpdateAnimBg="0"/>
      <p:bldP spid="12" grpId="0" autoUpdateAnimBg="0"/>
      <p:bldP spid="13" grpId="0" autoUpdateAnimBg="0"/>
      <p:bldP spid="14" grpId="0" autoUpdateAnimBg="0"/>
      <p:bldP spid="15" grpId="0" autoUpdateAnimBg="0"/>
      <p:bldP spid="16" grpId="0" autoUpdateAnimBg="0"/>
      <p:bldP spid="17" grpId="0" autoUpdateAnimBg="0"/>
      <p:bldP spid="18"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7680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FB01AB98-E5E5-4EA5-905A-0B9F79188FD4}" type="slidenum">
              <a:rPr lang="en-US" smtClean="0"/>
              <a:pPr eaLnBrk="1" fontAlgn="base" hangingPunct="1">
                <a:spcBef>
                  <a:spcPct val="0"/>
                </a:spcBef>
                <a:spcAft>
                  <a:spcPct val="0"/>
                </a:spcAft>
              </a:pPr>
              <a:t>78</a:t>
            </a:fld>
            <a:endParaRPr lang="en-US" smtClean="0"/>
          </a:p>
        </p:txBody>
      </p:sp>
      <p:sp>
        <p:nvSpPr>
          <p:cNvPr id="6" name="Text Box 2"/>
          <p:cNvSpPr txBox="1">
            <a:spLocks noChangeArrowheads="1"/>
          </p:cNvSpPr>
          <p:nvPr/>
        </p:nvSpPr>
        <p:spPr bwMode="auto">
          <a:xfrm>
            <a:off x="0" y="5334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What are the trends databases??</a:t>
            </a:r>
          </a:p>
        </p:txBody>
      </p:sp>
      <p:sp>
        <p:nvSpPr>
          <p:cNvPr id="76805" name="Text Box 2"/>
          <p:cNvSpPr txBox="1">
            <a:spLocks noChangeArrowheads="1"/>
          </p:cNvSpPr>
          <p:nvPr/>
        </p:nvSpPr>
        <p:spPr bwMode="auto">
          <a:xfrm>
            <a:off x="381000" y="11430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ym typeface="Symbol" pitchFamily="18" charset="2"/>
              </a:rPr>
              <a:t>  Management of increasing complex data types</a:t>
            </a:r>
            <a:endParaRPr lang="en-US" sz="2400" dirty="0"/>
          </a:p>
        </p:txBody>
      </p:sp>
      <p:sp>
        <p:nvSpPr>
          <p:cNvPr id="76806" name="Text Box 2"/>
          <p:cNvSpPr txBox="1">
            <a:spLocks noChangeArrowheads="1"/>
          </p:cNvSpPr>
          <p:nvPr/>
        </p:nvSpPr>
        <p:spPr bwMode="auto">
          <a:xfrm>
            <a:off x="381000" y="1519238"/>
            <a:ext cx="853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ym typeface="Symbol" pitchFamily="18" charset="2"/>
              </a:rPr>
              <a:t>  Universal Servers</a:t>
            </a:r>
            <a:endParaRPr lang="en-US" sz="2400"/>
          </a:p>
        </p:txBody>
      </p:sp>
      <p:sp>
        <p:nvSpPr>
          <p:cNvPr id="76807" name="Text Box 2"/>
          <p:cNvSpPr txBox="1">
            <a:spLocks noChangeArrowheads="1"/>
          </p:cNvSpPr>
          <p:nvPr/>
        </p:nvSpPr>
        <p:spPr bwMode="auto">
          <a:xfrm>
            <a:off x="381000" y="1900238"/>
            <a:ext cx="853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ym typeface="Symbol" pitchFamily="18" charset="2"/>
              </a:rPr>
              <a:t>  Fully distributed databases</a:t>
            </a:r>
            <a:endParaRPr lang="en-US" sz="2400" dirty="0"/>
          </a:p>
        </p:txBody>
      </p:sp>
      <p:sp>
        <p:nvSpPr>
          <p:cNvPr id="76808" name="Text Box 2"/>
          <p:cNvSpPr txBox="1">
            <a:spLocks noChangeArrowheads="1"/>
          </p:cNvSpPr>
          <p:nvPr/>
        </p:nvSpPr>
        <p:spPr bwMode="auto">
          <a:xfrm>
            <a:off x="381000" y="2281238"/>
            <a:ext cx="853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ym typeface="Symbol" pitchFamily="18" charset="2"/>
              </a:rPr>
              <a:t>  Content-addressable storage</a:t>
            </a:r>
            <a:endParaRPr lang="en-US" sz="2400" dirty="0"/>
          </a:p>
        </p:txBody>
      </p:sp>
      <p:sp>
        <p:nvSpPr>
          <p:cNvPr id="76809" name="Text Box 2"/>
          <p:cNvSpPr txBox="1">
            <a:spLocks noChangeArrowheads="1"/>
          </p:cNvSpPr>
          <p:nvPr/>
        </p:nvSpPr>
        <p:spPr bwMode="auto">
          <a:xfrm>
            <a:off x="381000" y="2662238"/>
            <a:ext cx="853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ym typeface="Symbol" pitchFamily="18" charset="2"/>
              </a:rPr>
              <a:t>  Extended use of technology advances</a:t>
            </a:r>
            <a:endParaRPr lang="en-US" sz="2400" dirty="0"/>
          </a:p>
        </p:txBody>
      </p:sp>
      <p:sp>
        <p:nvSpPr>
          <p:cNvPr id="19" name="Text Box 2"/>
          <p:cNvSpPr txBox="1">
            <a:spLocks noChangeArrowheads="1"/>
          </p:cNvSpPr>
          <p:nvPr/>
        </p:nvSpPr>
        <p:spPr bwMode="auto">
          <a:xfrm>
            <a:off x="381000" y="302895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ym typeface="Symbol" pitchFamily="18" charset="2"/>
              </a:rPr>
              <a:t>  Improvements in data mining algorithms</a:t>
            </a:r>
            <a:endParaRPr lang="en-US" sz="2400" b="1" dirty="0"/>
          </a:p>
        </p:txBody>
      </p:sp>
      <p:sp>
        <p:nvSpPr>
          <p:cNvPr id="20" name="Text Box 3"/>
          <p:cNvSpPr txBox="1">
            <a:spLocks noChangeArrowheads="1"/>
          </p:cNvSpPr>
          <p:nvPr/>
        </p:nvSpPr>
        <p:spPr bwMode="auto">
          <a:xfrm>
            <a:off x="685800" y="3409950"/>
            <a:ext cx="533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Arial" charset="0"/>
              <a:buChar char="•"/>
            </a:pPr>
            <a:r>
              <a:rPr lang="en-US" sz="2000"/>
              <a:t>Efficient analysis of huge data stores</a:t>
            </a:r>
          </a:p>
        </p:txBody>
      </p:sp>
      <p:sp>
        <p:nvSpPr>
          <p:cNvPr id="21" name="Text Box 2"/>
          <p:cNvSpPr txBox="1">
            <a:spLocks noChangeArrowheads="1"/>
          </p:cNvSpPr>
          <p:nvPr/>
        </p:nvSpPr>
        <p:spPr bwMode="auto">
          <a:xfrm>
            <a:off x="381000" y="38100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ym typeface="Symbol" pitchFamily="18" charset="2"/>
              </a:rPr>
              <a:t>  Improved synchronization of data between devices</a:t>
            </a:r>
            <a:endParaRPr lang="en-US" sz="2400" b="1"/>
          </a:p>
        </p:txBody>
      </p:sp>
      <p:sp>
        <p:nvSpPr>
          <p:cNvPr id="22" name="Text Box 3"/>
          <p:cNvSpPr txBox="1">
            <a:spLocks noChangeArrowheads="1"/>
          </p:cNvSpPr>
          <p:nvPr/>
        </p:nvSpPr>
        <p:spPr bwMode="auto">
          <a:xfrm>
            <a:off x="685800" y="4171950"/>
            <a:ext cx="845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Arial" charset="0"/>
              <a:buChar char="•"/>
            </a:pPr>
            <a:r>
              <a:rPr lang="en-US" sz="2000"/>
              <a:t>E.g., Wi-Fi transmission of data between computers, telephones, PDAs</a:t>
            </a:r>
          </a:p>
        </p:txBody>
      </p:sp>
      <p:sp>
        <p:nvSpPr>
          <p:cNvPr id="23" name="Text Box 2"/>
          <p:cNvSpPr txBox="1">
            <a:spLocks noChangeArrowheads="1"/>
          </p:cNvSpPr>
          <p:nvPr/>
        </p:nvSpPr>
        <p:spPr bwMode="auto">
          <a:xfrm>
            <a:off x="381000" y="4643438"/>
            <a:ext cx="853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ym typeface="Symbol" pitchFamily="18" charset="2"/>
              </a:rPr>
              <a:t>  Increased usage with improved, reliable XML services</a:t>
            </a:r>
            <a:endParaRPr lang="en-US" sz="2400" b="1"/>
          </a:p>
        </p:txBody>
      </p:sp>
      <p:sp>
        <p:nvSpPr>
          <p:cNvPr id="25" name="Text Box 2"/>
          <p:cNvSpPr txBox="1">
            <a:spLocks noChangeArrowheads="1"/>
          </p:cNvSpPr>
          <p:nvPr/>
        </p:nvSpPr>
        <p:spPr bwMode="auto">
          <a:xfrm>
            <a:off x="381000" y="5100638"/>
            <a:ext cx="853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ym typeface="Symbol" pitchFamily="18" charset="2"/>
              </a:rPr>
              <a:t>  Improved ability to reconstruct historical events </a:t>
            </a:r>
            <a:endParaRPr lang="en-US" sz="2400" b="1"/>
          </a:p>
        </p:txBody>
      </p:sp>
      <p:sp>
        <p:nvSpPr>
          <p:cNvPr id="26" name="Text Box 3"/>
          <p:cNvSpPr txBox="1">
            <a:spLocks noChangeArrowheads="1"/>
          </p:cNvSpPr>
          <p:nvPr/>
        </p:nvSpPr>
        <p:spPr bwMode="auto">
          <a:xfrm>
            <a:off x="685800" y="5467350"/>
            <a:ext cx="845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Arial" charset="0"/>
              <a:buChar char="•"/>
            </a:pPr>
            <a:r>
              <a:rPr lang="en-US" sz="2000"/>
              <a:t>E.g., Sarbanes-Oxley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ppt_x</p:attrName>
                                        </p:attrNameLst>
                                      </p:cBhvr>
                                      <p:tavLst>
                                        <p:tav tm="0">
                                          <p:val>
                                            <p:strVal val="#ppt_x"/>
                                          </p:val>
                                        </p:tav>
                                        <p:tav tm="100000">
                                          <p:val>
                                            <p:strVal val="#ppt_x"/>
                                          </p:val>
                                        </p:tav>
                                      </p:tavLst>
                                    </p:anim>
                                    <p:anim calcmode="lin" valueType="num">
                                      <p:cBhvr>
                                        <p:cTn id="8" dur="1000" fill="hold"/>
                                        <p:tgtEl>
                                          <p:spTgt spid="19"/>
                                        </p:tgtEl>
                                        <p:attrNameLst>
                                          <p:attrName>ppt_y</p:attrName>
                                        </p:attrNameLst>
                                      </p:cBhvr>
                                      <p:tavLst>
                                        <p:tav tm="0">
                                          <p:val>
                                            <p:strVal val="#ppt_y+#ppt_h/2"/>
                                          </p:val>
                                        </p:tav>
                                        <p:tav tm="100000">
                                          <p:val>
                                            <p:strVal val="#ppt_y"/>
                                          </p:val>
                                        </p:tav>
                                      </p:tavLst>
                                    </p:anim>
                                    <p:anim calcmode="lin" valueType="num">
                                      <p:cBhvr>
                                        <p:cTn id="9" dur="1000" fill="hold"/>
                                        <p:tgtEl>
                                          <p:spTgt spid="19"/>
                                        </p:tgtEl>
                                        <p:attrNameLst>
                                          <p:attrName>ppt_w</p:attrName>
                                        </p:attrNameLst>
                                      </p:cBhvr>
                                      <p:tavLst>
                                        <p:tav tm="0">
                                          <p:val>
                                            <p:strVal val="#ppt_w"/>
                                          </p:val>
                                        </p:tav>
                                        <p:tav tm="100000">
                                          <p:val>
                                            <p:strVal val="#ppt_w"/>
                                          </p:val>
                                        </p:tav>
                                      </p:tavLst>
                                    </p:anim>
                                    <p:anim calcmode="lin" valueType="num">
                                      <p:cBhvr>
                                        <p:cTn id="10" dur="1000" fill="hold"/>
                                        <p:tgtEl>
                                          <p:spTgt spid="19"/>
                                        </p:tgtEl>
                                        <p:attrNameLst>
                                          <p:attrName>ppt_h</p:attrName>
                                        </p:attrNameLst>
                                      </p:cBhvr>
                                      <p:tavLst>
                                        <p:tav tm="0">
                                          <p:val>
                                            <p:fltVal val="0"/>
                                          </p:val>
                                        </p:tav>
                                        <p:tav tm="100000">
                                          <p:val>
                                            <p:strVal val="#ppt_h"/>
                                          </p:val>
                                        </p:tav>
                                      </p:tavLst>
                                    </p:anim>
                                  </p:childTnLst>
                                </p:cTn>
                              </p:par>
                            </p:childTnLst>
                          </p:cTn>
                        </p:par>
                        <p:par>
                          <p:cTn id="11" fill="hold" nodeType="afterGroup">
                            <p:stCondLst>
                              <p:cond delay="1000"/>
                            </p:stCondLst>
                            <p:childTnLst>
                              <p:par>
                                <p:cTn id="12" presetID="17" presetClass="entr" presetSubtype="2"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1000" fill="hold"/>
                                        <p:tgtEl>
                                          <p:spTgt spid="20"/>
                                        </p:tgtEl>
                                        <p:attrNameLst>
                                          <p:attrName>ppt_x</p:attrName>
                                        </p:attrNameLst>
                                      </p:cBhvr>
                                      <p:tavLst>
                                        <p:tav tm="0">
                                          <p:val>
                                            <p:strVal val="#ppt_x+#ppt_w/2"/>
                                          </p:val>
                                        </p:tav>
                                        <p:tav tm="100000">
                                          <p:val>
                                            <p:strVal val="#ppt_x"/>
                                          </p:val>
                                        </p:tav>
                                      </p:tavLst>
                                    </p:anim>
                                    <p:anim calcmode="lin" valueType="num">
                                      <p:cBhvr>
                                        <p:cTn id="15" dur="1000" fill="hold"/>
                                        <p:tgtEl>
                                          <p:spTgt spid="20"/>
                                        </p:tgtEl>
                                        <p:attrNameLst>
                                          <p:attrName>ppt_y</p:attrName>
                                        </p:attrNameLst>
                                      </p:cBhvr>
                                      <p:tavLst>
                                        <p:tav tm="0">
                                          <p:val>
                                            <p:strVal val="#ppt_y"/>
                                          </p:val>
                                        </p:tav>
                                        <p:tav tm="100000">
                                          <p:val>
                                            <p:strVal val="#ppt_y"/>
                                          </p:val>
                                        </p:tav>
                                      </p:tavLst>
                                    </p:anim>
                                    <p:anim calcmode="lin" valueType="num">
                                      <p:cBhvr>
                                        <p:cTn id="16" dur="1000" fill="hold"/>
                                        <p:tgtEl>
                                          <p:spTgt spid="20"/>
                                        </p:tgtEl>
                                        <p:attrNameLst>
                                          <p:attrName>ppt_w</p:attrName>
                                        </p:attrNameLst>
                                      </p:cBhvr>
                                      <p:tavLst>
                                        <p:tav tm="0">
                                          <p:val>
                                            <p:fltVal val="0"/>
                                          </p:val>
                                        </p:tav>
                                        <p:tav tm="100000">
                                          <p:val>
                                            <p:strVal val="#ppt_w"/>
                                          </p:val>
                                        </p:tav>
                                      </p:tavLst>
                                    </p:anim>
                                    <p:anim calcmode="lin" valueType="num">
                                      <p:cBhvr>
                                        <p:cTn id="17" dur="1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ppt_h/2"/>
                                          </p:val>
                                        </p:tav>
                                        <p:tav tm="100000">
                                          <p:val>
                                            <p:strVal val="#ppt_y"/>
                                          </p:val>
                                        </p:tav>
                                      </p:tavLst>
                                    </p:anim>
                                    <p:anim calcmode="lin" valueType="num">
                                      <p:cBhvr>
                                        <p:cTn id="24" dur="1000" fill="hold"/>
                                        <p:tgtEl>
                                          <p:spTgt spid="21"/>
                                        </p:tgtEl>
                                        <p:attrNameLst>
                                          <p:attrName>ppt_w</p:attrName>
                                        </p:attrNameLst>
                                      </p:cBhvr>
                                      <p:tavLst>
                                        <p:tav tm="0">
                                          <p:val>
                                            <p:strVal val="#ppt_w"/>
                                          </p:val>
                                        </p:tav>
                                        <p:tav tm="100000">
                                          <p:val>
                                            <p:strVal val="#ppt_w"/>
                                          </p:val>
                                        </p:tav>
                                      </p:tavLst>
                                    </p:anim>
                                    <p:anim calcmode="lin" valueType="num">
                                      <p:cBhvr>
                                        <p:cTn id="25" dur="1000" fill="hold"/>
                                        <p:tgtEl>
                                          <p:spTgt spid="21"/>
                                        </p:tgtEl>
                                        <p:attrNameLst>
                                          <p:attrName>ppt_h</p:attrName>
                                        </p:attrNameLst>
                                      </p:cBhvr>
                                      <p:tavLst>
                                        <p:tav tm="0">
                                          <p:val>
                                            <p:fltVal val="0"/>
                                          </p:val>
                                        </p:tav>
                                        <p:tav tm="100000">
                                          <p:val>
                                            <p:strVal val="#ppt_h"/>
                                          </p:val>
                                        </p:tav>
                                      </p:tavLst>
                                    </p:anim>
                                  </p:childTnLst>
                                </p:cTn>
                              </p:par>
                            </p:childTnLst>
                          </p:cTn>
                        </p:par>
                        <p:par>
                          <p:cTn id="26" fill="hold" nodeType="afterGroup">
                            <p:stCondLst>
                              <p:cond delay="1000"/>
                            </p:stCondLst>
                            <p:childTnLst>
                              <p:par>
                                <p:cTn id="27" presetID="17" presetClass="entr" presetSubtype="2"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1000" fill="hold"/>
                                        <p:tgtEl>
                                          <p:spTgt spid="22"/>
                                        </p:tgtEl>
                                        <p:attrNameLst>
                                          <p:attrName>ppt_x</p:attrName>
                                        </p:attrNameLst>
                                      </p:cBhvr>
                                      <p:tavLst>
                                        <p:tav tm="0">
                                          <p:val>
                                            <p:strVal val="#ppt_x+#ppt_w/2"/>
                                          </p:val>
                                        </p:tav>
                                        <p:tav tm="100000">
                                          <p:val>
                                            <p:strVal val="#ppt_x"/>
                                          </p:val>
                                        </p:tav>
                                      </p:tavLst>
                                    </p:anim>
                                    <p:anim calcmode="lin" valueType="num">
                                      <p:cBhvr>
                                        <p:cTn id="30" dur="1000" fill="hold"/>
                                        <p:tgtEl>
                                          <p:spTgt spid="22"/>
                                        </p:tgtEl>
                                        <p:attrNameLst>
                                          <p:attrName>ppt_y</p:attrName>
                                        </p:attrNameLst>
                                      </p:cBhvr>
                                      <p:tavLst>
                                        <p:tav tm="0">
                                          <p:val>
                                            <p:strVal val="#ppt_y"/>
                                          </p:val>
                                        </p:tav>
                                        <p:tav tm="100000">
                                          <p:val>
                                            <p:strVal val="#ppt_y"/>
                                          </p:val>
                                        </p:tav>
                                      </p:tavLst>
                                    </p:anim>
                                    <p:anim calcmode="lin" valueType="num">
                                      <p:cBhvr>
                                        <p:cTn id="31" dur="1000" fill="hold"/>
                                        <p:tgtEl>
                                          <p:spTgt spid="22"/>
                                        </p:tgtEl>
                                        <p:attrNameLst>
                                          <p:attrName>ppt_w</p:attrName>
                                        </p:attrNameLst>
                                      </p:cBhvr>
                                      <p:tavLst>
                                        <p:tav tm="0">
                                          <p:val>
                                            <p:fltVal val="0"/>
                                          </p:val>
                                        </p:tav>
                                        <p:tav tm="100000">
                                          <p:val>
                                            <p:strVal val="#ppt_w"/>
                                          </p:val>
                                        </p:tav>
                                      </p:tavLst>
                                    </p:anim>
                                    <p:anim calcmode="lin" valueType="num">
                                      <p:cBhvr>
                                        <p:cTn id="32" dur="1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ppt_h/2"/>
                                          </p:val>
                                        </p:tav>
                                        <p:tav tm="100000">
                                          <p:val>
                                            <p:strVal val="#ppt_y"/>
                                          </p:val>
                                        </p:tav>
                                      </p:tavLst>
                                    </p:anim>
                                    <p:anim calcmode="lin" valueType="num">
                                      <p:cBhvr>
                                        <p:cTn id="39" dur="1000" fill="hold"/>
                                        <p:tgtEl>
                                          <p:spTgt spid="23"/>
                                        </p:tgtEl>
                                        <p:attrNameLst>
                                          <p:attrName>ppt_w</p:attrName>
                                        </p:attrNameLst>
                                      </p:cBhvr>
                                      <p:tavLst>
                                        <p:tav tm="0">
                                          <p:val>
                                            <p:strVal val="#ppt_w"/>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7" presetClass="entr" presetSubtype="4"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ppt_x</p:attrName>
                                        </p:attrNameLst>
                                      </p:cBhvr>
                                      <p:tavLst>
                                        <p:tav tm="0">
                                          <p:val>
                                            <p:strVal val="#ppt_x"/>
                                          </p:val>
                                        </p:tav>
                                        <p:tav tm="100000">
                                          <p:val>
                                            <p:strVal val="#ppt_x"/>
                                          </p:val>
                                        </p:tav>
                                      </p:tavLst>
                                    </p:anim>
                                    <p:anim calcmode="lin" valueType="num">
                                      <p:cBhvr>
                                        <p:cTn id="46" dur="1000" fill="hold"/>
                                        <p:tgtEl>
                                          <p:spTgt spid="25"/>
                                        </p:tgtEl>
                                        <p:attrNameLst>
                                          <p:attrName>ppt_y</p:attrName>
                                        </p:attrNameLst>
                                      </p:cBhvr>
                                      <p:tavLst>
                                        <p:tav tm="0">
                                          <p:val>
                                            <p:strVal val="#ppt_y+#ppt_h/2"/>
                                          </p:val>
                                        </p:tav>
                                        <p:tav tm="100000">
                                          <p:val>
                                            <p:strVal val="#ppt_y"/>
                                          </p:val>
                                        </p:tav>
                                      </p:tavLst>
                                    </p:anim>
                                    <p:anim calcmode="lin" valueType="num">
                                      <p:cBhvr>
                                        <p:cTn id="47" dur="1000" fill="hold"/>
                                        <p:tgtEl>
                                          <p:spTgt spid="25"/>
                                        </p:tgtEl>
                                        <p:attrNameLst>
                                          <p:attrName>ppt_w</p:attrName>
                                        </p:attrNameLst>
                                      </p:cBhvr>
                                      <p:tavLst>
                                        <p:tav tm="0">
                                          <p:val>
                                            <p:strVal val="#ppt_w"/>
                                          </p:val>
                                        </p:tav>
                                        <p:tav tm="100000">
                                          <p:val>
                                            <p:strVal val="#ppt_w"/>
                                          </p:val>
                                        </p:tav>
                                      </p:tavLst>
                                    </p:anim>
                                    <p:anim calcmode="lin" valueType="num">
                                      <p:cBhvr>
                                        <p:cTn id="48" dur="1000" fill="hold"/>
                                        <p:tgtEl>
                                          <p:spTgt spid="25"/>
                                        </p:tgtEl>
                                        <p:attrNameLst>
                                          <p:attrName>ppt_h</p:attrName>
                                        </p:attrNameLst>
                                      </p:cBhvr>
                                      <p:tavLst>
                                        <p:tav tm="0">
                                          <p:val>
                                            <p:fltVal val="0"/>
                                          </p:val>
                                        </p:tav>
                                        <p:tav tm="100000">
                                          <p:val>
                                            <p:strVal val="#ppt_h"/>
                                          </p:val>
                                        </p:tav>
                                      </p:tavLst>
                                    </p:anim>
                                  </p:childTnLst>
                                </p:cTn>
                              </p:par>
                            </p:childTnLst>
                          </p:cTn>
                        </p:par>
                        <p:par>
                          <p:cTn id="49" fill="hold" nodeType="afterGroup">
                            <p:stCondLst>
                              <p:cond delay="1000"/>
                            </p:stCondLst>
                            <p:childTnLst>
                              <p:par>
                                <p:cTn id="50" presetID="17" presetClass="entr" presetSubtype="2"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1000" fill="hold"/>
                                        <p:tgtEl>
                                          <p:spTgt spid="26"/>
                                        </p:tgtEl>
                                        <p:attrNameLst>
                                          <p:attrName>ppt_x</p:attrName>
                                        </p:attrNameLst>
                                      </p:cBhvr>
                                      <p:tavLst>
                                        <p:tav tm="0">
                                          <p:val>
                                            <p:strVal val="#ppt_x+#ppt_w/2"/>
                                          </p:val>
                                        </p:tav>
                                        <p:tav tm="100000">
                                          <p:val>
                                            <p:strVal val="#ppt_x"/>
                                          </p:val>
                                        </p:tav>
                                      </p:tavLst>
                                    </p:anim>
                                    <p:anim calcmode="lin" valueType="num">
                                      <p:cBhvr>
                                        <p:cTn id="53" dur="1000" fill="hold"/>
                                        <p:tgtEl>
                                          <p:spTgt spid="26"/>
                                        </p:tgtEl>
                                        <p:attrNameLst>
                                          <p:attrName>ppt_y</p:attrName>
                                        </p:attrNameLst>
                                      </p:cBhvr>
                                      <p:tavLst>
                                        <p:tav tm="0">
                                          <p:val>
                                            <p:strVal val="#ppt_y"/>
                                          </p:val>
                                        </p:tav>
                                        <p:tav tm="100000">
                                          <p:val>
                                            <p:strVal val="#ppt_y"/>
                                          </p:val>
                                        </p:tav>
                                      </p:tavLst>
                                    </p:anim>
                                    <p:anim calcmode="lin" valueType="num">
                                      <p:cBhvr>
                                        <p:cTn id="54" dur="1000" fill="hold"/>
                                        <p:tgtEl>
                                          <p:spTgt spid="26"/>
                                        </p:tgtEl>
                                        <p:attrNameLst>
                                          <p:attrName>ppt_w</p:attrName>
                                        </p:attrNameLst>
                                      </p:cBhvr>
                                      <p:tavLst>
                                        <p:tav tm="0">
                                          <p:val>
                                            <p:fltVal val="0"/>
                                          </p:val>
                                        </p:tav>
                                        <p:tav tm="100000">
                                          <p:val>
                                            <p:strVal val="#ppt_w"/>
                                          </p:val>
                                        </p:tav>
                                      </p:tavLst>
                                    </p:anim>
                                    <p:anim calcmode="lin" valueType="num">
                                      <p:cBhvr>
                                        <p:cTn id="55" dur="1000" fill="hold"/>
                                        <p:tgtEl>
                                          <p:spTgt spid="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utoUpdateAnimBg="0"/>
      <p:bldP spid="20" grpId="0" autoUpdateAnimBg="0"/>
      <p:bldP spid="21" grpId="0" autoUpdateAnimBg="0"/>
      <p:bldP spid="22" grpId="0" autoUpdateAnimBg="0"/>
      <p:bldP spid="23" grpId="0" autoUpdateAnimBg="0"/>
      <p:bldP spid="25" grpId="0" autoUpdateAnimBg="0"/>
      <p:bldP spid="26"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7782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BB51061A-AAF2-4ACA-83CF-E6D7EB2F679E}" type="slidenum">
              <a:rPr lang="en-US" smtClean="0"/>
              <a:pPr eaLnBrk="1" fontAlgn="base" hangingPunct="1">
                <a:spcBef>
                  <a:spcPct val="0"/>
                </a:spcBef>
                <a:spcAft>
                  <a:spcPct val="0"/>
                </a:spcAft>
              </a:pPr>
              <a:t>79</a:t>
            </a:fld>
            <a:endParaRPr lang="en-US" smtClean="0"/>
          </a:p>
        </p:txBody>
      </p:sp>
      <p:sp>
        <p:nvSpPr>
          <p:cNvPr id="6" name="Text Box 2"/>
          <p:cNvSpPr txBox="1">
            <a:spLocks noChangeArrowheads="1"/>
          </p:cNvSpPr>
          <p:nvPr/>
        </p:nvSpPr>
        <p:spPr bwMode="auto">
          <a:xfrm>
            <a:off x="0" y="5334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What are the trends databases??</a:t>
            </a:r>
          </a:p>
        </p:txBody>
      </p:sp>
      <p:sp>
        <p:nvSpPr>
          <p:cNvPr id="77829" name="Text Box 2"/>
          <p:cNvSpPr txBox="1">
            <a:spLocks noChangeArrowheads="1"/>
          </p:cNvSpPr>
          <p:nvPr/>
        </p:nvSpPr>
        <p:spPr bwMode="auto">
          <a:xfrm>
            <a:off x="381000" y="11430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ym typeface="Symbol" pitchFamily="18" charset="2"/>
              </a:rPr>
              <a:t>  Management of increasing complex data types</a:t>
            </a:r>
            <a:endParaRPr lang="en-US" sz="2400" dirty="0"/>
          </a:p>
        </p:txBody>
      </p:sp>
      <p:sp>
        <p:nvSpPr>
          <p:cNvPr id="77830" name="Text Box 2"/>
          <p:cNvSpPr txBox="1">
            <a:spLocks noChangeArrowheads="1"/>
          </p:cNvSpPr>
          <p:nvPr/>
        </p:nvSpPr>
        <p:spPr bwMode="auto">
          <a:xfrm>
            <a:off x="381000" y="1519238"/>
            <a:ext cx="853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ym typeface="Symbol" pitchFamily="18" charset="2"/>
              </a:rPr>
              <a:t>  Universal Servers</a:t>
            </a:r>
            <a:endParaRPr lang="en-US" sz="2400" dirty="0"/>
          </a:p>
        </p:txBody>
      </p:sp>
      <p:sp>
        <p:nvSpPr>
          <p:cNvPr id="77831" name="Text Box 2"/>
          <p:cNvSpPr txBox="1">
            <a:spLocks noChangeArrowheads="1"/>
          </p:cNvSpPr>
          <p:nvPr/>
        </p:nvSpPr>
        <p:spPr bwMode="auto">
          <a:xfrm>
            <a:off x="381000" y="1900238"/>
            <a:ext cx="853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ym typeface="Symbol" pitchFamily="18" charset="2"/>
              </a:rPr>
              <a:t>  Fully distributed databases</a:t>
            </a:r>
            <a:endParaRPr lang="en-US" sz="2400"/>
          </a:p>
        </p:txBody>
      </p:sp>
      <p:sp>
        <p:nvSpPr>
          <p:cNvPr id="77832" name="Text Box 2"/>
          <p:cNvSpPr txBox="1">
            <a:spLocks noChangeArrowheads="1"/>
          </p:cNvSpPr>
          <p:nvPr/>
        </p:nvSpPr>
        <p:spPr bwMode="auto">
          <a:xfrm>
            <a:off x="381000" y="2281238"/>
            <a:ext cx="853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ym typeface="Symbol" pitchFamily="18" charset="2"/>
              </a:rPr>
              <a:t>  Content-addressable storage</a:t>
            </a:r>
            <a:endParaRPr lang="en-US" sz="2400" dirty="0"/>
          </a:p>
        </p:txBody>
      </p:sp>
      <p:sp>
        <p:nvSpPr>
          <p:cNvPr id="77833" name="Text Box 2"/>
          <p:cNvSpPr txBox="1">
            <a:spLocks noChangeArrowheads="1"/>
          </p:cNvSpPr>
          <p:nvPr/>
        </p:nvSpPr>
        <p:spPr bwMode="auto">
          <a:xfrm>
            <a:off x="381000" y="2662238"/>
            <a:ext cx="853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ym typeface="Symbol" pitchFamily="18" charset="2"/>
              </a:rPr>
              <a:t>  Extended use of technology advances</a:t>
            </a:r>
            <a:endParaRPr lang="en-US" sz="2400" dirty="0"/>
          </a:p>
        </p:txBody>
      </p:sp>
      <p:sp>
        <p:nvSpPr>
          <p:cNvPr id="77834" name="Text Box 2"/>
          <p:cNvSpPr txBox="1">
            <a:spLocks noChangeArrowheads="1"/>
          </p:cNvSpPr>
          <p:nvPr/>
        </p:nvSpPr>
        <p:spPr bwMode="auto">
          <a:xfrm>
            <a:off x="381000" y="3043238"/>
            <a:ext cx="853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ym typeface="Symbol" pitchFamily="18" charset="2"/>
              </a:rPr>
              <a:t>  Improvements in data mining algorithms</a:t>
            </a:r>
            <a:endParaRPr lang="en-US" sz="2400"/>
          </a:p>
        </p:txBody>
      </p:sp>
      <p:sp>
        <p:nvSpPr>
          <p:cNvPr id="77835" name="Text Box 2"/>
          <p:cNvSpPr txBox="1">
            <a:spLocks noChangeArrowheads="1"/>
          </p:cNvSpPr>
          <p:nvPr/>
        </p:nvSpPr>
        <p:spPr bwMode="auto">
          <a:xfrm>
            <a:off x="381000" y="3424238"/>
            <a:ext cx="853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ym typeface="Symbol" pitchFamily="18" charset="2"/>
              </a:rPr>
              <a:t>  Improved synchronization of data between devices</a:t>
            </a:r>
            <a:endParaRPr lang="en-US" sz="2400"/>
          </a:p>
        </p:txBody>
      </p:sp>
      <p:sp>
        <p:nvSpPr>
          <p:cNvPr id="77836" name="Text Box 2"/>
          <p:cNvSpPr txBox="1">
            <a:spLocks noChangeArrowheads="1"/>
          </p:cNvSpPr>
          <p:nvPr/>
        </p:nvSpPr>
        <p:spPr bwMode="auto">
          <a:xfrm>
            <a:off x="381000" y="38100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ym typeface="Symbol" pitchFamily="18" charset="2"/>
              </a:rPr>
              <a:t>  Increased usage with improved, reliable XML services</a:t>
            </a:r>
            <a:endParaRPr lang="en-US" sz="2400"/>
          </a:p>
        </p:txBody>
      </p:sp>
      <p:sp>
        <p:nvSpPr>
          <p:cNvPr id="77837" name="Text Box 2"/>
          <p:cNvSpPr txBox="1">
            <a:spLocks noChangeArrowheads="1"/>
          </p:cNvSpPr>
          <p:nvPr/>
        </p:nvSpPr>
        <p:spPr bwMode="auto">
          <a:xfrm>
            <a:off x="381000" y="41910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ym typeface="Symbol" pitchFamily="18" charset="2"/>
              </a:rPr>
              <a:t>  Improved ability to reconstruct historical events </a:t>
            </a:r>
            <a:endParaRPr lang="en-US" sz="2400"/>
          </a:p>
        </p:txBody>
      </p:sp>
      <p:sp>
        <p:nvSpPr>
          <p:cNvPr id="17" name="Text Box 2"/>
          <p:cNvSpPr txBox="1">
            <a:spLocks noChangeArrowheads="1"/>
          </p:cNvSpPr>
          <p:nvPr/>
        </p:nvSpPr>
        <p:spPr bwMode="auto">
          <a:xfrm>
            <a:off x="381000" y="455295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ym typeface="Symbol" pitchFamily="18" charset="2"/>
              </a:rPr>
              <a:t>  Some Challenges</a:t>
            </a:r>
            <a:endParaRPr lang="en-US" sz="2400" b="1"/>
          </a:p>
        </p:txBody>
      </p:sp>
      <p:sp>
        <p:nvSpPr>
          <p:cNvPr id="18" name="Text Box 3"/>
          <p:cNvSpPr txBox="1">
            <a:spLocks noChangeArrowheads="1"/>
          </p:cNvSpPr>
          <p:nvPr/>
        </p:nvSpPr>
        <p:spPr bwMode="auto">
          <a:xfrm>
            <a:off x="685800" y="493395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Arial" charset="0"/>
              <a:buChar char="•"/>
            </a:pPr>
            <a:r>
              <a:rPr lang="en-US" sz="2000"/>
              <a:t>Security </a:t>
            </a:r>
          </a:p>
        </p:txBody>
      </p:sp>
      <p:sp>
        <p:nvSpPr>
          <p:cNvPr id="24" name="Text Box 3"/>
          <p:cNvSpPr txBox="1">
            <a:spLocks noChangeArrowheads="1"/>
          </p:cNvSpPr>
          <p:nvPr/>
        </p:nvSpPr>
        <p:spPr bwMode="auto">
          <a:xfrm>
            <a:off x="2286000" y="4953000"/>
            <a:ext cx="533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Arial" charset="0"/>
              <a:buChar char="•"/>
            </a:pPr>
            <a:r>
              <a:rPr lang="en-US" sz="2000"/>
              <a:t>Database Backup and recovery</a:t>
            </a:r>
          </a:p>
        </p:txBody>
      </p:sp>
      <p:sp>
        <p:nvSpPr>
          <p:cNvPr id="28" name="Text Box 3"/>
          <p:cNvSpPr txBox="1">
            <a:spLocks noChangeArrowheads="1"/>
          </p:cNvSpPr>
          <p:nvPr/>
        </p:nvSpPr>
        <p:spPr bwMode="auto">
          <a:xfrm>
            <a:off x="685800" y="5257800"/>
            <a:ext cx="8458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Arial" charset="0"/>
              <a:buChar char="•"/>
            </a:pPr>
            <a:r>
              <a:rPr lang="en-US" sz="2000"/>
              <a:t>Grid computing: the combination of computer resources from multiple sources applied to a common task (usually scientific, technical or busi-ness oriented) that requires a great number of computer processing cycles or the need to process large amounts of data. (WIKI)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
                                          </p:val>
                                        </p:tav>
                                        <p:tav tm="100000">
                                          <p:val>
                                            <p:strVal val="#ppt_x"/>
                                          </p:val>
                                        </p:tav>
                                      </p:tavLst>
                                    </p:anim>
                                    <p:anim calcmode="lin" valueType="num">
                                      <p:cBhvr>
                                        <p:cTn id="8" dur="1000" fill="hold"/>
                                        <p:tgtEl>
                                          <p:spTgt spid="17"/>
                                        </p:tgtEl>
                                        <p:attrNameLst>
                                          <p:attrName>ppt_y</p:attrName>
                                        </p:attrNameLst>
                                      </p:cBhvr>
                                      <p:tavLst>
                                        <p:tav tm="0">
                                          <p:val>
                                            <p:strVal val="#ppt_y+#ppt_h/2"/>
                                          </p:val>
                                        </p:tav>
                                        <p:tav tm="100000">
                                          <p:val>
                                            <p:strVal val="#ppt_y"/>
                                          </p:val>
                                        </p:tav>
                                      </p:tavLst>
                                    </p:anim>
                                    <p:anim calcmode="lin" valueType="num">
                                      <p:cBhvr>
                                        <p:cTn id="9" dur="1000" fill="hold"/>
                                        <p:tgtEl>
                                          <p:spTgt spid="17"/>
                                        </p:tgtEl>
                                        <p:attrNameLst>
                                          <p:attrName>ppt_w</p:attrName>
                                        </p:attrNameLst>
                                      </p:cBhvr>
                                      <p:tavLst>
                                        <p:tav tm="0">
                                          <p:val>
                                            <p:strVal val="#ppt_w"/>
                                          </p:val>
                                        </p:tav>
                                        <p:tav tm="100000">
                                          <p:val>
                                            <p:strVal val="#ppt_w"/>
                                          </p:val>
                                        </p:tav>
                                      </p:tavLst>
                                    </p:anim>
                                    <p:anim calcmode="lin" valueType="num">
                                      <p:cBhvr>
                                        <p:cTn id="10" dur="1000" fill="hold"/>
                                        <p:tgtEl>
                                          <p:spTgt spid="17"/>
                                        </p:tgtEl>
                                        <p:attrNameLst>
                                          <p:attrName>ppt_h</p:attrName>
                                        </p:attrNameLst>
                                      </p:cBhvr>
                                      <p:tavLst>
                                        <p:tav tm="0">
                                          <p:val>
                                            <p:fltVal val="0"/>
                                          </p:val>
                                        </p:tav>
                                        <p:tav tm="100000">
                                          <p:val>
                                            <p:strVal val="#ppt_h"/>
                                          </p:val>
                                        </p:tav>
                                      </p:tavLst>
                                    </p:anim>
                                  </p:childTnLst>
                                </p:cTn>
                              </p:par>
                            </p:childTnLst>
                          </p:cTn>
                        </p:par>
                        <p:par>
                          <p:cTn id="11" fill="hold" nodeType="afterGroup">
                            <p:stCondLst>
                              <p:cond delay="1000"/>
                            </p:stCondLst>
                            <p:childTnLst>
                              <p:par>
                                <p:cTn id="12" presetID="17" presetClass="entr" presetSubtype="2"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ppt_x</p:attrName>
                                        </p:attrNameLst>
                                      </p:cBhvr>
                                      <p:tavLst>
                                        <p:tav tm="0">
                                          <p:val>
                                            <p:strVal val="#ppt_x+#ppt_w/2"/>
                                          </p:val>
                                        </p:tav>
                                        <p:tav tm="100000">
                                          <p:val>
                                            <p:strVal val="#ppt_x"/>
                                          </p:val>
                                        </p:tav>
                                      </p:tavLst>
                                    </p:anim>
                                    <p:anim calcmode="lin" valueType="num">
                                      <p:cBhvr>
                                        <p:cTn id="15" dur="1000" fill="hold"/>
                                        <p:tgtEl>
                                          <p:spTgt spid="18"/>
                                        </p:tgtEl>
                                        <p:attrNameLst>
                                          <p:attrName>ppt_y</p:attrName>
                                        </p:attrNameLst>
                                      </p:cBhvr>
                                      <p:tavLst>
                                        <p:tav tm="0">
                                          <p:val>
                                            <p:strVal val="#ppt_y"/>
                                          </p:val>
                                        </p:tav>
                                        <p:tav tm="100000">
                                          <p:val>
                                            <p:strVal val="#ppt_y"/>
                                          </p:val>
                                        </p:tav>
                                      </p:tavLst>
                                    </p:anim>
                                    <p:anim calcmode="lin" valueType="num">
                                      <p:cBhvr>
                                        <p:cTn id="16" dur="1000" fill="hold"/>
                                        <p:tgtEl>
                                          <p:spTgt spid="18"/>
                                        </p:tgtEl>
                                        <p:attrNameLst>
                                          <p:attrName>ppt_w</p:attrName>
                                        </p:attrNameLst>
                                      </p:cBhvr>
                                      <p:tavLst>
                                        <p:tav tm="0">
                                          <p:val>
                                            <p:fltVal val="0"/>
                                          </p:val>
                                        </p:tav>
                                        <p:tav tm="100000">
                                          <p:val>
                                            <p:strVal val="#ppt_w"/>
                                          </p:val>
                                        </p:tav>
                                      </p:tavLst>
                                    </p:anim>
                                    <p:anim calcmode="lin" valueType="num">
                                      <p:cBhvr>
                                        <p:cTn id="17" dur="1000" fill="hold"/>
                                        <p:tgtEl>
                                          <p:spTgt spid="18"/>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2000"/>
                            </p:stCondLst>
                            <p:childTnLst>
                              <p:par>
                                <p:cTn id="19" presetID="17" presetClass="entr" presetSubtype="2"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1000" fill="hold"/>
                                        <p:tgtEl>
                                          <p:spTgt spid="24"/>
                                        </p:tgtEl>
                                        <p:attrNameLst>
                                          <p:attrName>ppt_x</p:attrName>
                                        </p:attrNameLst>
                                      </p:cBhvr>
                                      <p:tavLst>
                                        <p:tav tm="0">
                                          <p:val>
                                            <p:strVal val="#ppt_x+#ppt_w/2"/>
                                          </p:val>
                                        </p:tav>
                                        <p:tav tm="100000">
                                          <p:val>
                                            <p:strVal val="#ppt_x"/>
                                          </p:val>
                                        </p:tav>
                                      </p:tavLst>
                                    </p:anim>
                                    <p:anim calcmode="lin" valueType="num">
                                      <p:cBhvr>
                                        <p:cTn id="22" dur="1000" fill="hold"/>
                                        <p:tgtEl>
                                          <p:spTgt spid="24"/>
                                        </p:tgtEl>
                                        <p:attrNameLst>
                                          <p:attrName>ppt_y</p:attrName>
                                        </p:attrNameLst>
                                      </p:cBhvr>
                                      <p:tavLst>
                                        <p:tav tm="0">
                                          <p:val>
                                            <p:strVal val="#ppt_y"/>
                                          </p:val>
                                        </p:tav>
                                        <p:tav tm="100000">
                                          <p:val>
                                            <p:strVal val="#ppt_y"/>
                                          </p:val>
                                        </p:tav>
                                      </p:tavLst>
                                    </p:anim>
                                    <p:anim calcmode="lin" valueType="num">
                                      <p:cBhvr>
                                        <p:cTn id="23" dur="1000" fill="hold"/>
                                        <p:tgtEl>
                                          <p:spTgt spid="24"/>
                                        </p:tgtEl>
                                        <p:attrNameLst>
                                          <p:attrName>ppt_w</p:attrName>
                                        </p:attrNameLst>
                                      </p:cBhvr>
                                      <p:tavLst>
                                        <p:tav tm="0">
                                          <p:val>
                                            <p:fltVal val="0"/>
                                          </p:val>
                                        </p:tav>
                                        <p:tav tm="100000">
                                          <p:val>
                                            <p:strVal val="#ppt_w"/>
                                          </p:val>
                                        </p:tav>
                                      </p:tavLst>
                                    </p:anim>
                                    <p:anim calcmode="lin" valueType="num">
                                      <p:cBhvr>
                                        <p:cTn id="24" dur="1000" fill="hold"/>
                                        <p:tgtEl>
                                          <p:spTgt spid="24"/>
                                        </p:tgtEl>
                                        <p:attrNameLst>
                                          <p:attrName>ppt_h</p:attrName>
                                        </p:attrNameLst>
                                      </p:cBhvr>
                                      <p:tavLst>
                                        <p:tav tm="0">
                                          <p:val>
                                            <p:strVal val="#ppt_h"/>
                                          </p:val>
                                        </p:tav>
                                        <p:tav tm="100000">
                                          <p:val>
                                            <p:strVal val="#ppt_h"/>
                                          </p:val>
                                        </p:tav>
                                      </p:tavLst>
                                    </p:anim>
                                  </p:childTnLst>
                                </p:cTn>
                              </p:par>
                            </p:childTnLst>
                          </p:cTn>
                        </p:par>
                        <p:par>
                          <p:cTn id="25" fill="hold" nodeType="afterGroup">
                            <p:stCondLst>
                              <p:cond delay="3000"/>
                            </p:stCondLst>
                            <p:childTnLst>
                              <p:par>
                                <p:cTn id="26" presetID="17" presetClass="entr" presetSubtype="2"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1000" fill="hold"/>
                                        <p:tgtEl>
                                          <p:spTgt spid="28"/>
                                        </p:tgtEl>
                                        <p:attrNameLst>
                                          <p:attrName>ppt_x</p:attrName>
                                        </p:attrNameLst>
                                      </p:cBhvr>
                                      <p:tavLst>
                                        <p:tav tm="0">
                                          <p:val>
                                            <p:strVal val="#ppt_x+#ppt_w/2"/>
                                          </p:val>
                                        </p:tav>
                                        <p:tav tm="100000">
                                          <p:val>
                                            <p:strVal val="#ppt_x"/>
                                          </p:val>
                                        </p:tav>
                                      </p:tavLst>
                                    </p:anim>
                                    <p:anim calcmode="lin" valueType="num">
                                      <p:cBhvr>
                                        <p:cTn id="29" dur="1000" fill="hold"/>
                                        <p:tgtEl>
                                          <p:spTgt spid="28"/>
                                        </p:tgtEl>
                                        <p:attrNameLst>
                                          <p:attrName>ppt_y</p:attrName>
                                        </p:attrNameLst>
                                      </p:cBhvr>
                                      <p:tavLst>
                                        <p:tav tm="0">
                                          <p:val>
                                            <p:strVal val="#ppt_y"/>
                                          </p:val>
                                        </p:tav>
                                        <p:tav tm="100000">
                                          <p:val>
                                            <p:strVal val="#ppt_y"/>
                                          </p:val>
                                        </p:tav>
                                      </p:tavLst>
                                    </p:anim>
                                    <p:anim calcmode="lin" valueType="num">
                                      <p:cBhvr>
                                        <p:cTn id="30" dur="1000" fill="hold"/>
                                        <p:tgtEl>
                                          <p:spTgt spid="28"/>
                                        </p:tgtEl>
                                        <p:attrNameLst>
                                          <p:attrName>ppt_w</p:attrName>
                                        </p:attrNameLst>
                                      </p:cBhvr>
                                      <p:tavLst>
                                        <p:tav tm="0">
                                          <p:val>
                                            <p:fltVal val="0"/>
                                          </p:val>
                                        </p:tav>
                                        <p:tav tm="100000">
                                          <p:val>
                                            <p:strVal val="#ppt_w"/>
                                          </p:val>
                                        </p:tav>
                                      </p:tavLst>
                                    </p:anim>
                                    <p:anim calcmode="lin" valueType="num">
                                      <p:cBhvr>
                                        <p:cTn id="31" dur="1000" fill="hold"/>
                                        <p:tgtEl>
                                          <p:spTgt spid="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18" grpId="0" autoUpdateAnimBg="0"/>
      <p:bldP spid="24" grpId="0" autoUpdateAnimBg="0"/>
      <p:bldP spid="2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1024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1816C3DA-2CD5-48D8-8629-4FCBCCDB8AC9}" type="slidenum">
              <a:rPr lang="en-US" smtClean="0"/>
              <a:pPr eaLnBrk="1" fontAlgn="base" hangingPunct="1">
                <a:spcBef>
                  <a:spcPct val="0"/>
                </a:spcBef>
                <a:spcAft>
                  <a:spcPct val="0"/>
                </a:spcAft>
              </a:pPr>
              <a:t>8</a:t>
            </a:fld>
            <a:endParaRPr lang="en-US" smtClean="0"/>
          </a:p>
        </p:txBody>
      </p:sp>
      <p:sp>
        <p:nvSpPr>
          <p:cNvPr id="6" name="Text Box 2"/>
          <p:cNvSpPr txBox="1">
            <a:spLocks noChangeArrowheads="1"/>
          </p:cNvSpPr>
          <p:nvPr/>
        </p:nvSpPr>
        <p:spPr bwMode="auto">
          <a:xfrm>
            <a:off x="381000" y="609600"/>
            <a:ext cx="8382000" cy="519113"/>
          </a:xfrm>
          <a:prstGeom prst="rect">
            <a:avLst/>
          </a:prstGeom>
          <a:noFill/>
          <a:ln w="12700">
            <a:noFill/>
            <a:miter lim="800000"/>
            <a:headEnd type="none" w="sm" len="sm"/>
            <a:tailEnd type="none" w="sm" len="sm"/>
          </a:ln>
          <a:effectLst/>
        </p:spPr>
        <p:txBody>
          <a:bodyPr>
            <a:spAutoFit/>
          </a:bodyPr>
          <a:lstStyle/>
          <a:p>
            <a:pPr algn="ctr" fontAlgn="auto">
              <a:spcBef>
                <a:spcPts val="0"/>
              </a:spcBef>
              <a:spcAft>
                <a:spcPts val="0"/>
              </a:spcAft>
              <a:defRPr/>
            </a:pPr>
            <a:r>
              <a:rPr lang="en-US" sz="2800" b="1" i="1" dirty="0">
                <a:solidFill>
                  <a:srgbClr val="008000"/>
                </a:solidFill>
                <a:latin typeface="+mn-lt"/>
              </a:rPr>
              <a:t>Why is Structural Metadata so Important??</a:t>
            </a:r>
            <a:endParaRPr lang="en-US" sz="2800" b="1" i="1" dirty="0">
              <a:solidFill>
                <a:srgbClr val="008000"/>
              </a:solidFill>
              <a:effectLst>
                <a:outerShdw blurRad="38100" dist="38100" dir="2700000" algn="tl">
                  <a:srgbClr val="C0C0C0"/>
                </a:outerShdw>
              </a:effectLst>
              <a:latin typeface="+mn-lt"/>
            </a:endParaRPr>
          </a:p>
        </p:txBody>
      </p:sp>
      <p:sp>
        <p:nvSpPr>
          <p:cNvPr id="16" name="Text Box 3"/>
          <p:cNvSpPr txBox="1">
            <a:spLocks noChangeArrowheads="1"/>
          </p:cNvSpPr>
          <p:nvPr/>
        </p:nvSpPr>
        <p:spPr bwMode="auto">
          <a:xfrm>
            <a:off x="457200" y="1138238"/>
            <a:ext cx="830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i="1"/>
              <a:t> </a:t>
            </a:r>
            <a:r>
              <a:rPr lang="en-US" sz="2400" b="1" i="1">
                <a:solidFill>
                  <a:srgbClr val="990033"/>
                </a:solidFill>
              </a:rPr>
              <a:t>Let’s quickly overview how a computer operates</a:t>
            </a:r>
          </a:p>
        </p:txBody>
      </p:sp>
      <p:sp>
        <p:nvSpPr>
          <p:cNvPr id="17" name="Text Box 7"/>
          <p:cNvSpPr txBox="1">
            <a:spLocks noChangeArrowheads="1"/>
          </p:cNvSpPr>
          <p:nvPr/>
        </p:nvSpPr>
        <p:spPr bwMode="auto">
          <a:xfrm>
            <a:off x="561975" y="1600200"/>
            <a:ext cx="4200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Arial" charset="0"/>
              <a:buChar char="•"/>
            </a:pPr>
            <a:r>
              <a:rPr lang="en-US"/>
              <a:t>A computer is really nothing more than a grouping of switches (</a:t>
            </a:r>
            <a:r>
              <a:rPr lang="en-US" i="1"/>
              <a:t>really!!</a:t>
            </a:r>
            <a:r>
              <a:rPr lang="en-US"/>
              <a:t>)</a:t>
            </a:r>
          </a:p>
        </p:txBody>
      </p:sp>
      <p:pic>
        <p:nvPicPr>
          <p:cNvPr id="1710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577975"/>
            <a:ext cx="2619375"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a:endCxn id="21" idx="3"/>
          </p:cNvCxnSpPr>
          <p:nvPr/>
        </p:nvCxnSpPr>
        <p:spPr>
          <a:xfrm flipH="1">
            <a:off x="4914900" y="2362200"/>
            <a:ext cx="647700" cy="27305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 Box 7"/>
          <p:cNvSpPr txBox="1">
            <a:spLocks noChangeArrowheads="1"/>
          </p:cNvSpPr>
          <p:nvPr/>
        </p:nvSpPr>
        <p:spPr bwMode="auto">
          <a:xfrm>
            <a:off x="561975" y="2449513"/>
            <a:ext cx="4352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This single switch is a </a:t>
            </a:r>
            <a:r>
              <a:rPr lang="en-US" b="1" u="sng"/>
              <a:t>B</a:t>
            </a:r>
            <a:r>
              <a:rPr lang="en-US"/>
              <a:t>inary Dig</a:t>
            </a:r>
            <a:r>
              <a:rPr lang="en-US" b="1" u="sng"/>
              <a:t>it</a:t>
            </a:r>
            <a:r>
              <a:rPr lang="en-US"/>
              <a:t> (BIT)</a:t>
            </a:r>
          </a:p>
        </p:txBody>
      </p:sp>
      <p:sp>
        <p:nvSpPr>
          <p:cNvPr id="9" name="Right Brace 8"/>
          <p:cNvSpPr/>
          <p:nvPr/>
        </p:nvSpPr>
        <p:spPr>
          <a:xfrm rot="5400000">
            <a:off x="6705600" y="1295400"/>
            <a:ext cx="381000" cy="2514600"/>
          </a:xfrm>
          <a:prstGeom prst="rightBrace">
            <a:avLst>
              <a:gd name="adj1" fmla="val 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 name="Text Box 7"/>
          <p:cNvSpPr txBox="1">
            <a:spLocks noChangeArrowheads="1"/>
          </p:cNvSpPr>
          <p:nvPr/>
        </p:nvSpPr>
        <p:spPr bwMode="auto">
          <a:xfrm>
            <a:off x="4267200" y="2830513"/>
            <a:ext cx="4495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a:t>This grouping of switches is a Byte (8-bits)</a:t>
            </a:r>
          </a:p>
        </p:txBody>
      </p:sp>
      <p:sp>
        <p:nvSpPr>
          <p:cNvPr id="25" name="TextBox 24"/>
          <p:cNvSpPr txBox="1">
            <a:spLocks noChangeArrowheads="1"/>
          </p:cNvSpPr>
          <p:nvPr/>
        </p:nvSpPr>
        <p:spPr bwMode="auto">
          <a:xfrm>
            <a:off x="687388" y="2895600"/>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a:solidFill>
                  <a:srgbClr val="C00000"/>
                </a:solidFill>
              </a:rPr>
              <a:t>So??</a:t>
            </a:r>
          </a:p>
        </p:txBody>
      </p:sp>
      <p:sp>
        <p:nvSpPr>
          <p:cNvPr id="26" name="Text Box 7"/>
          <p:cNvSpPr txBox="1">
            <a:spLocks noChangeArrowheads="1"/>
          </p:cNvSpPr>
          <p:nvPr/>
        </p:nvSpPr>
        <p:spPr bwMode="auto">
          <a:xfrm>
            <a:off x="638175" y="3200400"/>
            <a:ext cx="7972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Arial" charset="0"/>
              <a:buChar char="•"/>
            </a:pPr>
            <a:r>
              <a:rPr lang="en-US" dirty="0"/>
              <a:t>A switch, it can only be On or Off (A Binary Situation)</a:t>
            </a:r>
          </a:p>
        </p:txBody>
      </p:sp>
      <p:sp>
        <p:nvSpPr>
          <p:cNvPr id="27" name="Text Box 7"/>
          <p:cNvSpPr txBox="1">
            <a:spLocks noChangeArrowheads="1"/>
          </p:cNvSpPr>
          <p:nvPr/>
        </p:nvSpPr>
        <p:spPr bwMode="auto">
          <a:xfrm>
            <a:off x="638175" y="3505200"/>
            <a:ext cx="7972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Arial" charset="0"/>
              <a:buChar char="•"/>
            </a:pPr>
            <a:r>
              <a:rPr lang="en-US" dirty="0"/>
              <a:t>We store all of the numbers in the computer in binary (0 = off; 1 = 0)</a:t>
            </a:r>
          </a:p>
        </p:txBody>
      </p:sp>
      <p:pic>
        <p:nvPicPr>
          <p:cNvPr id="17101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 y="3867150"/>
            <a:ext cx="7781925"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2000"/>
                                        <p:tgtEl>
                                          <p:spTgt spid="16"/>
                                        </p:tgtEl>
                                      </p:cBhvr>
                                    </p:animEffect>
                                  </p:childTnLst>
                                </p:cTn>
                              </p:par>
                            </p:childTnLst>
                          </p:cTn>
                        </p:par>
                        <p:par>
                          <p:cTn id="14" fill="hold" nodeType="afterGroup">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20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71012"/>
                                        </p:tgtEl>
                                        <p:attrNameLst>
                                          <p:attrName>style.visibility</p:attrName>
                                        </p:attrNameLst>
                                      </p:cBhvr>
                                      <p:to>
                                        <p:strVal val="visible"/>
                                      </p:to>
                                    </p:set>
                                    <p:animEffect transition="in" filter="wipe(up)">
                                      <p:cBhvr>
                                        <p:cTn id="22" dur="1500"/>
                                        <p:tgtEl>
                                          <p:spTgt spid="1710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1500"/>
                                        <p:tgtEl>
                                          <p:spTgt spid="21"/>
                                        </p:tgtEl>
                                      </p:cBhvr>
                                    </p:animEffect>
                                  </p:childTnLst>
                                </p:cTn>
                              </p:par>
                              <p:par>
                                <p:cTn id="26" presetID="22" presetClass="entr" presetSubtype="2"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right)">
                                      <p:cBhvr>
                                        <p:cTn id="28" dur="750"/>
                                        <p:tgtEl>
                                          <p:spTgt spid="3"/>
                                        </p:tgtEl>
                                      </p:cBhvr>
                                    </p:animEffect>
                                  </p:childTnLst>
                                </p:cTn>
                              </p:par>
                            </p:childTnLst>
                          </p:cTn>
                        </p:par>
                        <p:par>
                          <p:cTn id="29" fill="hold" nodeType="afterGroup">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1500"/>
                                        <p:tgtEl>
                                          <p:spTgt spid="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2000"/>
                                        <p:tgtEl>
                                          <p:spTgt spid="24"/>
                                        </p:tgtEl>
                                      </p:cBhvr>
                                    </p:animEffect>
                                  </p:childTnLst>
                                </p:cTn>
                              </p:par>
                            </p:childTnLst>
                          </p:cTn>
                        </p:par>
                        <p:par>
                          <p:cTn id="36" fill="hold" nodeType="afterGroup">
                            <p:stCondLst>
                              <p:cond delay="3500"/>
                            </p:stCondLst>
                            <p:childTnLst>
                              <p:par>
                                <p:cTn id="37" presetID="37"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3000"/>
                                        <p:tgtEl>
                                          <p:spTgt spid="25"/>
                                        </p:tgtEl>
                                      </p:cBhvr>
                                    </p:animEffect>
                                    <p:anim calcmode="lin" valueType="num">
                                      <p:cBhvr>
                                        <p:cTn id="40" dur="3000" fill="hold"/>
                                        <p:tgtEl>
                                          <p:spTgt spid="25"/>
                                        </p:tgtEl>
                                        <p:attrNameLst>
                                          <p:attrName>ppt_x</p:attrName>
                                        </p:attrNameLst>
                                      </p:cBhvr>
                                      <p:tavLst>
                                        <p:tav tm="0">
                                          <p:val>
                                            <p:strVal val="#ppt_x"/>
                                          </p:val>
                                        </p:tav>
                                        <p:tav tm="100000">
                                          <p:val>
                                            <p:strVal val="#ppt_x"/>
                                          </p:val>
                                        </p:tav>
                                      </p:tavLst>
                                    </p:anim>
                                    <p:anim calcmode="lin" valueType="num">
                                      <p:cBhvr>
                                        <p:cTn id="41" dur="2700" decel="100000" fill="hold"/>
                                        <p:tgtEl>
                                          <p:spTgt spid="25"/>
                                        </p:tgtEl>
                                        <p:attrNameLst>
                                          <p:attrName>ppt_y</p:attrName>
                                        </p:attrNameLst>
                                      </p:cBhvr>
                                      <p:tavLst>
                                        <p:tav tm="0">
                                          <p:val>
                                            <p:strVal val="#ppt_y+1"/>
                                          </p:val>
                                        </p:tav>
                                        <p:tav tm="100000">
                                          <p:val>
                                            <p:strVal val="#ppt_y-.03"/>
                                          </p:val>
                                        </p:tav>
                                      </p:tavLst>
                                    </p:anim>
                                    <p:anim calcmode="lin" valueType="num">
                                      <p:cBhvr>
                                        <p:cTn id="42" dur="300" accel="100000" fill="hold">
                                          <p:stCondLst>
                                            <p:cond delay="27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2000"/>
                                        <p:tgtEl>
                                          <p:spTgt spid="26"/>
                                        </p:tgtEl>
                                      </p:cBhvr>
                                    </p:animEffect>
                                  </p:childTnLst>
                                </p:cTn>
                              </p:par>
                            </p:childTnLst>
                          </p:cTn>
                        </p:par>
                        <p:par>
                          <p:cTn id="48" fill="hold" nodeType="afterGroup">
                            <p:stCondLst>
                              <p:cond delay="200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2000"/>
                                        <p:tgtEl>
                                          <p:spTgt spid="27"/>
                                        </p:tgtEl>
                                      </p:cBhvr>
                                    </p:animEffect>
                                  </p:childTnLst>
                                </p:cTn>
                              </p:par>
                            </p:childTnLst>
                          </p:cTn>
                        </p:par>
                        <p:par>
                          <p:cTn id="52" fill="hold" nodeType="afterGroup">
                            <p:stCondLst>
                              <p:cond delay="4000"/>
                            </p:stCondLst>
                            <p:childTnLst>
                              <p:par>
                                <p:cTn id="53" presetID="42" presetClass="entr" presetSubtype="0" fill="hold" nodeType="afterEffect">
                                  <p:stCondLst>
                                    <p:cond delay="0"/>
                                  </p:stCondLst>
                                  <p:childTnLst>
                                    <p:set>
                                      <p:cBhvr>
                                        <p:cTn id="54" dur="1" fill="hold">
                                          <p:stCondLst>
                                            <p:cond delay="0"/>
                                          </p:stCondLst>
                                        </p:cTn>
                                        <p:tgtEl>
                                          <p:spTgt spid="171015"/>
                                        </p:tgtEl>
                                        <p:attrNameLst>
                                          <p:attrName>style.visibility</p:attrName>
                                        </p:attrNameLst>
                                      </p:cBhvr>
                                      <p:to>
                                        <p:strVal val="visible"/>
                                      </p:to>
                                    </p:set>
                                    <p:animEffect transition="in" filter="fade">
                                      <p:cBhvr>
                                        <p:cTn id="55" dur="1000"/>
                                        <p:tgtEl>
                                          <p:spTgt spid="171015"/>
                                        </p:tgtEl>
                                      </p:cBhvr>
                                    </p:animEffect>
                                    <p:anim calcmode="lin" valueType="num">
                                      <p:cBhvr>
                                        <p:cTn id="56" dur="1000" fill="hold"/>
                                        <p:tgtEl>
                                          <p:spTgt spid="171015"/>
                                        </p:tgtEl>
                                        <p:attrNameLst>
                                          <p:attrName>ppt_x</p:attrName>
                                        </p:attrNameLst>
                                      </p:cBhvr>
                                      <p:tavLst>
                                        <p:tav tm="0">
                                          <p:val>
                                            <p:strVal val="#ppt_x"/>
                                          </p:val>
                                        </p:tav>
                                        <p:tav tm="100000">
                                          <p:val>
                                            <p:strVal val="#ppt_x"/>
                                          </p:val>
                                        </p:tav>
                                      </p:tavLst>
                                    </p:anim>
                                    <p:anim calcmode="lin" valueType="num">
                                      <p:cBhvr>
                                        <p:cTn id="57" dur="1000" fill="hold"/>
                                        <p:tgtEl>
                                          <p:spTgt spid="1710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7" grpId="0"/>
      <p:bldP spid="21" grpId="0"/>
      <p:bldP spid="9" grpId="0" animBg="1"/>
      <p:bldP spid="24" grpId="0"/>
      <p:bldP spid="25" grpId="0"/>
      <p:bldP spid="26" grpId="0"/>
      <p:bldP spid="27"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6" name="Text Box 2"/>
          <p:cNvSpPr txBox="1">
            <a:spLocks noChangeArrowheads="1"/>
          </p:cNvSpPr>
          <p:nvPr/>
        </p:nvSpPr>
        <p:spPr bwMode="auto">
          <a:xfrm>
            <a:off x="0" y="5334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What are the trends databases??</a:t>
            </a:r>
          </a:p>
        </p:txBody>
      </p:sp>
      <p:pic>
        <p:nvPicPr>
          <p:cNvPr id="78852" name="Picture 18">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863" y="1371600"/>
            <a:ext cx="8021637"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7987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EC79E483-8BF5-419D-8891-7F9285557606}" type="slidenum">
              <a:rPr lang="en-US" smtClean="0"/>
              <a:pPr eaLnBrk="1" fontAlgn="base" hangingPunct="1">
                <a:spcBef>
                  <a:spcPct val="0"/>
                </a:spcBef>
                <a:spcAft>
                  <a:spcPct val="0"/>
                </a:spcAft>
              </a:pPr>
              <a:t>81</a:t>
            </a:fld>
            <a:endParaRPr lang="en-US" smtClean="0"/>
          </a:p>
        </p:txBody>
      </p:sp>
      <p:sp>
        <p:nvSpPr>
          <p:cNvPr id="6" name="Text Box 2"/>
          <p:cNvSpPr txBox="1">
            <a:spLocks noChangeArrowheads="1"/>
          </p:cNvSpPr>
          <p:nvPr/>
        </p:nvSpPr>
        <p:spPr bwMode="auto">
          <a:xfrm>
            <a:off x="0" y="533400"/>
            <a:ext cx="9144000" cy="5842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8000"/>
                </a:solidFill>
                <a:effectLst>
                  <a:outerShdw blurRad="38100" dist="38100" dir="2700000" algn="tl">
                    <a:srgbClr val="C0C0C0"/>
                  </a:outerShdw>
                </a:effectLst>
                <a:latin typeface="Century" pitchFamily="18" charset="0"/>
              </a:rPr>
              <a:t>Database Summary</a:t>
            </a:r>
          </a:p>
        </p:txBody>
      </p:sp>
      <p:sp>
        <p:nvSpPr>
          <p:cNvPr id="7" name="Text Box 4"/>
          <p:cNvSpPr txBox="1">
            <a:spLocks noChangeArrowheads="1"/>
          </p:cNvSpPr>
          <p:nvPr/>
        </p:nvSpPr>
        <p:spPr bwMode="auto">
          <a:xfrm>
            <a:off x="381000" y="129540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sym typeface="Symbol" pitchFamily="18" charset="2"/>
              </a:rPr>
              <a:t>  Databases are easy</a:t>
            </a:r>
            <a:endParaRPr lang="en-US" sz="2800" b="1"/>
          </a:p>
        </p:txBody>
      </p:sp>
      <p:sp>
        <p:nvSpPr>
          <p:cNvPr id="8" name="Text Box 5"/>
          <p:cNvSpPr txBox="1">
            <a:spLocks noChangeArrowheads="1"/>
          </p:cNvSpPr>
          <p:nvPr/>
        </p:nvSpPr>
        <p:spPr bwMode="auto">
          <a:xfrm>
            <a:off x="762000" y="1893888"/>
            <a:ext cx="7772400"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50000"/>
              </a:spcBef>
            </a:pPr>
            <a:r>
              <a:rPr lang="en-US"/>
              <a:t>Given the available DBMSs, if you put a chimpanzee in front of a terminal, s/he will be able to construct a working database</a:t>
            </a:r>
          </a:p>
        </p:txBody>
      </p:sp>
      <p:sp>
        <p:nvSpPr>
          <p:cNvPr id="9" name="Text Box 6"/>
          <p:cNvSpPr txBox="1">
            <a:spLocks noChangeArrowheads="1"/>
          </p:cNvSpPr>
          <p:nvPr/>
        </p:nvSpPr>
        <p:spPr bwMode="auto">
          <a:xfrm>
            <a:off x="381000" y="2713038"/>
            <a:ext cx="8534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sym typeface="Symbol" pitchFamily="18" charset="2"/>
              </a:rPr>
              <a:t>  Databases are difficult</a:t>
            </a:r>
            <a:endParaRPr lang="en-US" sz="2800" b="1"/>
          </a:p>
        </p:txBody>
      </p:sp>
      <p:sp>
        <p:nvSpPr>
          <p:cNvPr id="10" name="Text Box 7"/>
          <p:cNvSpPr txBox="1">
            <a:spLocks noChangeArrowheads="1"/>
          </p:cNvSpPr>
          <p:nvPr/>
        </p:nvSpPr>
        <p:spPr bwMode="auto">
          <a:xfrm>
            <a:off x="762000" y="3308350"/>
            <a:ext cx="77724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50000"/>
              </a:spcBef>
            </a:pPr>
            <a:r>
              <a:rPr lang="en-US"/>
              <a:t>Construction of an effective and efficient database requires considerable knowledge and skills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85" decel="100000"/>
                                        <p:tgtEl>
                                          <p:spTgt spid="6"/>
                                        </p:tgtEl>
                                      </p:cBhvr>
                                    </p:animEffect>
                                    <p:animScale>
                                      <p:cBhvr>
                                        <p:cTn id="8" dur="385" decel="100000"/>
                                        <p:tgtEl>
                                          <p:spTgt spid="6"/>
                                        </p:tgtEl>
                                      </p:cBhvr>
                                      <p:from x="10000" y="10000"/>
                                      <p:to x="200000" y="450000"/>
                                    </p:animScale>
                                    <p:animScale>
                                      <p:cBhvr>
                                        <p:cTn id="9" dur="615" accel="100000" fill="hold">
                                          <p:stCondLst>
                                            <p:cond delay="385"/>
                                          </p:stCondLst>
                                        </p:cTn>
                                        <p:tgtEl>
                                          <p:spTgt spid="6"/>
                                        </p:tgtEl>
                                      </p:cBhvr>
                                      <p:from x="200000" y="450000"/>
                                      <p:to x="100000" y="100000"/>
                                    </p:animScale>
                                    <p:set>
                                      <p:cBhvr>
                                        <p:cTn id="10" dur="385" fill="hold"/>
                                        <p:tgtEl>
                                          <p:spTgt spid="6"/>
                                        </p:tgtEl>
                                        <p:attrNameLst>
                                          <p:attrName>ppt_x</p:attrName>
                                        </p:attrNameLst>
                                      </p:cBhvr>
                                      <p:to>
                                        <p:strVal val="(0.5)"/>
                                      </p:to>
                                    </p:set>
                                    <p:anim from="(0.5)" to="(#ppt_x)" calcmode="lin" valueType="num">
                                      <p:cBhvr>
                                        <p:cTn id="11" dur="615" accel="100000" fill="hold">
                                          <p:stCondLst>
                                            <p:cond delay="385"/>
                                          </p:stCondLst>
                                        </p:cTn>
                                        <p:tgtEl>
                                          <p:spTgt spid="6"/>
                                        </p:tgtEl>
                                        <p:attrNameLst>
                                          <p:attrName>ppt_x</p:attrName>
                                        </p:attrNameLst>
                                      </p:cBhvr>
                                    </p:anim>
                                    <p:set>
                                      <p:cBhvr>
                                        <p:cTn id="12" dur="385" fill="hold"/>
                                        <p:tgtEl>
                                          <p:spTgt spid="6"/>
                                        </p:tgtEl>
                                        <p:attrNameLst>
                                          <p:attrName>ppt_y</p:attrName>
                                        </p:attrNameLst>
                                      </p:cBhvr>
                                      <p:to>
                                        <p:strVal val="(#ppt_y+0.4)"/>
                                      </p:to>
                                    </p:set>
                                    <p:anim from="(#ppt_y+0.4)" to="(#ppt_y)" calcmode="lin" valueType="num">
                                      <p:cBhvr>
                                        <p:cTn id="13" dur="615" accel="100000" fill="hold">
                                          <p:stCondLst>
                                            <p:cond delay="385"/>
                                          </p:stCondLst>
                                        </p:cTn>
                                        <p:tgtEl>
                                          <p:spTgt spid="6"/>
                                        </p:tgtEl>
                                        <p:attrNameLst>
                                          <p:attrName>ppt_y</p:attrName>
                                        </p:attrNameLst>
                                      </p:cBhvr>
                                    </p:anim>
                                  </p:childTnLst>
                                </p:cTn>
                              </p:par>
                            </p:childTnLst>
                          </p:cTn>
                        </p:par>
                        <p:par>
                          <p:cTn id="14" fill="hold" nodeType="afterGroup">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500"/>
                            </p:stCondLst>
                            <p:childTnLst>
                              <p:par>
                                <p:cTn id="20" presetID="12" presetClass="entr" presetSubtype="1"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Top)">
                                      <p:cBhvr>
                                        <p:cTn id="22" dur="20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000" fill="hold"/>
                                        <p:tgtEl>
                                          <p:spTgt spid="9"/>
                                        </p:tgtEl>
                                        <p:attrNameLst>
                                          <p:attrName>ppt_w</p:attrName>
                                        </p:attrNameLst>
                                      </p:cBhvr>
                                      <p:tavLst>
                                        <p:tav tm="0">
                                          <p:val>
                                            <p:fltVal val="0"/>
                                          </p:val>
                                        </p:tav>
                                        <p:tav tm="100000">
                                          <p:val>
                                            <p:strVal val="#ppt_w"/>
                                          </p:val>
                                        </p:tav>
                                      </p:tavLst>
                                    </p:anim>
                                    <p:anim calcmode="lin" valueType="num">
                                      <p:cBhvr>
                                        <p:cTn id="28" dur="2000" fill="hold"/>
                                        <p:tgtEl>
                                          <p:spTgt spid="9"/>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2000"/>
                            </p:stCondLst>
                            <p:childTnLst>
                              <p:par>
                                <p:cTn id="30" presetID="1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slide(fromTop)">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utoUpdateAnimBg="0"/>
      <p:bldP spid="8" grpId="0" autoUpdateAnimBg="0"/>
      <p:bldP spid="9" grpId="0" autoUpdateAnimBg="0"/>
      <p:bldP spid="10"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8089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ACFE4740-761F-4DDE-87CD-5EB2D096DF4A}" type="slidenum">
              <a:rPr lang="en-US" smtClean="0"/>
              <a:pPr eaLnBrk="1" fontAlgn="base" hangingPunct="1">
                <a:spcBef>
                  <a:spcPct val="0"/>
                </a:spcBef>
                <a:spcAft>
                  <a:spcPct val="0"/>
                </a:spcAft>
              </a:pPr>
              <a:t>82</a:t>
            </a:fld>
            <a:endParaRPr lang="en-US" smtClean="0"/>
          </a:p>
        </p:txBody>
      </p:sp>
      <p:sp>
        <p:nvSpPr>
          <p:cNvPr id="6" name="Text Box 3"/>
          <p:cNvSpPr txBox="1">
            <a:spLocks noChangeArrowheads="1"/>
          </p:cNvSpPr>
          <p:nvPr/>
        </p:nvSpPr>
        <p:spPr bwMode="auto">
          <a:xfrm>
            <a:off x="0" y="1066800"/>
            <a:ext cx="9144000" cy="62865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4400" b="1" i="1" dirty="0">
                <a:solidFill>
                  <a:srgbClr val="990000"/>
                </a:solidFill>
                <a:effectLst>
                  <a:outerShdw blurRad="38100" dist="38100" dir="2700000" algn="tl">
                    <a:srgbClr val="C0C0C0"/>
                  </a:outerShdw>
                </a:effectLst>
                <a:latin typeface="Century" pitchFamily="18" charset="0"/>
              </a:rPr>
              <a:t>QUESTIONS???</a:t>
            </a:r>
          </a:p>
        </p:txBody>
      </p:sp>
      <p:pic>
        <p:nvPicPr>
          <p:cNvPr id="7" name="Picture 4" descr="confu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209800"/>
            <a:ext cx="3859213" cy="40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85" decel="100000"/>
                                        <p:tgtEl>
                                          <p:spTgt spid="6"/>
                                        </p:tgtEl>
                                      </p:cBhvr>
                                    </p:animEffect>
                                    <p:animScale>
                                      <p:cBhvr>
                                        <p:cTn id="8" dur="385" decel="100000"/>
                                        <p:tgtEl>
                                          <p:spTgt spid="6"/>
                                        </p:tgtEl>
                                      </p:cBhvr>
                                      <p:from x="10000" y="10000"/>
                                      <p:to x="200000" y="450000"/>
                                    </p:animScale>
                                    <p:animScale>
                                      <p:cBhvr>
                                        <p:cTn id="9" dur="615" accel="100000" fill="hold">
                                          <p:stCondLst>
                                            <p:cond delay="385"/>
                                          </p:stCondLst>
                                        </p:cTn>
                                        <p:tgtEl>
                                          <p:spTgt spid="6"/>
                                        </p:tgtEl>
                                      </p:cBhvr>
                                      <p:from x="200000" y="450000"/>
                                      <p:to x="100000" y="100000"/>
                                    </p:animScale>
                                    <p:set>
                                      <p:cBhvr>
                                        <p:cTn id="10" dur="385" fill="hold"/>
                                        <p:tgtEl>
                                          <p:spTgt spid="6"/>
                                        </p:tgtEl>
                                        <p:attrNameLst>
                                          <p:attrName>ppt_x</p:attrName>
                                        </p:attrNameLst>
                                      </p:cBhvr>
                                      <p:to>
                                        <p:strVal val="(0.5)"/>
                                      </p:to>
                                    </p:set>
                                    <p:anim from="(0.5)" to="(#ppt_x)" calcmode="lin" valueType="num">
                                      <p:cBhvr>
                                        <p:cTn id="11" dur="615" accel="100000" fill="hold">
                                          <p:stCondLst>
                                            <p:cond delay="385"/>
                                          </p:stCondLst>
                                        </p:cTn>
                                        <p:tgtEl>
                                          <p:spTgt spid="6"/>
                                        </p:tgtEl>
                                        <p:attrNameLst>
                                          <p:attrName>ppt_x</p:attrName>
                                        </p:attrNameLst>
                                      </p:cBhvr>
                                    </p:anim>
                                    <p:set>
                                      <p:cBhvr>
                                        <p:cTn id="12" dur="385" fill="hold"/>
                                        <p:tgtEl>
                                          <p:spTgt spid="6"/>
                                        </p:tgtEl>
                                        <p:attrNameLst>
                                          <p:attrName>ppt_y</p:attrName>
                                        </p:attrNameLst>
                                      </p:cBhvr>
                                      <p:to>
                                        <p:strVal val="(#ppt_y+0.4)"/>
                                      </p:to>
                                    </p:set>
                                    <p:anim from="(#ppt_y+0.4)" to="(#ppt_y)" calcmode="lin" valueType="num">
                                      <p:cBhvr>
                                        <p:cTn id="13" dur="615" accel="100000" fill="hold">
                                          <p:stCondLst>
                                            <p:cond delay="385"/>
                                          </p:stCondLst>
                                        </p:cTn>
                                        <p:tgtEl>
                                          <p:spTgt spid="6"/>
                                        </p:tgtEl>
                                        <p:attrNameLst>
                                          <p:attrName>ppt_y</p:attrName>
                                        </p:attrNameLst>
                                      </p:cBhvr>
                                    </p:anim>
                                  </p:childTnLst>
                                </p:cTn>
                              </p:par>
                            </p:childTnLst>
                          </p:cTn>
                        </p:par>
                        <p:par>
                          <p:cTn id="14" fill="hold" nodeType="afterGroup">
                            <p:stCondLst>
                              <p:cond delay="1000"/>
                            </p:stCondLst>
                            <p:childTnLst>
                              <p:par>
                                <p:cTn id="15" presetID="35"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style.rotation</p:attrName>
                                        </p:attrNameLst>
                                      </p:cBhvr>
                                      <p:tavLst>
                                        <p:tav tm="0">
                                          <p:val>
                                            <p:fltVal val="720"/>
                                          </p:val>
                                        </p:tav>
                                        <p:tav tm="100000">
                                          <p:val>
                                            <p:fltVal val="0"/>
                                          </p:val>
                                        </p:tav>
                                      </p:tavLst>
                                    </p:anim>
                                    <p:anim calcmode="lin" valueType="num">
                                      <p:cBhvr>
                                        <p:cTn id="19" dur="2000" fill="hold"/>
                                        <p:tgtEl>
                                          <p:spTgt spid="7"/>
                                        </p:tgtEl>
                                        <p:attrNameLst>
                                          <p:attrName>ppt_h</p:attrName>
                                        </p:attrNameLst>
                                      </p:cBhvr>
                                      <p:tavLst>
                                        <p:tav tm="0">
                                          <p:val>
                                            <p:fltVal val="0"/>
                                          </p:val>
                                        </p:tav>
                                        <p:tav tm="100000">
                                          <p:val>
                                            <p:strVal val="#ppt_h"/>
                                          </p:val>
                                        </p:tav>
                                      </p:tavLst>
                                    </p:anim>
                                    <p:anim calcmode="lin" valueType="num">
                                      <p:cBhvr>
                                        <p:cTn id="20"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85800" y="76200"/>
            <a:ext cx="7772400" cy="331788"/>
          </a:xfrm>
          <a:prstGeom prst="rect">
            <a:avLst/>
          </a:prstGeom>
          <a:noFill/>
          <a:ln w="9525">
            <a:noFill/>
            <a:miter lim="800000"/>
            <a:headEnd/>
            <a:tailEnd/>
          </a:ln>
        </p:spPr>
        <p:txBody>
          <a:bodyPr anchor="ctr"/>
          <a:lstStyle/>
          <a:p>
            <a:pPr>
              <a:defRPr/>
            </a:pPr>
            <a:r>
              <a:rPr lang="en-US" sz="1400" b="1" kern="0">
                <a:solidFill>
                  <a:schemeClr val="tx2"/>
                </a:solidFill>
                <a:latin typeface="Arial" pitchFamily="34" charset="0"/>
                <a:ea typeface="+mj-ea"/>
                <a:cs typeface="Arial" pitchFamily="34" charset="0"/>
              </a:rPr>
              <a:t>Chapter 1:  The Database Environment</a:t>
            </a:r>
            <a:endParaRPr lang="en-US" sz="1400" b="1" kern="0" dirty="0">
              <a:solidFill>
                <a:schemeClr val="tx2"/>
              </a:solidFill>
              <a:latin typeface="Arial" pitchFamily="34" charset="0"/>
              <a:ea typeface="+mj-ea"/>
              <a:cs typeface="Arial" pitchFamily="34" charset="0"/>
            </a:endParaRPr>
          </a:p>
        </p:txBody>
      </p:sp>
      <p:sp>
        <p:nvSpPr>
          <p:cNvPr id="1024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1816C3DA-2CD5-48D8-8629-4FCBCCDB8AC9}" type="slidenum">
              <a:rPr lang="en-US" smtClean="0"/>
              <a:pPr eaLnBrk="1" fontAlgn="base" hangingPunct="1">
                <a:spcBef>
                  <a:spcPct val="0"/>
                </a:spcBef>
                <a:spcAft>
                  <a:spcPct val="0"/>
                </a:spcAft>
              </a:pPr>
              <a:t>9</a:t>
            </a:fld>
            <a:endParaRPr lang="en-US" smtClean="0"/>
          </a:p>
        </p:txBody>
      </p:sp>
      <p:sp>
        <p:nvSpPr>
          <p:cNvPr id="6" name="Text Box 2"/>
          <p:cNvSpPr txBox="1">
            <a:spLocks noChangeArrowheads="1"/>
          </p:cNvSpPr>
          <p:nvPr/>
        </p:nvSpPr>
        <p:spPr bwMode="auto">
          <a:xfrm>
            <a:off x="381000" y="609600"/>
            <a:ext cx="8382000" cy="519113"/>
          </a:xfrm>
          <a:prstGeom prst="rect">
            <a:avLst/>
          </a:prstGeom>
          <a:noFill/>
          <a:ln w="12700">
            <a:noFill/>
            <a:miter lim="800000"/>
            <a:headEnd type="none" w="sm" len="sm"/>
            <a:tailEnd type="none" w="sm" len="sm"/>
          </a:ln>
          <a:effectLst/>
        </p:spPr>
        <p:txBody>
          <a:bodyPr>
            <a:spAutoFit/>
          </a:bodyPr>
          <a:lstStyle/>
          <a:p>
            <a:pPr algn="ctr" fontAlgn="auto">
              <a:spcBef>
                <a:spcPts val="0"/>
              </a:spcBef>
              <a:spcAft>
                <a:spcPts val="0"/>
              </a:spcAft>
              <a:defRPr/>
            </a:pPr>
            <a:r>
              <a:rPr lang="en-US" sz="2800" b="1" i="1" dirty="0">
                <a:solidFill>
                  <a:srgbClr val="008000"/>
                </a:solidFill>
                <a:latin typeface="+mn-lt"/>
              </a:rPr>
              <a:t>Why is Structural Metadata so Important??</a:t>
            </a:r>
            <a:endParaRPr lang="en-US" sz="2800" b="1" i="1" dirty="0">
              <a:solidFill>
                <a:srgbClr val="008000"/>
              </a:solidFill>
              <a:effectLst>
                <a:outerShdw blurRad="38100" dist="38100" dir="2700000" algn="tl">
                  <a:srgbClr val="C0C0C0"/>
                </a:outerShdw>
              </a:effectLst>
              <a:latin typeface="+mn-lt"/>
            </a:endParaRPr>
          </a:p>
        </p:txBody>
      </p:sp>
      <p:sp>
        <p:nvSpPr>
          <p:cNvPr id="16" name="Text Box 3"/>
          <p:cNvSpPr txBox="1">
            <a:spLocks noChangeArrowheads="1"/>
          </p:cNvSpPr>
          <p:nvPr/>
        </p:nvSpPr>
        <p:spPr bwMode="auto">
          <a:xfrm>
            <a:off x="457200" y="1138238"/>
            <a:ext cx="830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i="1" dirty="0"/>
              <a:t> </a:t>
            </a:r>
            <a:r>
              <a:rPr lang="en-US" sz="2400" b="1" i="1" dirty="0">
                <a:solidFill>
                  <a:srgbClr val="990033"/>
                </a:solidFill>
              </a:rPr>
              <a:t>Let’s quickly overview how a computer operates</a:t>
            </a:r>
          </a:p>
        </p:txBody>
      </p:sp>
      <p:sp>
        <p:nvSpPr>
          <p:cNvPr id="17" name="Text Box 7"/>
          <p:cNvSpPr txBox="1">
            <a:spLocks noChangeArrowheads="1"/>
          </p:cNvSpPr>
          <p:nvPr/>
        </p:nvSpPr>
        <p:spPr bwMode="auto">
          <a:xfrm>
            <a:off x="942975" y="1600200"/>
            <a:ext cx="78962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ct val="50000"/>
              </a:spcBef>
            </a:pPr>
            <a:r>
              <a:rPr lang="en-US" sz="1600" i="1" dirty="0" smtClean="0"/>
              <a:t>Does that mean that if we see the sequence:</a:t>
            </a:r>
            <a:endParaRPr lang="en-US" sz="1600" i="1" dirty="0"/>
          </a:p>
        </p:txBody>
      </p:sp>
      <p:sp>
        <p:nvSpPr>
          <p:cNvPr id="25" name="TextBox 24"/>
          <p:cNvSpPr txBox="1">
            <a:spLocks noChangeArrowheads="1"/>
          </p:cNvSpPr>
          <p:nvPr/>
        </p:nvSpPr>
        <p:spPr bwMode="auto">
          <a:xfrm>
            <a:off x="687388" y="2190750"/>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dirty="0" smtClean="0">
                <a:solidFill>
                  <a:srgbClr val="C00000"/>
                </a:solidFill>
              </a:rPr>
              <a:t>-- Maybe --</a:t>
            </a:r>
            <a:endParaRPr lang="en-US" sz="2000" dirty="0">
              <a:solidFill>
                <a:srgbClr val="C00000"/>
              </a:solidFill>
            </a:endParaRPr>
          </a:p>
        </p:txBody>
      </p:sp>
      <p:sp>
        <p:nvSpPr>
          <p:cNvPr id="26" name="Text Box 7"/>
          <p:cNvSpPr txBox="1">
            <a:spLocks noChangeArrowheads="1"/>
          </p:cNvSpPr>
          <p:nvPr/>
        </p:nvSpPr>
        <p:spPr bwMode="auto">
          <a:xfrm>
            <a:off x="638175" y="2590800"/>
            <a:ext cx="82772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Arial" charset="0"/>
              <a:buChar char="•"/>
            </a:pPr>
            <a:r>
              <a:rPr lang="en-US" sz="1600" dirty="0" smtClean="0"/>
              <a:t>As we can see from the table the binary number 01000001 is the decimal number 65</a:t>
            </a:r>
            <a:endParaRPr lang="en-US" sz="1600" dirty="0"/>
          </a:p>
        </p:txBody>
      </p:sp>
      <p:sp>
        <p:nvSpPr>
          <p:cNvPr id="27" name="Text Box 7"/>
          <p:cNvSpPr txBox="1">
            <a:spLocks noChangeArrowheads="1"/>
          </p:cNvSpPr>
          <p:nvPr/>
        </p:nvSpPr>
        <p:spPr bwMode="auto">
          <a:xfrm>
            <a:off x="638175" y="2816423"/>
            <a:ext cx="79724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Arial" charset="0"/>
              <a:buChar char="•"/>
            </a:pPr>
            <a:r>
              <a:rPr lang="en-US" sz="1600" dirty="0" smtClean="0"/>
              <a:t>However, the character ‘A’ is also stored as 65 (</a:t>
            </a:r>
            <a:r>
              <a:rPr lang="en-US" sz="1600" dirty="0" smtClean="0">
                <a:hlinkClick r:id="rId3"/>
              </a:rPr>
              <a:t>ASCII</a:t>
            </a:r>
            <a:r>
              <a:rPr lang="en-US" sz="1600" dirty="0" smtClean="0"/>
              <a:t>)</a:t>
            </a:r>
            <a:endParaRPr lang="en-US" sz="1600" dirty="0"/>
          </a:p>
        </p:txBody>
      </p:sp>
      <p:grpSp>
        <p:nvGrpSpPr>
          <p:cNvPr id="8" name="Group 7"/>
          <p:cNvGrpSpPr/>
          <p:nvPr/>
        </p:nvGrpSpPr>
        <p:grpSpPr>
          <a:xfrm>
            <a:off x="5943600" y="1676400"/>
            <a:ext cx="2057400" cy="502939"/>
            <a:chOff x="5638800" y="1630661"/>
            <a:chExt cx="2057400" cy="502939"/>
          </a:xfrm>
        </p:grpSpPr>
        <p:grpSp>
          <p:nvGrpSpPr>
            <p:cNvPr id="5" name="Group 4"/>
            <p:cNvGrpSpPr/>
            <p:nvPr/>
          </p:nvGrpSpPr>
          <p:grpSpPr>
            <a:xfrm>
              <a:off x="6097588" y="1630661"/>
              <a:ext cx="379412" cy="502939"/>
              <a:chOff x="2547084" y="2087861"/>
              <a:chExt cx="379412" cy="502939"/>
            </a:xfrm>
          </p:grpSpPr>
          <p:sp>
            <p:nvSpPr>
              <p:cNvPr id="2" name="TextBox 1"/>
              <p:cNvSpPr txBox="1"/>
              <p:nvPr/>
            </p:nvSpPr>
            <p:spPr>
              <a:xfrm>
                <a:off x="2547084" y="2087861"/>
                <a:ext cx="379412" cy="246221"/>
              </a:xfrm>
              <a:prstGeom prst="rect">
                <a:avLst/>
              </a:prstGeom>
              <a:noFill/>
              <a:ln>
                <a:noFill/>
              </a:ln>
            </p:spPr>
            <p:txBody>
              <a:bodyPr wrap="square" rtlCol="0">
                <a:spAutoFit/>
              </a:bodyPr>
              <a:lstStyle/>
              <a:p>
                <a:r>
                  <a:rPr lang="en-US" sz="1000" dirty="0" smtClean="0"/>
                  <a:t>Off</a:t>
                </a:r>
                <a:endParaRPr lang="en-US" sz="1000" dirty="0"/>
              </a:p>
            </p:txBody>
          </p:sp>
          <p:sp>
            <p:nvSpPr>
              <p:cNvPr id="19" name="TextBox 18"/>
              <p:cNvSpPr txBox="1"/>
              <p:nvPr/>
            </p:nvSpPr>
            <p:spPr>
              <a:xfrm>
                <a:off x="2547084" y="2344579"/>
                <a:ext cx="379412" cy="246221"/>
              </a:xfrm>
              <a:prstGeom prst="rect">
                <a:avLst/>
              </a:prstGeom>
              <a:noFill/>
            </p:spPr>
            <p:txBody>
              <a:bodyPr wrap="square" rtlCol="0">
                <a:spAutoFit/>
              </a:bodyPr>
              <a:lstStyle/>
              <a:p>
                <a:pPr algn="ctr"/>
                <a:r>
                  <a:rPr lang="en-US" sz="1000" dirty="0" smtClean="0"/>
                  <a:t>0</a:t>
                </a:r>
                <a:endParaRPr lang="en-US" sz="1000" dirty="0"/>
              </a:p>
            </p:txBody>
          </p:sp>
        </p:grpSp>
        <p:grpSp>
          <p:nvGrpSpPr>
            <p:cNvPr id="20" name="Group 19"/>
            <p:cNvGrpSpPr/>
            <p:nvPr/>
          </p:nvGrpSpPr>
          <p:grpSpPr>
            <a:xfrm>
              <a:off x="6298883" y="1630661"/>
              <a:ext cx="409765" cy="502939"/>
              <a:chOff x="2547084" y="2087861"/>
              <a:chExt cx="379412" cy="502939"/>
            </a:xfrm>
          </p:grpSpPr>
          <p:sp>
            <p:nvSpPr>
              <p:cNvPr id="22" name="TextBox 21"/>
              <p:cNvSpPr txBox="1"/>
              <p:nvPr/>
            </p:nvSpPr>
            <p:spPr>
              <a:xfrm>
                <a:off x="2547084" y="2087861"/>
                <a:ext cx="379412" cy="246221"/>
              </a:xfrm>
              <a:prstGeom prst="rect">
                <a:avLst/>
              </a:prstGeom>
              <a:noFill/>
              <a:ln>
                <a:noFill/>
              </a:ln>
            </p:spPr>
            <p:txBody>
              <a:bodyPr wrap="square" rtlCol="0">
                <a:spAutoFit/>
              </a:bodyPr>
              <a:lstStyle/>
              <a:p>
                <a:r>
                  <a:rPr lang="en-US" sz="1000" dirty="0" smtClean="0"/>
                  <a:t>Off</a:t>
                </a:r>
                <a:endParaRPr lang="en-US" sz="1000" dirty="0"/>
              </a:p>
            </p:txBody>
          </p:sp>
          <p:sp>
            <p:nvSpPr>
              <p:cNvPr id="23" name="TextBox 22"/>
              <p:cNvSpPr txBox="1"/>
              <p:nvPr/>
            </p:nvSpPr>
            <p:spPr>
              <a:xfrm>
                <a:off x="2547084" y="2344579"/>
                <a:ext cx="379412" cy="246221"/>
              </a:xfrm>
              <a:prstGeom prst="rect">
                <a:avLst/>
              </a:prstGeom>
              <a:noFill/>
            </p:spPr>
            <p:txBody>
              <a:bodyPr wrap="square" rtlCol="0">
                <a:spAutoFit/>
              </a:bodyPr>
              <a:lstStyle/>
              <a:p>
                <a:pPr algn="ctr"/>
                <a:r>
                  <a:rPr lang="en-US" sz="1000" dirty="0" smtClean="0"/>
                  <a:t>0</a:t>
                </a:r>
                <a:endParaRPr lang="en-US" sz="1000" dirty="0"/>
              </a:p>
            </p:txBody>
          </p:sp>
        </p:grpSp>
        <p:grpSp>
          <p:nvGrpSpPr>
            <p:cNvPr id="28" name="Group 27"/>
            <p:cNvGrpSpPr/>
            <p:nvPr/>
          </p:nvGrpSpPr>
          <p:grpSpPr>
            <a:xfrm>
              <a:off x="6545771" y="1630661"/>
              <a:ext cx="409765" cy="502939"/>
              <a:chOff x="2547084" y="2087861"/>
              <a:chExt cx="379412" cy="502939"/>
            </a:xfrm>
          </p:grpSpPr>
          <p:sp>
            <p:nvSpPr>
              <p:cNvPr id="29" name="TextBox 28"/>
              <p:cNvSpPr txBox="1"/>
              <p:nvPr/>
            </p:nvSpPr>
            <p:spPr>
              <a:xfrm>
                <a:off x="2547084" y="2087861"/>
                <a:ext cx="379412" cy="246221"/>
              </a:xfrm>
              <a:prstGeom prst="rect">
                <a:avLst/>
              </a:prstGeom>
              <a:noFill/>
              <a:ln>
                <a:noFill/>
              </a:ln>
            </p:spPr>
            <p:txBody>
              <a:bodyPr wrap="square" rtlCol="0">
                <a:spAutoFit/>
              </a:bodyPr>
              <a:lstStyle/>
              <a:p>
                <a:r>
                  <a:rPr lang="en-US" sz="1000" dirty="0" smtClean="0"/>
                  <a:t>Off</a:t>
                </a:r>
                <a:endParaRPr lang="en-US" sz="1000" dirty="0"/>
              </a:p>
            </p:txBody>
          </p:sp>
          <p:sp>
            <p:nvSpPr>
              <p:cNvPr id="30" name="TextBox 29"/>
              <p:cNvSpPr txBox="1"/>
              <p:nvPr/>
            </p:nvSpPr>
            <p:spPr>
              <a:xfrm>
                <a:off x="2547084" y="2344579"/>
                <a:ext cx="379412" cy="246221"/>
              </a:xfrm>
              <a:prstGeom prst="rect">
                <a:avLst/>
              </a:prstGeom>
              <a:noFill/>
            </p:spPr>
            <p:txBody>
              <a:bodyPr wrap="square" rtlCol="0">
                <a:spAutoFit/>
              </a:bodyPr>
              <a:lstStyle/>
              <a:p>
                <a:pPr algn="ctr"/>
                <a:r>
                  <a:rPr lang="en-US" sz="1000" dirty="0" smtClean="0"/>
                  <a:t>0</a:t>
                </a:r>
                <a:endParaRPr lang="en-US" sz="1000" dirty="0"/>
              </a:p>
            </p:txBody>
          </p:sp>
        </p:grpSp>
        <p:grpSp>
          <p:nvGrpSpPr>
            <p:cNvPr id="31" name="Group 30"/>
            <p:cNvGrpSpPr/>
            <p:nvPr/>
          </p:nvGrpSpPr>
          <p:grpSpPr>
            <a:xfrm>
              <a:off x="6792659" y="1630661"/>
              <a:ext cx="409765" cy="502939"/>
              <a:chOff x="2547084" y="2087861"/>
              <a:chExt cx="379412" cy="502939"/>
            </a:xfrm>
          </p:grpSpPr>
          <p:sp>
            <p:nvSpPr>
              <p:cNvPr id="32" name="TextBox 31"/>
              <p:cNvSpPr txBox="1"/>
              <p:nvPr/>
            </p:nvSpPr>
            <p:spPr>
              <a:xfrm>
                <a:off x="2547084" y="2087861"/>
                <a:ext cx="379412" cy="246221"/>
              </a:xfrm>
              <a:prstGeom prst="rect">
                <a:avLst/>
              </a:prstGeom>
              <a:noFill/>
              <a:ln>
                <a:noFill/>
              </a:ln>
            </p:spPr>
            <p:txBody>
              <a:bodyPr wrap="square" rtlCol="0">
                <a:spAutoFit/>
              </a:bodyPr>
              <a:lstStyle/>
              <a:p>
                <a:r>
                  <a:rPr lang="en-US" sz="1000" dirty="0" smtClean="0"/>
                  <a:t>Off</a:t>
                </a:r>
                <a:endParaRPr lang="en-US" sz="1000" dirty="0"/>
              </a:p>
            </p:txBody>
          </p:sp>
          <p:sp>
            <p:nvSpPr>
              <p:cNvPr id="33" name="TextBox 32"/>
              <p:cNvSpPr txBox="1"/>
              <p:nvPr/>
            </p:nvSpPr>
            <p:spPr>
              <a:xfrm>
                <a:off x="2547084" y="2344579"/>
                <a:ext cx="379412" cy="246221"/>
              </a:xfrm>
              <a:prstGeom prst="rect">
                <a:avLst/>
              </a:prstGeom>
              <a:noFill/>
            </p:spPr>
            <p:txBody>
              <a:bodyPr wrap="square" rtlCol="0">
                <a:spAutoFit/>
              </a:bodyPr>
              <a:lstStyle/>
              <a:p>
                <a:pPr algn="ctr"/>
                <a:r>
                  <a:rPr lang="en-US" sz="1000" dirty="0" smtClean="0"/>
                  <a:t>0</a:t>
                </a:r>
                <a:endParaRPr lang="en-US" sz="1000" dirty="0"/>
              </a:p>
            </p:txBody>
          </p:sp>
        </p:grpSp>
        <p:grpSp>
          <p:nvGrpSpPr>
            <p:cNvPr id="34" name="Group 33"/>
            <p:cNvGrpSpPr/>
            <p:nvPr/>
          </p:nvGrpSpPr>
          <p:grpSpPr>
            <a:xfrm>
              <a:off x="7039547" y="1630661"/>
              <a:ext cx="409765" cy="502939"/>
              <a:chOff x="2547084" y="2087861"/>
              <a:chExt cx="379412" cy="502939"/>
            </a:xfrm>
          </p:grpSpPr>
          <p:sp>
            <p:nvSpPr>
              <p:cNvPr id="35" name="TextBox 34"/>
              <p:cNvSpPr txBox="1"/>
              <p:nvPr/>
            </p:nvSpPr>
            <p:spPr>
              <a:xfrm>
                <a:off x="2547084" y="2087861"/>
                <a:ext cx="379412" cy="246221"/>
              </a:xfrm>
              <a:prstGeom prst="rect">
                <a:avLst/>
              </a:prstGeom>
              <a:noFill/>
              <a:ln>
                <a:noFill/>
              </a:ln>
            </p:spPr>
            <p:txBody>
              <a:bodyPr wrap="square" rtlCol="0">
                <a:spAutoFit/>
              </a:bodyPr>
              <a:lstStyle/>
              <a:p>
                <a:r>
                  <a:rPr lang="en-US" sz="1000" dirty="0" smtClean="0"/>
                  <a:t>Off</a:t>
                </a:r>
                <a:endParaRPr lang="en-US" sz="1000" dirty="0"/>
              </a:p>
            </p:txBody>
          </p:sp>
          <p:sp>
            <p:nvSpPr>
              <p:cNvPr id="36" name="TextBox 35"/>
              <p:cNvSpPr txBox="1"/>
              <p:nvPr/>
            </p:nvSpPr>
            <p:spPr>
              <a:xfrm>
                <a:off x="2547084" y="2344579"/>
                <a:ext cx="379412" cy="246221"/>
              </a:xfrm>
              <a:prstGeom prst="rect">
                <a:avLst/>
              </a:prstGeom>
              <a:noFill/>
            </p:spPr>
            <p:txBody>
              <a:bodyPr wrap="square" rtlCol="0">
                <a:spAutoFit/>
              </a:bodyPr>
              <a:lstStyle/>
              <a:p>
                <a:pPr algn="ctr"/>
                <a:r>
                  <a:rPr lang="en-US" sz="1000" dirty="0" smtClean="0"/>
                  <a:t>0</a:t>
                </a:r>
                <a:endParaRPr lang="en-US" sz="1000" dirty="0"/>
              </a:p>
            </p:txBody>
          </p:sp>
        </p:grpSp>
        <p:grpSp>
          <p:nvGrpSpPr>
            <p:cNvPr id="37" name="Group 36"/>
            <p:cNvGrpSpPr/>
            <p:nvPr/>
          </p:nvGrpSpPr>
          <p:grpSpPr>
            <a:xfrm>
              <a:off x="7286435" y="1630661"/>
              <a:ext cx="409765" cy="502939"/>
              <a:chOff x="2547084" y="2087861"/>
              <a:chExt cx="379412" cy="502939"/>
            </a:xfrm>
          </p:grpSpPr>
          <p:sp>
            <p:nvSpPr>
              <p:cNvPr id="38" name="TextBox 37"/>
              <p:cNvSpPr txBox="1"/>
              <p:nvPr/>
            </p:nvSpPr>
            <p:spPr>
              <a:xfrm>
                <a:off x="2547084" y="2087861"/>
                <a:ext cx="379412" cy="246221"/>
              </a:xfrm>
              <a:prstGeom prst="rect">
                <a:avLst/>
              </a:prstGeom>
              <a:noFill/>
              <a:ln>
                <a:noFill/>
              </a:ln>
            </p:spPr>
            <p:txBody>
              <a:bodyPr wrap="square" rtlCol="0">
                <a:spAutoFit/>
              </a:bodyPr>
              <a:lstStyle/>
              <a:p>
                <a:r>
                  <a:rPr lang="en-US" sz="1000" dirty="0" smtClean="0"/>
                  <a:t>On</a:t>
                </a:r>
                <a:endParaRPr lang="en-US" sz="1000" dirty="0"/>
              </a:p>
            </p:txBody>
          </p:sp>
          <p:sp>
            <p:nvSpPr>
              <p:cNvPr id="39" name="TextBox 38"/>
              <p:cNvSpPr txBox="1"/>
              <p:nvPr/>
            </p:nvSpPr>
            <p:spPr>
              <a:xfrm>
                <a:off x="2547084" y="2344579"/>
                <a:ext cx="379412" cy="246221"/>
              </a:xfrm>
              <a:prstGeom prst="rect">
                <a:avLst/>
              </a:prstGeom>
              <a:noFill/>
            </p:spPr>
            <p:txBody>
              <a:bodyPr wrap="square" rtlCol="0">
                <a:spAutoFit/>
              </a:bodyPr>
              <a:lstStyle/>
              <a:p>
                <a:pPr algn="ctr"/>
                <a:r>
                  <a:rPr lang="en-US" sz="1000" dirty="0" smtClean="0"/>
                  <a:t>1</a:t>
                </a:r>
                <a:endParaRPr lang="en-US" sz="1000" dirty="0"/>
              </a:p>
            </p:txBody>
          </p:sp>
        </p:grpSp>
        <p:grpSp>
          <p:nvGrpSpPr>
            <p:cNvPr id="40" name="Group 39"/>
            <p:cNvGrpSpPr/>
            <p:nvPr/>
          </p:nvGrpSpPr>
          <p:grpSpPr>
            <a:xfrm>
              <a:off x="5887403" y="1630661"/>
              <a:ext cx="409765" cy="502939"/>
              <a:chOff x="2547084" y="2087861"/>
              <a:chExt cx="379412" cy="502939"/>
            </a:xfrm>
          </p:grpSpPr>
          <p:sp>
            <p:nvSpPr>
              <p:cNvPr id="41" name="TextBox 40"/>
              <p:cNvSpPr txBox="1"/>
              <p:nvPr/>
            </p:nvSpPr>
            <p:spPr>
              <a:xfrm>
                <a:off x="2547084" y="2087861"/>
                <a:ext cx="379412" cy="246221"/>
              </a:xfrm>
              <a:prstGeom prst="rect">
                <a:avLst/>
              </a:prstGeom>
              <a:noFill/>
              <a:ln>
                <a:noFill/>
              </a:ln>
            </p:spPr>
            <p:txBody>
              <a:bodyPr wrap="square" rtlCol="0">
                <a:spAutoFit/>
              </a:bodyPr>
              <a:lstStyle/>
              <a:p>
                <a:r>
                  <a:rPr lang="en-US" sz="1000" dirty="0" smtClean="0"/>
                  <a:t>On</a:t>
                </a:r>
                <a:endParaRPr lang="en-US" sz="1000" dirty="0"/>
              </a:p>
            </p:txBody>
          </p:sp>
          <p:sp>
            <p:nvSpPr>
              <p:cNvPr id="42" name="TextBox 41"/>
              <p:cNvSpPr txBox="1"/>
              <p:nvPr/>
            </p:nvSpPr>
            <p:spPr>
              <a:xfrm>
                <a:off x="2547084" y="2344579"/>
                <a:ext cx="379412" cy="246221"/>
              </a:xfrm>
              <a:prstGeom prst="rect">
                <a:avLst/>
              </a:prstGeom>
              <a:noFill/>
            </p:spPr>
            <p:txBody>
              <a:bodyPr wrap="square" rtlCol="0">
                <a:spAutoFit/>
              </a:bodyPr>
              <a:lstStyle/>
              <a:p>
                <a:pPr algn="ctr"/>
                <a:r>
                  <a:rPr lang="en-US" sz="1000" dirty="0" smtClean="0"/>
                  <a:t>1</a:t>
                </a:r>
                <a:endParaRPr lang="en-US" sz="1000" dirty="0"/>
              </a:p>
            </p:txBody>
          </p:sp>
        </p:grpSp>
        <p:grpSp>
          <p:nvGrpSpPr>
            <p:cNvPr id="43" name="Group 42"/>
            <p:cNvGrpSpPr/>
            <p:nvPr/>
          </p:nvGrpSpPr>
          <p:grpSpPr>
            <a:xfrm>
              <a:off x="5638800" y="1630661"/>
              <a:ext cx="409765" cy="502939"/>
              <a:chOff x="2547084" y="2087861"/>
              <a:chExt cx="379412" cy="502939"/>
            </a:xfrm>
          </p:grpSpPr>
          <p:sp>
            <p:nvSpPr>
              <p:cNvPr id="44" name="TextBox 43"/>
              <p:cNvSpPr txBox="1"/>
              <p:nvPr/>
            </p:nvSpPr>
            <p:spPr>
              <a:xfrm>
                <a:off x="2547084" y="2087861"/>
                <a:ext cx="379412" cy="246221"/>
              </a:xfrm>
              <a:prstGeom prst="rect">
                <a:avLst/>
              </a:prstGeom>
              <a:noFill/>
              <a:ln>
                <a:noFill/>
              </a:ln>
            </p:spPr>
            <p:txBody>
              <a:bodyPr wrap="square" rtlCol="0">
                <a:spAutoFit/>
              </a:bodyPr>
              <a:lstStyle/>
              <a:p>
                <a:r>
                  <a:rPr lang="en-US" sz="1000" dirty="0" smtClean="0"/>
                  <a:t>Off</a:t>
                </a:r>
                <a:endParaRPr lang="en-US" sz="1000" dirty="0"/>
              </a:p>
            </p:txBody>
          </p:sp>
          <p:sp>
            <p:nvSpPr>
              <p:cNvPr id="45" name="TextBox 44"/>
              <p:cNvSpPr txBox="1"/>
              <p:nvPr/>
            </p:nvSpPr>
            <p:spPr>
              <a:xfrm>
                <a:off x="2547084" y="2344579"/>
                <a:ext cx="379412" cy="246221"/>
              </a:xfrm>
              <a:prstGeom prst="rect">
                <a:avLst/>
              </a:prstGeom>
              <a:noFill/>
            </p:spPr>
            <p:txBody>
              <a:bodyPr wrap="square" rtlCol="0">
                <a:spAutoFit/>
              </a:bodyPr>
              <a:lstStyle/>
              <a:p>
                <a:pPr algn="ctr"/>
                <a:r>
                  <a:rPr lang="en-US" sz="1000" dirty="0" smtClean="0"/>
                  <a:t>0</a:t>
                </a:r>
                <a:endParaRPr lang="en-US" sz="1000" dirty="0"/>
              </a:p>
            </p:txBody>
          </p:sp>
        </p:grpSp>
      </p:grpSp>
      <p:sp>
        <p:nvSpPr>
          <p:cNvPr id="46" name="Text Box 7"/>
          <p:cNvSpPr txBox="1">
            <a:spLocks noChangeArrowheads="1"/>
          </p:cNvSpPr>
          <p:nvPr/>
        </p:nvSpPr>
        <p:spPr bwMode="auto">
          <a:xfrm>
            <a:off x="914401" y="1840468"/>
            <a:ext cx="4495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ct val="50000"/>
              </a:spcBef>
            </a:pPr>
            <a:r>
              <a:rPr lang="en-US" sz="1600" i="1" dirty="0" smtClean="0"/>
              <a:t>We are looking at the integer 65?</a:t>
            </a:r>
            <a:endParaRPr lang="en-US" sz="1600" i="1" dirty="0"/>
          </a:p>
        </p:txBody>
      </p:sp>
      <p:sp>
        <p:nvSpPr>
          <p:cNvPr id="47" name="Text Box 7"/>
          <p:cNvSpPr txBox="1">
            <a:spLocks noChangeArrowheads="1"/>
          </p:cNvSpPr>
          <p:nvPr/>
        </p:nvSpPr>
        <p:spPr bwMode="auto">
          <a:xfrm>
            <a:off x="1019175" y="3287712"/>
            <a:ext cx="79724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ct val="50000"/>
              </a:spcBef>
            </a:pPr>
            <a:r>
              <a:rPr lang="en-US" sz="1600" dirty="0" smtClean="0"/>
              <a:t>Consider the binary Number  10000001</a:t>
            </a:r>
            <a:endParaRPr lang="en-US" sz="1600" dirty="0"/>
          </a:p>
        </p:txBody>
      </p:sp>
      <p:sp>
        <p:nvSpPr>
          <p:cNvPr id="48" name="Text Box 7"/>
          <p:cNvSpPr txBox="1">
            <a:spLocks noChangeArrowheads="1"/>
          </p:cNvSpPr>
          <p:nvPr/>
        </p:nvSpPr>
        <p:spPr bwMode="auto">
          <a:xfrm>
            <a:off x="1019175" y="3547646"/>
            <a:ext cx="82772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Arial" charset="0"/>
              <a:buChar char="•"/>
            </a:pPr>
            <a:r>
              <a:rPr lang="en-US" sz="1600" dirty="0" smtClean="0"/>
              <a:t>It </a:t>
            </a:r>
            <a:r>
              <a:rPr lang="en-US" sz="1600" i="1" dirty="0" smtClean="0"/>
              <a:t>might</a:t>
            </a:r>
            <a:r>
              <a:rPr lang="en-US" sz="1600" dirty="0" smtClean="0"/>
              <a:t> be the decimal number 129 (if stored as an </a:t>
            </a:r>
            <a:r>
              <a:rPr lang="en-US" sz="1600" i="1" u="sng" dirty="0" smtClean="0"/>
              <a:t>unsigned</a:t>
            </a:r>
            <a:r>
              <a:rPr lang="en-US" sz="1600" dirty="0" smtClean="0"/>
              <a:t> integer) </a:t>
            </a:r>
            <a:endParaRPr lang="en-US" sz="1600" dirty="0"/>
          </a:p>
        </p:txBody>
      </p:sp>
      <p:sp>
        <p:nvSpPr>
          <p:cNvPr id="49" name="Text Box 7"/>
          <p:cNvSpPr txBox="1">
            <a:spLocks noChangeArrowheads="1"/>
          </p:cNvSpPr>
          <p:nvPr/>
        </p:nvSpPr>
        <p:spPr bwMode="auto">
          <a:xfrm>
            <a:off x="1447800" y="3810000"/>
            <a:ext cx="63063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spcBef>
                <a:spcPct val="50000"/>
              </a:spcBef>
            </a:pPr>
            <a:r>
              <a:rPr lang="en-US" sz="1600" i="1" u="sng" dirty="0" smtClean="0"/>
              <a:t>OR</a:t>
            </a:r>
            <a:endParaRPr lang="en-US" sz="1600" i="1" u="sng" dirty="0"/>
          </a:p>
        </p:txBody>
      </p:sp>
      <p:sp>
        <p:nvSpPr>
          <p:cNvPr id="50" name="Text Box 7"/>
          <p:cNvSpPr txBox="1">
            <a:spLocks noChangeArrowheads="1"/>
          </p:cNvSpPr>
          <p:nvPr/>
        </p:nvSpPr>
        <p:spPr bwMode="auto">
          <a:xfrm>
            <a:off x="990600" y="4114800"/>
            <a:ext cx="82772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Arial" charset="0"/>
              <a:buChar char="•"/>
            </a:pPr>
            <a:r>
              <a:rPr lang="en-US" sz="1600" dirty="0" smtClean="0"/>
              <a:t>It </a:t>
            </a:r>
            <a:r>
              <a:rPr lang="en-US" sz="1600" i="1" dirty="0" smtClean="0"/>
              <a:t>might</a:t>
            </a:r>
            <a:r>
              <a:rPr lang="en-US" sz="1600" dirty="0" smtClean="0"/>
              <a:t> be the decimal number -127 (if stored as an </a:t>
            </a:r>
            <a:r>
              <a:rPr lang="en-US" sz="1600" i="1" u="sng" dirty="0" smtClean="0"/>
              <a:t>signed</a:t>
            </a:r>
            <a:r>
              <a:rPr lang="en-US" sz="1600" dirty="0" smtClean="0"/>
              <a:t> integer) </a:t>
            </a:r>
            <a:endParaRPr lang="en-US" sz="1600" dirty="0"/>
          </a:p>
        </p:txBody>
      </p:sp>
      <p:sp>
        <p:nvSpPr>
          <p:cNvPr id="52" name="TextBox 51"/>
          <p:cNvSpPr txBox="1">
            <a:spLocks noChangeArrowheads="1"/>
          </p:cNvSpPr>
          <p:nvPr/>
        </p:nvSpPr>
        <p:spPr bwMode="auto">
          <a:xfrm>
            <a:off x="495300" y="4419600"/>
            <a:ext cx="822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dirty="0" smtClean="0">
                <a:solidFill>
                  <a:srgbClr val="C00000"/>
                </a:solidFill>
              </a:rPr>
              <a:t>-- It all depends on what it is declared to be (Metadata) --</a:t>
            </a:r>
            <a:endParaRPr lang="en-US" sz="2000" dirty="0">
              <a:solidFill>
                <a:srgbClr val="C00000"/>
              </a:solidFill>
            </a:endParaRPr>
          </a:p>
        </p:txBody>
      </p:sp>
      <p:sp>
        <p:nvSpPr>
          <p:cNvPr id="53" name="Text Box 7"/>
          <p:cNvSpPr txBox="1">
            <a:spLocks noChangeArrowheads="1"/>
          </p:cNvSpPr>
          <p:nvPr/>
        </p:nvSpPr>
        <p:spPr bwMode="auto">
          <a:xfrm>
            <a:off x="990600" y="4800600"/>
            <a:ext cx="79724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ct val="50000"/>
              </a:spcBef>
            </a:pPr>
            <a:r>
              <a:rPr lang="en-US" sz="1600" dirty="0" smtClean="0"/>
              <a:t>Consider the Real Number  -42.0225</a:t>
            </a:r>
            <a:endParaRPr lang="en-US" sz="1600" dirty="0"/>
          </a:p>
        </p:txBody>
      </p:sp>
      <p:sp>
        <p:nvSpPr>
          <p:cNvPr id="54" name="Text Box 7"/>
          <p:cNvSpPr txBox="1">
            <a:spLocks noChangeArrowheads="1"/>
          </p:cNvSpPr>
          <p:nvPr/>
        </p:nvSpPr>
        <p:spPr bwMode="auto">
          <a:xfrm>
            <a:off x="990600" y="5109003"/>
            <a:ext cx="82772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Arial" charset="0"/>
              <a:buChar char="•"/>
            </a:pPr>
            <a:r>
              <a:rPr lang="en-US" sz="1600" dirty="0" smtClean="0"/>
              <a:t>It needs to be rewritten as:                                                          - .420225  </a:t>
            </a:r>
            <a:r>
              <a:rPr lang="en-US" sz="1600" dirty="0" err="1" smtClean="0"/>
              <a:t>E2</a:t>
            </a:r>
            <a:r>
              <a:rPr lang="en-US" sz="1600" dirty="0" smtClean="0"/>
              <a:t> </a:t>
            </a:r>
            <a:endParaRPr lang="en-US" sz="1600" dirty="0"/>
          </a:p>
        </p:txBody>
      </p:sp>
      <p:grpSp>
        <p:nvGrpSpPr>
          <p:cNvPr id="11" name="Group 10"/>
          <p:cNvGrpSpPr/>
          <p:nvPr/>
        </p:nvGrpSpPr>
        <p:grpSpPr>
          <a:xfrm>
            <a:off x="7227093" y="4846649"/>
            <a:ext cx="1002507" cy="316262"/>
            <a:chOff x="5868353" y="4919246"/>
            <a:chExt cx="1002507" cy="316262"/>
          </a:xfrm>
        </p:grpSpPr>
        <p:cxnSp>
          <p:nvCxnSpPr>
            <p:cNvPr id="55" name="Straight Arrow Connector 54"/>
            <p:cNvCxnSpPr/>
            <p:nvPr/>
          </p:nvCxnSpPr>
          <p:spPr>
            <a:xfrm flipH="1">
              <a:off x="5868353" y="5088523"/>
              <a:ext cx="323850" cy="14698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 Box 7"/>
            <p:cNvSpPr txBox="1">
              <a:spLocks noChangeArrowheads="1"/>
            </p:cNvSpPr>
            <p:nvPr/>
          </p:nvSpPr>
          <p:spPr bwMode="auto">
            <a:xfrm>
              <a:off x="6172200" y="4919246"/>
              <a:ext cx="6986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ct val="50000"/>
                </a:spcBef>
              </a:pPr>
              <a:r>
                <a:rPr lang="en-US" sz="1200" i="1" dirty="0" smtClean="0"/>
                <a:t>Sign</a:t>
              </a:r>
              <a:endParaRPr lang="en-US" sz="1200" i="1" dirty="0"/>
            </a:p>
          </p:txBody>
        </p:sp>
      </p:grpSp>
      <p:grpSp>
        <p:nvGrpSpPr>
          <p:cNvPr id="14" name="Group 13"/>
          <p:cNvGrpSpPr/>
          <p:nvPr/>
        </p:nvGrpSpPr>
        <p:grpSpPr>
          <a:xfrm>
            <a:off x="7260336" y="5413803"/>
            <a:ext cx="809626" cy="467498"/>
            <a:chOff x="7260336" y="5486400"/>
            <a:chExt cx="809626" cy="467498"/>
          </a:xfrm>
        </p:grpSpPr>
        <p:sp>
          <p:nvSpPr>
            <p:cNvPr id="57" name="Right Brace 56"/>
            <p:cNvSpPr/>
            <p:nvPr/>
          </p:nvSpPr>
          <p:spPr>
            <a:xfrm rot="5400000">
              <a:off x="7577423" y="5253323"/>
              <a:ext cx="190499" cy="656653"/>
            </a:xfrm>
            <a:prstGeom prst="rightBrace">
              <a:avLst>
                <a:gd name="adj1" fmla="val 16500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8" name="Text Box 7"/>
            <p:cNvSpPr txBox="1">
              <a:spLocks noChangeArrowheads="1"/>
            </p:cNvSpPr>
            <p:nvPr/>
          </p:nvSpPr>
          <p:spPr bwMode="auto">
            <a:xfrm>
              <a:off x="7260336" y="5676899"/>
              <a:ext cx="809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ct val="50000"/>
                </a:spcBef>
              </a:pPr>
              <a:r>
                <a:rPr lang="en-US" sz="1200" dirty="0" smtClean="0"/>
                <a:t>Mantissa</a:t>
              </a:r>
              <a:endParaRPr lang="en-US" sz="1200" dirty="0"/>
            </a:p>
          </p:txBody>
        </p:sp>
      </p:grpSp>
      <p:grpSp>
        <p:nvGrpSpPr>
          <p:cNvPr id="15" name="Group 14"/>
          <p:cNvGrpSpPr/>
          <p:nvPr/>
        </p:nvGrpSpPr>
        <p:grpSpPr>
          <a:xfrm>
            <a:off x="7796117" y="5413803"/>
            <a:ext cx="966883" cy="758397"/>
            <a:chOff x="7796117" y="5486400"/>
            <a:chExt cx="966883" cy="758397"/>
          </a:xfrm>
        </p:grpSpPr>
        <p:sp>
          <p:nvSpPr>
            <p:cNvPr id="59" name="Right Brace 58"/>
            <p:cNvSpPr/>
            <p:nvPr/>
          </p:nvSpPr>
          <p:spPr>
            <a:xfrm rot="5400000">
              <a:off x="8160686" y="5455586"/>
              <a:ext cx="190499" cy="252127"/>
            </a:xfrm>
            <a:prstGeom prst="rightBrace">
              <a:avLst>
                <a:gd name="adj1" fmla="val 16500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60" name="Straight Arrow Connector 59"/>
            <p:cNvCxnSpPr>
              <a:stCxn id="59" idx="1"/>
            </p:cNvCxnSpPr>
            <p:nvPr/>
          </p:nvCxnSpPr>
          <p:spPr>
            <a:xfrm>
              <a:off x="8255935" y="5676899"/>
              <a:ext cx="1" cy="28272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 Box 7"/>
            <p:cNvSpPr txBox="1">
              <a:spLocks noChangeArrowheads="1"/>
            </p:cNvSpPr>
            <p:nvPr/>
          </p:nvSpPr>
          <p:spPr bwMode="auto">
            <a:xfrm>
              <a:off x="7796117" y="5967798"/>
              <a:ext cx="9668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spcBef>
                  <a:spcPct val="50000"/>
                </a:spcBef>
              </a:pPr>
              <a:r>
                <a:rPr lang="en-US" sz="1200" dirty="0" smtClean="0"/>
                <a:t>Exponent</a:t>
              </a:r>
              <a:endParaRPr lang="en-US" sz="1200" dirty="0"/>
            </a:p>
          </p:txBody>
        </p:sp>
      </p:grpSp>
      <p:sp>
        <p:nvSpPr>
          <p:cNvPr id="67" name="Text Box 7"/>
          <p:cNvSpPr txBox="1">
            <a:spLocks noChangeArrowheads="1"/>
          </p:cNvSpPr>
          <p:nvPr/>
        </p:nvSpPr>
        <p:spPr bwMode="auto">
          <a:xfrm>
            <a:off x="990600" y="5337603"/>
            <a:ext cx="82772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Arial" charset="0"/>
              <a:buChar char="•"/>
            </a:pPr>
            <a:r>
              <a:rPr lang="en-US" sz="1600" dirty="0" smtClean="0"/>
              <a:t>And stored (in binary on 32-bits) as:</a:t>
            </a:r>
            <a:endParaRPr lang="en-US" sz="1600" dirty="0"/>
          </a:p>
        </p:txBody>
      </p:sp>
      <p:grpSp>
        <p:nvGrpSpPr>
          <p:cNvPr id="171010" name="Group 171009"/>
          <p:cNvGrpSpPr/>
          <p:nvPr/>
        </p:nvGrpSpPr>
        <p:grpSpPr>
          <a:xfrm>
            <a:off x="228600" y="6154579"/>
            <a:ext cx="7315200" cy="246221"/>
            <a:chOff x="152400" y="6400800"/>
            <a:chExt cx="7315200" cy="246221"/>
          </a:xfrm>
        </p:grpSpPr>
        <p:grpSp>
          <p:nvGrpSpPr>
            <p:cNvPr id="171009" name="Group 171008"/>
            <p:cNvGrpSpPr/>
            <p:nvPr/>
          </p:nvGrpSpPr>
          <p:grpSpPr>
            <a:xfrm>
              <a:off x="152400" y="6400800"/>
              <a:ext cx="3657600" cy="246221"/>
              <a:chOff x="152400" y="6400800"/>
              <a:chExt cx="3657600" cy="246221"/>
            </a:xfrm>
          </p:grpSpPr>
          <p:grpSp>
            <p:nvGrpSpPr>
              <p:cNvPr id="171008" name="Group 171007"/>
              <p:cNvGrpSpPr/>
              <p:nvPr/>
            </p:nvGrpSpPr>
            <p:grpSpPr>
              <a:xfrm>
                <a:off x="152400" y="6400800"/>
                <a:ext cx="1828800" cy="246221"/>
                <a:chOff x="152400" y="6400800"/>
                <a:chExt cx="1828800" cy="246221"/>
              </a:xfrm>
            </p:grpSpPr>
            <p:grpSp>
              <p:nvGrpSpPr>
                <p:cNvPr id="82" name="Group 81"/>
                <p:cNvGrpSpPr/>
                <p:nvPr/>
              </p:nvGrpSpPr>
              <p:grpSpPr>
                <a:xfrm>
                  <a:off x="152400" y="6400800"/>
                  <a:ext cx="914400" cy="246221"/>
                  <a:chOff x="152400" y="6400800"/>
                  <a:chExt cx="914400" cy="246221"/>
                </a:xfrm>
              </p:grpSpPr>
              <p:grpSp>
                <p:nvGrpSpPr>
                  <p:cNvPr id="74" name="Group 73"/>
                  <p:cNvGrpSpPr/>
                  <p:nvPr/>
                </p:nvGrpSpPr>
                <p:grpSpPr>
                  <a:xfrm>
                    <a:off x="152400" y="6400800"/>
                    <a:ext cx="457200" cy="246221"/>
                    <a:chOff x="152400" y="6400800"/>
                    <a:chExt cx="457200" cy="246221"/>
                  </a:xfrm>
                </p:grpSpPr>
                <p:sp>
                  <p:nvSpPr>
                    <p:cNvPr id="63" name="TextBox 62"/>
                    <p:cNvSpPr txBox="1"/>
                    <p:nvPr/>
                  </p:nvSpPr>
                  <p:spPr>
                    <a:xfrm>
                      <a:off x="152400" y="6400800"/>
                      <a:ext cx="228600" cy="246221"/>
                    </a:xfrm>
                    <a:prstGeom prst="rect">
                      <a:avLst/>
                    </a:prstGeom>
                    <a:noFill/>
                    <a:ln>
                      <a:solidFill>
                        <a:schemeClr val="tx1"/>
                      </a:solidFill>
                    </a:ln>
                  </p:spPr>
                  <p:txBody>
                    <a:bodyPr wrap="square" rtlCol="0">
                      <a:spAutoFit/>
                    </a:bodyPr>
                    <a:lstStyle/>
                    <a:p>
                      <a:pPr algn="ctr"/>
                      <a:r>
                        <a:rPr lang="en-US" sz="1000" dirty="0" smtClean="0"/>
                        <a:t>1</a:t>
                      </a:r>
                      <a:endParaRPr lang="en-US" sz="1000" dirty="0"/>
                    </a:p>
                  </p:txBody>
                </p:sp>
                <p:sp>
                  <p:nvSpPr>
                    <p:cNvPr id="130" name="TextBox 129"/>
                    <p:cNvSpPr txBox="1"/>
                    <p:nvPr/>
                  </p:nvSpPr>
                  <p:spPr>
                    <a:xfrm>
                      <a:off x="381000" y="6400800"/>
                      <a:ext cx="228600" cy="246221"/>
                    </a:xfrm>
                    <a:prstGeom prst="rect">
                      <a:avLst/>
                    </a:prstGeom>
                    <a:noFill/>
                    <a:ln>
                      <a:solidFill>
                        <a:schemeClr val="tx1"/>
                      </a:solidFill>
                    </a:ln>
                  </p:spPr>
                  <p:txBody>
                    <a:bodyPr wrap="square" rtlCol="0">
                      <a:spAutoFit/>
                    </a:bodyPr>
                    <a:lstStyle/>
                    <a:p>
                      <a:pPr algn="ctr"/>
                      <a:r>
                        <a:rPr lang="en-US" sz="1000" dirty="0" smtClean="0"/>
                        <a:t>0</a:t>
                      </a:r>
                      <a:endParaRPr lang="en-US" sz="1000" dirty="0"/>
                    </a:p>
                  </p:txBody>
                </p:sp>
              </p:grpSp>
              <p:grpSp>
                <p:nvGrpSpPr>
                  <p:cNvPr id="132" name="Group 131"/>
                  <p:cNvGrpSpPr/>
                  <p:nvPr/>
                </p:nvGrpSpPr>
                <p:grpSpPr>
                  <a:xfrm>
                    <a:off x="609600" y="6400800"/>
                    <a:ext cx="457200" cy="246221"/>
                    <a:chOff x="152400" y="6400800"/>
                    <a:chExt cx="457200" cy="246221"/>
                  </a:xfrm>
                </p:grpSpPr>
                <p:sp>
                  <p:nvSpPr>
                    <p:cNvPr id="133" name="TextBox 132"/>
                    <p:cNvSpPr txBox="1"/>
                    <p:nvPr/>
                  </p:nvSpPr>
                  <p:spPr>
                    <a:xfrm>
                      <a:off x="152400" y="6400800"/>
                      <a:ext cx="228600" cy="246221"/>
                    </a:xfrm>
                    <a:prstGeom prst="rect">
                      <a:avLst/>
                    </a:prstGeom>
                    <a:noFill/>
                    <a:ln>
                      <a:solidFill>
                        <a:schemeClr val="tx1"/>
                      </a:solidFill>
                    </a:ln>
                  </p:spPr>
                  <p:txBody>
                    <a:bodyPr wrap="square" rtlCol="0">
                      <a:spAutoFit/>
                    </a:bodyPr>
                    <a:lstStyle/>
                    <a:p>
                      <a:pPr algn="ctr"/>
                      <a:r>
                        <a:rPr lang="en-US" sz="1000" dirty="0" smtClean="0"/>
                        <a:t>0</a:t>
                      </a:r>
                      <a:endParaRPr lang="en-US" sz="1000" dirty="0"/>
                    </a:p>
                  </p:txBody>
                </p:sp>
                <p:sp>
                  <p:nvSpPr>
                    <p:cNvPr id="134" name="TextBox 133"/>
                    <p:cNvSpPr txBox="1"/>
                    <p:nvPr/>
                  </p:nvSpPr>
                  <p:spPr>
                    <a:xfrm>
                      <a:off x="381000" y="6400800"/>
                      <a:ext cx="228600" cy="246221"/>
                    </a:xfrm>
                    <a:prstGeom prst="rect">
                      <a:avLst/>
                    </a:prstGeom>
                    <a:noFill/>
                    <a:ln>
                      <a:solidFill>
                        <a:schemeClr val="tx1"/>
                      </a:solidFill>
                    </a:ln>
                  </p:spPr>
                  <p:txBody>
                    <a:bodyPr wrap="square" rtlCol="0">
                      <a:spAutoFit/>
                    </a:bodyPr>
                    <a:lstStyle/>
                    <a:p>
                      <a:pPr algn="ctr"/>
                      <a:r>
                        <a:rPr lang="en-US" sz="1000" dirty="0" smtClean="0"/>
                        <a:t>0</a:t>
                      </a:r>
                      <a:endParaRPr lang="en-US" sz="1000" dirty="0"/>
                    </a:p>
                  </p:txBody>
                </p:sp>
              </p:grpSp>
            </p:grpSp>
            <p:grpSp>
              <p:nvGrpSpPr>
                <p:cNvPr id="136" name="Group 135"/>
                <p:cNvGrpSpPr/>
                <p:nvPr/>
              </p:nvGrpSpPr>
              <p:grpSpPr>
                <a:xfrm>
                  <a:off x="1066800" y="6400800"/>
                  <a:ext cx="914400" cy="246221"/>
                  <a:chOff x="152400" y="6400800"/>
                  <a:chExt cx="914400" cy="246221"/>
                </a:xfrm>
              </p:grpSpPr>
              <p:grpSp>
                <p:nvGrpSpPr>
                  <p:cNvPr id="137" name="Group 136"/>
                  <p:cNvGrpSpPr/>
                  <p:nvPr/>
                </p:nvGrpSpPr>
                <p:grpSpPr>
                  <a:xfrm>
                    <a:off x="152400" y="6400800"/>
                    <a:ext cx="457200" cy="246221"/>
                    <a:chOff x="152400" y="6400800"/>
                    <a:chExt cx="457200" cy="246221"/>
                  </a:xfrm>
                </p:grpSpPr>
                <p:sp>
                  <p:nvSpPr>
                    <p:cNvPr id="141" name="TextBox 140"/>
                    <p:cNvSpPr txBox="1"/>
                    <p:nvPr/>
                  </p:nvSpPr>
                  <p:spPr>
                    <a:xfrm>
                      <a:off x="152400" y="6400800"/>
                      <a:ext cx="228600" cy="246221"/>
                    </a:xfrm>
                    <a:prstGeom prst="rect">
                      <a:avLst/>
                    </a:prstGeom>
                    <a:noFill/>
                    <a:ln>
                      <a:solidFill>
                        <a:schemeClr val="tx1"/>
                      </a:solidFill>
                    </a:ln>
                  </p:spPr>
                  <p:txBody>
                    <a:bodyPr wrap="square" rtlCol="0">
                      <a:spAutoFit/>
                    </a:bodyPr>
                    <a:lstStyle/>
                    <a:p>
                      <a:pPr algn="ctr"/>
                      <a:r>
                        <a:rPr lang="en-US" sz="1000" dirty="0" smtClean="0"/>
                        <a:t>0</a:t>
                      </a:r>
                      <a:endParaRPr lang="en-US" sz="1000" dirty="0"/>
                    </a:p>
                  </p:txBody>
                </p:sp>
                <p:sp>
                  <p:nvSpPr>
                    <p:cNvPr id="142" name="TextBox 141"/>
                    <p:cNvSpPr txBox="1"/>
                    <p:nvPr/>
                  </p:nvSpPr>
                  <p:spPr>
                    <a:xfrm>
                      <a:off x="381000" y="6400800"/>
                      <a:ext cx="228600" cy="246221"/>
                    </a:xfrm>
                    <a:prstGeom prst="rect">
                      <a:avLst/>
                    </a:prstGeom>
                    <a:noFill/>
                    <a:ln>
                      <a:solidFill>
                        <a:schemeClr val="tx1"/>
                      </a:solidFill>
                    </a:ln>
                  </p:spPr>
                  <p:txBody>
                    <a:bodyPr wrap="square" rtlCol="0">
                      <a:spAutoFit/>
                    </a:bodyPr>
                    <a:lstStyle/>
                    <a:p>
                      <a:pPr algn="ctr"/>
                      <a:r>
                        <a:rPr lang="en-US" sz="1000" dirty="0" smtClean="0"/>
                        <a:t>0</a:t>
                      </a:r>
                      <a:endParaRPr lang="en-US" sz="1000" dirty="0"/>
                    </a:p>
                  </p:txBody>
                </p:sp>
              </p:grpSp>
              <p:grpSp>
                <p:nvGrpSpPr>
                  <p:cNvPr id="138" name="Group 137"/>
                  <p:cNvGrpSpPr/>
                  <p:nvPr/>
                </p:nvGrpSpPr>
                <p:grpSpPr>
                  <a:xfrm>
                    <a:off x="609600" y="6400800"/>
                    <a:ext cx="457200" cy="246221"/>
                    <a:chOff x="152400" y="6400800"/>
                    <a:chExt cx="457200" cy="246221"/>
                  </a:xfrm>
                </p:grpSpPr>
                <p:sp>
                  <p:nvSpPr>
                    <p:cNvPr id="139" name="TextBox 138"/>
                    <p:cNvSpPr txBox="1"/>
                    <p:nvPr/>
                  </p:nvSpPr>
                  <p:spPr>
                    <a:xfrm>
                      <a:off x="152400" y="6400800"/>
                      <a:ext cx="228600" cy="246221"/>
                    </a:xfrm>
                    <a:prstGeom prst="rect">
                      <a:avLst/>
                    </a:prstGeom>
                    <a:noFill/>
                    <a:ln>
                      <a:solidFill>
                        <a:schemeClr val="tx1"/>
                      </a:solidFill>
                    </a:ln>
                  </p:spPr>
                  <p:txBody>
                    <a:bodyPr wrap="square" rtlCol="0">
                      <a:spAutoFit/>
                    </a:bodyPr>
                    <a:lstStyle/>
                    <a:p>
                      <a:pPr algn="ctr"/>
                      <a:r>
                        <a:rPr lang="en-US" sz="1000" dirty="0" smtClean="0"/>
                        <a:t>1</a:t>
                      </a:r>
                      <a:endParaRPr lang="en-US" sz="1000" dirty="0"/>
                    </a:p>
                  </p:txBody>
                </p:sp>
                <p:sp>
                  <p:nvSpPr>
                    <p:cNvPr id="140" name="TextBox 139"/>
                    <p:cNvSpPr txBox="1"/>
                    <p:nvPr/>
                  </p:nvSpPr>
                  <p:spPr>
                    <a:xfrm>
                      <a:off x="381000" y="6400800"/>
                      <a:ext cx="228600" cy="246221"/>
                    </a:xfrm>
                    <a:prstGeom prst="rect">
                      <a:avLst/>
                    </a:prstGeom>
                    <a:noFill/>
                    <a:ln>
                      <a:solidFill>
                        <a:schemeClr val="tx1"/>
                      </a:solidFill>
                    </a:ln>
                  </p:spPr>
                  <p:txBody>
                    <a:bodyPr wrap="square" rtlCol="0">
                      <a:spAutoFit/>
                    </a:bodyPr>
                    <a:lstStyle/>
                    <a:p>
                      <a:pPr algn="ctr"/>
                      <a:r>
                        <a:rPr lang="en-US" sz="1000" dirty="0" smtClean="0"/>
                        <a:t>0</a:t>
                      </a:r>
                      <a:endParaRPr lang="en-US" sz="1000" dirty="0"/>
                    </a:p>
                  </p:txBody>
                </p:sp>
              </p:grpSp>
            </p:grpSp>
          </p:grpSp>
          <p:grpSp>
            <p:nvGrpSpPr>
              <p:cNvPr id="144" name="Group 143"/>
              <p:cNvGrpSpPr/>
              <p:nvPr/>
            </p:nvGrpSpPr>
            <p:grpSpPr>
              <a:xfrm>
                <a:off x="1981200" y="6400800"/>
                <a:ext cx="1828800" cy="246221"/>
                <a:chOff x="152400" y="6400800"/>
                <a:chExt cx="1828800" cy="246221"/>
              </a:xfrm>
            </p:grpSpPr>
            <p:grpSp>
              <p:nvGrpSpPr>
                <p:cNvPr id="145" name="Group 144"/>
                <p:cNvGrpSpPr/>
                <p:nvPr/>
              </p:nvGrpSpPr>
              <p:grpSpPr>
                <a:xfrm>
                  <a:off x="152400" y="6400800"/>
                  <a:ext cx="914400" cy="246221"/>
                  <a:chOff x="152400" y="6400800"/>
                  <a:chExt cx="914400" cy="246221"/>
                </a:xfrm>
              </p:grpSpPr>
              <p:grpSp>
                <p:nvGrpSpPr>
                  <p:cNvPr id="153" name="Group 152"/>
                  <p:cNvGrpSpPr/>
                  <p:nvPr/>
                </p:nvGrpSpPr>
                <p:grpSpPr>
                  <a:xfrm>
                    <a:off x="152400" y="6400800"/>
                    <a:ext cx="457200" cy="246221"/>
                    <a:chOff x="152400" y="6400800"/>
                    <a:chExt cx="457200" cy="246221"/>
                  </a:xfrm>
                </p:grpSpPr>
                <p:sp>
                  <p:nvSpPr>
                    <p:cNvPr id="157" name="TextBox 156"/>
                    <p:cNvSpPr txBox="1"/>
                    <p:nvPr/>
                  </p:nvSpPr>
                  <p:spPr>
                    <a:xfrm>
                      <a:off x="152400" y="6400800"/>
                      <a:ext cx="228600" cy="246221"/>
                    </a:xfrm>
                    <a:prstGeom prst="rect">
                      <a:avLst/>
                    </a:prstGeom>
                    <a:noFill/>
                    <a:ln>
                      <a:solidFill>
                        <a:schemeClr val="tx1"/>
                      </a:solidFill>
                    </a:ln>
                  </p:spPr>
                  <p:txBody>
                    <a:bodyPr wrap="square" rtlCol="0">
                      <a:spAutoFit/>
                    </a:bodyPr>
                    <a:lstStyle/>
                    <a:p>
                      <a:pPr algn="ctr"/>
                      <a:r>
                        <a:rPr lang="en-US" sz="1000" dirty="0" smtClean="0"/>
                        <a:t>0</a:t>
                      </a:r>
                      <a:endParaRPr lang="en-US" sz="1000" dirty="0"/>
                    </a:p>
                  </p:txBody>
                </p:sp>
                <p:sp>
                  <p:nvSpPr>
                    <p:cNvPr id="158" name="TextBox 157"/>
                    <p:cNvSpPr txBox="1"/>
                    <p:nvPr/>
                  </p:nvSpPr>
                  <p:spPr>
                    <a:xfrm>
                      <a:off x="381000" y="6400800"/>
                      <a:ext cx="228600" cy="246221"/>
                    </a:xfrm>
                    <a:prstGeom prst="rect">
                      <a:avLst/>
                    </a:prstGeom>
                    <a:noFill/>
                    <a:ln>
                      <a:solidFill>
                        <a:schemeClr val="tx1"/>
                      </a:solidFill>
                    </a:ln>
                  </p:spPr>
                  <p:txBody>
                    <a:bodyPr wrap="square" rtlCol="0">
                      <a:spAutoFit/>
                    </a:bodyPr>
                    <a:lstStyle/>
                    <a:p>
                      <a:pPr algn="ctr"/>
                      <a:r>
                        <a:rPr lang="en-US" sz="1000" dirty="0" smtClean="0"/>
                        <a:t>0</a:t>
                      </a:r>
                      <a:endParaRPr lang="en-US" sz="1000" dirty="0"/>
                    </a:p>
                  </p:txBody>
                </p:sp>
              </p:grpSp>
              <p:grpSp>
                <p:nvGrpSpPr>
                  <p:cNvPr id="154" name="Group 153"/>
                  <p:cNvGrpSpPr/>
                  <p:nvPr/>
                </p:nvGrpSpPr>
                <p:grpSpPr>
                  <a:xfrm>
                    <a:off x="609600" y="6400800"/>
                    <a:ext cx="457200" cy="246221"/>
                    <a:chOff x="152400" y="6400800"/>
                    <a:chExt cx="457200" cy="246221"/>
                  </a:xfrm>
                </p:grpSpPr>
                <p:sp>
                  <p:nvSpPr>
                    <p:cNvPr id="155" name="TextBox 154"/>
                    <p:cNvSpPr txBox="1"/>
                    <p:nvPr/>
                  </p:nvSpPr>
                  <p:spPr>
                    <a:xfrm>
                      <a:off x="152400" y="6400800"/>
                      <a:ext cx="228600" cy="246221"/>
                    </a:xfrm>
                    <a:prstGeom prst="rect">
                      <a:avLst/>
                    </a:prstGeom>
                    <a:noFill/>
                    <a:ln>
                      <a:solidFill>
                        <a:schemeClr val="tx1"/>
                      </a:solidFill>
                    </a:ln>
                  </p:spPr>
                  <p:txBody>
                    <a:bodyPr wrap="square" rtlCol="0">
                      <a:spAutoFit/>
                    </a:bodyPr>
                    <a:lstStyle/>
                    <a:p>
                      <a:pPr algn="ctr"/>
                      <a:r>
                        <a:rPr lang="en-US" sz="1000" dirty="0" smtClean="0"/>
                        <a:t>0</a:t>
                      </a:r>
                      <a:endParaRPr lang="en-US" sz="1000" dirty="0"/>
                    </a:p>
                  </p:txBody>
                </p:sp>
                <p:sp>
                  <p:nvSpPr>
                    <p:cNvPr id="156" name="TextBox 155"/>
                    <p:cNvSpPr txBox="1"/>
                    <p:nvPr/>
                  </p:nvSpPr>
                  <p:spPr>
                    <a:xfrm>
                      <a:off x="381000" y="6400800"/>
                      <a:ext cx="228600" cy="246221"/>
                    </a:xfrm>
                    <a:prstGeom prst="rect">
                      <a:avLst/>
                    </a:prstGeom>
                    <a:noFill/>
                    <a:ln>
                      <a:solidFill>
                        <a:schemeClr val="tx1"/>
                      </a:solidFill>
                    </a:ln>
                  </p:spPr>
                  <p:txBody>
                    <a:bodyPr wrap="square" rtlCol="0">
                      <a:spAutoFit/>
                    </a:bodyPr>
                    <a:lstStyle/>
                    <a:p>
                      <a:pPr algn="ctr"/>
                      <a:r>
                        <a:rPr lang="en-US" sz="1000" dirty="0" smtClean="0"/>
                        <a:t>0</a:t>
                      </a:r>
                      <a:endParaRPr lang="en-US" sz="1000" dirty="0"/>
                    </a:p>
                  </p:txBody>
                </p:sp>
              </p:grpSp>
            </p:grpSp>
            <p:grpSp>
              <p:nvGrpSpPr>
                <p:cNvPr id="146" name="Group 145"/>
                <p:cNvGrpSpPr/>
                <p:nvPr/>
              </p:nvGrpSpPr>
              <p:grpSpPr>
                <a:xfrm>
                  <a:off x="1066800" y="6400800"/>
                  <a:ext cx="914400" cy="246221"/>
                  <a:chOff x="152400" y="6400800"/>
                  <a:chExt cx="914400" cy="246221"/>
                </a:xfrm>
              </p:grpSpPr>
              <p:grpSp>
                <p:nvGrpSpPr>
                  <p:cNvPr id="147" name="Group 146"/>
                  <p:cNvGrpSpPr/>
                  <p:nvPr/>
                </p:nvGrpSpPr>
                <p:grpSpPr>
                  <a:xfrm>
                    <a:off x="152400" y="6400800"/>
                    <a:ext cx="457200" cy="246221"/>
                    <a:chOff x="152400" y="6400800"/>
                    <a:chExt cx="457200" cy="246221"/>
                  </a:xfrm>
                </p:grpSpPr>
                <p:sp>
                  <p:nvSpPr>
                    <p:cNvPr id="151" name="TextBox 150"/>
                    <p:cNvSpPr txBox="1"/>
                    <p:nvPr/>
                  </p:nvSpPr>
                  <p:spPr>
                    <a:xfrm>
                      <a:off x="152400" y="6400800"/>
                      <a:ext cx="228600" cy="246221"/>
                    </a:xfrm>
                    <a:prstGeom prst="rect">
                      <a:avLst/>
                    </a:prstGeom>
                    <a:noFill/>
                    <a:ln>
                      <a:solidFill>
                        <a:schemeClr val="tx1"/>
                      </a:solidFill>
                    </a:ln>
                  </p:spPr>
                  <p:txBody>
                    <a:bodyPr wrap="square" rtlCol="0">
                      <a:spAutoFit/>
                    </a:bodyPr>
                    <a:lstStyle/>
                    <a:p>
                      <a:pPr algn="ctr"/>
                      <a:r>
                        <a:rPr lang="en-US" sz="1000" dirty="0" smtClean="0"/>
                        <a:t>0</a:t>
                      </a:r>
                      <a:endParaRPr lang="en-US" sz="1000" dirty="0"/>
                    </a:p>
                  </p:txBody>
                </p:sp>
                <p:sp>
                  <p:nvSpPr>
                    <p:cNvPr id="152" name="TextBox 151"/>
                    <p:cNvSpPr txBox="1"/>
                    <p:nvPr/>
                  </p:nvSpPr>
                  <p:spPr>
                    <a:xfrm>
                      <a:off x="381000" y="6400800"/>
                      <a:ext cx="228600" cy="246221"/>
                    </a:xfrm>
                    <a:prstGeom prst="rect">
                      <a:avLst/>
                    </a:prstGeom>
                    <a:noFill/>
                    <a:ln>
                      <a:solidFill>
                        <a:schemeClr val="tx1"/>
                      </a:solidFill>
                    </a:ln>
                  </p:spPr>
                  <p:txBody>
                    <a:bodyPr wrap="square" rtlCol="0">
                      <a:spAutoFit/>
                    </a:bodyPr>
                    <a:lstStyle/>
                    <a:p>
                      <a:pPr algn="ctr"/>
                      <a:r>
                        <a:rPr lang="en-US" sz="1000" dirty="0" smtClean="0"/>
                        <a:t>0</a:t>
                      </a:r>
                      <a:endParaRPr lang="en-US" sz="1000" dirty="0"/>
                    </a:p>
                  </p:txBody>
                </p:sp>
              </p:grpSp>
              <p:grpSp>
                <p:nvGrpSpPr>
                  <p:cNvPr id="148" name="Group 147"/>
                  <p:cNvGrpSpPr/>
                  <p:nvPr/>
                </p:nvGrpSpPr>
                <p:grpSpPr>
                  <a:xfrm>
                    <a:off x="609600" y="6400800"/>
                    <a:ext cx="457200" cy="246221"/>
                    <a:chOff x="152400" y="6400800"/>
                    <a:chExt cx="457200" cy="246221"/>
                  </a:xfrm>
                </p:grpSpPr>
                <p:sp>
                  <p:nvSpPr>
                    <p:cNvPr id="149" name="TextBox 148"/>
                    <p:cNvSpPr txBox="1"/>
                    <p:nvPr/>
                  </p:nvSpPr>
                  <p:spPr>
                    <a:xfrm>
                      <a:off x="152400" y="6400800"/>
                      <a:ext cx="228600" cy="246221"/>
                    </a:xfrm>
                    <a:prstGeom prst="rect">
                      <a:avLst/>
                    </a:prstGeom>
                    <a:noFill/>
                    <a:ln>
                      <a:solidFill>
                        <a:schemeClr val="tx1"/>
                      </a:solidFill>
                    </a:ln>
                  </p:spPr>
                  <p:txBody>
                    <a:bodyPr wrap="square" rtlCol="0">
                      <a:spAutoFit/>
                    </a:bodyPr>
                    <a:lstStyle/>
                    <a:p>
                      <a:pPr algn="ctr"/>
                      <a:r>
                        <a:rPr lang="en-US" sz="1000" dirty="0" smtClean="0"/>
                        <a:t>0</a:t>
                      </a:r>
                      <a:endParaRPr lang="en-US" sz="1000" dirty="0"/>
                    </a:p>
                  </p:txBody>
                </p:sp>
                <p:sp>
                  <p:nvSpPr>
                    <p:cNvPr id="150" name="TextBox 149"/>
                    <p:cNvSpPr txBox="1"/>
                    <p:nvPr/>
                  </p:nvSpPr>
                  <p:spPr>
                    <a:xfrm>
                      <a:off x="381000" y="6400800"/>
                      <a:ext cx="228600" cy="246221"/>
                    </a:xfrm>
                    <a:prstGeom prst="rect">
                      <a:avLst/>
                    </a:prstGeom>
                    <a:noFill/>
                    <a:ln>
                      <a:solidFill>
                        <a:schemeClr val="tx1"/>
                      </a:solidFill>
                    </a:ln>
                  </p:spPr>
                  <p:txBody>
                    <a:bodyPr wrap="square" rtlCol="0">
                      <a:spAutoFit/>
                    </a:bodyPr>
                    <a:lstStyle/>
                    <a:p>
                      <a:pPr algn="ctr"/>
                      <a:r>
                        <a:rPr lang="en-US" sz="1000" dirty="0" smtClean="0"/>
                        <a:t>0</a:t>
                      </a:r>
                      <a:endParaRPr lang="en-US" sz="1000" dirty="0"/>
                    </a:p>
                  </p:txBody>
                </p:sp>
              </p:grpSp>
            </p:grpSp>
          </p:grpSp>
        </p:grpSp>
        <p:grpSp>
          <p:nvGrpSpPr>
            <p:cNvPr id="160" name="Group 159"/>
            <p:cNvGrpSpPr/>
            <p:nvPr/>
          </p:nvGrpSpPr>
          <p:grpSpPr>
            <a:xfrm>
              <a:off x="3810000" y="6400800"/>
              <a:ext cx="3657600" cy="246221"/>
              <a:chOff x="152400" y="6400800"/>
              <a:chExt cx="3657600" cy="246221"/>
            </a:xfrm>
          </p:grpSpPr>
          <p:grpSp>
            <p:nvGrpSpPr>
              <p:cNvPr id="161" name="Group 160"/>
              <p:cNvGrpSpPr/>
              <p:nvPr/>
            </p:nvGrpSpPr>
            <p:grpSpPr>
              <a:xfrm>
                <a:off x="152400" y="6400800"/>
                <a:ext cx="1828800" cy="246221"/>
                <a:chOff x="152400" y="6400800"/>
                <a:chExt cx="1828800" cy="246221"/>
              </a:xfrm>
            </p:grpSpPr>
            <p:grpSp>
              <p:nvGrpSpPr>
                <p:cNvPr id="177" name="Group 176"/>
                <p:cNvGrpSpPr/>
                <p:nvPr/>
              </p:nvGrpSpPr>
              <p:grpSpPr>
                <a:xfrm>
                  <a:off x="152400" y="6400800"/>
                  <a:ext cx="914400" cy="246221"/>
                  <a:chOff x="152400" y="6400800"/>
                  <a:chExt cx="914400" cy="246221"/>
                </a:xfrm>
              </p:grpSpPr>
              <p:grpSp>
                <p:nvGrpSpPr>
                  <p:cNvPr id="185" name="Group 184"/>
                  <p:cNvGrpSpPr/>
                  <p:nvPr/>
                </p:nvGrpSpPr>
                <p:grpSpPr>
                  <a:xfrm>
                    <a:off x="152400" y="6400800"/>
                    <a:ext cx="457200" cy="246221"/>
                    <a:chOff x="152400" y="6400800"/>
                    <a:chExt cx="457200" cy="246221"/>
                  </a:xfrm>
                </p:grpSpPr>
                <p:sp>
                  <p:nvSpPr>
                    <p:cNvPr id="189" name="TextBox 188"/>
                    <p:cNvSpPr txBox="1"/>
                    <p:nvPr/>
                  </p:nvSpPr>
                  <p:spPr>
                    <a:xfrm>
                      <a:off x="152400" y="6400800"/>
                      <a:ext cx="228600" cy="246221"/>
                    </a:xfrm>
                    <a:prstGeom prst="rect">
                      <a:avLst/>
                    </a:prstGeom>
                    <a:noFill/>
                    <a:ln>
                      <a:solidFill>
                        <a:schemeClr val="tx1"/>
                      </a:solidFill>
                    </a:ln>
                  </p:spPr>
                  <p:txBody>
                    <a:bodyPr wrap="square" rtlCol="0">
                      <a:spAutoFit/>
                    </a:bodyPr>
                    <a:lstStyle/>
                    <a:p>
                      <a:pPr algn="ctr"/>
                      <a:r>
                        <a:rPr lang="en-US" sz="1000" dirty="0" smtClean="0"/>
                        <a:t>0</a:t>
                      </a:r>
                      <a:endParaRPr lang="en-US" sz="1000" dirty="0"/>
                    </a:p>
                  </p:txBody>
                </p:sp>
                <p:sp>
                  <p:nvSpPr>
                    <p:cNvPr id="190" name="TextBox 189"/>
                    <p:cNvSpPr txBox="1"/>
                    <p:nvPr/>
                  </p:nvSpPr>
                  <p:spPr>
                    <a:xfrm>
                      <a:off x="381000" y="6400800"/>
                      <a:ext cx="228600" cy="246221"/>
                    </a:xfrm>
                    <a:prstGeom prst="rect">
                      <a:avLst/>
                    </a:prstGeom>
                    <a:noFill/>
                    <a:ln>
                      <a:solidFill>
                        <a:schemeClr val="tx1"/>
                      </a:solidFill>
                    </a:ln>
                  </p:spPr>
                  <p:txBody>
                    <a:bodyPr wrap="square" rtlCol="0">
                      <a:spAutoFit/>
                    </a:bodyPr>
                    <a:lstStyle/>
                    <a:p>
                      <a:pPr algn="ctr"/>
                      <a:r>
                        <a:rPr lang="en-US" sz="1000" dirty="0" smtClean="0"/>
                        <a:t>1</a:t>
                      </a:r>
                      <a:endParaRPr lang="en-US" sz="1000" dirty="0"/>
                    </a:p>
                  </p:txBody>
                </p:sp>
              </p:grpSp>
              <p:grpSp>
                <p:nvGrpSpPr>
                  <p:cNvPr id="186" name="Group 185"/>
                  <p:cNvGrpSpPr/>
                  <p:nvPr/>
                </p:nvGrpSpPr>
                <p:grpSpPr>
                  <a:xfrm>
                    <a:off x="609600" y="6400800"/>
                    <a:ext cx="457200" cy="246221"/>
                    <a:chOff x="152400" y="6400800"/>
                    <a:chExt cx="457200" cy="246221"/>
                  </a:xfrm>
                </p:grpSpPr>
                <p:sp>
                  <p:nvSpPr>
                    <p:cNvPr id="187" name="TextBox 186"/>
                    <p:cNvSpPr txBox="1"/>
                    <p:nvPr/>
                  </p:nvSpPr>
                  <p:spPr>
                    <a:xfrm>
                      <a:off x="152400" y="6400800"/>
                      <a:ext cx="228600" cy="246221"/>
                    </a:xfrm>
                    <a:prstGeom prst="rect">
                      <a:avLst/>
                    </a:prstGeom>
                    <a:noFill/>
                    <a:ln>
                      <a:solidFill>
                        <a:schemeClr val="tx1"/>
                      </a:solidFill>
                    </a:ln>
                  </p:spPr>
                  <p:txBody>
                    <a:bodyPr wrap="square" rtlCol="0">
                      <a:spAutoFit/>
                    </a:bodyPr>
                    <a:lstStyle/>
                    <a:p>
                      <a:pPr algn="ctr"/>
                      <a:r>
                        <a:rPr lang="en-US" sz="1000" dirty="0" smtClean="0"/>
                        <a:t>1</a:t>
                      </a:r>
                      <a:endParaRPr lang="en-US" sz="1000" dirty="0"/>
                    </a:p>
                  </p:txBody>
                </p:sp>
                <p:sp>
                  <p:nvSpPr>
                    <p:cNvPr id="188" name="TextBox 187"/>
                    <p:cNvSpPr txBox="1"/>
                    <p:nvPr/>
                  </p:nvSpPr>
                  <p:spPr>
                    <a:xfrm>
                      <a:off x="381000" y="6400800"/>
                      <a:ext cx="228600" cy="246221"/>
                    </a:xfrm>
                    <a:prstGeom prst="rect">
                      <a:avLst/>
                    </a:prstGeom>
                    <a:noFill/>
                    <a:ln>
                      <a:solidFill>
                        <a:schemeClr val="tx1"/>
                      </a:solidFill>
                    </a:ln>
                  </p:spPr>
                  <p:txBody>
                    <a:bodyPr wrap="square" rtlCol="0">
                      <a:spAutoFit/>
                    </a:bodyPr>
                    <a:lstStyle/>
                    <a:p>
                      <a:pPr algn="ctr"/>
                      <a:r>
                        <a:rPr lang="en-US" sz="1000" dirty="0" smtClean="0"/>
                        <a:t>0</a:t>
                      </a:r>
                      <a:endParaRPr lang="en-US" sz="1000" dirty="0"/>
                    </a:p>
                  </p:txBody>
                </p:sp>
              </p:grpSp>
            </p:grpSp>
            <p:grpSp>
              <p:nvGrpSpPr>
                <p:cNvPr id="178" name="Group 177"/>
                <p:cNvGrpSpPr/>
                <p:nvPr/>
              </p:nvGrpSpPr>
              <p:grpSpPr>
                <a:xfrm>
                  <a:off x="1066800" y="6400800"/>
                  <a:ext cx="914400" cy="246221"/>
                  <a:chOff x="152400" y="6400800"/>
                  <a:chExt cx="914400" cy="246221"/>
                </a:xfrm>
              </p:grpSpPr>
              <p:grpSp>
                <p:nvGrpSpPr>
                  <p:cNvPr id="179" name="Group 178"/>
                  <p:cNvGrpSpPr/>
                  <p:nvPr/>
                </p:nvGrpSpPr>
                <p:grpSpPr>
                  <a:xfrm>
                    <a:off x="152400" y="6400800"/>
                    <a:ext cx="457200" cy="246221"/>
                    <a:chOff x="152400" y="6400800"/>
                    <a:chExt cx="457200" cy="246221"/>
                  </a:xfrm>
                </p:grpSpPr>
                <p:sp>
                  <p:nvSpPr>
                    <p:cNvPr id="183" name="TextBox 182"/>
                    <p:cNvSpPr txBox="1"/>
                    <p:nvPr/>
                  </p:nvSpPr>
                  <p:spPr>
                    <a:xfrm>
                      <a:off x="152400" y="6400800"/>
                      <a:ext cx="228600" cy="246221"/>
                    </a:xfrm>
                    <a:prstGeom prst="rect">
                      <a:avLst/>
                    </a:prstGeom>
                    <a:noFill/>
                    <a:ln>
                      <a:solidFill>
                        <a:schemeClr val="tx1"/>
                      </a:solidFill>
                    </a:ln>
                  </p:spPr>
                  <p:txBody>
                    <a:bodyPr wrap="square" rtlCol="0">
                      <a:spAutoFit/>
                    </a:bodyPr>
                    <a:lstStyle/>
                    <a:p>
                      <a:pPr algn="ctr"/>
                      <a:r>
                        <a:rPr lang="en-US" sz="1000" dirty="0" smtClean="0"/>
                        <a:t>1</a:t>
                      </a:r>
                      <a:endParaRPr lang="en-US" sz="1000" dirty="0"/>
                    </a:p>
                  </p:txBody>
                </p:sp>
                <p:sp>
                  <p:nvSpPr>
                    <p:cNvPr id="184" name="TextBox 183"/>
                    <p:cNvSpPr txBox="1"/>
                    <p:nvPr/>
                  </p:nvSpPr>
                  <p:spPr>
                    <a:xfrm>
                      <a:off x="381000" y="6400800"/>
                      <a:ext cx="228600" cy="246221"/>
                    </a:xfrm>
                    <a:prstGeom prst="rect">
                      <a:avLst/>
                    </a:prstGeom>
                    <a:noFill/>
                    <a:ln>
                      <a:solidFill>
                        <a:schemeClr val="tx1"/>
                      </a:solidFill>
                    </a:ln>
                  </p:spPr>
                  <p:txBody>
                    <a:bodyPr wrap="square" rtlCol="0">
                      <a:spAutoFit/>
                    </a:bodyPr>
                    <a:lstStyle/>
                    <a:p>
                      <a:pPr algn="ctr"/>
                      <a:r>
                        <a:rPr lang="en-US" sz="1000" dirty="0" smtClean="0"/>
                        <a:t>0</a:t>
                      </a:r>
                      <a:endParaRPr lang="en-US" sz="1000" dirty="0"/>
                    </a:p>
                  </p:txBody>
                </p:sp>
              </p:grpSp>
              <p:grpSp>
                <p:nvGrpSpPr>
                  <p:cNvPr id="180" name="Group 179"/>
                  <p:cNvGrpSpPr/>
                  <p:nvPr/>
                </p:nvGrpSpPr>
                <p:grpSpPr>
                  <a:xfrm>
                    <a:off x="609600" y="6400800"/>
                    <a:ext cx="457200" cy="246221"/>
                    <a:chOff x="152400" y="6400800"/>
                    <a:chExt cx="457200" cy="246221"/>
                  </a:xfrm>
                </p:grpSpPr>
                <p:sp>
                  <p:nvSpPr>
                    <p:cNvPr id="181" name="TextBox 180"/>
                    <p:cNvSpPr txBox="1"/>
                    <p:nvPr/>
                  </p:nvSpPr>
                  <p:spPr>
                    <a:xfrm>
                      <a:off x="152400" y="6400800"/>
                      <a:ext cx="228600" cy="246221"/>
                    </a:xfrm>
                    <a:prstGeom prst="rect">
                      <a:avLst/>
                    </a:prstGeom>
                    <a:noFill/>
                    <a:ln>
                      <a:solidFill>
                        <a:schemeClr val="tx1"/>
                      </a:solidFill>
                    </a:ln>
                  </p:spPr>
                  <p:txBody>
                    <a:bodyPr wrap="square" rtlCol="0">
                      <a:spAutoFit/>
                    </a:bodyPr>
                    <a:lstStyle/>
                    <a:p>
                      <a:pPr algn="ctr"/>
                      <a:r>
                        <a:rPr lang="en-US" sz="1000" dirty="0" smtClean="0"/>
                        <a:t>0</a:t>
                      </a:r>
                      <a:endParaRPr lang="en-US" sz="1000" dirty="0"/>
                    </a:p>
                  </p:txBody>
                </p:sp>
                <p:sp>
                  <p:nvSpPr>
                    <p:cNvPr id="182" name="TextBox 181"/>
                    <p:cNvSpPr txBox="1"/>
                    <p:nvPr/>
                  </p:nvSpPr>
                  <p:spPr>
                    <a:xfrm>
                      <a:off x="381000" y="6400800"/>
                      <a:ext cx="228600" cy="246221"/>
                    </a:xfrm>
                    <a:prstGeom prst="rect">
                      <a:avLst/>
                    </a:prstGeom>
                    <a:noFill/>
                    <a:ln>
                      <a:solidFill>
                        <a:schemeClr val="tx1"/>
                      </a:solidFill>
                    </a:ln>
                  </p:spPr>
                  <p:txBody>
                    <a:bodyPr wrap="square" rtlCol="0">
                      <a:spAutoFit/>
                    </a:bodyPr>
                    <a:lstStyle/>
                    <a:p>
                      <a:pPr algn="ctr"/>
                      <a:r>
                        <a:rPr lang="en-US" sz="1000" dirty="0" smtClean="0"/>
                        <a:t>1</a:t>
                      </a:r>
                      <a:endParaRPr lang="en-US" sz="1000" dirty="0"/>
                    </a:p>
                  </p:txBody>
                </p:sp>
              </p:grpSp>
            </p:grpSp>
          </p:grpSp>
          <p:grpSp>
            <p:nvGrpSpPr>
              <p:cNvPr id="162" name="Group 161"/>
              <p:cNvGrpSpPr/>
              <p:nvPr/>
            </p:nvGrpSpPr>
            <p:grpSpPr>
              <a:xfrm>
                <a:off x="1981200" y="6400800"/>
                <a:ext cx="1828800" cy="246221"/>
                <a:chOff x="152400" y="6400800"/>
                <a:chExt cx="1828800" cy="246221"/>
              </a:xfrm>
            </p:grpSpPr>
            <p:grpSp>
              <p:nvGrpSpPr>
                <p:cNvPr id="163" name="Group 162"/>
                <p:cNvGrpSpPr/>
                <p:nvPr/>
              </p:nvGrpSpPr>
              <p:grpSpPr>
                <a:xfrm>
                  <a:off x="152400" y="6400800"/>
                  <a:ext cx="914400" cy="246221"/>
                  <a:chOff x="152400" y="6400800"/>
                  <a:chExt cx="914400" cy="246221"/>
                </a:xfrm>
              </p:grpSpPr>
              <p:grpSp>
                <p:nvGrpSpPr>
                  <p:cNvPr id="171" name="Group 170"/>
                  <p:cNvGrpSpPr/>
                  <p:nvPr/>
                </p:nvGrpSpPr>
                <p:grpSpPr>
                  <a:xfrm>
                    <a:off x="152400" y="6400800"/>
                    <a:ext cx="457200" cy="246221"/>
                    <a:chOff x="152400" y="6400800"/>
                    <a:chExt cx="457200" cy="246221"/>
                  </a:xfrm>
                </p:grpSpPr>
                <p:sp>
                  <p:nvSpPr>
                    <p:cNvPr id="175" name="TextBox 174"/>
                    <p:cNvSpPr txBox="1"/>
                    <p:nvPr/>
                  </p:nvSpPr>
                  <p:spPr>
                    <a:xfrm>
                      <a:off x="152400" y="6400800"/>
                      <a:ext cx="228600" cy="246221"/>
                    </a:xfrm>
                    <a:prstGeom prst="rect">
                      <a:avLst/>
                    </a:prstGeom>
                    <a:noFill/>
                    <a:ln>
                      <a:solidFill>
                        <a:schemeClr val="tx1"/>
                      </a:solidFill>
                    </a:ln>
                  </p:spPr>
                  <p:txBody>
                    <a:bodyPr wrap="square" rtlCol="0">
                      <a:spAutoFit/>
                    </a:bodyPr>
                    <a:lstStyle/>
                    <a:p>
                      <a:pPr algn="ctr"/>
                      <a:r>
                        <a:rPr lang="en-US" sz="1000" dirty="0" smtClean="0"/>
                        <a:t>1</a:t>
                      </a:r>
                      <a:endParaRPr lang="en-US" sz="1000" dirty="0"/>
                    </a:p>
                  </p:txBody>
                </p:sp>
                <p:sp>
                  <p:nvSpPr>
                    <p:cNvPr id="176" name="TextBox 175"/>
                    <p:cNvSpPr txBox="1"/>
                    <p:nvPr/>
                  </p:nvSpPr>
                  <p:spPr>
                    <a:xfrm>
                      <a:off x="381000" y="6400800"/>
                      <a:ext cx="228600" cy="246221"/>
                    </a:xfrm>
                    <a:prstGeom prst="rect">
                      <a:avLst/>
                    </a:prstGeom>
                    <a:noFill/>
                    <a:ln>
                      <a:solidFill>
                        <a:schemeClr val="tx1"/>
                      </a:solidFill>
                    </a:ln>
                  </p:spPr>
                  <p:txBody>
                    <a:bodyPr wrap="square" rtlCol="0">
                      <a:spAutoFit/>
                    </a:bodyPr>
                    <a:lstStyle/>
                    <a:p>
                      <a:pPr algn="ctr"/>
                      <a:r>
                        <a:rPr lang="en-US" sz="1000" dirty="0" smtClean="0"/>
                        <a:t>0</a:t>
                      </a:r>
                      <a:endParaRPr lang="en-US" sz="1000" dirty="0"/>
                    </a:p>
                  </p:txBody>
                </p:sp>
              </p:grpSp>
              <p:grpSp>
                <p:nvGrpSpPr>
                  <p:cNvPr id="172" name="Group 171"/>
                  <p:cNvGrpSpPr/>
                  <p:nvPr/>
                </p:nvGrpSpPr>
                <p:grpSpPr>
                  <a:xfrm>
                    <a:off x="609600" y="6400800"/>
                    <a:ext cx="457200" cy="246221"/>
                    <a:chOff x="152400" y="6400800"/>
                    <a:chExt cx="457200" cy="246221"/>
                  </a:xfrm>
                </p:grpSpPr>
                <p:sp>
                  <p:nvSpPr>
                    <p:cNvPr id="173" name="TextBox 172"/>
                    <p:cNvSpPr txBox="1"/>
                    <p:nvPr/>
                  </p:nvSpPr>
                  <p:spPr>
                    <a:xfrm>
                      <a:off x="152400" y="6400800"/>
                      <a:ext cx="228600" cy="246221"/>
                    </a:xfrm>
                    <a:prstGeom prst="rect">
                      <a:avLst/>
                    </a:prstGeom>
                    <a:noFill/>
                    <a:ln>
                      <a:solidFill>
                        <a:schemeClr val="tx1"/>
                      </a:solidFill>
                    </a:ln>
                  </p:spPr>
                  <p:txBody>
                    <a:bodyPr wrap="square" rtlCol="0">
                      <a:spAutoFit/>
                    </a:bodyPr>
                    <a:lstStyle/>
                    <a:p>
                      <a:pPr algn="ctr"/>
                      <a:r>
                        <a:rPr lang="en-US" sz="1000" dirty="0" smtClean="0"/>
                        <a:t>0</a:t>
                      </a:r>
                      <a:endParaRPr lang="en-US" sz="1000" dirty="0"/>
                    </a:p>
                  </p:txBody>
                </p:sp>
                <p:sp>
                  <p:nvSpPr>
                    <p:cNvPr id="174" name="TextBox 173"/>
                    <p:cNvSpPr txBox="1"/>
                    <p:nvPr/>
                  </p:nvSpPr>
                  <p:spPr>
                    <a:xfrm>
                      <a:off x="381000" y="6400800"/>
                      <a:ext cx="228600" cy="246221"/>
                    </a:xfrm>
                    <a:prstGeom prst="rect">
                      <a:avLst/>
                    </a:prstGeom>
                    <a:noFill/>
                    <a:ln>
                      <a:solidFill>
                        <a:schemeClr val="tx1"/>
                      </a:solidFill>
                    </a:ln>
                  </p:spPr>
                  <p:txBody>
                    <a:bodyPr wrap="square" rtlCol="0">
                      <a:spAutoFit/>
                    </a:bodyPr>
                    <a:lstStyle/>
                    <a:p>
                      <a:pPr algn="ctr"/>
                      <a:r>
                        <a:rPr lang="en-US" sz="1000" dirty="0" smtClean="0"/>
                        <a:t>0</a:t>
                      </a:r>
                      <a:endParaRPr lang="en-US" sz="1000" dirty="0"/>
                    </a:p>
                  </p:txBody>
                </p:sp>
              </p:grpSp>
            </p:grpSp>
            <p:grpSp>
              <p:nvGrpSpPr>
                <p:cNvPr id="164" name="Group 163"/>
                <p:cNvGrpSpPr/>
                <p:nvPr/>
              </p:nvGrpSpPr>
              <p:grpSpPr>
                <a:xfrm>
                  <a:off x="1066800" y="6400800"/>
                  <a:ext cx="914400" cy="246221"/>
                  <a:chOff x="152400" y="6400800"/>
                  <a:chExt cx="914400" cy="246221"/>
                </a:xfrm>
              </p:grpSpPr>
              <p:grpSp>
                <p:nvGrpSpPr>
                  <p:cNvPr id="165" name="Group 164"/>
                  <p:cNvGrpSpPr/>
                  <p:nvPr/>
                </p:nvGrpSpPr>
                <p:grpSpPr>
                  <a:xfrm>
                    <a:off x="152400" y="6400800"/>
                    <a:ext cx="457200" cy="246221"/>
                    <a:chOff x="152400" y="6400800"/>
                    <a:chExt cx="457200" cy="246221"/>
                  </a:xfrm>
                </p:grpSpPr>
                <p:sp>
                  <p:nvSpPr>
                    <p:cNvPr id="169" name="TextBox 168"/>
                    <p:cNvSpPr txBox="1"/>
                    <p:nvPr/>
                  </p:nvSpPr>
                  <p:spPr>
                    <a:xfrm>
                      <a:off x="152400" y="6400800"/>
                      <a:ext cx="228600" cy="246221"/>
                    </a:xfrm>
                    <a:prstGeom prst="rect">
                      <a:avLst/>
                    </a:prstGeom>
                    <a:noFill/>
                    <a:ln>
                      <a:solidFill>
                        <a:schemeClr val="tx1"/>
                      </a:solidFill>
                    </a:ln>
                  </p:spPr>
                  <p:txBody>
                    <a:bodyPr wrap="square" rtlCol="0">
                      <a:spAutoFit/>
                    </a:bodyPr>
                    <a:lstStyle/>
                    <a:p>
                      <a:pPr algn="ctr"/>
                      <a:r>
                        <a:rPr lang="en-US" sz="1000" dirty="0" smtClean="0"/>
                        <a:t>0</a:t>
                      </a:r>
                      <a:endParaRPr lang="en-US" sz="1000" dirty="0"/>
                    </a:p>
                  </p:txBody>
                </p:sp>
                <p:sp>
                  <p:nvSpPr>
                    <p:cNvPr id="170" name="TextBox 169"/>
                    <p:cNvSpPr txBox="1"/>
                    <p:nvPr/>
                  </p:nvSpPr>
                  <p:spPr>
                    <a:xfrm>
                      <a:off x="381000" y="6400800"/>
                      <a:ext cx="228600" cy="246221"/>
                    </a:xfrm>
                    <a:prstGeom prst="rect">
                      <a:avLst/>
                    </a:prstGeom>
                    <a:noFill/>
                    <a:ln>
                      <a:solidFill>
                        <a:schemeClr val="tx1"/>
                      </a:solidFill>
                    </a:ln>
                  </p:spPr>
                  <p:txBody>
                    <a:bodyPr wrap="square" rtlCol="0">
                      <a:spAutoFit/>
                    </a:bodyPr>
                    <a:lstStyle/>
                    <a:p>
                      <a:pPr algn="ctr"/>
                      <a:r>
                        <a:rPr lang="en-US" sz="1000" dirty="0" smtClean="0"/>
                        <a:t>0</a:t>
                      </a:r>
                      <a:endParaRPr lang="en-US" sz="1000" dirty="0"/>
                    </a:p>
                  </p:txBody>
                </p:sp>
              </p:grpSp>
              <p:grpSp>
                <p:nvGrpSpPr>
                  <p:cNvPr id="166" name="Group 165"/>
                  <p:cNvGrpSpPr/>
                  <p:nvPr/>
                </p:nvGrpSpPr>
                <p:grpSpPr>
                  <a:xfrm>
                    <a:off x="609600" y="6400800"/>
                    <a:ext cx="457200" cy="246221"/>
                    <a:chOff x="152400" y="6400800"/>
                    <a:chExt cx="457200" cy="246221"/>
                  </a:xfrm>
                </p:grpSpPr>
                <p:sp>
                  <p:nvSpPr>
                    <p:cNvPr id="167" name="TextBox 166"/>
                    <p:cNvSpPr txBox="1"/>
                    <p:nvPr/>
                  </p:nvSpPr>
                  <p:spPr>
                    <a:xfrm>
                      <a:off x="152400" y="6400800"/>
                      <a:ext cx="228600" cy="246221"/>
                    </a:xfrm>
                    <a:prstGeom prst="rect">
                      <a:avLst/>
                    </a:prstGeom>
                    <a:noFill/>
                    <a:ln>
                      <a:solidFill>
                        <a:schemeClr val="tx1"/>
                      </a:solidFill>
                    </a:ln>
                  </p:spPr>
                  <p:txBody>
                    <a:bodyPr wrap="square" rtlCol="0">
                      <a:spAutoFit/>
                    </a:bodyPr>
                    <a:lstStyle/>
                    <a:p>
                      <a:pPr algn="ctr"/>
                      <a:r>
                        <a:rPr lang="en-US" sz="1000" dirty="0" smtClean="0"/>
                        <a:t>0</a:t>
                      </a:r>
                      <a:endParaRPr lang="en-US" sz="1000" dirty="0"/>
                    </a:p>
                  </p:txBody>
                </p:sp>
                <p:sp>
                  <p:nvSpPr>
                    <p:cNvPr id="168" name="TextBox 167"/>
                    <p:cNvSpPr txBox="1"/>
                    <p:nvPr/>
                  </p:nvSpPr>
                  <p:spPr>
                    <a:xfrm>
                      <a:off x="381000" y="6400800"/>
                      <a:ext cx="228600" cy="246221"/>
                    </a:xfrm>
                    <a:prstGeom prst="rect">
                      <a:avLst/>
                    </a:prstGeom>
                    <a:noFill/>
                    <a:ln>
                      <a:solidFill>
                        <a:schemeClr val="tx1"/>
                      </a:solidFill>
                    </a:ln>
                  </p:spPr>
                  <p:txBody>
                    <a:bodyPr wrap="square" rtlCol="0">
                      <a:spAutoFit/>
                    </a:bodyPr>
                    <a:lstStyle/>
                    <a:p>
                      <a:pPr algn="ctr"/>
                      <a:r>
                        <a:rPr lang="en-US" sz="1000" dirty="0"/>
                        <a:t>1</a:t>
                      </a:r>
                    </a:p>
                  </p:txBody>
                </p:sp>
              </p:grpSp>
            </p:grpSp>
          </p:grpSp>
        </p:grpSp>
      </p:grpSp>
      <p:grpSp>
        <p:nvGrpSpPr>
          <p:cNvPr id="171018" name="Group 171017"/>
          <p:cNvGrpSpPr/>
          <p:nvPr/>
        </p:nvGrpSpPr>
        <p:grpSpPr>
          <a:xfrm>
            <a:off x="139540" y="5514201"/>
            <a:ext cx="7411405" cy="657998"/>
            <a:chOff x="139540" y="5514201"/>
            <a:chExt cx="7411405" cy="657998"/>
          </a:xfrm>
        </p:grpSpPr>
        <p:grpSp>
          <p:nvGrpSpPr>
            <p:cNvPr id="171016" name="Group 171015"/>
            <p:cNvGrpSpPr/>
            <p:nvPr/>
          </p:nvGrpSpPr>
          <p:grpSpPr>
            <a:xfrm>
              <a:off x="139540" y="5514201"/>
              <a:ext cx="698660" cy="581799"/>
              <a:chOff x="139540" y="5514201"/>
              <a:chExt cx="698660" cy="581799"/>
            </a:xfrm>
          </p:grpSpPr>
          <p:cxnSp>
            <p:nvCxnSpPr>
              <p:cNvPr id="193" name="Straight Arrow Connector 192"/>
              <p:cNvCxnSpPr/>
              <p:nvPr/>
            </p:nvCxnSpPr>
            <p:spPr>
              <a:xfrm>
                <a:off x="381000" y="5779738"/>
                <a:ext cx="0" cy="31626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4" name="Text Box 7"/>
              <p:cNvSpPr txBox="1">
                <a:spLocks noChangeArrowheads="1"/>
              </p:cNvSpPr>
              <p:nvPr/>
            </p:nvSpPr>
            <p:spPr bwMode="auto">
              <a:xfrm>
                <a:off x="139540" y="5514201"/>
                <a:ext cx="6986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ct val="50000"/>
                  </a:spcBef>
                </a:pPr>
                <a:r>
                  <a:rPr lang="en-US" sz="1200" i="1" dirty="0" smtClean="0"/>
                  <a:t>Sign</a:t>
                </a:r>
                <a:endParaRPr lang="en-US" sz="1200" i="1" dirty="0"/>
              </a:p>
            </p:txBody>
          </p:sp>
        </p:grpSp>
        <p:grpSp>
          <p:nvGrpSpPr>
            <p:cNvPr id="171014" name="Group 171013"/>
            <p:cNvGrpSpPr/>
            <p:nvPr/>
          </p:nvGrpSpPr>
          <p:grpSpPr>
            <a:xfrm>
              <a:off x="457200" y="5647887"/>
              <a:ext cx="1600200" cy="524312"/>
              <a:chOff x="457200" y="5647887"/>
              <a:chExt cx="1600200" cy="524312"/>
            </a:xfrm>
          </p:grpSpPr>
          <p:sp>
            <p:nvSpPr>
              <p:cNvPr id="197" name="Right Brace 196"/>
              <p:cNvSpPr/>
              <p:nvPr/>
            </p:nvSpPr>
            <p:spPr>
              <a:xfrm rot="16200000">
                <a:off x="1140134" y="5254934"/>
                <a:ext cx="234331" cy="1600200"/>
              </a:xfrm>
              <a:prstGeom prst="rightBrace">
                <a:avLst>
                  <a:gd name="adj1" fmla="val 0"/>
                  <a:gd name="adj2" fmla="val 50601"/>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8" name="Text Box 7"/>
              <p:cNvSpPr txBox="1">
                <a:spLocks noChangeArrowheads="1"/>
              </p:cNvSpPr>
              <p:nvPr/>
            </p:nvSpPr>
            <p:spPr bwMode="auto">
              <a:xfrm>
                <a:off x="800100" y="5647887"/>
                <a:ext cx="10286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spcBef>
                    <a:spcPct val="50000"/>
                  </a:spcBef>
                </a:pPr>
                <a:r>
                  <a:rPr lang="en-US" sz="1200" i="1" dirty="0" smtClean="0"/>
                  <a:t>Exponent</a:t>
                </a:r>
                <a:endParaRPr lang="en-US" sz="1200" i="1" dirty="0"/>
              </a:p>
            </p:txBody>
          </p:sp>
        </p:grpSp>
        <p:grpSp>
          <p:nvGrpSpPr>
            <p:cNvPr id="171017" name="Group 171016"/>
            <p:cNvGrpSpPr/>
            <p:nvPr/>
          </p:nvGrpSpPr>
          <p:grpSpPr>
            <a:xfrm>
              <a:off x="2057401" y="5662785"/>
              <a:ext cx="5493544" cy="497526"/>
              <a:chOff x="2057401" y="5662785"/>
              <a:chExt cx="5493544" cy="497526"/>
            </a:xfrm>
          </p:grpSpPr>
          <p:sp>
            <p:nvSpPr>
              <p:cNvPr id="199" name="Right Brace 198"/>
              <p:cNvSpPr/>
              <p:nvPr/>
            </p:nvSpPr>
            <p:spPr>
              <a:xfrm rot="16200000">
                <a:off x="4695818" y="3305184"/>
                <a:ext cx="216710" cy="5493544"/>
              </a:xfrm>
              <a:prstGeom prst="rightBrace">
                <a:avLst>
                  <a:gd name="adj1" fmla="val 0"/>
                  <a:gd name="adj2" fmla="val 50601"/>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00" name="Text Box 7"/>
              <p:cNvSpPr txBox="1">
                <a:spLocks noChangeArrowheads="1"/>
              </p:cNvSpPr>
              <p:nvPr/>
            </p:nvSpPr>
            <p:spPr bwMode="auto">
              <a:xfrm>
                <a:off x="4324149" y="5662785"/>
                <a:ext cx="10286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spcBef>
                    <a:spcPct val="50000"/>
                  </a:spcBef>
                </a:pPr>
                <a:r>
                  <a:rPr lang="en-US" sz="1200" i="1" dirty="0" smtClean="0"/>
                  <a:t>Mantissa</a:t>
                </a:r>
                <a:endParaRPr lang="en-US" sz="1200" i="1" dirty="0"/>
              </a:p>
            </p:txBody>
          </p:sp>
        </p:grpSp>
      </p:grpSp>
      <p:sp>
        <p:nvSpPr>
          <p:cNvPr id="171019" name="Rectangle 171018"/>
          <p:cNvSpPr/>
          <p:nvPr/>
        </p:nvSpPr>
        <p:spPr>
          <a:xfrm>
            <a:off x="6490132" y="6520190"/>
            <a:ext cx="2419252" cy="261610"/>
          </a:xfrm>
          <a:prstGeom prst="rect">
            <a:avLst/>
          </a:prstGeom>
        </p:spPr>
        <p:txBody>
          <a:bodyPr wrap="none">
            <a:spAutoFit/>
          </a:bodyPr>
          <a:lstStyle/>
          <a:p>
            <a:r>
              <a:rPr lang="en-US" sz="1100" dirty="0" smtClean="0"/>
              <a:t>* This is not the true storage pattern</a:t>
            </a:r>
            <a:endParaRPr lang="en-US" sz="1100" dirty="0"/>
          </a:p>
        </p:txBody>
      </p:sp>
    </p:spTree>
    <p:extLst>
      <p:ext uri="{BB962C8B-B14F-4D97-AF65-F5344CB8AC3E}">
        <p14:creationId xmlns:p14="http://schemas.microsoft.com/office/powerpoint/2010/main" val="2825874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2000"/>
                                        <p:tgtEl>
                                          <p:spTgt spid="17"/>
                                        </p:tgtEl>
                                      </p:cBhvr>
                                    </p:animEffect>
                                  </p:childTnLst>
                                </p:cTn>
                              </p:par>
                            </p:childTnLst>
                          </p:cTn>
                        </p:par>
                        <p:par>
                          <p:cTn id="8" fill="hold" nodeType="afterGroup">
                            <p:stCondLst>
                              <p:cond delay="2000"/>
                            </p:stCondLst>
                            <p:childTnLst>
                              <p:par>
                                <p:cTn id="9" presetID="2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250"/>
                                        <p:tgtEl>
                                          <p:spTgt spid="8"/>
                                        </p:tgtEl>
                                      </p:cBhvr>
                                    </p:animEffect>
                                  </p:childTnLst>
                                </p:cTn>
                              </p:par>
                            </p:childTnLst>
                          </p:cTn>
                        </p:par>
                        <p:par>
                          <p:cTn id="12" fill="hold">
                            <p:stCondLst>
                              <p:cond delay="2250"/>
                            </p:stCondLst>
                            <p:childTnLst>
                              <p:par>
                                <p:cTn id="13" presetID="22" presetClass="entr" presetSubtype="8"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left)">
                                      <p:cBhvr>
                                        <p:cTn id="15" dur="500"/>
                                        <p:tgtEl>
                                          <p:spTgt spid="46"/>
                                        </p:tgtEl>
                                      </p:cBhvr>
                                    </p:animEffect>
                                  </p:childTnLst>
                                </p:cTn>
                              </p:par>
                            </p:childTnLst>
                          </p:cTn>
                        </p:par>
                        <p:par>
                          <p:cTn id="16" fill="hold">
                            <p:stCondLst>
                              <p:cond delay="2750"/>
                            </p:stCondLst>
                            <p:childTnLst>
                              <p:par>
                                <p:cTn id="17" presetID="37"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3000"/>
                                        <p:tgtEl>
                                          <p:spTgt spid="25"/>
                                        </p:tgtEl>
                                      </p:cBhvr>
                                    </p:animEffect>
                                    <p:anim calcmode="lin" valueType="num">
                                      <p:cBhvr>
                                        <p:cTn id="20" dur="3000" fill="hold"/>
                                        <p:tgtEl>
                                          <p:spTgt spid="25"/>
                                        </p:tgtEl>
                                        <p:attrNameLst>
                                          <p:attrName>ppt_x</p:attrName>
                                        </p:attrNameLst>
                                      </p:cBhvr>
                                      <p:tavLst>
                                        <p:tav tm="0">
                                          <p:val>
                                            <p:strVal val="#ppt_x"/>
                                          </p:val>
                                        </p:tav>
                                        <p:tav tm="100000">
                                          <p:val>
                                            <p:strVal val="#ppt_x"/>
                                          </p:val>
                                        </p:tav>
                                      </p:tavLst>
                                    </p:anim>
                                    <p:anim calcmode="lin" valueType="num">
                                      <p:cBhvr>
                                        <p:cTn id="21" dur="2700" decel="100000" fill="hold"/>
                                        <p:tgtEl>
                                          <p:spTgt spid="25"/>
                                        </p:tgtEl>
                                        <p:attrNameLst>
                                          <p:attrName>ppt_y</p:attrName>
                                        </p:attrNameLst>
                                      </p:cBhvr>
                                      <p:tavLst>
                                        <p:tav tm="0">
                                          <p:val>
                                            <p:strVal val="#ppt_y+1"/>
                                          </p:val>
                                        </p:tav>
                                        <p:tav tm="100000">
                                          <p:val>
                                            <p:strVal val="#ppt_y-.03"/>
                                          </p:val>
                                        </p:tav>
                                      </p:tavLst>
                                    </p:anim>
                                    <p:anim calcmode="lin" valueType="num">
                                      <p:cBhvr>
                                        <p:cTn id="22" dur="300" accel="100000" fill="hold">
                                          <p:stCondLst>
                                            <p:cond delay="27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2000"/>
                                        <p:tgtEl>
                                          <p:spTgt spid="26"/>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20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2000"/>
                                        <p:tgtEl>
                                          <p:spTgt spid="47"/>
                                        </p:tgtEl>
                                      </p:cBhvr>
                                    </p:animEffect>
                                  </p:childTnLst>
                                </p:cTn>
                              </p:par>
                            </p:childTnLst>
                          </p:cTn>
                        </p:par>
                        <p:par>
                          <p:cTn id="37" fill="hold">
                            <p:stCondLst>
                              <p:cond delay="2000"/>
                            </p:stCondLst>
                            <p:childTnLst>
                              <p:par>
                                <p:cTn id="38" presetID="22" presetClass="entr" presetSubtype="1"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ipe(up)">
                                      <p:cBhvr>
                                        <p:cTn id="40" dur="2000"/>
                                        <p:tgtEl>
                                          <p:spTgt spid="48"/>
                                        </p:tgtEl>
                                      </p:cBhvr>
                                    </p:animEffect>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down)">
                                      <p:cBhvr>
                                        <p:cTn id="44" dur="2000"/>
                                        <p:tgtEl>
                                          <p:spTgt spid="49"/>
                                        </p:tgtEl>
                                      </p:cBhvr>
                                    </p:animEffect>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up)">
                                      <p:cBhvr>
                                        <p:cTn id="48" dur="2000"/>
                                        <p:tgtEl>
                                          <p:spTgt spid="50"/>
                                        </p:tgtEl>
                                      </p:cBhvr>
                                    </p:animEffect>
                                  </p:childTnLst>
                                </p:cTn>
                              </p:par>
                            </p:childTnLst>
                          </p:cTn>
                        </p:par>
                        <p:par>
                          <p:cTn id="49" fill="hold">
                            <p:stCondLst>
                              <p:cond delay="8000"/>
                            </p:stCondLst>
                            <p:childTnLst>
                              <p:par>
                                <p:cTn id="50" presetID="37"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3000"/>
                                        <p:tgtEl>
                                          <p:spTgt spid="52"/>
                                        </p:tgtEl>
                                      </p:cBhvr>
                                    </p:animEffect>
                                    <p:anim calcmode="lin" valueType="num">
                                      <p:cBhvr>
                                        <p:cTn id="53" dur="3000" fill="hold"/>
                                        <p:tgtEl>
                                          <p:spTgt spid="52"/>
                                        </p:tgtEl>
                                        <p:attrNameLst>
                                          <p:attrName>ppt_x</p:attrName>
                                        </p:attrNameLst>
                                      </p:cBhvr>
                                      <p:tavLst>
                                        <p:tav tm="0">
                                          <p:val>
                                            <p:strVal val="#ppt_x"/>
                                          </p:val>
                                        </p:tav>
                                        <p:tav tm="100000">
                                          <p:val>
                                            <p:strVal val="#ppt_x"/>
                                          </p:val>
                                        </p:tav>
                                      </p:tavLst>
                                    </p:anim>
                                    <p:anim calcmode="lin" valueType="num">
                                      <p:cBhvr>
                                        <p:cTn id="54" dur="2700" decel="100000" fill="hold"/>
                                        <p:tgtEl>
                                          <p:spTgt spid="52"/>
                                        </p:tgtEl>
                                        <p:attrNameLst>
                                          <p:attrName>ppt_y</p:attrName>
                                        </p:attrNameLst>
                                      </p:cBhvr>
                                      <p:tavLst>
                                        <p:tav tm="0">
                                          <p:val>
                                            <p:strVal val="#ppt_y+1"/>
                                          </p:val>
                                        </p:tav>
                                        <p:tav tm="100000">
                                          <p:val>
                                            <p:strVal val="#ppt_y-.03"/>
                                          </p:val>
                                        </p:tav>
                                      </p:tavLst>
                                    </p:anim>
                                    <p:anim calcmode="lin" valueType="num">
                                      <p:cBhvr>
                                        <p:cTn id="55" dur="300" accel="100000" fill="hold">
                                          <p:stCondLst>
                                            <p:cond delay="27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ipe(left)">
                                      <p:cBhvr>
                                        <p:cTn id="60" dur="2000"/>
                                        <p:tgtEl>
                                          <p:spTgt spid="53"/>
                                        </p:tgtEl>
                                      </p:cBhvr>
                                    </p:animEffect>
                                  </p:childTnLst>
                                </p:cTn>
                              </p:par>
                            </p:childTnLst>
                          </p:cTn>
                        </p:par>
                        <p:par>
                          <p:cTn id="61" fill="hold">
                            <p:stCondLst>
                              <p:cond delay="2000"/>
                            </p:stCondLst>
                            <p:childTnLst>
                              <p:par>
                                <p:cTn id="62" presetID="22" presetClass="entr" presetSubtype="1"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ipe(up)">
                                      <p:cBhvr>
                                        <p:cTn id="64" dur="2000"/>
                                        <p:tgtEl>
                                          <p:spTgt spid="54"/>
                                        </p:tgtEl>
                                      </p:cBhvr>
                                    </p:animEffect>
                                  </p:childTnLst>
                                </p:cTn>
                              </p:par>
                            </p:childTnLst>
                          </p:cTn>
                        </p:par>
                        <p:par>
                          <p:cTn id="65" fill="hold">
                            <p:stCondLst>
                              <p:cond delay="4000"/>
                            </p:stCondLst>
                            <p:childTnLst>
                              <p:par>
                                <p:cTn id="66" presetID="22" presetClass="entr" presetSubtype="8"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500"/>
                                        <p:tgtEl>
                                          <p:spTgt spid="11"/>
                                        </p:tgtEl>
                                      </p:cBhvr>
                                    </p:animEffect>
                                  </p:childTnLst>
                                </p:cTn>
                              </p:par>
                              <p:par>
                                <p:cTn id="69" presetID="22" presetClass="entr" presetSubtype="1" fill="hold" nodeType="with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up)">
                                      <p:cBhvr>
                                        <p:cTn id="71" dur="500"/>
                                        <p:tgtEl>
                                          <p:spTgt spid="14"/>
                                        </p:tgtEl>
                                      </p:cBhvr>
                                    </p:animEffect>
                                  </p:childTnLst>
                                </p:cTn>
                              </p:par>
                              <p:par>
                                <p:cTn id="72" presetID="22" presetClass="entr" presetSubtype="4" fill="hold"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wipe(down)">
                                      <p:cBhvr>
                                        <p:cTn id="74" dur="500"/>
                                        <p:tgtEl>
                                          <p:spTgt spid="15"/>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up)">
                                      <p:cBhvr>
                                        <p:cTn id="78" dur="2000"/>
                                        <p:tgtEl>
                                          <p:spTgt spid="67"/>
                                        </p:tgtEl>
                                      </p:cBhvr>
                                    </p:animEffect>
                                  </p:childTnLst>
                                </p:cTn>
                              </p:par>
                            </p:childTnLst>
                          </p:cTn>
                        </p:par>
                        <p:par>
                          <p:cTn id="79" fill="hold">
                            <p:stCondLst>
                              <p:cond delay="6500"/>
                            </p:stCondLst>
                            <p:childTnLst>
                              <p:par>
                                <p:cTn id="80" presetID="22" presetClass="entr" presetSubtype="4" fill="hold" nodeType="afterEffect">
                                  <p:stCondLst>
                                    <p:cond delay="0"/>
                                  </p:stCondLst>
                                  <p:childTnLst>
                                    <p:set>
                                      <p:cBhvr>
                                        <p:cTn id="81" dur="1" fill="hold">
                                          <p:stCondLst>
                                            <p:cond delay="0"/>
                                          </p:stCondLst>
                                        </p:cTn>
                                        <p:tgtEl>
                                          <p:spTgt spid="171010"/>
                                        </p:tgtEl>
                                        <p:attrNameLst>
                                          <p:attrName>style.visibility</p:attrName>
                                        </p:attrNameLst>
                                      </p:cBhvr>
                                      <p:to>
                                        <p:strVal val="visible"/>
                                      </p:to>
                                    </p:set>
                                    <p:animEffect transition="in" filter="wipe(down)">
                                      <p:cBhvr>
                                        <p:cTn id="82" dur="500"/>
                                        <p:tgtEl>
                                          <p:spTgt spid="171010"/>
                                        </p:tgtEl>
                                      </p:cBhvr>
                                    </p:animEffect>
                                  </p:childTnLst>
                                </p:cTn>
                              </p:par>
                            </p:childTnLst>
                          </p:cTn>
                        </p:par>
                        <p:par>
                          <p:cTn id="83" fill="hold">
                            <p:stCondLst>
                              <p:cond delay="7000"/>
                            </p:stCondLst>
                            <p:childTnLst>
                              <p:par>
                                <p:cTn id="84" presetID="22" presetClass="entr" presetSubtype="1" fill="hold" nodeType="afterEffect">
                                  <p:stCondLst>
                                    <p:cond delay="0"/>
                                  </p:stCondLst>
                                  <p:childTnLst>
                                    <p:set>
                                      <p:cBhvr>
                                        <p:cTn id="85" dur="1" fill="hold">
                                          <p:stCondLst>
                                            <p:cond delay="0"/>
                                          </p:stCondLst>
                                        </p:cTn>
                                        <p:tgtEl>
                                          <p:spTgt spid="171018"/>
                                        </p:tgtEl>
                                        <p:attrNameLst>
                                          <p:attrName>style.visibility</p:attrName>
                                        </p:attrNameLst>
                                      </p:cBhvr>
                                      <p:to>
                                        <p:strVal val="visible"/>
                                      </p:to>
                                    </p:set>
                                    <p:animEffect transition="in" filter="wipe(up)">
                                      <p:cBhvr>
                                        <p:cTn id="86" dur="1500"/>
                                        <p:tgtEl>
                                          <p:spTgt spid="171018"/>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171019"/>
                                        </p:tgtEl>
                                        <p:attrNameLst>
                                          <p:attrName>style.visibility</p:attrName>
                                        </p:attrNameLst>
                                      </p:cBhvr>
                                      <p:to>
                                        <p:strVal val="visible"/>
                                      </p:to>
                                    </p:set>
                                    <p:animEffect transition="in" filter="fade">
                                      <p:cBhvr>
                                        <p:cTn id="90" dur="1500"/>
                                        <p:tgtEl>
                                          <p:spTgt spid="171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5" grpId="0"/>
      <p:bldP spid="26" grpId="0"/>
      <p:bldP spid="27" grpId="0"/>
      <p:bldP spid="46" grpId="0"/>
      <p:bldP spid="47" grpId="0"/>
      <p:bldP spid="48" grpId="0"/>
      <p:bldP spid="49" grpId="0"/>
      <p:bldP spid="50" grpId="0"/>
      <p:bldP spid="52" grpId="0"/>
      <p:bldP spid="53" grpId="0"/>
      <p:bldP spid="54" grpId="0"/>
      <p:bldP spid="67" grpId="0"/>
      <p:bldP spid="171019" grpId="0"/>
    </p:bldLst>
  </p:timing>
</p:sld>
</file>

<file path=ppt/theme/theme1.xml><?xml version="1.0" encoding="utf-8"?>
<a:theme xmlns:a="http://schemas.openxmlformats.org/drawingml/2006/main" name="Conference">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25629</TotalTime>
  <Words>6825</Words>
  <Application>Microsoft Office PowerPoint</Application>
  <PresentationFormat>On-screen Show (4:3)</PresentationFormat>
  <Paragraphs>1307</Paragraphs>
  <Slides>82</Slides>
  <Notes>81</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Conference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Texas at El Paso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Kirs, Peeter J.</cp:lastModifiedBy>
  <cp:revision>114</cp:revision>
  <dcterms:created xsi:type="dcterms:W3CDTF">2009-08-08T22:10:56Z</dcterms:created>
  <dcterms:modified xsi:type="dcterms:W3CDTF">2014-09-03T03:58:13Z</dcterms:modified>
</cp:coreProperties>
</file>