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handoutMasterIdLst>
    <p:handoutMasterId r:id="rId57"/>
  </p:handoutMasterIdLst>
  <p:sldIdLst>
    <p:sldId id="257" r:id="rId2"/>
    <p:sldId id="388" r:id="rId3"/>
    <p:sldId id="389" r:id="rId4"/>
    <p:sldId id="390" r:id="rId5"/>
    <p:sldId id="393" r:id="rId6"/>
    <p:sldId id="395" r:id="rId7"/>
    <p:sldId id="394" r:id="rId8"/>
    <p:sldId id="397" r:id="rId9"/>
    <p:sldId id="396" r:id="rId10"/>
    <p:sldId id="398" r:id="rId11"/>
    <p:sldId id="399" r:id="rId12"/>
    <p:sldId id="400" r:id="rId13"/>
    <p:sldId id="402" r:id="rId14"/>
    <p:sldId id="403" r:id="rId15"/>
    <p:sldId id="401" r:id="rId16"/>
    <p:sldId id="404" r:id="rId17"/>
    <p:sldId id="422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7" r:id="rId30"/>
    <p:sldId id="416" r:id="rId31"/>
    <p:sldId id="418" r:id="rId32"/>
    <p:sldId id="419" r:id="rId33"/>
    <p:sldId id="420" r:id="rId34"/>
    <p:sldId id="421" r:id="rId35"/>
    <p:sldId id="423" r:id="rId36"/>
    <p:sldId id="424" r:id="rId37"/>
    <p:sldId id="425" r:id="rId38"/>
    <p:sldId id="426" r:id="rId39"/>
    <p:sldId id="427" r:id="rId40"/>
    <p:sldId id="428" r:id="rId41"/>
    <p:sldId id="430" r:id="rId42"/>
    <p:sldId id="429" r:id="rId43"/>
    <p:sldId id="431" r:id="rId44"/>
    <p:sldId id="432" r:id="rId45"/>
    <p:sldId id="436" r:id="rId46"/>
    <p:sldId id="433" r:id="rId47"/>
    <p:sldId id="434" r:id="rId48"/>
    <p:sldId id="435" r:id="rId49"/>
    <p:sldId id="437" r:id="rId50"/>
    <p:sldId id="438" r:id="rId51"/>
    <p:sldId id="439" r:id="rId52"/>
    <p:sldId id="359" r:id="rId53"/>
    <p:sldId id="441" r:id="rId54"/>
    <p:sldId id="440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37" autoAdjust="0"/>
  </p:normalViewPr>
  <p:slideViewPr>
    <p:cSldViewPr>
      <p:cViewPr>
        <p:scale>
          <a:sx n="66" d="100"/>
          <a:sy n="66" d="100"/>
        </p:scale>
        <p:origin x="-1194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5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77D4-217D-495F-AEE9-92BEEC61E289}" type="datetimeFigureOut">
              <a:rPr lang="en-US" smtClean="0"/>
              <a:t>9/8/2011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DDBBD-D4B6-4ECD-B075-5A60309A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59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9701E-1A62-409D-9159-3100FF5840AA}" type="datetimeFigureOut">
              <a:rPr lang="en-US" smtClean="0"/>
              <a:t>9/8/2011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EC021-485C-47DE-AEC2-A0A912C6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64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FC304886-96A8-4F2F-9955-43352257F93A}" type="slidenum">
              <a:rPr lang="en-US" sz="1200" b="0">
                <a:solidFill>
                  <a:schemeClr val="tx1"/>
                </a:solidFill>
              </a:rPr>
              <a:pPr/>
              <a:t>1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11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12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13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14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15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16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17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18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19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20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21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22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23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24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25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26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27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28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29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3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30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31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32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33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34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35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36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37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38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39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40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41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42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43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44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45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46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47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48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49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50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51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B4DD2329-F8AB-426D-BCE5-C32F6DA753A1}" type="slidenum">
              <a:rPr lang="en-US" sz="1200" b="0">
                <a:solidFill>
                  <a:schemeClr val="tx1"/>
                </a:solidFill>
              </a:rPr>
              <a:pPr/>
              <a:t>52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B4DD2329-F8AB-426D-BCE5-C32F6DA753A1}" type="slidenum">
              <a:rPr lang="en-US" sz="1200" b="0">
                <a:solidFill>
                  <a:schemeClr val="tx1"/>
                </a:solidFill>
              </a:rPr>
              <a:pPr/>
              <a:t>53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B4DD2329-F8AB-426D-BCE5-C32F6DA753A1}" type="slidenum">
              <a:rPr lang="en-US" sz="1200" b="0">
                <a:solidFill>
                  <a:schemeClr val="tx1"/>
                </a:solidFill>
              </a:rPr>
              <a:pPr/>
              <a:t>54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ED336B-CF55-4550-A7BF-44A6F77EE4AB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3048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248400" y="381000"/>
            <a:ext cx="2514600" cy="1524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279400" y="457200"/>
            <a:ext cx="83312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D941A81-8A8D-4A35-9F40-DBA7DBD233F5}" type="datetime1">
              <a:rPr lang="en-US" smtClean="0"/>
              <a:t>9/8/2011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B4DCC-39B1-41F6-8A72-AC56CC0C66B1}" type="datetime1">
              <a:rPr lang="en-US" smtClean="0"/>
              <a:t>9/8/2011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ED086-1C36-40B7-B23D-EECFE1FF24A9}" type="datetime1">
              <a:rPr lang="en-US" smtClean="0"/>
              <a:t>9/8/2011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-228600"/>
            <a:ext cx="8382000" cy="1143000"/>
          </a:xfrm>
        </p:spPr>
        <p:txBody>
          <a:bodyPr/>
          <a:lstStyle>
            <a:lvl1pPr algn="l">
              <a:defRPr sz="1600" baseline="0">
                <a:latin typeface="+mn-lt"/>
              </a:defRPr>
            </a:lvl1pPr>
          </a:lstStyle>
          <a:p>
            <a:r>
              <a:rPr lang="en-US" i="1" dirty="0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289E10-2EAA-4ECC-9C86-2F11BDC89412}" type="datetime1">
              <a:rPr lang="en-US" smtClean="0"/>
              <a:t>9/8/2011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1524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E1A1E-A80F-47DF-BFC0-AD3A58EBC07A}" type="datetime1">
              <a:rPr lang="en-US" smtClean="0"/>
              <a:t>9/8/2011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4072DF-C59B-46A2-B681-BCFB8F45401F}" type="datetime1">
              <a:rPr lang="en-US" smtClean="0"/>
              <a:t>9/8/2011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522B14-549C-4BEB-9A6C-D2D20C84F034}" type="datetime1">
              <a:rPr lang="en-US" smtClean="0"/>
              <a:t>9/8/2011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8C0519-ABE9-4AD7-9B25-4D3B019D4F44}" type="datetime1">
              <a:rPr lang="en-US" smtClean="0"/>
              <a:t>9/8/2011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532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33CA65-CE96-4AFA-8C0C-E8C915678B5D}" type="datetime1">
              <a:rPr lang="en-US" smtClean="0"/>
              <a:t>9/8/2011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81F7-972D-47B7-8465-55EAF25D74B6}" type="datetime1">
              <a:rPr lang="en-US" smtClean="0"/>
              <a:t>9/8/2011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1B91D-6E97-4DE0-925B-51234D5F302C}" type="datetime1">
              <a:rPr lang="en-US" smtClean="0"/>
              <a:t>9/8/2011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1034" name="Group 4"/>
          <p:cNvGrpSpPr>
            <a:grpSpLocks/>
          </p:cNvGrpSpPr>
          <p:nvPr/>
        </p:nvGrpSpPr>
        <p:grpSpPr bwMode="auto">
          <a:xfrm>
            <a:off x="609600" y="503237"/>
            <a:ext cx="8305800" cy="182563"/>
            <a:chOff x="240" y="893"/>
            <a:chExt cx="5232" cy="115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534C17E1-8486-4AB9-90F2-6ABF1DC7EF1D}" type="datetime1">
              <a:rPr lang="en-US" smtClean="0"/>
              <a:t>9/8/2011</a:t>
            </a:fld>
            <a:endParaRPr lang="en-US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8AC56D48-9345-4BDE-BA0B-FB696AD706A2}" type="slidenum">
              <a:rPr lang="en-US" smtClean="0"/>
              <a:t>‹#›</a:t>
            </a:fld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vig-fp.prenhall.com/bigcovers/0136003915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1" name="Text Box 3"/>
          <p:cNvSpPr txBox="1">
            <a:spLocks noChangeArrowheads="1"/>
          </p:cNvSpPr>
          <p:nvPr/>
        </p:nvSpPr>
        <p:spPr bwMode="auto">
          <a:xfrm>
            <a:off x="0" y="838200"/>
            <a:ext cx="89154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4800" dirty="0" smtClean="0"/>
              <a:t>Chapter3</a:t>
            </a:r>
            <a:r>
              <a:rPr lang="en-US" sz="4800" dirty="0"/>
              <a:t>:</a:t>
            </a:r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89154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4800" dirty="0">
                <a:solidFill>
                  <a:srgbClr val="C00000"/>
                </a:solidFill>
              </a:rPr>
              <a:t>Entity-Relationship </a:t>
            </a:r>
            <a:r>
              <a:rPr lang="en-US" sz="4800" dirty="0" smtClean="0">
                <a:solidFill>
                  <a:srgbClr val="C00000"/>
                </a:solidFill>
              </a:rPr>
              <a:t>Modeling:</a:t>
            </a:r>
            <a:endParaRPr lang="en-US" sz="48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vig-fp.prenhall.com/coverimage/0136003915.jpg">
            <a:hlinkClick r:id="rId3" tooltip="View Larger Cover Imag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242" y="3200400"/>
            <a:ext cx="2426758" cy="339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56D48-9345-4BDE-BA0B-FB696AD706A2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-228600"/>
            <a:ext cx="8382000" cy="1143000"/>
          </a:xfrm>
        </p:spPr>
        <p:txBody>
          <a:bodyPr/>
          <a:lstStyle/>
          <a:p>
            <a:r>
              <a:rPr lang="en-US" i="1" dirty="0"/>
              <a:t>CIS </a:t>
            </a:r>
            <a:r>
              <a:rPr lang="en-US" i="1" dirty="0" smtClean="0"/>
              <a:t>4365                            </a:t>
            </a:r>
            <a:r>
              <a:rPr lang="en-US" i="1" dirty="0"/>
              <a:t>Entity Relationship Diagrams</a:t>
            </a:r>
            <a:endParaRPr lang="en-US" dirty="0" smtClean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8600" y="2217737"/>
            <a:ext cx="89154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4800" dirty="0" smtClean="0">
                <a:solidFill>
                  <a:srgbClr val="C00000"/>
                </a:solidFill>
              </a:rPr>
              <a:t>Part 2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50693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autoUpdateAnimBg="0"/>
      <p:bldP spid="421892" grpId="0" autoUpdateAnimBg="0"/>
      <p:bldP spid="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10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dirty="0" smtClean="0"/>
              <a:t>CIS </a:t>
            </a:r>
            <a:r>
              <a:rPr lang="en-US" i="1" dirty="0" smtClean="0"/>
              <a:t>4365                            </a:t>
            </a:r>
            <a:r>
              <a:rPr lang="en-US" i="1" dirty="0" smtClean="0"/>
              <a:t>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Physician to their Patients?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10" name="Text Box 5"/>
          <p:cNvSpPr txBox="1">
            <a:spLocks noChangeArrowheads="1"/>
          </p:cNvSpPr>
          <p:nvPr/>
        </p:nvSpPr>
        <p:spPr bwMode="auto">
          <a:xfrm>
            <a:off x="609600" y="3733800"/>
            <a:ext cx="80772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If these our field sizes are: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43000" y="2057400"/>
            <a:ext cx="6640286" cy="1538645"/>
            <a:chOff x="914400" y="2876490"/>
            <a:chExt cx="6640286" cy="1538645"/>
          </a:xfrm>
        </p:grpSpPr>
        <p:sp>
          <p:nvSpPr>
            <p:cNvPr id="70" name="Text Box 10"/>
            <p:cNvSpPr txBox="1">
              <a:spLocks noChangeArrowheads="1"/>
            </p:cNvSpPr>
            <p:nvPr/>
          </p:nvSpPr>
          <p:spPr bwMode="auto">
            <a:xfrm>
              <a:off x="3657600" y="2876490"/>
              <a:ext cx="16002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200" dirty="0">
                  <a:solidFill>
                    <a:schemeClr val="tx1"/>
                  </a:solidFill>
                </a:rPr>
                <a:t>Physician</a:t>
              </a:r>
              <a:endParaRPr lang="en-US" sz="1200" b="0" dirty="0">
                <a:solidFill>
                  <a:schemeClr val="tx1"/>
                </a:solidFill>
              </a:endParaRPr>
            </a:p>
          </p:txBody>
        </p:sp>
        <p:sp>
          <p:nvSpPr>
            <p:cNvPr id="85" name="Line 24"/>
            <p:cNvSpPr>
              <a:spLocks noChangeShapeType="1"/>
            </p:cNvSpPr>
            <p:nvPr/>
          </p:nvSpPr>
          <p:spPr bwMode="auto">
            <a:xfrm flipV="1">
              <a:off x="2362200" y="3076545"/>
              <a:ext cx="1295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6" name="Group 185"/>
            <p:cNvGrpSpPr/>
            <p:nvPr/>
          </p:nvGrpSpPr>
          <p:grpSpPr>
            <a:xfrm>
              <a:off x="1066800" y="2923401"/>
              <a:ext cx="1600200" cy="276999"/>
              <a:chOff x="533400" y="5133201"/>
              <a:chExt cx="1066800" cy="276999"/>
            </a:xfrm>
          </p:grpSpPr>
          <p:sp>
            <p:nvSpPr>
              <p:cNvPr id="188" name="Oval 20"/>
              <p:cNvSpPr>
                <a:spLocks noChangeArrowheads="1"/>
              </p:cNvSpPr>
              <p:nvPr/>
            </p:nvSpPr>
            <p:spPr bwMode="auto">
              <a:xfrm>
                <a:off x="533400" y="5133201"/>
                <a:ext cx="863600" cy="27699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Text Box 21"/>
              <p:cNvSpPr txBox="1">
                <a:spLocks noChangeArrowheads="1"/>
              </p:cNvSpPr>
              <p:nvPr/>
            </p:nvSpPr>
            <p:spPr bwMode="auto">
              <a:xfrm>
                <a:off x="685800" y="5133201"/>
                <a:ext cx="9144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b="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200" b="0" u="sng" dirty="0" err="1" smtClean="0">
                    <a:solidFill>
                      <a:schemeClr val="tx1"/>
                    </a:solidFill>
                  </a:rPr>
                  <a:t>PhysID</a:t>
                </a:r>
                <a:endParaRPr lang="en-US" sz="1200" b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4" name="Oval 20"/>
            <p:cNvSpPr>
              <a:spLocks noChangeArrowheads="1"/>
            </p:cNvSpPr>
            <p:nvPr/>
          </p:nvSpPr>
          <p:spPr bwMode="auto">
            <a:xfrm>
              <a:off x="1085850" y="3733800"/>
              <a:ext cx="1276350" cy="24919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Text Box 21"/>
            <p:cNvSpPr txBox="1">
              <a:spLocks noChangeArrowheads="1"/>
            </p:cNvSpPr>
            <p:nvPr/>
          </p:nvSpPr>
          <p:spPr bwMode="auto">
            <a:xfrm>
              <a:off x="1390650" y="3733800"/>
              <a:ext cx="7429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0" dirty="0" smtClean="0">
                  <a:solidFill>
                    <a:schemeClr val="tx1"/>
                  </a:solidFill>
                </a:rPr>
                <a:t>Address</a:t>
              </a:r>
              <a:endParaRPr lang="en-US" sz="1200" b="0" dirty="0">
                <a:solidFill>
                  <a:schemeClr val="tx1"/>
                </a:solidFill>
              </a:endParaRPr>
            </a:p>
          </p:txBody>
        </p:sp>
        <p:sp>
          <p:nvSpPr>
            <p:cNvPr id="181" name="Oval 20"/>
            <p:cNvSpPr>
              <a:spLocks noChangeArrowheads="1"/>
            </p:cNvSpPr>
            <p:nvPr/>
          </p:nvSpPr>
          <p:spPr bwMode="auto">
            <a:xfrm>
              <a:off x="914400" y="3657600"/>
              <a:ext cx="1600200" cy="419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Oval 20"/>
            <p:cNvSpPr>
              <a:spLocks noChangeArrowheads="1"/>
            </p:cNvSpPr>
            <p:nvPr/>
          </p:nvSpPr>
          <p:spPr bwMode="auto">
            <a:xfrm>
              <a:off x="1085850" y="4114800"/>
              <a:ext cx="1276350" cy="30033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Text Box 21"/>
            <p:cNvSpPr txBox="1">
              <a:spLocks noChangeArrowheads="1"/>
            </p:cNvSpPr>
            <p:nvPr/>
          </p:nvSpPr>
          <p:spPr bwMode="auto">
            <a:xfrm>
              <a:off x="1338943" y="4114800"/>
              <a:ext cx="1175657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0" dirty="0" smtClean="0">
                  <a:solidFill>
                    <a:schemeClr val="tx1"/>
                  </a:solidFill>
                </a:rPr>
                <a:t>Specialty</a:t>
              </a:r>
              <a:endParaRPr lang="en-US" sz="1200" b="0" dirty="0">
                <a:solidFill>
                  <a:schemeClr val="tx1"/>
                </a:solidFill>
              </a:endParaRPr>
            </a:p>
          </p:txBody>
        </p:sp>
        <p:grpSp>
          <p:nvGrpSpPr>
            <p:cNvPr id="172" name="Group 171"/>
            <p:cNvGrpSpPr/>
            <p:nvPr/>
          </p:nvGrpSpPr>
          <p:grpSpPr>
            <a:xfrm>
              <a:off x="1066800" y="3276600"/>
              <a:ext cx="1600200" cy="276999"/>
              <a:chOff x="533400" y="4789714"/>
              <a:chExt cx="1066800" cy="276999"/>
            </a:xfrm>
          </p:grpSpPr>
          <p:sp>
            <p:nvSpPr>
              <p:cNvPr id="174" name="Oval 20"/>
              <p:cNvSpPr>
                <a:spLocks noChangeArrowheads="1"/>
              </p:cNvSpPr>
              <p:nvPr/>
            </p:nvSpPr>
            <p:spPr bwMode="auto">
              <a:xfrm>
                <a:off x="533400" y="4789714"/>
                <a:ext cx="863600" cy="27699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Text Box 21"/>
              <p:cNvSpPr txBox="1">
                <a:spLocks noChangeArrowheads="1"/>
              </p:cNvSpPr>
              <p:nvPr/>
            </p:nvSpPr>
            <p:spPr bwMode="auto">
              <a:xfrm>
                <a:off x="685800" y="4789714"/>
                <a:ext cx="9144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b="0" dirty="0" smtClean="0">
                    <a:solidFill>
                      <a:schemeClr val="tx1"/>
                    </a:solidFill>
                  </a:rPr>
                  <a:t>  Name</a:t>
                </a:r>
                <a:endParaRPr lang="en-US" sz="1200" b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5" name="Line 24"/>
            <p:cNvSpPr>
              <a:spLocks noChangeShapeType="1"/>
            </p:cNvSpPr>
            <p:nvPr/>
          </p:nvSpPr>
          <p:spPr bwMode="auto">
            <a:xfrm flipV="1">
              <a:off x="2362200" y="3124202"/>
              <a:ext cx="1295400" cy="3047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24"/>
            <p:cNvSpPr>
              <a:spLocks noChangeShapeType="1"/>
            </p:cNvSpPr>
            <p:nvPr/>
          </p:nvSpPr>
          <p:spPr bwMode="auto">
            <a:xfrm flipV="1">
              <a:off x="2514600" y="3153488"/>
              <a:ext cx="1143000" cy="71880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24"/>
            <p:cNvSpPr>
              <a:spLocks noChangeShapeType="1"/>
            </p:cNvSpPr>
            <p:nvPr/>
          </p:nvSpPr>
          <p:spPr bwMode="auto">
            <a:xfrm flipV="1">
              <a:off x="2362200" y="3153488"/>
              <a:ext cx="1428750" cy="11409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24"/>
            <p:cNvSpPr>
              <a:spLocks noChangeShapeType="1"/>
            </p:cNvSpPr>
            <p:nvPr/>
          </p:nvSpPr>
          <p:spPr bwMode="auto">
            <a:xfrm flipV="1">
              <a:off x="3843562" y="3153487"/>
              <a:ext cx="20865" cy="5041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9" name="Group 208"/>
            <p:cNvGrpSpPr/>
            <p:nvPr/>
          </p:nvGrpSpPr>
          <p:grpSpPr>
            <a:xfrm>
              <a:off x="3352800" y="3657600"/>
              <a:ext cx="1066800" cy="378767"/>
              <a:chOff x="533400" y="5029200"/>
              <a:chExt cx="1106311" cy="609600"/>
            </a:xfrm>
          </p:grpSpPr>
          <p:sp>
            <p:nvSpPr>
              <p:cNvPr id="210" name="Oval 2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Text Box 21"/>
              <p:cNvSpPr txBox="1">
                <a:spLocks noChangeArrowheads="1"/>
              </p:cNvSpPr>
              <p:nvPr/>
            </p:nvSpPr>
            <p:spPr bwMode="auto">
              <a:xfrm>
                <a:off x="725311" y="5105400"/>
                <a:ext cx="9144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b="0" u="dashLong" dirty="0" err="1" smtClean="0">
                    <a:solidFill>
                      <a:schemeClr val="tx1"/>
                    </a:solidFill>
                  </a:rPr>
                  <a:t>PatID</a:t>
                </a:r>
                <a:r>
                  <a:rPr lang="en-US" sz="1200" b="0" baseline="-25000" dirty="0" err="1" smtClean="0">
                    <a:solidFill>
                      <a:schemeClr val="tx1"/>
                    </a:solidFill>
                  </a:rPr>
                  <a:t>a</a:t>
                </a:r>
                <a:endParaRPr lang="en-US" sz="1200" b="0" baseline="-25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2" name="Line 24"/>
            <p:cNvSpPr>
              <a:spLocks noChangeShapeType="1"/>
            </p:cNvSpPr>
            <p:nvPr/>
          </p:nvSpPr>
          <p:spPr bwMode="auto">
            <a:xfrm flipV="1">
              <a:off x="5029200" y="3153488"/>
              <a:ext cx="0" cy="5514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3" name="Group 212"/>
            <p:cNvGrpSpPr/>
            <p:nvPr/>
          </p:nvGrpSpPr>
          <p:grpSpPr>
            <a:xfrm>
              <a:off x="4495800" y="3685401"/>
              <a:ext cx="1066800" cy="353199"/>
              <a:chOff x="533400" y="5029200"/>
              <a:chExt cx="1106311" cy="609600"/>
            </a:xfrm>
          </p:grpSpPr>
          <p:sp>
            <p:nvSpPr>
              <p:cNvPr id="214" name="Oval 2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" name="Text Box 21"/>
              <p:cNvSpPr txBox="1">
                <a:spLocks noChangeArrowheads="1"/>
              </p:cNvSpPr>
              <p:nvPr/>
            </p:nvSpPr>
            <p:spPr bwMode="auto">
              <a:xfrm>
                <a:off x="725311" y="5105400"/>
                <a:ext cx="9144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b="0" u="dashLong" dirty="0" err="1" smtClean="0">
                    <a:solidFill>
                      <a:schemeClr val="tx1"/>
                    </a:solidFill>
                  </a:rPr>
                  <a:t>PatID</a:t>
                </a:r>
                <a:r>
                  <a:rPr lang="en-US" sz="1200" b="0" baseline="-25000" dirty="0" err="1" smtClean="0">
                    <a:solidFill>
                      <a:schemeClr val="tx1"/>
                    </a:solidFill>
                  </a:rPr>
                  <a:t>b</a:t>
                </a:r>
                <a:endParaRPr lang="en-US" sz="1200" b="0" baseline="-25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562600" y="3729335"/>
              <a:ext cx="1371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°°°°</a:t>
              </a:r>
              <a:r>
                <a:rPr lang="en-US" sz="2400" dirty="0"/>
                <a:t>°°</a:t>
              </a:r>
            </a:p>
          </p:txBody>
        </p:sp>
        <p:sp>
          <p:nvSpPr>
            <p:cNvPr id="216" name="Line 24"/>
            <p:cNvSpPr>
              <a:spLocks noChangeShapeType="1"/>
            </p:cNvSpPr>
            <p:nvPr/>
          </p:nvSpPr>
          <p:spPr bwMode="auto">
            <a:xfrm flipH="1" flipV="1">
              <a:off x="5257800" y="3061899"/>
              <a:ext cx="1676400" cy="6430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7" name="Group 216"/>
            <p:cNvGrpSpPr/>
            <p:nvPr/>
          </p:nvGrpSpPr>
          <p:grpSpPr>
            <a:xfrm>
              <a:off x="6564086" y="3685401"/>
              <a:ext cx="990600" cy="353199"/>
              <a:chOff x="533400" y="5029200"/>
              <a:chExt cx="1066800" cy="609600"/>
            </a:xfrm>
          </p:grpSpPr>
          <p:sp>
            <p:nvSpPr>
              <p:cNvPr id="218" name="Oval 2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" name="Text Box 21"/>
              <p:cNvSpPr txBox="1">
                <a:spLocks noChangeArrowheads="1"/>
              </p:cNvSpPr>
              <p:nvPr/>
            </p:nvSpPr>
            <p:spPr bwMode="auto">
              <a:xfrm>
                <a:off x="685800" y="5105400"/>
                <a:ext cx="9144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b="0" u="dashLong" dirty="0" err="1" smtClean="0">
                    <a:solidFill>
                      <a:schemeClr val="tx1"/>
                    </a:solidFill>
                  </a:rPr>
                  <a:t>PatID</a:t>
                </a:r>
                <a:r>
                  <a:rPr lang="en-US" sz="1200" b="0" baseline="-25000" dirty="0" smtClean="0">
                    <a:solidFill>
                      <a:schemeClr val="tx1"/>
                    </a:solidFill>
                  </a:rPr>
                  <a:t>??</a:t>
                </a:r>
                <a:endParaRPr lang="en-US" sz="1200" b="0" baseline="-25000" dirty="0">
                  <a:solidFill>
                    <a:schemeClr val="tx1"/>
                  </a:solidFill>
                </a:endParaRPr>
              </a:p>
            </p:txBody>
          </p:sp>
        </p:grp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317324"/>
              </p:ext>
            </p:extLst>
          </p:nvPr>
        </p:nvGraphicFramePr>
        <p:xfrm>
          <a:off x="6665686" y="3773805"/>
          <a:ext cx="2097314" cy="1560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5661"/>
                <a:gridCol w="771653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Field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#Bytes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>
                          <a:effectLst/>
                          <a:latin typeface="+mn-lt"/>
                        </a:rPr>
                        <a:t>PhysID</a:t>
                      </a:r>
                      <a:endParaRPr lang="en-US" sz="1400" b="0" i="0" u="sng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Name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Address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Specialty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>
                          <a:effectLst/>
                          <a:latin typeface="+mn-lt"/>
                        </a:rPr>
                        <a:t>30</a:t>
                      </a:r>
                      <a:endParaRPr lang="en-US" sz="1400" b="0" i="0" u="sng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Plus 9 bytes per Patient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609600" y="4038600"/>
            <a:ext cx="58674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That means that we would need to increase the number of bytes needed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FOR EACH RECORD 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to: </a:t>
            </a:r>
            <a:r>
              <a:rPr lang="en-US" sz="2000" b="0" dirty="0">
                <a:solidFill>
                  <a:schemeClr val="tx1"/>
                </a:solidFill>
              </a:rPr>
              <a:t>119+ 1,000 * 9 = </a:t>
            </a:r>
            <a:r>
              <a:rPr lang="en-US" sz="2000" dirty="0">
                <a:solidFill>
                  <a:schemeClr val="tx1"/>
                </a:solidFill>
              </a:rPr>
              <a:t>9,119 Bytes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609600" y="4953000"/>
            <a:ext cx="58674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If there are 300 physicians in the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PHYSICIAN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 Table, the table </a:t>
            </a:r>
            <a:r>
              <a:rPr lang="en-US" sz="2000" b="0" dirty="0">
                <a:solidFill>
                  <a:schemeClr val="tx1"/>
                </a:solidFill>
                <a:latin typeface="+mn-lt"/>
              </a:rPr>
              <a:t>will require 400 * 9,119 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=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3,647,600 Bytes 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(The vast majority of Patient fields will be NULL)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0" y="6019800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rgbClr val="C00000"/>
                </a:solidFill>
                <a:sym typeface="Symbol" pitchFamily="18" charset="2"/>
              </a:rPr>
              <a:t>Versus </a:t>
            </a:r>
            <a:r>
              <a:rPr lang="en-US" sz="2400" dirty="0">
                <a:solidFill>
                  <a:srgbClr val="C00000"/>
                </a:solidFill>
                <a:sym typeface="Symbol" pitchFamily="18" charset="2"/>
              </a:rPr>
              <a:t>the 300 *119  = </a:t>
            </a:r>
            <a:r>
              <a:rPr lang="en-US" sz="2400" dirty="0" smtClean="0">
                <a:solidFill>
                  <a:srgbClr val="C00000"/>
                </a:solidFill>
                <a:sym typeface="Symbol" pitchFamily="18" charset="2"/>
              </a:rPr>
              <a:t>35,700 bytes it would be otherwise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43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11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dirty="0" smtClean="0"/>
              <a:t>CIS </a:t>
            </a:r>
            <a:r>
              <a:rPr lang="en-US" i="1" dirty="0" smtClean="0"/>
              <a:t>4365                            </a:t>
            </a:r>
            <a:r>
              <a:rPr lang="en-US" i="1" dirty="0" smtClean="0"/>
              <a:t>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Physician to their Patients?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10" name="Text Box 5"/>
          <p:cNvSpPr txBox="1">
            <a:spLocks noChangeArrowheads="1"/>
          </p:cNvSpPr>
          <p:nvPr/>
        </p:nvSpPr>
        <p:spPr bwMode="auto">
          <a:xfrm>
            <a:off x="609600" y="2057400"/>
            <a:ext cx="80772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Note that we have seen this situation before: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66585" y="2743200"/>
            <a:ext cx="4343400" cy="1538645"/>
            <a:chOff x="1166585" y="2743200"/>
            <a:chExt cx="4343400" cy="1538645"/>
          </a:xfrm>
        </p:grpSpPr>
        <p:sp>
          <p:nvSpPr>
            <p:cNvPr id="179" name="Text Box 21"/>
            <p:cNvSpPr txBox="1">
              <a:spLocks noChangeArrowheads="1"/>
            </p:cNvSpPr>
            <p:nvPr/>
          </p:nvSpPr>
          <p:spPr bwMode="auto">
            <a:xfrm>
              <a:off x="1591128" y="3966865"/>
              <a:ext cx="1175657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0" dirty="0" smtClean="0">
                  <a:solidFill>
                    <a:schemeClr val="tx1"/>
                  </a:solidFill>
                </a:rPr>
                <a:t>Specialty</a:t>
              </a:r>
              <a:endParaRPr lang="en-US" sz="1200" b="0" dirty="0">
                <a:solidFill>
                  <a:schemeClr val="tx1"/>
                </a:solidFill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166585" y="2743200"/>
              <a:ext cx="4343400" cy="1538645"/>
              <a:chOff x="1166585" y="2728555"/>
              <a:chExt cx="4343400" cy="1538645"/>
            </a:xfrm>
          </p:grpSpPr>
          <p:sp>
            <p:nvSpPr>
              <p:cNvPr id="70" name="Text Box 10"/>
              <p:cNvSpPr txBox="1">
                <a:spLocks noChangeArrowheads="1"/>
              </p:cNvSpPr>
              <p:nvPr/>
            </p:nvSpPr>
            <p:spPr bwMode="auto">
              <a:xfrm>
                <a:off x="3909785" y="2728555"/>
                <a:ext cx="1600200" cy="27699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200" dirty="0">
                    <a:solidFill>
                      <a:schemeClr val="tx1"/>
                    </a:solidFill>
                  </a:rPr>
                  <a:t>Physician</a:t>
                </a:r>
                <a:endParaRPr lang="en-US" sz="12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Line 24"/>
              <p:cNvSpPr>
                <a:spLocks noChangeShapeType="1"/>
              </p:cNvSpPr>
              <p:nvPr/>
            </p:nvSpPr>
            <p:spPr bwMode="auto">
              <a:xfrm flipV="1">
                <a:off x="2614385" y="2928610"/>
                <a:ext cx="12954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6" name="Group 185"/>
              <p:cNvGrpSpPr/>
              <p:nvPr/>
            </p:nvGrpSpPr>
            <p:grpSpPr>
              <a:xfrm>
                <a:off x="1318985" y="2775466"/>
                <a:ext cx="1600200" cy="276999"/>
                <a:chOff x="533400" y="5133201"/>
                <a:chExt cx="1066800" cy="276999"/>
              </a:xfrm>
            </p:grpSpPr>
            <p:sp>
              <p:nvSpPr>
                <p:cNvPr id="188" name="Oval 20"/>
                <p:cNvSpPr>
                  <a:spLocks noChangeArrowheads="1"/>
                </p:cNvSpPr>
                <p:nvPr/>
              </p:nvSpPr>
              <p:spPr bwMode="auto">
                <a:xfrm>
                  <a:off x="533400" y="5133201"/>
                  <a:ext cx="863600" cy="27699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685800" y="5133201"/>
                  <a:ext cx="914400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1200" b="0" dirty="0" smtClean="0">
                      <a:solidFill>
                        <a:schemeClr val="tx1"/>
                      </a:solidFill>
                    </a:rPr>
                    <a:t>  </a:t>
                  </a:r>
                  <a:r>
                    <a:rPr lang="en-US" sz="1200" b="0" u="sng" dirty="0" err="1" smtClean="0">
                      <a:solidFill>
                        <a:schemeClr val="tx1"/>
                      </a:solidFill>
                    </a:rPr>
                    <a:t>PhysID</a:t>
                  </a:r>
                  <a:endParaRPr lang="en-US" sz="1200" b="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1166585" y="3509665"/>
                <a:ext cx="1600200" cy="419100"/>
                <a:chOff x="1166585" y="3509665"/>
                <a:chExt cx="1600200" cy="419100"/>
              </a:xfrm>
            </p:grpSpPr>
            <p:sp>
              <p:nvSpPr>
                <p:cNvPr id="18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642835" y="3585865"/>
                  <a:ext cx="742950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1200" b="0" dirty="0" smtClean="0">
                      <a:solidFill>
                        <a:schemeClr val="tx1"/>
                      </a:solidFill>
                    </a:rPr>
                    <a:t>Address</a:t>
                  </a:r>
                  <a:endParaRPr lang="en-US" sz="1200" b="0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5" name="Group 4"/>
                <p:cNvGrpSpPr/>
                <p:nvPr/>
              </p:nvGrpSpPr>
              <p:grpSpPr>
                <a:xfrm>
                  <a:off x="1166585" y="3509665"/>
                  <a:ext cx="1600200" cy="419100"/>
                  <a:chOff x="1166585" y="3509665"/>
                  <a:chExt cx="1600200" cy="419100"/>
                </a:xfrm>
              </p:grpSpPr>
              <p:sp>
                <p:nvSpPr>
                  <p:cNvPr id="184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38035" y="3585865"/>
                    <a:ext cx="1276350" cy="249198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1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166585" y="3509665"/>
                    <a:ext cx="1600200" cy="4191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8" name="Oval 20"/>
              <p:cNvSpPr>
                <a:spLocks noChangeArrowheads="1"/>
              </p:cNvSpPr>
              <p:nvPr/>
            </p:nvSpPr>
            <p:spPr bwMode="auto">
              <a:xfrm>
                <a:off x="1338035" y="3966865"/>
                <a:ext cx="1276350" cy="30033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2" name="Group 171"/>
              <p:cNvGrpSpPr/>
              <p:nvPr/>
            </p:nvGrpSpPr>
            <p:grpSpPr>
              <a:xfrm>
                <a:off x="1318985" y="3128665"/>
                <a:ext cx="1600200" cy="276999"/>
                <a:chOff x="533400" y="4789714"/>
                <a:chExt cx="1066800" cy="276999"/>
              </a:xfrm>
            </p:grpSpPr>
            <p:sp>
              <p:nvSpPr>
                <p:cNvPr id="174" name="Oval 20"/>
                <p:cNvSpPr>
                  <a:spLocks noChangeArrowheads="1"/>
                </p:cNvSpPr>
                <p:nvPr/>
              </p:nvSpPr>
              <p:spPr bwMode="auto">
                <a:xfrm>
                  <a:off x="533400" y="4789714"/>
                  <a:ext cx="863600" cy="27699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685800" y="4789714"/>
                  <a:ext cx="914400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1200" b="0" dirty="0" smtClean="0">
                      <a:solidFill>
                        <a:schemeClr val="tx1"/>
                      </a:solidFill>
                    </a:rPr>
                    <a:t>  Name</a:t>
                  </a:r>
                  <a:endParaRPr lang="en-US" sz="1200" b="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05" name="Line 24"/>
              <p:cNvSpPr>
                <a:spLocks noChangeShapeType="1"/>
              </p:cNvSpPr>
              <p:nvPr/>
            </p:nvSpPr>
            <p:spPr bwMode="auto">
              <a:xfrm flipV="1">
                <a:off x="2614385" y="2976267"/>
                <a:ext cx="1295400" cy="30479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" name="Line 24"/>
              <p:cNvSpPr>
                <a:spLocks noChangeShapeType="1"/>
              </p:cNvSpPr>
              <p:nvPr/>
            </p:nvSpPr>
            <p:spPr bwMode="auto">
              <a:xfrm flipV="1">
                <a:off x="2766785" y="3005553"/>
                <a:ext cx="1143000" cy="71880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Line 24"/>
              <p:cNvSpPr>
                <a:spLocks noChangeShapeType="1"/>
              </p:cNvSpPr>
              <p:nvPr/>
            </p:nvSpPr>
            <p:spPr bwMode="auto">
              <a:xfrm flipV="1">
                <a:off x="2614385" y="3005553"/>
                <a:ext cx="1428750" cy="11409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9" name="Group 208"/>
          <p:cNvGrpSpPr/>
          <p:nvPr/>
        </p:nvGrpSpPr>
        <p:grpSpPr>
          <a:xfrm>
            <a:off x="5447392" y="3339474"/>
            <a:ext cx="1066800" cy="378767"/>
            <a:chOff x="533400" y="5029200"/>
            <a:chExt cx="1106311" cy="609600"/>
          </a:xfrm>
        </p:grpSpPr>
        <p:sp>
          <p:nvSpPr>
            <p:cNvPr id="210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Text Box 21"/>
            <p:cNvSpPr txBox="1">
              <a:spLocks noChangeArrowheads="1"/>
            </p:cNvSpPr>
            <p:nvPr/>
          </p:nvSpPr>
          <p:spPr bwMode="auto">
            <a:xfrm>
              <a:off x="725311" y="5105400"/>
              <a:ext cx="9144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0" u="dashLong" dirty="0" err="1" smtClean="0">
                  <a:solidFill>
                    <a:schemeClr val="tx1"/>
                  </a:solidFill>
                </a:rPr>
                <a:t>PatID</a:t>
              </a:r>
              <a:r>
                <a:rPr lang="en-US" sz="1200" b="0" baseline="-25000" dirty="0" err="1" smtClean="0">
                  <a:solidFill>
                    <a:schemeClr val="tx1"/>
                  </a:solidFill>
                </a:rPr>
                <a:t>a</a:t>
              </a:r>
              <a:endParaRPr lang="en-US" sz="1200" b="0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2" name="Line 24"/>
          <p:cNvSpPr>
            <a:spLocks noChangeShapeType="1"/>
          </p:cNvSpPr>
          <p:nvPr/>
        </p:nvSpPr>
        <p:spPr bwMode="auto">
          <a:xfrm flipV="1">
            <a:off x="5999842" y="2829699"/>
            <a:ext cx="172358" cy="50977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629400" y="3352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°°°°</a:t>
            </a:r>
            <a:r>
              <a:rPr lang="en-US" sz="2400" dirty="0"/>
              <a:t>°°</a:t>
            </a:r>
          </a:p>
        </p:txBody>
      </p:sp>
      <p:sp>
        <p:nvSpPr>
          <p:cNvPr id="216" name="Line 24"/>
          <p:cNvSpPr>
            <a:spLocks noChangeShapeType="1"/>
          </p:cNvSpPr>
          <p:nvPr/>
        </p:nvSpPr>
        <p:spPr bwMode="auto">
          <a:xfrm flipH="1" flipV="1">
            <a:off x="5509984" y="2843599"/>
            <a:ext cx="66221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7" name="Group 216"/>
          <p:cNvGrpSpPr/>
          <p:nvPr/>
        </p:nvGrpSpPr>
        <p:grpSpPr>
          <a:xfrm>
            <a:off x="7543797" y="3326320"/>
            <a:ext cx="990600" cy="353199"/>
            <a:chOff x="533400" y="5029200"/>
            <a:chExt cx="1066800" cy="609600"/>
          </a:xfrm>
        </p:grpSpPr>
        <p:sp>
          <p:nvSpPr>
            <p:cNvPr id="218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Text Box 21"/>
            <p:cNvSpPr txBox="1">
              <a:spLocks noChangeArrowheads="1"/>
            </p:cNvSpPr>
            <p:nvPr/>
          </p:nvSpPr>
          <p:spPr bwMode="auto">
            <a:xfrm>
              <a:off x="685800" y="5105400"/>
              <a:ext cx="9144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0" u="dashLong" dirty="0" err="1" smtClean="0">
                  <a:solidFill>
                    <a:schemeClr val="tx1"/>
                  </a:solidFill>
                </a:rPr>
                <a:t>PatID</a:t>
              </a:r>
              <a:r>
                <a:rPr lang="en-US" sz="1200" b="0" baseline="-25000" dirty="0" smtClean="0">
                  <a:solidFill>
                    <a:schemeClr val="tx1"/>
                  </a:solidFill>
                </a:rPr>
                <a:t>??</a:t>
              </a:r>
              <a:endParaRPr lang="en-US" sz="1200" b="0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172200" y="2628900"/>
            <a:ext cx="1600200" cy="419100"/>
            <a:chOff x="1166585" y="3509665"/>
            <a:chExt cx="1600200" cy="419100"/>
          </a:xfrm>
        </p:grpSpPr>
        <p:sp>
          <p:nvSpPr>
            <p:cNvPr id="48" name="Text Box 21"/>
            <p:cNvSpPr txBox="1">
              <a:spLocks noChangeArrowheads="1"/>
            </p:cNvSpPr>
            <p:nvPr/>
          </p:nvSpPr>
          <p:spPr bwMode="auto">
            <a:xfrm>
              <a:off x="1642835" y="3585865"/>
              <a:ext cx="7429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0" dirty="0" smtClean="0">
                  <a:solidFill>
                    <a:schemeClr val="tx1"/>
                  </a:solidFill>
                </a:rPr>
                <a:t>Patients</a:t>
              </a:r>
              <a:endParaRPr lang="en-US" sz="1200" b="0" dirty="0">
                <a:solidFill>
                  <a:schemeClr val="tx1"/>
                </a:solidFill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1166585" y="3509665"/>
              <a:ext cx="1600200" cy="419100"/>
              <a:chOff x="1166585" y="3509665"/>
              <a:chExt cx="1600200" cy="419100"/>
            </a:xfrm>
          </p:grpSpPr>
          <p:sp>
            <p:nvSpPr>
              <p:cNvPr id="50" name="Oval 20"/>
              <p:cNvSpPr>
                <a:spLocks noChangeArrowheads="1"/>
              </p:cNvSpPr>
              <p:nvPr/>
            </p:nvSpPr>
            <p:spPr bwMode="auto">
              <a:xfrm>
                <a:off x="1338035" y="3585865"/>
                <a:ext cx="1276350" cy="24919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Oval 20"/>
              <p:cNvSpPr>
                <a:spLocks noChangeArrowheads="1"/>
              </p:cNvSpPr>
              <p:nvPr/>
            </p:nvSpPr>
            <p:spPr bwMode="auto">
              <a:xfrm>
                <a:off x="1166585" y="3509665"/>
                <a:ext cx="1600200" cy="4191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3" name="Line 24"/>
          <p:cNvSpPr>
            <a:spLocks noChangeShapeType="1"/>
          </p:cNvSpPr>
          <p:nvPr/>
        </p:nvSpPr>
        <p:spPr bwMode="auto">
          <a:xfrm flipV="1">
            <a:off x="7019925" y="3047998"/>
            <a:ext cx="0" cy="33882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24"/>
          <p:cNvSpPr>
            <a:spLocks noChangeShapeType="1"/>
          </p:cNvSpPr>
          <p:nvPr/>
        </p:nvSpPr>
        <p:spPr bwMode="auto">
          <a:xfrm flipH="1" flipV="1">
            <a:off x="7685311" y="2943254"/>
            <a:ext cx="315689" cy="38306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3537854" y="3867090"/>
            <a:ext cx="55299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C00000"/>
                </a:solidFill>
                <a:sym typeface="Symbol" pitchFamily="18" charset="2"/>
              </a:rPr>
              <a:t>A Multivalued Attribute – Repeating Groups</a:t>
            </a:r>
            <a:endParaRPr lang="en-US" sz="2000" dirty="0">
              <a:solidFill>
                <a:srgbClr val="C0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171780"/>
              </p:ext>
            </p:extLst>
          </p:nvPr>
        </p:nvGraphicFramePr>
        <p:xfrm>
          <a:off x="457200" y="5257800"/>
          <a:ext cx="4888592" cy="1038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360"/>
                <a:gridCol w="566583"/>
                <a:gridCol w="860770"/>
                <a:gridCol w="944304"/>
                <a:gridCol w="860770"/>
                <a:gridCol w="68280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err="1">
                          <a:effectLst/>
                        </a:rPr>
                        <a:t>PhysID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>
                          <a:effectLst/>
                        </a:rPr>
                        <a:t>Other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>
                          <a:effectLst/>
                        </a:rPr>
                        <a:t>PatID1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>
                          <a:effectLst/>
                        </a:rPr>
                        <a:t>PatID2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>
                          <a:effectLst/>
                        </a:rPr>
                        <a:t>PatID3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°°°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123456789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543210987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234567890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765432109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321098765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345678901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109876543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654321098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210987654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456789010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432109878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109876543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987654321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°°°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605449"/>
              </p:ext>
            </p:extLst>
          </p:nvPr>
        </p:nvGraphicFramePr>
        <p:xfrm>
          <a:off x="6731000" y="4495800"/>
          <a:ext cx="1498600" cy="2076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2516"/>
                <a:gridCol w="53608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PatID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Other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987654321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109876543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765432109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654321098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543210987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432109876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321098765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210987654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°°°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432109878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°°°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7" name="Line 59"/>
          <p:cNvSpPr>
            <a:spLocks noChangeShapeType="1"/>
          </p:cNvSpPr>
          <p:nvPr/>
        </p:nvSpPr>
        <p:spPr bwMode="auto">
          <a:xfrm flipV="1">
            <a:off x="5181600" y="4838700"/>
            <a:ext cx="1606549" cy="1257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 flipV="1">
            <a:off x="5181600" y="4991100"/>
            <a:ext cx="1606549" cy="110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59"/>
          <p:cNvSpPr>
            <a:spLocks noChangeShapeType="1"/>
          </p:cNvSpPr>
          <p:nvPr/>
        </p:nvSpPr>
        <p:spPr bwMode="auto">
          <a:xfrm flipV="1">
            <a:off x="5175251" y="5257800"/>
            <a:ext cx="1612898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59"/>
          <p:cNvSpPr>
            <a:spLocks noChangeShapeType="1"/>
          </p:cNvSpPr>
          <p:nvPr/>
        </p:nvSpPr>
        <p:spPr bwMode="auto">
          <a:xfrm flipV="1">
            <a:off x="5181600" y="5467350"/>
            <a:ext cx="1606549" cy="285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59"/>
          <p:cNvSpPr>
            <a:spLocks noChangeShapeType="1"/>
          </p:cNvSpPr>
          <p:nvPr/>
        </p:nvSpPr>
        <p:spPr bwMode="auto">
          <a:xfrm>
            <a:off x="5181600" y="5543550"/>
            <a:ext cx="1606549" cy="114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 flipV="1">
            <a:off x="5181600" y="5810250"/>
            <a:ext cx="1606549" cy="285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>
            <a:off x="5181600" y="5753100"/>
            <a:ext cx="1606549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59"/>
          <p:cNvSpPr>
            <a:spLocks noChangeShapeType="1"/>
          </p:cNvSpPr>
          <p:nvPr/>
        </p:nvSpPr>
        <p:spPr bwMode="auto">
          <a:xfrm>
            <a:off x="5181600" y="6115050"/>
            <a:ext cx="1606549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59"/>
          <p:cNvSpPr>
            <a:spLocks noChangeShapeType="1"/>
          </p:cNvSpPr>
          <p:nvPr/>
        </p:nvSpPr>
        <p:spPr bwMode="auto">
          <a:xfrm>
            <a:off x="5181600" y="6286500"/>
            <a:ext cx="1606549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530674" y="6324600"/>
            <a:ext cx="41175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C00000"/>
                </a:solidFill>
                <a:sym typeface="Symbol" pitchFamily="18" charset="2"/>
              </a:rPr>
              <a:t>Not Good!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11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500"/>
                            </p:stCondLst>
                            <p:childTnLst>
                              <p:par>
                                <p:cTn id="9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212" grpId="0" animBg="1"/>
      <p:bldP spid="4" grpId="0"/>
      <p:bldP spid="216" grpId="0" animBg="1"/>
      <p:bldP spid="53" grpId="0" animBg="1"/>
      <p:bldP spid="54" grpId="0" animBg="1"/>
      <p:bldP spid="55" grpId="0"/>
      <p:bldP spid="57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12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dirty="0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Physician to their Patients?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10" name="Text Box 5"/>
          <p:cNvSpPr txBox="1">
            <a:spLocks noChangeArrowheads="1"/>
          </p:cNvSpPr>
          <p:nvPr/>
        </p:nvSpPr>
        <p:spPr bwMode="auto">
          <a:xfrm>
            <a:off x="609600" y="2008257"/>
            <a:ext cx="80772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Let’s try putting the foreign key in the Patient table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85800" y="2438400"/>
            <a:ext cx="8382000" cy="3657600"/>
            <a:chOff x="685800" y="2438400"/>
            <a:chExt cx="8382000" cy="3657600"/>
          </a:xfrm>
        </p:grpSpPr>
        <p:grpSp>
          <p:nvGrpSpPr>
            <p:cNvPr id="67" name="Group 66"/>
            <p:cNvGrpSpPr/>
            <p:nvPr/>
          </p:nvGrpSpPr>
          <p:grpSpPr>
            <a:xfrm>
              <a:off x="1295400" y="2438400"/>
              <a:ext cx="7086600" cy="914400"/>
              <a:chOff x="1524000" y="2209800"/>
              <a:chExt cx="7086600" cy="914400"/>
            </a:xfrm>
          </p:grpSpPr>
          <p:sp>
            <p:nvSpPr>
              <p:cNvPr id="114" name="Text Box 10"/>
              <p:cNvSpPr txBox="1">
                <a:spLocks noChangeArrowheads="1"/>
              </p:cNvSpPr>
              <p:nvPr/>
            </p:nvSpPr>
            <p:spPr bwMode="auto">
              <a:xfrm>
                <a:off x="1524000" y="2473325"/>
                <a:ext cx="1600200" cy="40011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Physician</a:t>
                </a:r>
                <a:endParaRPr lang="en-US" sz="2400" b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5" name="Group 114"/>
              <p:cNvGrpSpPr/>
              <p:nvPr/>
            </p:nvGrpSpPr>
            <p:grpSpPr>
              <a:xfrm>
                <a:off x="3124200" y="2209800"/>
                <a:ext cx="2895600" cy="914400"/>
                <a:chOff x="2743200" y="1752600"/>
                <a:chExt cx="2895600" cy="914400"/>
              </a:xfrm>
            </p:grpSpPr>
            <p:grpSp>
              <p:nvGrpSpPr>
                <p:cNvPr id="125" name="Group 124"/>
                <p:cNvGrpSpPr/>
                <p:nvPr/>
              </p:nvGrpSpPr>
              <p:grpSpPr>
                <a:xfrm>
                  <a:off x="3604054" y="1752600"/>
                  <a:ext cx="2034746" cy="914400"/>
                  <a:chOff x="3604054" y="1752600"/>
                  <a:chExt cx="2034746" cy="914400"/>
                </a:xfrm>
              </p:grpSpPr>
              <p:sp>
                <p:nvSpPr>
                  <p:cNvPr id="127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3604054" y="1752600"/>
                    <a:ext cx="2034746" cy="914400"/>
                  </a:xfrm>
                  <a:prstGeom prst="diamond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8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51870" y="1981200"/>
                    <a:ext cx="1095632" cy="4572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>
                        <a:solidFill>
                          <a:schemeClr val="tx1"/>
                        </a:solidFill>
                      </a:rPr>
                      <a:t>Treats</a:t>
                    </a:r>
                    <a:endParaRPr lang="en-US" sz="2400" b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26" name="Line 15"/>
                <p:cNvSpPr>
                  <a:spLocks noChangeShapeType="1"/>
                </p:cNvSpPr>
                <p:nvPr/>
              </p:nvSpPr>
              <p:spPr bwMode="auto">
                <a:xfrm>
                  <a:off x="2743200" y="2209800"/>
                  <a:ext cx="93911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6" name="Group 19"/>
              <p:cNvGrpSpPr>
                <a:grpSpLocks/>
              </p:cNvGrpSpPr>
              <p:nvPr/>
            </p:nvGrpSpPr>
            <p:grpSpPr bwMode="auto">
              <a:xfrm>
                <a:off x="5943600" y="2473325"/>
                <a:ext cx="2667000" cy="400050"/>
                <a:chOff x="3408" y="3744"/>
                <a:chExt cx="1680" cy="252"/>
              </a:xfrm>
            </p:grpSpPr>
            <p:sp>
              <p:nvSpPr>
                <p:cNvPr id="12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080" y="3744"/>
                  <a:ext cx="1008" cy="25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sz="2000">
                      <a:solidFill>
                        <a:schemeClr val="tx1"/>
                      </a:solidFill>
                    </a:rPr>
                    <a:t>Patient</a:t>
                  </a:r>
                  <a:endParaRPr lang="en-US" sz="2400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4" name="Line 18"/>
                <p:cNvSpPr>
                  <a:spLocks noChangeShapeType="1"/>
                </p:cNvSpPr>
                <p:nvPr/>
              </p:nvSpPr>
              <p:spPr bwMode="auto">
                <a:xfrm>
                  <a:off x="3408" y="3888"/>
                  <a:ext cx="672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7" name="Group 27"/>
              <p:cNvGrpSpPr>
                <a:grpSpLocks/>
              </p:cNvGrpSpPr>
              <p:nvPr/>
            </p:nvGrpSpPr>
            <p:grpSpPr bwMode="auto">
              <a:xfrm>
                <a:off x="6705600" y="2438400"/>
                <a:ext cx="304800" cy="457200"/>
                <a:chOff x="3888" y="960"/>
                <a:chExt cx="192" cy="288"/>
              </a:xfrm>
            </p:grpSpPr>
            <p:sp>
              <p:nvSpPr>
                <p:cNvPr id="121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888" y="960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" name="Line 16"/>
                <p:cNvSpPr>
                  <a:spLocks noChangeShapeType="1"/>
                </p:cNvSpPr>
                <p:nvPr/>
              </p:nvSpPr>
              <p:spPr bwMode="auto">
                <a:xfrm>
                  <a:off x="3888" y="1104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8" name="Oval 28"/>
              <p:cNvSpPr>
                <a:spLocks noChangeArrowheads="1"/>
              </p:cNvSpPr>
              <p:nvPr/>
            </p:nvSpPr>
            <p:spPr bwMode="auto">
              <a:xfrm>
                <a:off x="6400800" y="2514600"/>
                <a:ext cx="304800" cy="3048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Line 37"/>
              <p:cNvSpPr>
                <a:spLocks noChangeShapeType="1"/>
              </p:cNvSpPr>
              <p:nvPr/>
            </p:nvSpPr>
            <p:spPr bwMode="auto">
              <a:xfrm>
                <a:off x="3200400" y="2438400"/>
                <a:ext cx="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Line 38"/>
              <p:cNvSpPr>
                <a:spLocks noChangeShapeType="1"/>
              </p:cNvSpPr>
              <p:nvPr/>
            </p:nvSpPr>
            <p:spPr bwMode="auto">
              <a:xfrm>
                <a:off x="3352800" y="2438400"/>
                <a:ext cx="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685800" y="3124200"/>
              <a:ext cx="2057400" cy="2971800"/>
              <a:chOff x="685800" y="3733800"/>
              <a:chExt cx="2057400" cy="2971800"/>
            </a:xfrm>
          </p:grpSpPr>
          <p:sp>
            <p:nvSpPr>
              <p:cNvPr id="90" name="Line 59"/>
              <p:cNvSpPr>
                <a:spLocks noChangeShapeType="1"/>
              </p:cNvSpPr>
              <p:nvPr/>
            </p:nvSpPr>
            <p:spPr bwMode="auto">
              <a:xfrm flipH="1" flipV="1">
                <a:off x="2743200" y="3733800"/>
                <a:ext cx="0" cy="2667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1" name="Group 90"/>
              <p:cNvGrpSpPr/>
              <p:nvPr/>
            </p:nvGrpSpPr>
            <p:grpSpPr>
              <a:xfrm>
                <a:off x="762000" y="3810000"/>
                <a:ext cx="1981200" cy="609600"/>
                <a:chOff x="914400" y="2895600"/>
                <a:chExt cx="1981200" cy="609600"/>
              </a:xfrm>
            </p:grpSpPr>
            <p:grpSp>
              <p:nvGrpSpPr>
                <p:cNvPr id="109" name="Group 108"/>
                <p:cNvGrpSpPr/>
                <p:nvPr/>
              </p:nvGrpSpPr>
              <p:grpSpPr>
                <a:xfrm>
                  <a:off x="914400" y="28956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112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</a:t>
                    </a:r>
                    <a:r>
                      <a:rPr lang="en-US" sz="2400" b="0" u="sng" dirty="0" err="1" smtClean="0">
                        <a:solidFill>
                          <a:schemeClr val="tx1"/>
                        </a:solidFill>
                      </a:rPr>
                      <a:t>PhysID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11" name="Line 42"/>
                <p:cNvSpPr>
                  <a:spLocks noChangeShapeType="1"/>
                </p:cNvSpPr>
                <p:nvPr/>
              </p:nvSpPr>
              <p:spPr bwMode="auto">
                <a:xfrm>
                  <a:off x="2514601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" name="Group 91"/>
              <p:cNvGrpSpPr/>
              <p:nvPr/>
            </p:nvGrpSpPr>
            <p:grpSpPr>
              <a:xfrm>
                <a:off x="685800" y="5181600"/>
                <a:ext cx="2057400" cy="838200"/>
                <a:chOff x="838200" y="3581400"/>
                <a:chExt cx="2057400" cy="838200"/>
              </a:xfrm>
            </p:grpSpPr>
            <p:grpSp>
              <p:nvGrpSpPr>
                <p:cNvPr id="103" name="Group 102"/>
                <p:cNvGrpSpPr/>
                <p:nvPr/>
              </p:nvGrpSpPr>
              <p:grpSpPr>
                <a:xfrm>
                  <a:off x="914400" y="3733799"/>
                  <a:ext cx="1981200" cy="609600"/>
                  <a:chOff x="914400" y="2895600"/>
                  <a:chExt cx="1981200" cy="609600"/>
                </a:xfrm>
              </p:grpSpPr>
              <p:grpSp>
                <p:nvGrpSpPr>
                  <p:cNvPr id="105" name="Group 104"/>
                  <p:cNvGrpSpPr/>
                  <p:nvPr/>
                </p:nvGrpSpPr>
                <p:grpSpPr>
                  <a:xfrm>
                    <a:off x="914400" y="2895600"/>
                    <a:ext cx="1600200" cy="609600"/>
                    <a:chOff x="533400" y="5029200"/>
                    <a:chExt cx="1066800" cy="609600"/>
                  </a:xfrm>
                </p:grpSpPr>
                <p:sp>
                  <p:nvSpPr>
                    <p:cNvPr id="107" name="Oval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400" y="5029200"/>
                      <a:ext cx="1066800" cy="609600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5800" y="5105400"/>
                      <a:ext cx="9144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0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2514601" y="3200398"/>
                    <a:ext cx="380999" cy="1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" name="Oval 20"/>
                <p:cNvSpPr>
                  <a:spLocks noChangeArrowheads="1"/>
                </p:cNvSpPr>
                <p:nvPr/>
              </p:nvSpPr>
              <p:spPr bwMode="auto">
                <a:xfrm>
                  <a:off x="838200" y="3581400"/>
                  <a:ext cx="1790700" cy="8382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" name="Group 92"/>
              <p:cNvGrpSpPr/>
              <p:nvPr/>
            </p:nvGrpSpPr>
            <p:grpSpPr>
              <a:xfrm>
                <a:off x="762000" y="6096000"/>
                <a:ext cx="1981200" cy="609600"/>
                <a:chOff x="914400" y="2895600"/>
                <a:chExt cx="1981200" cy="609600"/>
              </a:xfrm>
            </p:grpSpPr>
            <p:grpSp>
              <p:nvGrpSpPr>
                <p:cNvPr id="99" name="Group 98"/>
                <p:cNvGrpSpPr/>
                <p:nvPr/>
              </p:nvGrpSpPr>
              <p:grpSpPr>
                <a:xfrm>
                  <a:off x="914400" y="28956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101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2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Specialty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00" name="Line 42"/>
                <p:cNvSpPr>
                  <a:spLocks noChangeShapeType="1"/>
                </p:cNvSpPr>
                <p:nvPr/>
              </p:nvSpPr>
              <p:spPr bwMode="auto">
                <a:xfrm>
                  <a:off x="2514601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762000" y="4495800"/>
                <a:ext cx="1981200" cy="609600"/>
                <a:chOff x="914400" y="2895600"/>
                <a:chExt cx="1981200" cy="609600"/>
              </a:xfrm>
            </p:grpSpPr>
            <p:grpSp>
              <p:nvGrpSpPr>
                <p:cNvPr id="95" name="Group 94"/>
                <p:cNvGrpSpPr/>
                <p:nvPr/>
              </p:nvGrpSpPr>
              <p:grpSpPr>
                <a:xfrm>
                  <a:off x="914400" y="28956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97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8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Name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96" name="Line 42"/>
                <p:cNvSpPr>
                  <a:spLocks noChangeShapeType="1"/>
                </p:cNvSpPr>
                <p:nvPr/>
              </p:nvSpPr>
              <p:spPr bwMode="auto">
                <a:xfrm>
                  <a:off x="2514601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69" name="Group 68"/>
            <p:cNvGrpSpPr/>
            <p:nvPr/>
          </p:nvGrpSpPr>
          <p:grpSpPr>
            <a:xfrm>
              <a:off x="6934198" y="3124200"/>
              <a:ext cx="2133602" cy="2362201"/>
              <a:chOff x="6934198" y="3733799"/>
              <a:chExt cx="2133602" cy="2362201"/>
            </a:xfrm>
          </p:grpSpPr>
          <p:sp>
            <p:nvSpPr>
              <p:cNvPr id="71" name="Line 59"/>
              <p:cNvSpPr>
                <a:spLocks noChangeShapeType="1"/>
              </p:cNvSpPr>
              <p:nvPr/>
            </p:nvSpPr>
            <p:spPr bwMode="auto">
              <a:xfrm flipH="1" flipV="1">
                <a:off x="6934198" y="3733799"/>
                <a:ext cx="2" cy="198343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6934200" y="3810000"/>
                <a:ext cx="1981200" cy="609600"/>
                <a:chOff x="7086600" y="2895600"/>
                <a:chExt cx="1981200" cy="609600"/>
              </a:xfrm>
            </p:grpSpPr>
            <p:grpSp>
              <p:nvGrpSpPr>
                <p:cNvPr id="86" name="Group 85"/>
                <p:cNvGrpSpPr/>
                <p:nvPr/>
              </p:nvGrpSpPr>
              <p:grpSpPr>
                <a:xfrm>
                  <a:off x="7467600" y="28956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88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Name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87" name="Line 42"/>
                <p:cNvSpPr>
                  <a:spLocks noChangeShapeType="1"/>
                </p:cNvSpPr>
                <p:nvPr/>
              </p:nvSpPr>
              <p:spPr bwMode="auto">
                <a:xfrm>
                  <a:off x="7086600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" name="Group 72"/>
              <p:cNvGrpSpPr/>
              <p:nvPr/>
            </p:nvGrpSpPr>
            <p:grpSpPr>
              <a:xfrm>
                <a:off x="6934201" y="5257800"/>
                <a:ext cx="2057399" cy="838200"/>
                <a:chOff x="7086601" y="3581400"/>
                <a:chExt cx="2057399" cy="838200"/>
              </a:xfrm>
            </p:grpSpPr>
            <p:grpSp>
              <p:nvGrpSpPr>
                <p:cNvPr id="79" name="Group 78"/>
                <p:cNvGrpSpPr/>
                <p:nvPr/>
              </p:nvGrpSpPr>
              <p:grpSpPr>
                <a:xfrm>
                  <a:off x="7086601" y="3733799"/>
                  <a:ext cx="1981199" cy="609600"/>
                  <a:chOff x="7086601" y="3733799"/>
                  <a:chExt cx="1981199" cy="609600"/>
                </a:xfrm>
              </p:grpSpPr>
              <p:grpSp>
                <p:nvGrpSpPr>
                  <p:cNvPr id="81" name="Group 80"/>
                  <p:cNvGrpSpPr/>
                  <p:nvPr/>
                </p:nvGrpSpPr>
                <p:grpSpPr>
                  <a:xfrm>
                    <a:off x="7467600" y="3733799"/>
                    <a:ext cx="1600200" cy="609600"/>
                    <a:chOff x="533400" y="5029200"/>
                    <a:chExt cx="1066800" cy="609600"/>
                  </a:xfrm>
                </p:grpSpPr>
                <p:sp>
                  <p:nvSpPr>
                    <p:cNvPr id="83" name="Oval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400" y="5029200"/>
                      <a:ext cx="1066800" cy="609600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5800" y="5105400"/>
                      <a:ext cx="9144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82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7086601" y="4038597"/>
                    <a:ext cx="380999" cy="1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0" name="Oval 20"/>
                <p:cNvSpPr>
                  <a:spLocks noChangeArrowheads="1"/>
                </p:cNvSpPr>
                <p:nvPr/>
              </p:nvSpPr>
              <p:spPr bwMode="auto">
                <a:xfrm>
                  <a:off x="7353300" y="3581400"/>
                  <a:ext cx="1790700" cy="8382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4" name="Group 73"/>
              <p:cNvGrpSpPr/>
              <p:nvPr/>
            </p:nvGrpSpPr>
            <p:grpSpPr>
              <a:xfrm>
                <a:off x="6934200" y="4495800"/>
                <a:ext cx="2133600" cy="609600"/>
                <a:chOff x="7086600" y="2895600"/>
                <a:chExt cx="2133600" cy="609600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7467600" y="2895600"/>
                  <a:ext cx="1752600" cy="609600"/>
                  <a:chOff x="533400" y="5029200"/>
                  <a:chExt cx="1168400" cy="609600"/>
                </a:xfrm>
              </p:grpSpPr>
              <p:sp>
                <p:nvSpPr>
                  <p:cNvPr id="77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8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74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err="1" smtClean="0">
                        <a:solidFill>
                          <a:schemeClr val="tx1"/>
                        </a:solidFill>
                      </a:rPr>
                      <a:t>PatID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76" name="Line 42"/>
                <p:cNvSpPr>
                  <a:spLocks noChangeShapeType="1"/>
                </p:cNvSpPr>
                <p:nvPr/>
              </p:nvSpPr>
              <p:spPr bwMode="auto">
                <a:xfrm>
                  <a:off x="7086600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" name="Group 5"/>
          <p:cNvGrpSpPr/>
          <p:nvPr/>
        </p:nvGrpSpPr>
        <p:grpSpPr>
          <a:xfrm>
            <a:off x="6934198" y="5105399"/>
            <a:ext cx="1981202" cy="1066801"/>
            <a:chOff x="6934198" y="5105399"/>
            <a:chExt cx="1981202" cy="1066801"/>
          </a:xfrm>
        </p:grpSpPr>
        <p:sp>
          <p:nvSpPr>
            <p:cNvPr id="129" name="Line 59"/>
            <p:cNvSpPr>
              <a:spLocks noChangeShapeType="1"/>
            </p:cNvSpPr>
            <p:nvPr/>
          </p:nvSpPr>
          <p:spPr bwMode="auto">
            <a:xfrm flipV="1">
              <a:off x="6934198" y="5105399"/>
              <a:ext cx="4670" cy="75976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Line 59"/>
            <p:cNvSpPr>
              <a:spLocks noChangeShapeType="1"/>
            </p:cNvSpPr>
            <p:nvPr/>
          </p:nvSpPr>
          <p:spPr bwMode="auto">
            <a:xfrm flipH="1" flipV="1">
              <a:off x="6938868" y="5867400"/>
              <a:ext cx="37633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Oval 20"/>
            <p:cNvSpPr>
              <a:spLocks noChangeArrowheads="1"/>
            </p:cNvSpPr>
            <p:nvPr/>
          </p:nvSpPr>
          <p:spPr bwMode="auto">
            <a:xfrm>
              <a:off x="7315200" y="5562600"/>
              <a:ext cx="16002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Text Box 21"/>
            <p:cNvSpPr txBox="1">
              <a:spLocks noChangeArrowheads="1"/>
            </p:cNvSpPr>
            <p:nvPr/>
          </p:nvSpPr>
          <p:spPr bwMode="auto">
            <a:xfrm>
              <a:off x="7467600" y="5634335"/>
              <a:ext cx="137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 smtClean="0">
                  <a:solidFill>
                    <a:srgbClr val="C00000"/>
                  </a:solidFill>
                </a:rPr>
                <a:t>Physician</a:t>
              </a:r>
              <a:endParaRPr lang="en-US" sz="2400" b="0" u="dashLong" dirty="0">
                <a:solidFill>
                  <a:srgbClr val="C00000"/>
                </a:solidFill>
              </a:endParaRPr>
            </a:p>
          </p:txBody>
        </p:sp>
      </p:grpSp>
      <p:sp>
        <p:nvSpPr>
          <p:cNvPr id="134" name="Text Box 3"/>
          <p:cNvSpPr txBox="1">
            <a:spLocks noChangeArrowheads="1"/>
          </p:cNvSpPr>
          <p:nvPr/>
        </p:nvSpPr>
        <p:spPr bwMode="auto">
          <a:xfrm>
            <a:off x="2950027" y="4438579"/>
            <a:ext cx="383177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000" dirty="0" smtClean="0">
                <a:solidFill>
                  <a:srgbClr val="C00000"/>
                </a:solidFill>
                <a:sym typeface="Symbol" pitchFamily="18" charset="2"/>
              </a:rPr>
              <a:t>Note that because this is a 1:M relationship, we only have to add 1 additional field to the </a:t>
            </a:r>
            <a:r>
              <a:rPr lang="en-US" sz="2000" u="sng" dirty="0" smtClean="0">
                <a:solidFill>
                  <a:srgbClr val="C00000"/>
                </a:solidFill>
                <a:sym typeface="Symbol" pitchFamily="18" charset="2"/>
              </a:rPr>
              <a:t>Patient</a:t>
            </a:r>
            <a:r>
              <a:rPr lang="en-US" sz="2000" dirty="0" smtClean="0">
                <a:solidFill>
                  <a:srgbClr val="C00000"/>
                </a:solidFill>
                <a:sym typeface="Symbol" pitchFamily="18" charset="2"/>
              </a:rPr>
              <a:t> Table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99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13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Physician to their Patients?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10" name="Text Box 5"/>
          <p:cNvSpPr txBox="1">
            <a:spLocks noChangeArrowheads="1"/>
          </p:cNvSpPr>
          <p:nvPr/>
        </p:nvSpPr>
        <p:spPr bwMode="auto">
          <a:xfrm>
            <a:off x="609600" y="2008257"/>
            <a:ext cx="80772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Let’s try putting the foreign key in the Patient table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3" name="Text Box 5"/>
          <p:cNvSpPr txBox="1">
            <a:spLocks noChangeArrowheads="1"/>
          </p:cNvSpPr>
          <p:nvPr/>
        </p:nvSpPr>
        <p:spPr bwMode="auto">
          <a:xfrm>
            <a:off x="609600" y="2389257"/>
            <a:ext cx="84582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Notice the storage savings (Assume that table Patient, without the foreign key, require 100 bytes/record, &amp; that there are 5,000 records) 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3276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Foreign Key in PHYSICIAN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5943600" y="3276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Foreign Key in </a:t>
            </a:r>
            <a:r>
              <a:rPr lang="en-US" cap="all" dirty="0" smtClean="0"/>
              <a:t>Patient</a:t>
            </a:r>
            <a:endParaRPr lang="en-US" cap="all" dirty="0"/>
          </a:p>
        </p:txBody>
      </p:sp>
      <p:sp>
        <p:nvSpPr>
          <p:cNvPr id="136" name="TextBox 135"/>
          <p:cNvSpPr txBox="1"/>
          <p:nvPr/>
        </p:nvSpPr>
        <p:spPr>
          <a:xfrm>
            <a:off x="685800" y="36692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PHYSICIAN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25486" y="3669268"/>
            <a:ext cx="28085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3,647,600 Bytes 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685800" y="3962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/>
              <a:t>Patient</a:t>
            </a:r>
            <a:endParaRPr lang="en-US" cap="all" dirty="0"/>
          </a:p>
        </p:txBody>
      </p:sp>
      <p:sp>
        <p:nvSpPr>
          <p:cNvPr id="138" name="Rectangle 137"/>
          <p:cNvSpPr/>
          <p:nvPr/>
        </p:nvSpPr>
        <p:spPr>
          <a:xfrm>
            <a:off x="2514600" y="3962400"/>
            <a:ext cx="281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  500,000 Bytes </a:t>
            </a:r>
            <a:endParaRPr lang="en-US" dirty="0"/>
          </a:p>
        </p:txBody>
      </p:sp>
      <p:sp>
        <p:nvSpPr>
          <p:cNvPr id="139" name="Rectangle 138"/>
          <p:cNvSpPr/>
          <p:nvPr/>
        </p:nvSpPr>
        <p:spPr>
          <a:xfrm>
            <a:off x="6106886" y="3657600"/>
            <a:ext cx="23513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35,700 </a:t>
            </a:r>
            <a:r>
              <a:rPr lang="en-US" dirty="0" smtClean="0"/>
              <a:t>Bytes </a:t>
            </a:r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>
            <a:off x="6096000" y="3974068"/>
            <a:ext cx="23513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545,000 Bytes </a:t>
            </a:r>
            <a:endParaRPr lang="en-US" dirty="0"/>
          </a:p>
        </p:txBody>
      </p:sp>
      <p:sp>
        <p:nvSpPr>
          <p:cNvPr id="141" name="Line 42"/>
          <p:cNvSpPr>
            <a:spLocks noChangeShapeType="1"/>
          </p:cNvSpPr>
          <p:nvPr/>
        </p:nvSpPr>
        <p:spPr bwMode="auto">
          <a:xfrm>
            <a:off x="3733801" y="4419601"/>
            <a:ext cx="1600199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" name="Line 42"/>
          <p:cNvSpPr>
            <a:spLocks noChangeShapeType="1"/>
          </p:cNvSpPr>
          <p:nvPr/>
        </p:nvSpPr>
        <p:spPr bwMode="auto">
          <a:xfrm>
            <a:off x="6705601" y="4419601"/>
            <a:ext cx="1752600" cy="72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>
            <a:off x="685800" y="45074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/>
              <a:t>Both</a:t>
            </a:r>
            <a:endParaRPr lang="en-US" cap="all" dirty="0"/>
          </a:p>
        </p:txBody>
      </p:sp>
      <p:sp>
        <p:nvSpPr>
          <p:cNvPr id="144" name="Rectangle 143"/>
          <p:cNvSpPr/>
          <p:nvPr/>
        </p:nvSpPr>
        <p:spPr>
          <a:xfrm>
            <a:off x="2514600" y="4507468"/>
            <a:ext cx="28085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4,147,600</a:t>
            </a:r>
            <a:r>
              <a:rPr lang="en-US" dirty="0" smtClean="0"/>
              <a:t> Bytes </a:t>
            </a:r>
            <a:endParaRPr lang="en-US" dirty="0"/>
          </a:p>
        </p:txBody>
      </p:sp>
      <p:sp>
        <p:nvSpPr>
          <p:cNvPr id="145" name="Rectangle 144"/>
          <p:cNvSpPr/>
          <p:nvPr/>
        </p:nvSpPr>
        <p:spPr>
          <a:xfrm>
            <a:off x="5649686" y="4495800"/>
            <a:ext cx="28085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580,700 Bytes </a:t>
            </a:r>
            <a:endParaRPr lang="en-US" dirty="0"/>
          </a:p>
        </p:txBody>
      </p:sp>
      <p:sp>
        <p:nvSpPr>
          <p:cNvPr id="146" name="Text Box 5"/>
          <p:cNvSpPr txBox="1">
            <a:spLocks noChangeArrowheads="1"/>
          </p:cNvSpPr>
          <p:nvPr/>
        </p:nvSpPr>
        <p:spPr bwMode="auto">
          <a:xfrm>
            <a:off x="685800" y="5023247"/>
            <a:ext cx="84582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A savings of 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3,566,900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 Bytes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8" name="Text Box 55"/>
          <p:cNvSpPr txBox="1">
            <a:spLocks noChangeArrowheads="1"/>
          </p:cNvSpPr>
          <p:nvPr/>
        </p:nvSpPr>
        <p:spPr bwMode="auto">
          <a:xfrm>
            <a:off x="0" y="5665113"/>
            <a:ext cx="9144000" cy="430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5F5F5F"/>
                  </a:outerShdw>
                </a:effectLst>
              </a:rPr>
              <a:t>How would the tables in this relationship look like?</a:t>
            </a:r>
            <a:endParaRPr lang="en-US" sz="2200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664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4" grpId="0"/>
      <p:bldP spid="135" grpId="0"/>
      <p:bldP spid="136" grpId="0"/>
      <p:bldP spid="5" grpId="0"/>
      <p:bldP spid="137" grpId="0"/>
      <p:bldP spid="138" grpId="0"/>
      <p:bldP spid="139" grpId="0"/>
      <p:bldP spid="140" grpId="0"/>
      <p:bldP spid="141" grpId="0" animBg="1"/>
      <p:bldP spid="142" grpId="0" animBg="1"/>
      <p:bldP spid="143" grpId="0"/>
      <p:bldP spid="144" grpId="0"/>
      <p:bldP spid="145" grpId="0"/>
      <p:bldP spid="146" grpId="0"/>
      <p:bldP spid="1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14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Physician to their Patients?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54" name="Text Box 10"/>
          <p:cNvSpPr txBox="1">
            <a:spLocks noChangeArrowheads="1"/>
          </p:cNvSpPr>
          <p:nvPr/>
        </p:nvSpPr>
        <p:spPr bwMode="auto">
          <a:xfrm>
            <a:off x="914400" y="1920875"/>
            <a:ext cx="25908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</a:rPr>
              <a:t>Physician Table Attributes/Fields</a:t>
            </a:r>
          </a:p>
        </p:txBody>
      </p:sp>
      <p:sp>
        <p:nvSpPr>
          <p:cNvPr id="155" name="Text Box 11"/>
          <p:cNvSpPr txBox="1">
            <a:spLocks noChangeArrowheads="1"/>
          </p:cNvSpPr>
          <p:nvPr/>
        </p:nvSpPr>
        <p:spPr bwMode="auto">
          <a:xfrm>
            <a:off x="5105400" y="1920875"/>
            <a:ext cx="25908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Patient Table Attributes/Fields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95400" y="2895601"/>
            <a:ext cx="1752600" cy="1960563"/>
            <a:chOff x="1295400" y="2895601"/>
            <a:chExt cx="1752600" cy="1960563"/>
          </a:xfrm>
        </p:grpSpPr>
        <p:sp>
          <p:nvSpPr>
            <p:cNvPr id="150" name="Text Box 4"/>
            <p:cNvSpPr txBox="1">
              <a:spLocks noChangeArrowheads="1"/>
            </p:cNvSpPr>
            <p:nvPr/>
          </p:nvSpPr>
          <p:spPr bwMode="auto">
            <a:xfrm>
              <a:off x="1295400" y="2895601"/>
              <a:ext cx="1752600" cy="46196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u="sng">
                  <a:solidFill>
                    <a:schemeClr val="tx1"/>
                  </a:solidFill>
                </a:rPr>
                <a:t>PhysID</a:t>
              </a:r>
            </a:p>
          </p:txBody>
        </p:sp>
        <p:sp>
          <p:nvSpPr>
            <p:cNvPr id="151" name="Text Box 6"/>
            <p:cNvSpPr txBox="1">
              <a:spLocks noChangeArrowheads="1"/>
            </p:cNvSpPr>
            <p:nvPr/>
          </p:nvSpPr>
          <p:spPr bwMode="auto">
            <a:xfrm>
              <a:off x="1295400" y="3403601"/>
              <a:ext cx="1752600" cy="46196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Name</a:t>
              </a:r>
              <a:endParaRPr lang="en-US" sz="2400" u="sng">
                <a:solidFill>
                  <a:schemeClr val="tx1"/>
                </a:solidFill>
              </a:endParaRPr>
            </a:p>
          </p:txBody>
        </p:sp>
        <p:sp>
          <p:nvSpPr>
            <p:cNvPr id="152" name="Text Box 7"/>
            <p:cNvSpPr txBox="1">
              <a:spLocks noChangeArrowheads="1"/>
            </p:cNvSpPr>
            <p:nvPr/>
          </p:nvSpPr>
          <p:spPr bwMode="auto">
            <a:xfrm>
              <a:off x="1295400" y="3886201"/>
              <a:ext cx="1752600" cy="46196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Specialty</a:t>
              </a:r>
              <a:endParaRPr lang="en-US" sz="2400" u="sng">
                <a:solidFill>
                  <a:schemeClr val="tx1"/>
                </a:solidFill>
              </a:endParaRPr>
            </a:p>
          </p:txBody>
        </p:sp>
        <p:sp>
          <p:nvSpPr>
            <p:cNvPr id="153" name="Text Box 8"/>
            <p:cNvSpPr txBox="1">
              <a:spLocks noChangeArrowheads="1"/>
            </p:cNvSpPr>
            <p:nvPr/>
          </p:nvSpPr>
          <p:spPr bwMode="auto">
            <a:xfrm>
              <a:off x="1295400" y="4394201"/>
              <a:ext cx="1752600" cy="461963"/>
            </a:xfrm>
            <a:prstGeom prst="rect">
              <a:avLst/>
            </a:prstGeom>
            <a:noFill/>
            <a:ln w="101600" cmpd="dbl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Address</a:t>
              </a:r>
              <a:endParaRPr lang="en-US" sz="2400" u="sng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86400" y="2895600"/>
            <a:ext cx="1752600" cy="2147888"/>
            <a:chOff x="5486400" y="2895600"/>
            <a:chExt cx="1752600" cy="2147888"/>
          </a:xfrm>
        </p:grpSpPr>
        <p:sp>
          <p:nvSpPr>
            <p:cNvPr id="157" name="Text Box 19"/>
            <p:cNvSpPr txBox="1">
              <a:spLocks noChangeArrowheads="1"/>
            </p:cNvSpPr>
            <p:nvPr/>
          </p:nvSpPr>
          <p:spPr bwMode="auto">
            <a:xfrm>
              <a:off x="5486400" y="2895600"/>
              <a:ext cx="1752600" cy="46196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u="sng">
                  <a:solidFill>
                    <a:schemeClr val="tx1"/>
                  </a:solidFill>
                </a:rPr>
                <a:t>PatID</a:t>
              </a:r>
            </a:p>
          </p:txBody>
        </p:sp>
        <p:sp>
          <p:nvSpPr>
            <p:cNvPr id="158" name="Text Box 20"/>
            <p:cNvSpPr txBox="1">
              <a:spLocks noChangeArrowheads="1"/>
            </p:cNvSpPr>
            <p:nvPr/>
          </p:nvSpPr>
          <p:spPr bwMode="auto">
            <a:xfrm>
              <a:off x="5486400" y="3403600"/>
              <a:ext cx="1752600" cy="46196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Name</a:t>
              </a:r>
              <a:endParaRPr lang="en-US" sz="2400" u="sng">
                <a:solidFill>
                  <a:schemeClr val="tx1"/>
                </a:solidFill>
              </a:endParaRPr>
            </a:p>
          </p:txBody>
        </p:sp>
        <p:sp>
          <p:nvSpPr>
            <p:cNvPr id="159" name="Text Box 22"/>
            <p:cNvSpPr txBox="1">
              <a:spLocks noChangeArrowheads="1"/>
            </p:cNvSpPr>
            <p:nvPr/>
          </p:nvSpPr>
          <p:spPr bwMode="auto">
            <a:xfrm>
              <a:off x="5486400" y="3886200"/>
              <a:ext cx="1752600" cy="461963"/>
            </a:xfrm>
            <a:prstGeom prst="rect">
              <a:avLst/>
            </a:prstGeom>
            <a:noFill/>
            <a:ln w="101600" cmpd="dbl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Address</a:t>
              </a:r>
              <a:endParaRPr lang="en-US" sz="2400" u="sng">
                <a:solidFill>
                  <a:schemeClr val="tx1"/>
                </a:solidFill>
              </a:endParaRPr>
            </a:p>
          </p:txBody>
        </p:sp>
        <p:grpSp>
          <p:nvGrpSpPr>
            <p:cNvPr id="160" name="Group 24"/>
            <p:cNvGrpSpPr>
              <a:grpSpLocks/>
            </p:cNvGrpSpPr>
            <p:nvPr/>
          </p:nvGrpSpPr>
          <p:grpSpPr bwMode="auto">
            <a:xfrm>
              <a:off x="5486400" y="4470400"/>
              <a:ext cx="1752600" cy="573088"/>
              <a:chOff x="3312" y="2960"/>
              <a:chExt cx="1104" cy="361"/>
            </a:xfrm>
          </p:grpSpPr>
          <p:sp>
            <p:nvSpPr>
              <p:cNvPr id="161" name="Text Box 21"/>
              <p:cNvSpPr txBox="1">
                <a:spLocks noChangeArrowheads="1"/>
              </p:cNvSpPr>
              <p:nvPr/>
            </p:nvSpPr>
            <p:spPr bwMode="auto">
              <a:xfrm>
                <a:off x="3312" y="2960"/>
                <a:ext cx="1104" cy="361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bIns="137160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Physician</a:t>
                </a:r>
                <a:endParaRPr lang="en-US" sz="2400" u="s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Line 23"/>
              <p:cNvSpPr>
                <a:spLocks noChangeShapeType="1"/>
              </p:cNvSpPr>
              <p:nvPr/>
            </p:nvSpPr>
            <p:spPr bwMode="auto">
              <a:xfrm>
                <a:off x="3360" y="3264"/>
                <a:ext cx="81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3" name="Line 26"/>
          <p:cNvSpPr>
            <a:spLocks noChangeShapeType="1"/>
          </p:cNvSpPr>
          <p:nvPr/>
        </p:nvSpPr>
        <p:spPr bwMode="auto">
          <a:xfrm>
            <a:off x="3124200" y="32004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Line 27"/>
          <p:cNvSpPr>
            <a:spLocks noChangeShapeType="1"/>
          </p:cNvSpPr>
          <p:nvPr/>
        </p:nvSpPr>
        <p:spPr bwMode="auto">
          <a:xfrm>
            <a:off x="4267200" y="3200400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Line 28"/>
          <p:cNvSpPr>
            <a:spLocks noChangeShapeType="1"/>
          </p:cNvSpPr>
          <p:nvPr/>
        </p:nvSpPr>
        <p:spPr bwMode="auto">
          <a:xfrm>
            <a:off x="4267200" y="48006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Text Box 29"/>
          <p:cNvSpPr txBox="1">
            <a:spLocks noChangeArrowheads="1"/>
          </p:cNvSpPr>
          <p:nvPr/>
        </p:nvSpPr>
        <p:spPr bwMode="auto">
          <a:xfrm>
            <a:off x="609600" y="5257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3000" i="1" dirty="0">
                <a:solidFill>
                  <a:schemeClr val="tx1"/>
                </a:solidFill>
                <a:sym typeface="Symbol" pitchFamily="18" charset="2"/>
              </a:rPr>
              <a:t>Is the field </a:t>
            </a:r>
            <a:r>
              <a:rPr lang="en-US" sz="3000" dirty="0" smtClean="0">
                <a:solidFill>
                  <a:schemeClr val="tx1"/>
                </a:solidFill>
                <a:sym typeface="Symbol" pitchFamily="18" charset="2"/>
              </a:rPr>
              <a:t>Physician</a:t>
            </a:r>
            <a:r>
              <a:rPr lang="en-US" sz="3000" i="1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000" i="1" dirty="0">
                <a:solidFill>
                  <a:schemeClr val="tx1"/>
                </a:solidFill>
                <a:sym typeface="Symbol" pitchFamily="18" charset="2"/>
              </a:rPr>
              <a:t>actually placed in the </a:t>
            </a:r>
            <a:r>
              <a:rPr lang="en-US" sz="3000" dirty="0">
                <a:solidFill>
                  <a:schemeClr val="tx1"/>
                </a:solidFill>
                <a:sym typeface="Symbol" pitchFamily="18" charset="2"/>
              </a:rPr>
              <a:t>Patient </a:t>
            </a:r>
            <a:r>
              <a:rPr lang="en-US" sz="3000" i="1" dirty="0" smtClean="0">
                <a:solidFill>
                  <a:schemeClr val="tx1"/>
                </a:solidFill>
                <a:sym typeface="Symbol" pitchFamily="18" charset="2"/>
              </a:rPr>
              <a:t>Table??? </a:t>
            </a:r>
            <a:endParaRPr lang="en-US" sz="3000" i="1" dirty="0">
              <a:solidFill>
                <a:schemeClr val="tx1"/>
              </a:solidFill>
            </a:endParaRPr>
          </a:p>
        </p:txBody>
      </p:sp>
      <p:sp>
        <p:nvSpPr>
          <p:cNvPr id="167" name="Text Box 30"/>
          <p:cNvSpPr txBox="1">
            <a:spLocks noChangeArrowheads="1"/>
          </p:cNvSpPr>
          <p:nvPr/>
        </p:nvSpPr>
        <p:spPr bwMode="auto">
          <a:xfrm>
            <a:off x="228600" y="6172200"/>
            <a:ext cx="9144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000" dirty="0" smtClean="0">
                <a:solidFill>
                  <a:srgbClr val="C00000"/>
                </a:solidFill>
              </a:rPr>
              <a:t>YES – See the next slide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168" name="Text Box 31"/>
          <p:cNvSpPr txBox="1">
            <a:spLocks noChangeArrowheads="1"/>
          </p:cNvSpPr>
          <p:nvPr/>
        </p:nvSpPr>
        <p:spPr bwMode="auto">
          <a:xfrm>
            <a:off x="3200400" y="27432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9" name="Text Box 32"/>
          <p:cNvSpPr txBox="1">
            <a:spLocks noChangeArrowheads="1"/>
          </p:cNvSpPr>
          <p:nvPr/>
        </p:nvSpPr>
        <p:spPr bwMode="auto">
          <a:xfrm>
            <a:off x="4876800" y="42672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51776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utoUpdateAnimBg="0"/>
      <p:bldP spid="155" grpId="0" autoUpdateAnimBg="0"/>
      <p:bldP spid="163" grpId="0" animBg="1"/>
      <p:bldP spid="164" grpId="0" animBg="1"/>
      <p:bldP spid="165" grpId="0" animBg="1"/>
      <p:bldP spid="166" grpId="0" autoUpdateAnimBg="0"/>
      <p:bldP spid="167" grpId="0" autoUpdateAnimBg="0"/>
      <p:bldP spid="168" grpId="0" autoUpdateAnimBg="0"/>
      <p:bldP spid="16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15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919233"/>
              </p:ext>
            </p:extLst>
          </p:nvPr>
        </p:nvGraphicFramePr>
        <p:xfrm>
          <a:off x="1295400" y="2257425"/>
          <a:ext cx="1981200" cy="1520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6522"/>
                <a:gridCol w="94467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+mn-lt"/>
                        </a:rPr>
                        <a:t>PhysID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°°°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123456789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234567890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345678901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456789012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567890123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219200" y="1828800"/>
            <a:ext cx="1975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Physician Table 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072724"/>
              </p:ext>
            </p:extLst>
          </p:nvPr>
        </p:nvGraphicFramePr>
        <p:xfrm>
          <a:off x="5029200" y="2242185"/>
          <a:ext cx="3810001" cy="2787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9731"/>
                <a:gridCol w="1088669"/>
                <a:gridCol w="137160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  <a:latin typeface="+mn-lt"/>
                        </a:rPr>
                        <a:t>PatID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°°°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Physician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255356278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456789012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344244256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234567890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399872889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234567890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401293648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456789012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450192243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345678901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589021099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345678901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620896798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567890123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730927457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456789012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801928364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123456789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822981630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234567890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71" name="Rectangle 170"/>
          <p:cNvSpPr/>
          <p:nvPr/>
        </p:nvSpPr>
        <p:spPr>
          <a:xfrm>
            <a:off x="5943600" y="1828800"/>
            <a:ext cx="1667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Patient </a:t>
            </a:r>
            <a:r>
              <a:rPr lang="en-US" b="1" dirty="0"/>
              <a:t>Table </a:t>
            </a:r>
          </a:p>
        </p:txBody>
      </p:sp>
      <p:sp>
        <p:nvSpPr>
          <p:cNvPr id="172" name="Line 59"/>
          <p:cNvSpPr>
            <a:spLocks noChangeShapeType="1"/>
          </p:cNvSpPr>
          <p:nvPr/>
        </p:nvSpPr>
        <p:spPr bwMode="auto">
          <a:xfrm flipV="1">
            <a:off x="3352800" y="2590800"/>
            <a:ext cx="1530349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" name="Line 59"/>
          <p:cNvSpPr>
            <a:spLocks noChangeShapeType="1"/>
          </p:cNvSpPr>
          <p:nvPr/>
        </p:nvSpPr>
        <p:spPr bwMode="auto">
          <a:xfrm flipV="1">
            <a:off x="3352800" y="2895600"/>
            <a:ext cx="153034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" name="Line 59"/>
          <p:cNvSpPr>
            <a:spLocks noChangeShapeType="1"/>
          </p:cNvSpPr>
          <p:nvPr/>
        </p:nvSpPr>
        <p:spPr bwMode="auto">
          <a:xfrm>
            <a:off x="3352800" y="2895600"/>
            <a:ext cx="1530349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" name="Line 59"/>
          <p:cNvSpPr>
            <a:spLocks noChangeShapeType="1"/>
          </p:cNvSpPr>
          <p:nvPr/>
        </p:nvSpPr>
        <p:spPr bwMode="auto">
          <a:xfrm flipV="1">
            <a:off x="3352800" y="3352800"/>
            <a:ext cx="1530349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352800" y="3200400"/>
            <a:ext cx="1530349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" name="Line 59"/>
          <p:cNvSpPr>
            <a:spLocks noChangeShapeType="1"/>
          </p:cNvSpPr>
          <p:nvPr/>
        </p:nvSpPr>
        <p:spPr bwMode="auto">
          <a:xfrm>
            <a:off x="3352800" y="3200400"/>
            <a:ext cx="1530349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" name="Line 59"/>
          <p:cNvSpPr>
            <a:spLocks noChangeShapeType="1"/>
          </p:cNvSpPr>
          <p:nvPr/>
        </p:nvSpPr>
        <p:spPr bwMode="auto">
          <a:xfrm>
            <a:off x="3352800" y="3733800"/>
            <a:ext cx="1530349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" name="Line 59"/>
          <p:cNvSpPr>
            <a:spLocks noChangeShapeType="1"/>
          </p:cNvSpPr>
          <p:nvPr/>
        </p:nvSpPr>
        <p:spPr bwMode="auto">
          <a:xfrm>
            <a:off x="3352800" y="3505200"/>
            <a:ext cx="1530349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Line 59"/>
          <p:cNvSpPr>
            <a:spLocks noChangeShapeType="1"/>
          </p:cNvSpPr>
          <p:nvPr/>
        </p:nvSpPr>
        <p:spPr bwMode="auto">
          <a:xfrm>
            <a:off x="3308350" y="2561771"/>
            <a:ext cx="153035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" name="Line 59"/>
          <p:cNvSpPr>
            <a:spLocks noChangeShapeType="1"/>
          </p:cNvSpPr>
          <p:nvPr/>
        </p:nvSpPr>
        <p:spPr bwMode="auto">
          <a:xfrm>
            <a:off x="3352800" y="2895600"/>
            <a:ext cx="153035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Text Box 3"/>
          <p:cNvSpPr txBox="1">
            <a:spLocks noChangeArrowheads="1"/>
          </p:cNvSpPr>
          <p:nvPr/>
        </p:nvSpPr>
        <p:spPr bwMode="auto">
          <a:xfrm>
            <a:off x="968827" y="5235714"/>
            <a:ext cx="73369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000" dirty="0" smtClean="0">
                <a:solidFill>
                  <a:srgbClr val="C00000"/>
                </a:solidFill>
                <a:sym typeface="Symbol" pitchFamily="18" charset="2"/>
              </a:rPr>
              <a:t>Our first rule is that in a 1:M relationship, the foreign key </a:t>
            </a:r>
            <a:r>
              <a:rPr lang="en-US" sz="2000" i="1" u="sng" dirty="0" smtClean="0">
                <a:solidFill>
                  <a:srgbClr val="C00000"/>
                </a:solidFill>
                <a:sym typeface="Symbol" pitchFamily="18" charset="2"/>
              </a:rPr>
              <a:t>ALWAYS</a:t>
            </a:r>
            <a:r>
              <a:rPr lang="en-US" sz="2000" dirty="0" smtClean="0">
                <a:solidFill>
                  <a:srgbClr val="C00000"/>
                </a:solidFill>
                <a:sym typeface="Symbol" pitchFamily="18" charset="2"/>
              </a:rPr>
              <a:t> goes on the side of the many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31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1" grpId="0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16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ct val="50000"/>
              </a:spcBef>
            </a:pPr>
            <a:r>
              <a:rPr lang="en-US" sz="2400" i="1" dirty="0" smtClean="0">
                <a:solidFill>
                  <a:srgbClr val="C00000"/>
                </a:solidFill>
              </a:rPr>
              <a:t>What do we do with the composite key </a:t>
            </a:r>
            <a:r>
              <a:rPr lang="en-US" sz="2400" dirty="0" smtClean="0">
                <a:solidFill>
                  <a:srgbClr val="C00000"/>
                </a:solidFill>
              </a:rPr>
              <a:t>ADDRESS</a:t>
            </a:r>
            <a:r>
              <a:rPr lang="en-US" sz="2400" i="1" dirty="0" smtClean="0">
                <a:solidFill>
                  <a:srgbClr val="C00000"/>
                </a:solidFill>
              </a:rPr>
              <a:t>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09600" y="2008257"/>
            <a:ext cx="80772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In this case, we simple decompose it into the fields we will use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62000" y="2667000"/>
            <a:ext cx="7239000" cy="3819526"/>
            <a:chOff x="685800" y="2819400"/>
            <a:chExt cx="7239000" cy="3819526"/>
          </a:xfrm>
        </p:grpSpPr>
        <p:grpSp>
          <p:nvGrpSpPr>
            <p:cNvPr id="24" name="Group 23"/>
            <p:cNvGrpSpPr/>
            <p:nvPr/>
          </p:nvGrpSpPr>
          <p:grpSpPr>
            <a:xfrm>
              <a:off x="1066800" y="3581400"/>
              <a:ext cx="1752600" cy="2949575"/>
              <a:chOff x="1066800" y="3581400"/>
              <a:chExt cx="1752600" cy="2949575"/>
            </a:xfrm>
          </p:grpSpPr>
          <p:sp>
            <p:nvSpPr>
              <p:cNvPr id="43" name="Text Box 8"/>
              <p:cNvSpPr txBox="1">
                <a:spLocks noChangeArrowheads="1"/>
              </p:cNvSpPr>
              <p:nvPr/>
            </p:nvSpPr>
            <p:spPr bwMode="auto">
              <a:xfrm>
                <a:off x="1066800" y="3581400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 u="sng">
                    <a:solidFill>
                      <a:schemeClr val="tx1"/>
                    </a:solidFill>
                  </a:rPr>
                  <a:t>PhysID</a:t>
                </a:r>
              </a:p>
            </p:txBody>
          </p:sp>
          <p:sp>
            <p:nvSpPr>
              <p:cNvPr id="44" name="Text Box 9"/>
              <p:cNvSpPr txBox="1">
                <a:spLocks noChangeArrowheads="1"/>
              </p:cNvSpPr>
              <p:nvPr/>
            </p:nvSpPr>
            <p:spPr bwMode="auto">
              <a:xfrm>
                <a:off x="1066800" y="3997325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Name</a:t>
                </a:r>
                <a:endParaRPr lang="en-US" sz="2000" u="sng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Text Box 10"/>
              <p:cNvSpPr txBox="1">
                <a:spLocks noChangeArrowheads="1"/>
              </p:cNvSpPr>
              <p:nvPr/>
            </p:nvSpPr>
            <p:spPr bwMode="auto">
              <a:xfrm>
                <a:off x="1066800" y="4419600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Specialty</a:t>
                </a:r>
                <a:endParaRPr lang="en-US" sz="2000" u="sng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Text Box 12"/>
              <p:cNvSpPr txBox="1">
                <a:spLocks noChangeArrowheads="1"/>
              </p:cNvSpPr>
              <p:nvPr/>
            </p:nvSpPr>
            <p:spPr bwMode="auto">
              <a:xfrm>
                <a:off x="1066800" y="4835525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Street</a:t>
                </a:r>
                <a:endParaRPr lang="en-US" sz="2000" u="sng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Text Box 13"/>
              <p:cNvSpPr txBox="1">
                <a:spLocks noChangeArrowheads="1"/>
              </p:cNvSpPr>
              <p:nvPr/>
            </p:nvSpPr>
            <p:spPr bwMode="auto">
              <a:xfrm>
                <a:off x="1066800" y="5257800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City</a:t>
                </a:r>
                <a:endParaRPr lang="en-US" sz="2000" u="sng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Text Box 14"/>
              <p:cNvSpPr txBox="1">
                <a:spLocks noChangeArrowheads="1"/>
              </p:cNvSpPr>
              <p:nvPr/>
            </p:nvSpPr>
            <p:spPr bwMode="auto">
              <a:xfrm>
                <a:off x="1066800" y="5673725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State</a:t>
                </a:r>
                <a:endParaRPr lang="en-US" sz="2000" u="sng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Text Box 15"/>
              <p:cNvSpPr txBox="1">
                <a:spLocks noChangeArrowheads="1"/>
              </p:cNvSpPr>
              <p:nvPr/>
            </p:nvSpPr>
            <p:spPr bwMode="auto">
              <a:xfrm>
                <a:off x="1066800" y="6130925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ZipCode</a:t>
                </a:r>
                <a:endParaRPr lang="en-US" sz="2000" u="sng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5715000" y="3581400"/>
              <a:ext cx="1752600" cy="3057526"/>
              <a:chOff x="5715000" y="3581400"/>
              <a:chExt cx="1752600" cy="3057526"/>
            </a:xfrm>
          </p:grpSpPr>
          <p:sp>
            <p:nvSpPr>
              <p:cNvPr id="33" name="Text Box 18"/>
              <p:cNvSpPr txBox="1">
                <a:spLocks noChangeArrowheads="1"/>
              </p:cNvSpPr>
              <p:nvPr/>
            </p:nvSpPr>
            <p:spPr bwMode="auto">
              <a:xfrm>
                <a:off x="5715000" y="3581400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 u="sng">
                    <a:solidFill>
                      <a:schemeClr val="tx1"/>
                    </a:solidFill>
                  </a:rPr>
                  <a:t>PatID</a:t>
                </a:r>
              </a:p>
            </p:txBody>
          </p:sp>
          <p:sp>
            <p:nvSpPr>
              <p:cNvPr id="34" name="Text Box 19"/>
              <p:cNvSpPr txBox="1">
                <a:spLocks noChangeArrowheads="1"/>
              </p:cNvSpPr>
              <p:nvPr/>
            </p:nvSpPr>
            <p:spPr bwMode="auto">
              <a:xfrm>
                <a:off x="5715000" y="3997325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Name</a:t>
                </a:r>
                <a:endParaRPr lang="en-US" sz="2000" u="sng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Text Box 21"/>
              <p:cNvSpPr txBox="1">
                <a:spLocks noChangeArrowheads="1"/>
              </p:cNvSpPr>
              <p:nvPr/>
            </p:nvSpPr>
            <p:spPr bwMode="auto">
              <a:xfrm>
                <a:off x="5715000" y="4419600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Street</a:t>
                </a:r>
                <a:endParaRPr lang="en-US" sz="2000" u="sng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Text Box 22"/>
              <p:cNvSpPr txBox="1">
                <a:spLocks noChangeArrowheads="1"/>
              </p:cNvSpPr>
              <p:nvPr/>
            </p:nvSpPr>
            <p:spPr bwMode="auto">
              <a:xfrm>
                <a:off x="5715000" y="4876800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City</a:t>
                </a:r>
                <a:endParaRPr lang="en-US" sz="2000" u="sng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Text Box 23"/>
              <p:cNvSpPr txBox="1">
                <a:spLocks noChangeArrowheads="1"/>
              </p:cNvSpPr>
              <p:nvPr/>
            </p:nvSpPr>
            <p:spPr bwMode="auto">
              <a:xfrm>
                <a:off x="5715000" y="5292725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State</a:t>
                </a:r>
                <a:endParaRPr lang="en-US" sz="2000" u="sng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Text Box 24"/>
              <p:cNvSpPr txBox="1">
                <a:spLocks noChangeArrowheads="1"/>
              </p:cNvSpPr>
              <p:nvPr/>
            </p:nvSpPr>
            <p:spPr bwMode="auto">
              <a:xfrm>
                <a:off x="5715000" y="5749925"/>
                <a:ext cx="1752600" cy="4000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ZipCode</a:t>
                </a:r>
                <a:endParaRPr lang="en-US" sz="2000" u="sng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9" name="Group 35"/>
              <p:cNvGrpSpPr>
                <a:grpSpLocks/>
              </p:cNvGrpSpPr>
              <p:nvPr/>
            </p:nvGrpSpPr>
            <p:grpSpPr bwMode="auto">
              <a:xfrm>
                <a:off x="5715000" y="6192838"/>
                <a:ext cx="1752600" cy="446088"/>
                <a:chOff x="3600" y="3901"/>
                <a:chExt cx="1104" cy="281"/>
              </a:xfrm>
            </p:grpSpPr>
            <p:sp>
              <p:nvSpPr>
                <p:cNvPr id="40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600" y="3901"/>
                  <a:ext cx="1104" cy="281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bIns="91440"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000" dirty="0" smtClean="0">
                      <a:solidFill>
                        <a:schemeClr val="tx1"/>
                      </a:solidFill>
                    </a:rPr>
                    <a:t>Physician</a:t>
                  </a:r>
                  <a:endParaRPr lang="en-US" sz="2000" u="sng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1" name="Line 26"/>
                <p:cNvSpPr>
                  <a:spLocks noChangeShapeType="1"/>
                </p:cNvSpPr>
                <p:nvPr/>
              </p:nvSpPr>
              <p:spPr bwMode="auto">
                <a:xfrm>
                  <a:off x="3648" y="4128"/>
                  <a:ext cx="76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</p:grpSp>
        </p:grpSp>
        <p:sp>
          <p:nvSpPr>
            <p:cNvPr id="26" name="Text Box 30"/>
            <p:cNvSpPr txBox="1">
              <a:spLocks noChangeArrowheads="1"/>
            </p:cNvSpPr>
            <p:nvPr/>
          </p:nvSpPr>
          <p:spPr bwMode="auto">
            <a:xfrm>
              <a:off x="685800" y="2819400"/>
              <a:ext cx="2590800" cy="683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50000"/>
                </a:spcBef>
              </a:pPr>
              <a:r>
                <a:rPr lang="en-US" sz="2400" dirty="0">
                  <a:solidFill>
                    <a:schemeClr val="tx1"/>
                  </a:solidFill>
                </a:rPr>
                <a:t>Physician Table Attributes/Fields</a:t>
              </a:r>
            </a:p>
          </p:txBody>
        </p:sp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5334000" y="2819400"/>
              <a:ext cx="2590800" cy="683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50000"/>
                </a:spcBef>
              </a:pPr>
              <a:r>
                <a:rPr lang="en-US" sz="2400" dirty="0">
                  <a:solidFill>
                    <a:schemeClr val="tx1"/>
                  </a:solidFill>
                </a:rPr>
                <a:t>Patient Table Attributes/Fields</a:t>
              </a:r>
            </a:p>
          </p:txBody>
        </p:sp>
        <p:sp>
          <p:nvSpPr>
            <p:cNvPr id="28" name="Line 32"/>
            <p:cNvSpPr>
              <a:spLocks noChangeShapeType="1"/>
            </p:cNvSpPr>
            <p:nvPr/>
          </p:nvSpPr>
          <p:spPr bwMode="auto">
            <a:xfrm>
              <a:off x="2819400" y="3810000"/>
              <a:ext cx="1219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29" name="Line 33"/>
            <p:cNvSpPr>
              <a:spLocks noChangeShapeType="1"/>
            </p:cNvSpPr>
            <p:nvPr/>
          </p:nvSpPr>
          <p:spPr bwMode="auto">
            <a:xfrm>
              <a:off x="4038600" y="3810000"/>
              <a:ext cx="0" cy="2590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30" name="Line 34"/>
            <p:cNvSpPr>
              <a:spLocks noChangeShapeType="1"/>
            </p:cNvSpPr>
            <p:nvPr/>
          </p:nvSpPr>
          <p:spPr bwMode="auto">
            <a:xfrm>
              <a:off x="4038600" y="6400800"/>
              <a:ext cx="1676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>
              <a:off x="2971800" y="3352800"/>
              <a:ext cx="533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" name="Text Box 38"/>
            <p:cNvSpPr txBox="1">
              <a:spLocks noChangeArrowheads="1"/>
            </p:cNvSpPr>
            <p:nvPr/>
          </p:nvSpPr>
          <p:spPr bwMode="auto">
            <a:xfrm>
              <a:off x="5105400" y="5943600"/>
              <a:ext cx="533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018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17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0772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Our actual tables might appear as: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274987"/>
              </p:ext>
            </p:extLst>
          </p:nvPr>
        </p:nvGraphicFramePr>
        <p:xfrm>
          <a:off x="1981200" y="2133600"/>
          <a:ext cx="5543549" cy="769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3393"/>
                <a:gridCol w="903393"/>
                <a:gridCol w="643326"/>
                <a:gridCol w="903393"/>
                <a:gridCol w="903393"/>
                <a:gridCol w="424321"/>
                <a:gridCol w="86233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PhyID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Last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First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Street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City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State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Specialty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234567890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Kervorkian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Jack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32 Viscount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Euthanasia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345678901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Zhivago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Yuri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19 Redd Rd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Cardiology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456789012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Rebenneck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65 Piano St.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 Union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Orthopedics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786063"/>
              </p:ext>
            </p:extLst>
          </p:nvPr>
        </p:nvGraphicFramePr>
        <p:xfrm>
          <a:off x="2019299" y="3257550"/>
          <a:ext cx="5524501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201"/>
                <a:gridCol w="962377"/>
                <a:gridCol w="641115"/>
                <a:gridCol w="900289"/>
                <a:gridCol w="900289"/>
                <a:gridCol w="422863"/>
                <a:gridCol w="859367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PatID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 Last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First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Street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City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State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Physician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255356278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 Sotomayor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Sonya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12 Oregon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456789012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399872889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 Bush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123 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234567890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589021099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Mubarack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Hosni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18 Hideout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345678901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620896798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 Martinez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Susana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7 Mayor 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Anthony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456789012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730927457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Lohan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Lindsay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12 Necklace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345678901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0" name="Line 32"/>
          <p:cNvSpPr>
            <a:spLocks noChangeShapeType="1"/>
          </p:cNvSpPr>
          <p:nvPr/>
        </p:nvSpPr>
        <p:spPr bwMode="auto">
          <a:xfrm>
            <a:off x="7620000" y="35052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09600" y="4572000"/>
            <a:ext cx="4038600" cy="32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We Now Know: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990600" y="4827657"/>
            <a:ext cx="6629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Sonya Sotomayor has Dr. </a:t>
            </a:r>
            <a:r>
              <a:rPr lang="en-US" sz="2000" b="0" dirty="0" err="1" smtClean="0">
                <a:solidFill>
                  <a:schemeClr val="tx1"/>
                </a:solidFill>
              </a:rPr>
              <a:t>Rebenneck</a:t>
            </a:r>
            <a:r>
              <a:rPr lang="en-US" sz="2000" b="0" dirty="0" smtClean="0">
                <a:solidFill>
                  <a:schemeClr val="tx1"/>
                </a:solidFill>
              </a:rPr>
              <a:t> as her physician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53" name="Line 32"/>
          <p:cNvSpPr>
            <a:spLocks noChangeShapeType="1"/>
          </p:cNvSpPr>
          <p:nvPr/>
        </p:nvSpPr>
        <p:spPr bwMode="auto">
          <a:xfrm flipV="1">
            <a:off x="7848600" y="2819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54" name="Line 32"/>
          <p:cNvSpPr>
            <a:spLocks noChangeShapeType="1"/>
          </p:cNvSpPr>
          <p:nvPr/>
        </p:nvSpPr>
        <p:spPr bwMode="auto">
          <a:xfrm>
            <a:off x="7620000" y="28194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990600" y="5132457"/>
            <a:ext cx="6629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W. Bush has Dr. </a:t>
            </a:r>
            <a:r>
              <a:rPr lang="en-US" sz="2000" b="0" dirty="0" err="1" smtClean="0">
                <a:solidFill>
                  <a:schemeClr val="tx1"/>
                </a:solidFill>
              </a:rPr>
              <a:t>Kervorkian</a:t>
            </a:r>
            <a:r>
              <a:rPr lang="en-US" sz="2000" b="0" dirty="0" smtClean="0">
                <a:solidFill>
                  <a:schemeClr val="tx1"/>
                </a:solidFill>
              </a:rPr>
              <a:t> as his physician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56" name="Line 32"/>
          <p:cNvSpPr>
            <a:spLocks noChangeShapeType="1"/>
          </p:cNvSpPr>
          <p:nvPr/>
        </p:nvSpPr>
        <p:spPr bwMode="auto">
          <a:xfrm>
            <a:off x="7620000" y="3733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57" name="Line 32"/>
          <p:cNvSpPr>
            <a:spLocks noChangeShapeType="1"/>
          </p:cNvSpPr>
          <p:nvPr/>
        </p:nvSpPr>
        <p:spPr bwMode="auto">
          <a:xfrm flipV="1">
            <a:off x="8001000" y="2438400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58" name="Line 32"/>
          <p:cNvSpPr>
            <a:spLocks noChangeShapeType="1"/>
          </p:cNvSpPr>
          <p:nvPr/>
        </p:nvSpPr>
        <p:spPr bwMode="auto">
          <a:xfrm>
            <a:off x="7620000" y="2438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990600" y="5437257"/>
            <a:ext cx="6629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Hosni </a:t>
            </a:r>
            <a:r>
              <a:rPr lang="en-US" sz="2000" b="0" dirty="0" err="1" smtClean="0">
                <a:solidFill>
                  <a:schemeClr val="tx1"/>
                </a:solidFill>
              </a:rPr>
              <a:t>Mubarark</a:t>
            </a:r>
            <a:r>
              <a:rPr lang="en-US" sz="2000" b="0" dirty="0" smtClean="0">
                <a:solidFill>
                  <a:schemeClr val="tx1"/>
                </a:solidFill>
              </a:rPr>
              <a:t> has Dr. </a:t>
            </a:r>
            <a:r>
              <a:rPr lang="en-US" sz="2000" b="0" dirty="0" err="1" smtClean="0">
                <a:solidFill>
                  <a:schemeClr val="tx1"/>
                </a:solidFill>
              </a:rPr>
              <a:t>Zhivago</a:t>
            </a:r>
            <a:r>
              <a:rPr lang="en-US" sz="2000" b="0" dirty="0" smtClean="0">
                <a:solidFill>
                  <a:schemeClr val="tx1"/>
                </a:solidFill>
              </a:rPr>
              <a:t> as his physician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60" name="Line 32"/>
          <p:cNvSpPr>
            <a:spLocks noChangeShapeType="1"/>
          </p:cNvSpPr>
          <p:nvPr/>
        </p:nvSpPr>
        <p:spPr bwMode="auto">
          <a:xfrm>
            <a:off x="7620000" y="39624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 flipV="1">
            <a:off x="8153400" y="25908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62" name="Line 32"/>
          <p:cNvSpPr>
            <a:spLocks noChangeShapeType="1"/>
          </p:cNvSpPr>
          <p:nvPr/>
        </p:nvSpPr>
        <p:spPr bwMode="auto">
          <a:xfrm>
            <a:off x="7620000" y="25908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990600" y="5742057"/>
            <a:ext cx="6629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Susana Martinez </a:t>
            </a:r>
            <a:r>
              <a:rPr lang="en-US" sz="2000" b="0" dirty="0">
                <a:solidFill>
                  <a:schemeClr val="tx1"/>
                </a:solidFill>
              </a:rPr>
              <a:t>has Dr. </a:t>
            </a:r>
            <a:r>
              <a:rPr lang="en-US" sz="2000" b="0" dirty="0" err="1">
                <a:solidFill>
                  <a:schemeClr val="tx1"/>
                </a:solidFill>
              </a:rPr>
              <a:t>Rebenneck</a:t>
            </a:r>
            <a:r>
              <a:rPr lang="en-US" sz="2000" b="0" dirty="0">
                <a:solidFill>
                  <a:schemeClr val="tx1"/>
                </a:solidFill>
              </a:rPr>
              <a:t> as her physician</a:t>
            </a:r>
          </a:p>
        </p:txBody>
      </p:sp>
      <p:sp>
        <p:nvSpPr>
          <p:cNvPr id="64" name="Line 32"/>
          <p:cNvSpPr>
            <a:spLocks noChangeShapeType="1"/>
          </p:cNvSpPr>
          <p:nvPr/>
        </p:nvSpPr>
        <p:spPr bwMode="auto">
          <a:xfrm>
            <a:off x="7581900" y="4114800"/>
            <a:ext cx="266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65" name="Line 32"/>
          <p:cNvSpPr>
            <a:spLocks noChangeShapeType="1"/>
          </p:cNvSpPr>
          <p:nvPr/>
        </p:nvSpPr>
        <p:spPr bwMode="auto">
          <a:xfrm flipV="1">
            <a:off x="7848600" y="3162300"/>
            <a:ext cx="0" cy="952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38272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25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75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75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25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75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75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5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75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75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0" grpId="0" animBg="1"/>
      <p:bldP spid="51" grpId="0"/>
      <p:bldP spid="52" grpId="0"/>
      <p:bldP spid="53" grpId="0" animBg="1"/>
      <p:bldP spid="54" grpId="0" animBg="1"/>
      <p:bldP spid="55" grpId="0"/>
      <p:bldP spid="56" grpId="0" animBg="1"/>
      <p:bldP spid="57" grpId="0" animBg="1"/>
      <p:bldP spid="58" grpId="0" animBg="1"/>
      <p:bldP spid="59" grpId="0"/>
      <p:bldP spid="60" grpId="0" animBg="1"/>
      <p:bldP spid="61" grpId="0" animBg="1"/>
      <p:bldP spid="62" grpId="0" animBg="1"/>
      <p:bldP spid="63" grpId="0"/>
      <p:bldP spid="64" grpId="0" animBg="1"/>
      <p:bldP spid="6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18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1524000" y="2016125"/>
            <a:ext cx="1600200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Patient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24200" y="1752600"/>
            <a:ext cx="2895600" cy="914400"/>
            <a:chOff x="2743200" y="1752600"/>
            <a:chExt cx="2895600" cy="914400"/>
          </a:xfrm>
        </p:grpSpPr>
        <p:grpSp>
          <p:nvGrpSpPr>
            <p:cNvPr id="2" name="Group 1"/>
            <p:cNvGrpSpPr/>
            <p:nvPr/>
          </p:nvGrpSpPr>
          <p:grpSpPr>
            <a:xfrm>
              <a:off x="3604054" y="1752600"/>
              <a:ext cx="2034746" cy="914400"/>
              <a:chOff x="3604054" y="1752600"/>
              <a:chExt cx="2034746" cy="914400"/>
            </a:xfrm>
          </p:grpSpPr>
          <p:sp>
            <p:nvSpPr>
              <p:cNvPr id="35" name="AutoShape 11"/>
              <p:cNvSpPr>
                <a:spLocks noChangeArrowheads="1"/>
              </p:cNvSpPr>
              <p:nvPr/>
            </p:nvSpPr>
            <p:spPr bwMode="auto">
              <a:xfrm>
                <a:off x="3604054" y="1752600"/>
                <a:ext cx="2034746" cy="91440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Text Box 12"/>
              <p:cNvSpPr txBox="1">
                <a:spLocks noChangeArrowheads="1"/>
              </p:cNvSpPr>
              <p:nvPr/>
            </p:nvSpPr>
            <p:spPr bwMode="auto">
              <a:xfrm>
                <a:off x="4038600" y="1981200"/>
                <a:ext cx="120890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Suffers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2743200" y="2209800"/>
              <a:ext cx="93911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19"/>
          <p:cNvGrpSpPr>
            <a:grpSpLocks/>
          </p:cNvGrpSpPr>
          <p:nvPr/>
        </p:nvGrpSpPr>
        <p:grpSpPr bwMode="auto">
          <a:xfrm>
            <a:off x="5943600" y="2016125"/>
            <a:ext cx="2667000" cy="400050"/>
            <a:chOff x="3408" y="3744"/>
            <a:chExt cx="1680" cy="252"/>
          </a:xfrm>
        </p:grpSpPr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4080" y="3744"/>
              <a:ext cx="1008" cy="2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 dirty="0" smtClean="0">
                  <a:solidFill>
                    <a:schemeClr val="tx1"/>
                  </a:solidFill>
                </a:rPr>
                <a:t>Illness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>
              <a:off x="3408" y="388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1295400" y="28956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Given 1 </a:t>
            </a:r>
            <a:r>
              <a:rPr lang="en-US" sz="2400" b="0" dirty="0" smtClean="0">
                <a:solidFill>
                  <a:schemeClr val="tx1"/>
                </a:solidFill>
              </a:rPr>
              <a:t>Patient, </a:t>
            </a:r>
            <a:r>
              <a:rPr lang="en-US" sz="2400" b="0" dirty="0">
                <a:solidFill>
                  <a:schemeClr val="tx1"/>
                </a:solidFill>
              </a:rPr>
              <a:t>how many </a:t>
            </a:r>
            <a:r>
              <a:rPr lang="en-US" sz="2400" b="0" dirty="0" smtClean="0">
                <a:solidFill>
                  <a:schemeClr val="tx1"/>
                </a:solidFill>
              </a:rPr>
              <a:t>Illnesses?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41" name="Group 27"/>
          <p:cNvGrpSpPr>
            <a:grpSpLocks/>
          </p:cNvGrpSpPr>
          <p:nvPr/>
        </p:nvGrpSpPr>
        <p:grpSpPr bwMode="auto">
          <a:xfrm>
            <a:off x="6705600" y="1981200"/>
            <a:ext cx="304800" cy="457200"/>
            <a:chOff x="3888" y="960"/>
            <a:chExt cx="192" cy="288"/>
          </a:xfrm>
        </p:grpSpPr>
        <p:sp>
          <p:nvSpPr>
            <p:cNvPr id="43" name="Line 15"/>
            <p:cNvSpPr>
              <a:spLocks noChangeShapeType="1"/>
            </p:cNvSpPr>
            <p:nvPr/>
          </p:nvSpPr>
          <p:spPr bwMode="auto">
            <a:xfrm flipH="1">
              <a:off x="3888" y="960"/>
              <a:ext cx="19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16"/>
            <p:cNvSpPr>
              <a:spLocks noChangeShapeType="1"/>
            </p:cNvSpPr>
            <p:nvPr/>
          </p:nvSpPr>
          <p:spPr bwMode="auto">
            <a:xfrm>
              <a:off x="3888" y="1104"/>
              <a:ext cx="19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4724400" y="3200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Mandatory?</a:t>
            </a:r>
          </a:p>
        </p:txBody>
      </p:sp>
      <p:sp>
        <p:nvSpPr>
          <p:cNvPr id="46" name="Oval 28"/>
          <p:cNvSpPr>
            <a:spLocks noChangeArrowheads="1"/>
          </p:cNvSpPr>
          <p:nvPr/>
        </p:nvSpPr>
        <p:spPr bwMode="auto">
          <a:xfrm>
            <a:off x="6400800" y="2057400"/>
            <a:ext cx="304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1295400" y="3505200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Given 1 </a:t>
            </a:r>
            <a:r>
              <a:rPr lang="en-US" sz="2400" b="0" dirty="0" smtClean="0">
                <a:solidFill>
                  <a:schemeClr val="tx1"/>
                </a:solidFill>
              </a:rPr>
              <a:t>Illness, </a:t>
            </a:r>
            <a:r>
              <a:rPr lang="en-US" sz="2400" b="0" dirty="0">
                <a:solidFill>
                  <a:schemeClr val="tx1"/>
                </a:solidFill>
              </a:rPr>
              <a:t>how many </a:t>
            </a:r>
            <a:r>
              <a:rPr lang="en-US" sz="2400" b="0" dirty="0" smtClean="0">
                <a:solidFill>
                  <a:schemeClr val="tx1"/>
                </a:solidFill>
              </a:rPr>
              <a:t>Patients?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8" name="Text Box 35"/>
          <p:cNvSpPr txBox="1">
            <a:spLocks noChangeArrowheads="1"/>
          </p:cNvSpPr>
          <p:nvPr/>
        </p:nvSpPr>
        <p:spPr bwMode="auto">
          <a:xfrm>
            <a:off x="4724400" y="38100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Mandatory?</a:t>
            </a:r>
          </a:p>
        </p:txBody>
      </p:sp>
      <p:sp>
        <p:nvSpPr>
          <p:cNvPr id="50" name="Line 38"/>
          <p:cNvSpPr>
            <a:spLocks noChangeShapeType="1"/>
          </p:cNvSpPr>
          <p:nvPr/>
        </p:nvSpPr>
        <p:spPr bwMode="auto">
          <a:xfrm>
            <a:off x="3429000" y="20574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59"/>
          <p:cNvSpPr>
            <a:spLocks noChangeShapeType="1"/>
          </p:cNvSpPr>
          <p:nvPr/>
        </p:nvSpPr>
        <p:spPr bwMode="auto">
          <a:xfrm flipH="1">
            <a:off x="6400800" y="3158551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 flipH="1" flipV="1">
            <a:off x="6857999" y="2362200"/>
            <a:ext cx="1" cy="79634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9"/>
          <p:cNvSpPr>
            <a:spLocks noChangeShapeType="1"/>
          </p:cNvSpPr>
          <p:nvPr/>
        </p:nvSpPr>
        <p:spPr bwMode="auto">
          <a:xfrm flipH="1">
            <a:off x="6400800" y="3445206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 flipH="1" flipV="1">
            <a:off x="6553200" y="2362200"/>
            <a:ext cx="0" cy="10592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9"/>
          <p:cNvSpPr>
            <a:spLocks noChangeShapeType="1"/>
          </p:cNvSpPr>
          <p:nvPr/>
        </p:nvSpPr>
        <p:spPr bwMode="auto">
          <a:xfrm flipH="1">
            <a:off x="1143000" y="3733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59"/>
          <p:cNvSpPr>
            <a:spLocks noChangeShapeType="1"/>
          </p:cNvSpPr>
          <p:nvPr/>
        </p:nvSpPr>
        <p:spPr bwMode="auto">
          <a:xfrm flipH="1" flipV="1">
            <a:off x="1143000" y="28956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59"/>
          <p:cNvSpPr>
            <a:spLocks noChangeShapeType="1"/>
          </p:cNvSpPr>
          <p:nvPr/>
        </p:nvSpPr>
        <p:spPr bwMode="auto">
          <a:xfrm flipH="1">
            <a:off x="1143000" y="28956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59"/>
          <p:cNvSpPr>
            <a:spLocks noChangeShapeType="1"/>
          </p:cNvSpPr>
          <p:nvPr/>
        </p:nvSpPr>
        <p:spPr bwMode="auto">
          <a:xfrm flipH="1" flipV="1">
            <a:off x="3200399" y="2514600"/>
            <a:ext cx="1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 flipH="1">
            <a:off x="990600" y="4038600"/>
            <a:ext cx="365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 flipH="1" flipV="1">
            <a:off x="990600" y="281940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59"/>
          <p:cNvSpPr>
            <a:spLocks noChangeShapeType="1"/>
          </p:cNvSpPr>
          <p:nvPr/>
        </p:nvSpPr>
        <p:spPr bwMode="auto">
          <a:xfrm flipH="1">
            <a:off x="990598" y="2819400"/>
            <a:ext cx="243840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59"/>
          <p:cNvSpPr>
            <a:spLocks noChangeShapeType="1"/>
          </p:cNvSpPr>
          <p:nvPr/>
        </p:nvSpPr>
        <p:spPr bwMode="auto">
          <a:xfrm flipH="1" flipV="1">
            <a:off x="3429000" y="2514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" name="Group 27"/>
          <p:cNvGrpSpPr>
            <a:grpSpLocks/>
          </p:cNvGrpSpPr>
          <p:nvPr/>
        </p:nvGrpSpPr>
        <p:grpSpPr bwMode="auto">
          <a:xfrm flipH="1">
            <a:off x="3124200" y="2052638"/>
            <a:ext cx="228600" cy="309562"/>
            <a:chOff x="3888" y="960"/>
            <a:chExt cx="192" cy="288"/>
          </a:xfrm>
        </p:grpSpPr>
        <p:sp>
          <p:nvSpPr>
            <p:cNvPr id="53" name="Line 15"/>
            <p:cNvSpPr>
              <a:spLocks noChangeShapeType="1"/>
            </p:cNvSpPr>
            <p:nvPr/>
          </p:nvSpPr>
          <p:spPr bwMode="auto">
            <a:xfrm flipH="1">
              <a:off x="3888" y="960"/>
              <a:ext cx="19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16"/>
            <p:cNvSpPr>
              <a:spLocks noChangeShapeType="1"/>
            </p:cNvSpPr>
            <p:nvPr/>
          </p:nvSpPr>
          <p:spPr bwMode="auto">
            <a:xfrm>
              <a:off x="3888" y="1104"/>
              <a:ext cx="19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" name="Text Box 1088"/>
          <p:cNvSpPr txBox="1">
            <a:spLocks noChangeArrowheads="1"/>
          </p:cNvSpPr>
          <p:nvPr/>
        </p:nvSpPr>
        <p:spPr bwMode="auto">
          <a:xfrm>
            <a:off x="381000" y="5105400"/>
            <a:ext cx="868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Note that the </a:t>
            </a:r>
            <a:r>
              <a:rPr lang="en-US" sz="2400" dirty="0">
                <a:solidFill>
                  <a:srgbClr val="C00000"/>
                </a:solidFill>
              </a:rPr>
              <a:t>true constraints of a problem are not always stated nor readily inferred ---</a:t>
            </a:r>
          </a:p>
        </p:txBody>
      </p:sp>
    </p:spTree>
    <p:extLst>
      <p:ext uri="{BB962C8B-B14F-4D97-AF65-F5344CB8AC3E}">
        <p14:creationId xmlns:p14="http://schemas.microsoft.com/office/powerpoint/2010/main" val="121434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1" grpId="0" animBg="1" autoUpdateAnimBg="0"/>
      <p:bldP spid="40" grpId="0" autoUpdateAnimBg="0"/>
      <p:bldP spid="45" grpId="0" autoUpdateAnimBg="0"/>
      <p:bldP spid="46" grpId="0" animBg="1"/>
      <p:bldP spid="47" grpId="0" autoUpdateAnimBg="0"/>
      <p:bldP spid="48" grpId="0" autoUpdateAnimBg="0"/>
      <p:bldP spid="50" grpId="0" animBg="1"/>
      <p:bldP spid="51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19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What about the attributes of </a:t>
            </a:r>
            <a:r>
              <a:rPr lang="en-US" sz="2400" dirty="0" smtClean="0">
                <a:solidFill>
                  <a:srgbClr val="C00000"/>
                </a:solidFill>
              </a:rPr>
              <a:t>Illness</a:t>
            </a:r>
            <a:r>
              <a:rPr lang="en-US" sz="2400" i="1" dirty="0" smtClean="0">
                <a:solidFill>
                  <a:srgbClr val="C00000"/>
                </a:solidFill>
              </a:rPr>
              <a:t>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09600" y="1981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Depends ---- let’s keep it </a:t>
            </a:r>
            <a:r>
              <a:rPr lang="en-US" sz="2400" b="0" dirty="0" smtClean="0">
                <a:solidFill>
                  <a:schemeClr val="tx1"/>
                </a:solidFill>
              </a:rPr>
              <a:t>simple: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38400" y="2514600"/>
            <a:ext cx="4497700" cy="2057400"/>
            <a:chOff x="2438400" y="2514600"/>
            <a:chExt cx="4497700" cy="2057400"/>
          </a:xfrm>
        </p:grpSpPr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3810000" y="2514600"/>
              <a:ext cx="1600200" cy="46916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Illness</a:t>
              </a:r>
              <a:endParaRPr 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77" name="Line 15"/>
            <p:cNvSpPr>
              <a:spLocks noChangeShapeType="1"/>
            </p:cNvSpPr>
            <p:nvPr/>
          </p:nvSpPr>
          <p:spPr bwMode="auto">
            <a:xfrm flipH="1">
              <a:off x="3381826" y="2969252"/>
              <a:ext cx="714829" cy="99314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438400" y="3962400"/>
              <a:ext cx="1981200" cy="609600"/>
              <a:chOff x="685800" y="4038600"/>
              <a:chExt cx="1981200" cy="609600"/>
            </a:xfrm>
          </p:grpSpPr>
          <p:sp>
            <p:nvSpPr>
              <p:cNvPr id="79" name="Oval 17"/>
              <p:cNvSpPr>
                <a:spLocks noChangeArrowheads="1"/>
              </p:cNvSpPr>
              <p:nvPr/>
            </p:nvSpPr>
            <p:spPr bwMode="auto">
              <a:xfrm>
                <a:off x="685800" y="4038600"/>
                <a:ext cx="1981200" cy="6096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Text Box 18"/>
              <p:cNvSpPr txBox="1">
                <a:spLocks noChangeArrowheads="1"/>
              </p:cNvSpPr>
              <p:nvPr/>
            </p:nvSpPr>
            <p:spPr bwMode="auto">
              <a:xfrm>
                <a:off x="1066800" y="4114800"/>
                <a:ext cx="14478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b="0" u="sng" dirty="0">
                    <a:solidFill>
                      <a:schemeClr val="tx1"/>
                    </a:solidFill>
                  </a:rPr>
                  <a:t> IllCode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724400" y="3951514"/>
              <a:ext cx="2211700" cy="609601"/>
              <a:chOff x="3733800" y="4114800"/>
              <a:chExt cx="2757714" cy="609600"/>
            </a:xfrm>
          </p:grpSpPr>
          <p:sp>
            <p:nvSpPr>
              <p:cNvPr id="84" name="Oval 21"/>
              <p:cNvSpPr>
                <a:spLocks noChangeArrowheads="1"/>
              </p:cNvSpPr>
              <p:nvPr/>
            </p:nvSpPr>
            <p:spPr bwMode="auto">
              <a:xfrm>
                <a:off x="3733800" y="4114800"/>
                <a:ext cx="2757714" cy="6096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Text Box 22"/>
              <p:cNvSpPr txBox="1">
                <a:spLocks noChangeArrowheads="1"/>
              </p:cNvSpPr>
              <p:nvPr/>
            </p:nvSpPr>
            <p:spPr bwMode="auto">
              <a:xfrm>
                <a:off x="4113848" y="4191000"/>
                <a:ext cx="2300969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b="0" dirty="0">
                    <a:solidFill>
                      <a:schemeClr val="tx1"/>
                    </a:solidFill>
                  </a:rPr>
                  <a:t>Description</a:t>
                </a:r>
              </a:p>
            </p:txBody>
          </p:sp>
        </p:grpSp>
        <p:sp>
          <p:nvSpPr>
            <p:cNvPr id="83" name="Line 23"/>
            <p:cNvSpPr>
              <a:spLocks noChangeShapeType="1"/>
            </p:cNvSpPr>
            <p:nvPr/>
          </p:nvSpPr>
          <p:spPr bwMode="auto">
            <a:xfrm>
              <a:off x="5105400" y="2969252"/>
              <a:ext cx="609600" cy="9822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715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2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dirty="0"/>
              <a:t>CIS 4365 </a:t>
            </a:r>
            <a:r>
              <a:rPr lang="en-US" i="1" dirty="0" smtClean="0"/>
              <a:t>		Entity </a:t>
            </a:r>
            <a:r>
              <a:rPr lang="en-US" i="1" dirty="0" smtClean="0"/>
              <a:t>Relationship Diagrams</a:t>
            </a:r>
            <a:endParaRPr lang="en-US" dirty="0"/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762000" y="1193935"/>
            <a:ext cx="84582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will develop the ERD as a class; you must execute complete the project </a:t>
            </a:r>
            <a:r>
              <a:rPr lang="en-US" sz="2400" i="1" cap="all" dirty="0" smtClean="0">
                <a:solidFill>
                  <a:schemeClr val="tx1"/>
                </a:solidFill>
              </a:rPr>
              <a:t>on your own</a:t>
            </a:r>
            <a:endParaRPr lang="en-US" sz="2400" i="1" cap="all" dirty="0">
              <a:solidFill>
                <a:schemeClr val="tx1"/>
              </a:solidFill>
            </a:endParaRP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762000" y="1879735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will go to the lab to create the tables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812800" y="2242794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I will give you the data to populate the tables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838200" y="261647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I will help you get you get started with your queries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685800" y="3109115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PLEASE NOTE: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762000" y="360707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When I say Individual, I mean you should do it by </a:t>
            </a:r>
            <a:r>
              <a:rPr lang="en-US" sz="2400" dirty="0" smtClean="0">
                <a:solidFill>
                  <a:schemeClr val="tx1"/>
                </a:solidFill>
              </a:rPr>
              <a:t>yourself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You will </a:t>
            </a:r>
            <a:r>
              <a:rPr lang="en-US" sz="2400" cap="all" dirty="0" smtClean="0">
                <a:solidFill>
                  <a:schemeClr val="tx1"/>
                </a:solidFill>
              </a:rPr>
              <a:t>not</a:t>
            </a:r>
            <a:r>
              <a:rPr lang="en-US" sz="2400" b="0" dirty="0" smtClean="0">
                <a:solidFill>
                  <a:schemeClr val="tx1"/>
                </a:solidFill>
              </a:rPr>
              <a:t> learn if your friend gives you the answers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762000" y="4318135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chemeClr val="tx1"/>
                </a:solidFill>
              </a:rPr>
              <a:t>I</a:t>
            </a:r>
            <a:r>
              <a:rPr lang="en-US" sz="2400" b="0" i="1" dirty="0" smtClean="0">
                <a:solidFill>
                  <a:schemeClr val="tx1"/>
                </a:solidFill>
              </a:rPr>
              <a:t> </a:t>
            </a:r>
            <a:r>
              <a:rPr lang="en-US" sz="2400" i="1" cap="all" dirty="0" smtClean="0">
                <a:solidFill>
                  <a:schemeClr val="tx1"/>
                </a:solidFill>
              </a:rPr>
              <a:t>want you to learn! 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762000" y="5384935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I still get paid (not much).</a:t>
            </a: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762000" y="5791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i="1" dirty="0" smtClean="0">
                <a:solidFill>
                  <a:schemeClr val="tx1"/>
                </a:solidFill>
              </a:rPr>
              <a:t>I tried.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762000" y="4690003"/>
            <a:ext cx="84582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cap="all" dirty="0" smtClean="0">
                <a:solidFill>
                  <a:schemeClr val="tx1"/>
                </a:solidFill>
              </a:rPr>
              <a:t>If you Won’t Learn, You are wasting your money!</a:t>
            </a:r>
          </a:p>
        </p:txBody>
      </p:sp>
    </p:spTree>
    <p:extLst>
      <p:ext uri="{BB962C8B-B14F-4D97-AF65-F5344CB8AC3E}">
        <p14:creationId xmlns:p14="http://schemas.microsoft.com/office/powerpoint/2010/main" val="200823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0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4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8" grpId="0"/>
      <p:bldP spid="41" grpId="0"/>
      <p:bldP spid="43" grpId="0"/>
      <p:bldP spid="44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20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Patient to their Illnesses?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09600" y="1981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Let’s try putting the foreign key in table Patient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657600" y="2876490"/>
            <a:ext cx="1600200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Patient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 flipV="1">
            <a:off x="2667000" y="3076545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066800" y="2819400"/>
            <a:ext cx="1600200" cy="609600"/>
            <a:chOff x="533400" y="5029200"/>
            <a:chExt cx="1066800" cy="609600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685800" y="5105400"/>
              <a:ext cx="914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dirty="0" smtClean="0">
                  <a:solidFill>
                    <a:schemeClr val="tx1"/>
                  </a:solidFill>
                </a:rPr>
                <a:t>  </a:t>
              </a:r>
              <a:r>
                <a:rPr lang="en-US" sz="2400" b="0" u="sng" dirty="0" err="1" smtClean="0">
                  <a:solidFill>
                    <a:schemeClr val="tx1"/>
                  </a:solidFill>
                </a:rPr>
                <a:t>PatID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28700" y="4180114"/>
            <a:ext cx="1790700" cy="838200"/>
            <a:chOff x="1085850" y="4180114"/>
            <a:chExt cx="1790700" cy="838200"/>
          </a:xfrm>
        </p:grpSpPr>
        <p:grpSp>
          <p:nvGrpSpPr>
            <p:cNvPr id="24" name="Group 23"/>
            <p:cNvGrpSpPr/>
            <p:nvPr/>
          </p:nvGrpSpPr>
          <p:grpSpPr>
            <a:xfrm>
              <a:off x="1143000" y="4294414"/>
              <a:ext cx="1600200" cy="609600"/>
              <a:chOff x="533400" y="5029200"/>
              <a:chExt cx="1066800" cy="609600"/>
            </a:xfrm>
          </p:grpSpPr>
          <p:sp>
            <p:nvSpPr>
              <p:cNvPr id="26" name="Oval 2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21"/>
              <p:cNvSpPr txBox="1">
                <a:spLocks noChangeArrowheads="1"/>
              </p:cNvSpPr>
              <p:nvPr/>
            </p:nvSpPr>
            <p:spPr bwMode="auto">
              <a:xfrm>
                <a:off x="685800" y="5105400"/>
                <a:ext cx="9144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b="0" dirty="0" smtClean="0">
                    <a:solidFill>
                      <a:schemeClr val="tx1"/>
                    </a:solidFill>
                  </a:rPr>
                  <a:t>Address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5" name="Oval 20"/>
            <p:cNvSpPr>
              <a:spLocks noChangeArrowheads="1"/>
            </p:cNvSpPr>
            <p:nvPr/>
          </p:nvSpPr>
          <p:spPr bwMode="auto">
            <a:xfrm>
              <a:off x="1085850" y="4180114"/>
              <a:ext cx="1790700" cy="838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066800" y="5105400"/>
            <a:ext cx="1600200" cy="609600"/>
            <a:chOff x="533400" y="5029200"/>
            <a:chExt cx="1066800" cy="609600"/>
          </a:xfrm>
        </p:grpSpPr>
        <p:sp>
          <p:nvSpPr>
            <p:cNvPr id="29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685800" y="5105400"/>
              <a:ext cx="914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 smtClean="0">
                  <a:solidFill>
                    <a:schemeClr val="tx1"/>
                  </a:solidFill>
                </a:rPr>
                <a:t>Physician</a:t>
              </a:r>
              <a:endParaRPr lang="en-US" sz="2400" b="0" u="dashLong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066800" y="3516086"/>
            <a:ext cx="1600200" cy="609600"/>
            <a:chOff x="533400" y="5029200"/>
            <a:chExt cx="1066800" cy="609600"/>
          </a:xfrm>
        </p:grpSpPr>
        <p:sp>
          <p:nvSpPr>
            <p:cNvPr id="32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685800" y="5105400"/>
              <a:ext cx="914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dirty="0" smtClean="0">
                  <a:solidFill>
                    <a:schemeClr val="tx1"/>
                  </a:solidFill>
                </a:rPr>
                <a:t>  Name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Line 24"/>
          <p:cNvSpPr>
            <a:spLocks noChangeShapeType="1"/>
          </p:cNvSpPr>
          <p:nvPr/>
        </p:nvSpPr>
        <p:spPr bwMode="auto">
          <a:xfrm flipV="1">
            <a:off x="2667000" y="3200400"/>
            <a:ext cx="990600" cy="6095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24"/>
          <p:cNvSpPr>
            <a:spLocks noChangeShapeType="1"/>
          </p:cNvSpPr>
          <p:nvPr/>
        </p:nvSpPr>
        <p:spPr bwMode="auto">
          <a:xfrm flipV="1">
            <a:off x="2686050" y="3276600"/>
            <a:ext cx="1123950" cy="109401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24"/>
          <p:cNvSpPr>
            <a:spLocks noChangeShapeType="1"/>
          </p:cNvSpPr>
          <p:nvPr/>
        </p:nvSpPr>
        <p:spPr bwMode="auto">
          <a:xfrm flipV="1">
            <a:off x="2667000" y="3276600"/>
            <a:ext cx="1143000" cy="205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24"/>
          <p:cNvSpPr>
            <a:spLocks noChangeShapeType="1"/>
          </p:cNvSpPr>
          <p:nvPr/>
        </p:nvSpPr>
        <p:spPr bwMode="auto">
          <a:xfrm flipV="1">
            <a:off x="3886200" y="3276600"/>
            <a:ext cx="0" cy="101781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3238500" y="4267200"/>
            <a:ext cx="1409700" cy="609600"/>
            <a:chOff x="533400" y="5029200"/>
            <a:chExt cx="1127760" cy="609600"/>
          </a:xfrm>
        </p:grpSpPr>
        <p:sp>
          <p:nvSpPr>
            <p:cNvPr id="39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Text Box 21"/>
            <p:cNvSpPr txBox="1">
              <a:spLocks noChangeArrowheads="1"/>
            </p:cNvSpPr>
            <p:nvPr/>
          </p:nvSpPr>
          <p:spPr bwMode="auto">
            <a:xfrm>
              <a:off x="601980" y="5105400"/>
              <a:ext cx="105918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 err="1" smtClean="0">
                  <a:solidFill>
                    <a:schemeClr val="tx1"/>
                  </a:solidFill>
                </a:rPr>
                <a:t>IllCode</a:t>
              </a:r>
              <a:r>
                <a:rPr lang="en-US" sz="2400" b="0" baseline="-25000" dirty="0" err="1" smtClean="0">
                  <a:solidFill>
                    <a:schemeClr val="tx1"/>
                  </a:solidFill>
                </a:rPr>
                <a:t>a</a:t>
              </a:r>
              <a:endParaRPr lang="en-US" sz="2400" b="0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1" name="Line 24"/>
          <p:cNvSpPr>
            <a:spLocks noChangeShapeType="1"/>
          </p:cNvSpPr>
          <p:nvPr/>
        </p:nvSpPr>
        <p:spPr bwMode="auto">
          <a:xfrm flipV="1">
            <a:off x="5105400" y="3276600"/>
            <a:ext cx="0" cy="101781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4610100" y="4267200"/>
            <a:ext cx="1409700" cy="609600"/>
            <a:chOff x="533400" y="5029200"/>
            <a:chExt cx="1127760" cy="609600"/>
          </a:xfrm>
        </p:grpSpPr>
        <p:sp>
          <p:nvSpPr>
            <p:cNvPr id="44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Text Box 21"/>
            <p:cNvSpPr txBox="1">
              <a:spLocks noChangeArrowheads="1"/>
            </p:cNvSpPr>
            <p:nvPr/>
          </p:nvSpPr>
          <p:spPr bwMode="auto">
            <a:xfrm>
              <a:off x="624840" y="5105400"/>
              <a:ext cx="10363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 err="1">
                  <a:solidFill>
                    <a:schemeClr val="tx1"/>
                  </a:solidFill>
                </a:rPr>
                <a:t>IllCode</a:t>
              </a:r>
              <a:r>
                <a:rPr lang="en-US" sz="2400" b="0" baseline="-25000" dirty="0" err="1" smtClean="0">
                  <a:solidFill>
                    <a:schemeClr val="tx1"/>
                  </a:solidFill>
                </a:rPr>
                <a:t>b</a:t>
              </a:r>
              <a:endParaRPr lang="en-US" sz="2400" b="0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096000" y="44151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°°°°</a:t>
            </a:r>
            <a:r>
              <a:rPr lang="en-US" sz="2400" dirty="0"/>
              <a:t>°°</a:t>
            </a:r>
          </a:p>
        </p:txBody>
      </p:sp>
      <p:sp>
        <p:nvSpPr>
          <p:cNvPr id="47" name="Line 24"/>
          <p:cNvSpPr>
            <a:spLocks noChangeShapeType="1"/>
          </p:cNvSpPr>
          <p:nvPr/>
        </p:nvSpPr>
        <p:spPr bwMode="auto">
          <a:xfrm flipH="1" flipV="1">
            <a:off x="5276850" y="3124200"/>
            <a:ext cx="234315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7010400" y="4267200"/>
            <a:ext cx="1447800" cy="609600"/>
            <a:chOff x="533400" y="5029200"/>
            <a:chExt cx="1158240" cy="609600"/>
          </a:xfrm>
        </p:grpSpPr>
        <p:sp>
          <p:nvSpPr>
            <p:cNvPr id="50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21"/>
            <p:cNvSpPr txBox="1">
              <a:spLocks noChangeArrowheads="1"/>
            </p:cNvSpPr>
            <p:nvPr/>
          </p:nvSpPr>
          <p:spPr bwMode="auto">
            <a:xfrm>
              <a:off x="624840" y="5105400"/>
              <a:ext cx="10668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>
                  <a:solidFill>
                    <a:srgbClr val="C00000"/>
                  </a:solidFill>
                </a:rPr>
                <a:t>IllCode</a:t>
              </a:r>
              <a:r>
                <a:rPr lang="en-US" sz="2400" b="0" baseline="-25000" dirty="0" smtClean="0">
                  <a:solidFill>
                    <a:srgbClr val="C00000"/>
                  </a:solidFill>
                </a:rPr>
                <a:t>??</a:t>
              </a:r>
              <a:endParaRPr lang="en-US" sz="2400" b="0" baseline="-25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2686051" y="5344180"/>
            <a:ext cx="6457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C00000"/>
                </a:solidFill>
                <a:sym typeface="Symbol" pitchFamily="18" charset="2"/>
              </a:rPr>
              <a:t>OOPS!!!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9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5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75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25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75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25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75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25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25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75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25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75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25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67" grpId="0"/>
      <p:bldP spid="18" grpId="0" animBg="1"/>
      <p:bldP spid="19" grpId="0" animBg="1"/>
      <p:bldP spid="34" grpId="0" animBg="1"/>
      <p:bldP spid="35" grpId="0" animBg="1"/>
      <p:bldP spid="36" grpId="0" animBg="1"/>
      <p:bldP spid="37" grpId="0" animBg="1"/>
      <p:bldP spid="41" grpId="0" animBg="1"/>
      <p:bldP spid="46" grpId="0"/>
      <p:bldP spid="47" grpId="0" animBg="1"/>
      <p:bldP spid="5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21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Patient to their Illnesses?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09600" y="1981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The let’s try putting the foreign key in table Illness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657600" y="2876490"/>
            <a:ext cx="1600200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Illness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 flipV="1">
            <a:off x="2667000" y="3076545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685800" y="2819400"/>
            <a:ext cx="2286000" cy="609600"/>
            <a:chOff x="533400" y="5029200"/>
            <a:chExt cx="1230924" cy="609600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710224" y="5105400"/>
              <a:ext cx="10541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dirty="0" smtClean="0">
                  <a:solidFill>
                    <a:schemeClr val="tx1"/>
                  </a:solidFill>
                </a:rPr>
                <a:t>  </a:t>
              </a:r>
              <a:r>
                <a:rPr lang="en-US" sz="2400" b="0" u="sng" dirty="0" smtClean="0">
                  <a:solidFill>
                    <a:schemeClr val="tx1"/>
                  </a:solidFill>
                </a:rPr>
                <a:t>IllCode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85800" y="3516086"/>
            <a:ext cx="1981200" cy="609600"/>
            <a:chOff x="533400" y="5029200"/>
            <a:chExt cx="1066800" cy="609600"/>
          </a:xfrm>
        </p:grpSpPr>
        <p:sp>
          <p:nvSpPr>
            <p:cNvPr id="32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574431" y="5105400"/>
              <a:ext cx="9847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dirty="0" smtClean="0">
                  <a:solidFill>
                    <a:schemeClr val="tx1"/>
                  </a:solidFill>
                </a:rPr>
                <a:t>  Description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Line 24"/>
          <p:cNvSpPr>
            <a:spLocks noChangeShapeType="1"/>
          </p:cNvSpPr>
          <p:nvPr/>
        </p:nvSpPr>
        <p:spPr bwMode="auto">
          <a:xfrm flipV="1">
            <a:off x="2667000" y="3200400"/>
            <a:ext cx="990600" cy="6095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24"/>
          <p:cNvSpPr>
            <a:spLocks noChangeShapeType="1"/>
          </p:cNvSpPr>
          <p:nvPr/>
        </p:nvSpPr>
        <p:spPr bwMode="auto">
          <a:xfrm flipV="1">
            <a:off x="3886200" y="3276600"/>
            <a:ext cx="0" cy="101781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3238500" y="4267200"/>
            <a:ext cx="1562100" cy="609600"/>
            <a:chOff x="533400" y="5029200"/>
            <a:chExt cx="1249680" cy="609600"/>
          </a:xfrm>
        </p:grpSpPr>
        <p:sp>
          <p:nvSpPr>
            <p:cNvPr id="39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Text Box 21"/>
            <p:cNvSpPr txBox="1">
              <a:spLocks noChangeArrowheads="1"/>
            </p:cNvSpPr>
            <p:nvPr/>
          </p:nvSpPr>
          <p:spPr bwMode="auto">
            <a:xfrm>
              <a:off x="723900" y="5105400"/>
              <a:ext cx="105918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 err="1" smtClean="0">
                  <a:solidFill>
                    <a:schemeClr val="tx1"/>
                  </a:solidFill>
                </a:rPr>
                <a:t>PatID</a:t>
              </a:r>
              <a:r>
                <a:rPr lang="en-US" sz="2400" b="0" baseline="-25000" dirty="0" err="1" smtClean="0">
                  <a:solidFill>
                    <a:schemeClr val="tx1"/>
                  </a:solidFill>
                </a:rPr>
                <a:t>a</a:t>
              </a:r>
              <a:endParaRPr lang="en-US" sz="2400" b="0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1" name="Line 24"/>
          <p:cNvSpPr>
            <a:spLocks noChangeShapeType="1"/>
          </p:cNvSpPr>
          <p:nvPr/>
        </p:nvSpPr>
        <p:spPr bwMode="auto">
          <a:xfrm flipV="1">
            <a:off x="5105400" y="3276600"/>
            <a:ext cx="0" cy="101781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4610100" y="4267200"/>
            <a:ext cx="1485900" cy="609600"/>
            <a:chOff x="533400" y="5029200"/>
            <a:chExt cx="1188720" cy="609600"/>
          </a:xfrm>
        </p:grpSpPr>
        <p:sp>
          <p:nvSpPr>
            <p:cNvPr id="44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Text Box 21"/>
            <p:cNvSpPr txBox="1">
              <a:spLocks noChangeArrowheads="1"/>
            </p:cNvSpPr>
            <p:nvPr/>
          </p:nvSpPr>
          <p:spPr bwMode="auto">
            <a:xfrm>
              <a:off x="685800" y="5105400"/>
              <a:ext cx="10363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 err="1" smtClean="0">
                  <a:solidFill>
                    <a:schemeClr val="tx1"/>
                  </a:solidFill>
                </a:rPr>
                <a:t>PatID</a:t>
              </a:r>
              <a:r>
                <a:rPr lang="en-US" sz="2400" b="0" baseline="-25000" dirty="0" err="1" smtClean="0">
                  <a:solidFill>
                    <a:schemeClr val="tx1"/>
                  </a:solidFill>
                </a:rPr>
                <a:t>b</a:t>
              </a:r>
              <a:endParaRPr lang="en-US" sz="2400" b="0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096000" y="44151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°°°°</a:t>
            </a:r>
            <a:r>
              <a:rPr lang="en-US" sz="2400" dirty="0"/>
              <a:t>°°</a:t>
            </a:r>
          </a:p>
        </p:txBody>
      </p:sp>
      <p:sp>
        <p:nvSpPr>
          <p:cNvPr id="47" name="Line 24"/>
          <p:cNvSpPr>
            <a:spLocks noChangeShapeType="1"/>
          </p:cNvSpPr>
          <p:nvPr/>
        </p:nvSpPr>
        <p:spPr bwMode="auto">
          <a:xfrm flipH="1" flipV="1">
            <a:off x="5276850" y="3124200"/>
            <a:ext cx="234315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7010400" y="4267200"/>
            <a:ext cx="1600200" cy="609600"/>
            <a:chOff x="533400" y="5029200"/>
            <a:chExt cx="1280160" cy="609600"/>
          </a:xfrm>
        </p:grpSpPr>
        <p:sp>
          <p:nvSpPr>
            <p:cNvPr id="50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21"/>
            <p:cNvSpPr txBox="1">
              <a:spLocks noChangeArrowheads="1"/>
            </p:cNvSpPr>
            <p:nvPr/>
          </p:nvSpPr>
          <p:spPr bwMode="auto">
            <a:xfrm>
              <a:off x="746760" y="5105400"/>
              <a:ext cx="10668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 err="1" smtClean="0">
                  <a:solidFill>
                    <a:srgbClr val="C00000"/>
                  </a:solidFill>
                </a:rPr>
                <a:t>PatID</a:t>
              </a:r>
              <a:r>
                <a:rPr lang="en-US" sz="2400" b="0" baseline="-25000" dirty="0" smtClean="0">
                  <a:solidFill>
                    <a:srgbClr val="C00000"/>
                  </a:solidFill>
                </a:rPr>
                <a:t>??</a:t>
              </a:r>
              <a:endParaRPr lang="en-US" sz="2400" b="0" baseline="-25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2362200" y="5344180"/>
            <a:ext cx="6457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C00000"/>
                </a:solidFill>
                <a:sym typeface="Symbol" pitchFamily="18" charset="2"/>
              </a:rPr>
              <a:t>This is as bad as the other relationshi</a:t>
            </a:r>
            <a:r>
              <a:rPr lang="en-US" dirty="0">
                <a:solidFill>
                  <a:srgbClr val="C00000"/>
                </a:solidFill>
                <a:sym typeface="Symbol" pitchFamily="18" charset="2"/>
              </a:rPr>
              <a:t>p</a:t>
            </a:r>
            <a:r>
              <a:rPr lang="en-US" dirty="0" smtClean="0">
                <a:solidFill>
                  <a:srgbClr val="C00000"/>
                </a:solidFill>
                <a:sym typeface="Symbol" pitchFamily="18" charset="2"/>
              </a:rPr>
              <a:t> !!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77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5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25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7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25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75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25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18" grpId="0" animBg="1"/>
      <p:bldP spid="19" grpId="0" animBg="1"/>
      <p:bldP spid="34" grpId="0" animBg="1"/>
      <p:bldP spid="37" grpId="0" animBg="1"/>
      <p:bldP spid="41" grpId="0" animBg="1"/>
      <p:bldP spid="46" grpId="0"/>
      <p:bldP spid="47" grpId="0" animBg="1"/>
      <p:bldP spid="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22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Patient to their Illnesses?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09600" y="1981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We’re going to have to find a different solution.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1066800" y="2362200"/>
            <a:ext cx="80772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will have create a separate table to link the two tables together.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1295400" y="2971800"/>
            <a:ext cx="6457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i="1" dirty="0" smtClean="0">
                <a:solidFill>
                  <a:srgbClr val="C00000"/>
                </a:solidFill>
                <a:sym typeface="Symbol" pitchFamily="18" charset="2"/>
              </a:rPr>
              <a:t>What Table??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609600" y="3556135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How about a table called Suffers?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609600" y="4034135"/>
            <a:ext cx="845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i="1" dirty="0" smtClean="0">
                <a:solidFill>
                  <a:srgbClr val="C00000"/>
                </a:solidFill>
                <a:sym typeface="Symbol" pitchFamily="18" charset="2"/>
              </a:rPr>
              <a:t>But Suffers is a relationship, NOT a Table!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609600" y="4622935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Why can’t it be both?</a:t>
            </a:r>
            <a:endParaRPr lang="en-US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19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35" grpId="0"/>
      <p:bldP spid="36" grpId="0"/>
      <p:bldP spid="53" grpId="0"/>
      <p:bldP spid="55" grpId="0"/>
      <p:bldP spid="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23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Patient to their Illnesses?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13229" y="1981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Table </a:t>
            </a:r>
            <a:r>
              <a:rPr lang="en-US" sz="2400" dirty="0" smtClean="0">
                <a:solidFill>
                  <a:schemeClr val="tx1"/>
                </a:solidFill>
              </a:rPr>
              <a:t>SUFFERS </a:t>
            </a:r>
            <a:r>
              <a:rPr lang="en-US" sz="2400" b="0" dirty="0" smtClean="0">
                <a:solidFill>
                  <a:schemeClr val="tx1"/>
                </a:solidFill>
              </a:rPr>
              <a:t>will become an </a:t>
            </a:r>
            <a:r>
              <a:rPr lang="en-US" sz="2400" dirty="0" smtClean="0">
                <a:solidFill>
                  <a:schemeClr val="tx1"/>
                </a:solidFill>
              </a:rPr>
              <a:t>ASSOCIATIVE ENTITY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14400" y="2819400"/>
            <a:ext cx="7620000" cy="3810000"/>
            <a:chOff x="914400" y="2590800"/>
            <a:chExt cx="7620000" cy="3810000"/>
          </a:xfrm>
        </p:grpSpPr>
        <p:grpSp>
          <p:nvGrpSpPr>
            <p:cNvPr id="2" name="Group 1"/>
            <p:cNvGrpSpPr/>
            <p:nvPr/>
          </p:nvGrpSpPr>
          <p:grpSpPr>
            <a:xfrm>
              <a:off x="1143000" y="2590800"/>
              <a:ext cx="7112000" cy="914400"/>
              <a:chOff x="1600200" y="2514600"/>
              <a:chExt cx="7112000" cy="914400"/>
            </a:xfrm>
          </p:grpSpPr>
          <p:sp>
            <p:nvSpPr>
              <p:cNvPr id="13" name="Text Box 10"/>
              <p:cNvSpPr txBox="1">
                <a:spLocks noChangeArrowheads="1"/>
              </p:cNvSpPr>
              <p:nvPr/>
            </p:nvSpPr>
            <p:spPr bwMode="auto">
              <a:xfrm>
                <a:off x="1600200" y="2801692"/>
                <a:ext cx="1600200" cy="40011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Patient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3200400" y="2514600"/>
                <a:ext cx="2895600" cy="914400"/>
                <a:chOff x="2743200" y="1752600"/>
                <a:chExt cx="2895600" cy="914400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3604054" y="1752600"/>
                  <a:ext cx="2034746" cy="914400"/>
                  <a:chOff x="3604054" y="1752600"/>
                  <a:chExt cx="2034746" cy="914400"/>
                </a:xfrm>
              </p:grpSpPr>
              <p:sp>
                <p:nvSpPr>
                  <p:cNvPr id="18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3604054" y="1752600"/>
                    <a:ext cx="2034746" cy="914400"/>
                  </a:xfrm>
                  <a:prstGeom prst="diamond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8600" y="1981200"/>
                    <a:ext cx="1208902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Suffers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7" name="Line 15"/>
                <p:cNvSpPr>
                  <a:spLocks noChangeShapeType="1"/>
                </p:cNvSpPr>
                <p:nvPr/>
              </p:nvSpPr>
              <p:spPr bwMode="auto">
                <a:xfrm>
                  <a:off x="2743200" y="2209800"/>
                  <a:ext cx="93911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19"/>
              <p:cNvGrpSpPr>
                <a:grpSpLocks/>
              </p:cNvGrpSpPr>
              <p:nvPr/>
            </p:nvGrpSpPr>
            <p:grpSpPr bwMode="auto">
              <a:xfrm>
                <a:off x="6045200" y="2780116"/>
                <a:ext cx="2667000" cy="400050"/>
                <a:chOff x="3408" y="3744"/>
                <a:chExt cx="1680" cy="252"/>
              </a:xfrm>
            </p:grpSpPr>
            <p:sp>
              <p:nvSpPr>
                <p:cNvPr id="2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080" y="3744"/>
                  <a:ext cx="1008" cy="25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sz="2000" dirty="0" smtClean="0">
                      <a:solidFill>
                        <a:schemeClr val="tx1"/>
                      </a:solidFill>
                    </a:rPr>
                    <a:t>Illness</a:t>
                  </a:r>
                  <a:endParaRPr lang="en-US" sz="2400" b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Line 18"/>
                <p:cNvSpPr>
                  <a:spLocks noChangeShapeType="1"/>
                </p:cNvSpPr>
                <p:nvPr/>
              </p:nvSpPr>
              <p:spPr bwMode="auto">
                <a:xfrm>
                  <a:off x="3408" y="3888"/>
                  <a:ext cx="672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27"/>
              <p:cNvGrpSpPr>
                <a:grpSpLocks/>
              </p:cNvGrpSpPr>
              <p:nvPr/>
            </p:nvGrpSpPr>
            <p:grpSpPr bwMode="auto">
              <a:xfrm>
                <a:off x="6785427" y="2791523"/>
                <a:ext cx="326573" cy="434386"/>
                <a:chOff x="3888" y="960"/>
                <a:chExt cx="192" cy="288"/>
              </a:xfrm>
            </p:grpSpPr>
            <p:sp>
              <p:nvSpPr>
                <p:cNvPr id="24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888" y="960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6"/>
                <p:cNvSpPr>
                  <a:spLocks noChangeShapeType="1"/>
                </p:cNvSpPr>
                <p:nvPr/>
              </p:nvSpPr>
              <p:spPr bwMode="auto">
                <a:xfrm>
                  <a:off x="3888" y="1104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6" name="Oval 28"/>
              <p:cNvSpPr>
                <a:spLocks noChangeArrowheads="1"/>
              </p:cNvSpPr>
              <p:nvPr/>
            </p:nvSpPr>
            <p:spPr bwMode="auto">
              <a:xfrm>
                <a:off x="6480629" y="2843616"/>
                <a:ext cx="304800" cy="3048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38"/>
              <p:cNvSpPr>
                <a:spLocks noChangeShapeType="1"/>
              </p:cNvSpPr>
              <p:nvPr/>
            </p:nvSpPr>
            <p:spPr bwMode="auto">
              <a:xfrm>
                <a:off x="3429000" y="2819400"/>
                <a:ext cx="0" cy="2909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38"/>
              <p:cNvSpPr>
                <a:spLocks noChangeShapeType="1"/>
              </p:cNvSpPr>
              <p:nvPr/>
            </p:nvSpPr>
            <p:spPr bwMode="auto">
              <a:xfrm>
                <a:off x="3352800" y="2819400"/>
                <a:ext cx="0" cy="2909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1143000" y="3429000"/>
              <a:ext cx="1600200" cy="609600"/>
              <a:chOff x="533400" y="5029200"/>
              <a:chExt cx="1066800" cy="609600"/>
            </a:xfrm>
          </p:grpSpPr>
          <p:sp>
            <p:nvSpPr>
              <p:cNvPr id="31" name="Oval 3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Text Box 21"/>
              <p:cNvSpPr txBox="1">
                <a:spLocks noChangeArrowheads="1"/>
              </p:cNvSpPr>
              <p:nvPr/>
            </p:nvSpPr>
            <p:spPr bwMode="auto">
              <a:xfrm>
                <a:off x="685800" y="5105400"/>
                <a:ext cx="9144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b="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2400" b="0" u="sng" dirty="0" err="1" smtClean="0">
                    <a:solidFill>
                      <a:schemeClr val="tx1"/>
                    </a:solidFill>
                  </a:rPr>
                  <a:t>PatID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1104900" y="4800600"/>
              <a:ext cx="1790700" cy="838200"/>
              <a:chOff x="1085850" y="4180114"/>
              <a:chExt cx="1790700" cy="838200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143000" y="4294414"/>
                <a:ext cx="1600200" cy="609600"/>
                <a:chOff x="533400" y="5029200"/>
                <a:chExt cx="1066800" cy="609600"/>
              </a:xfrm>
            </p:grpSpPr>
            <p:sp>
              <p:nvSpPr>
                <p:cNvPr id="38" name="Oval 20"/>
                <p:cNvSpPr>
                  <a:spLocks noChangeArrowheads="1"/>
                </p:cNvSpPr>
                <p:nvPr/>
              </p:nvSpPr>
              <p:spPr bwMode="auto">
                <a:xfrm>
                  <a:off x="533400" y="5029200"/>
                  <a:ext cx="1066800" cy="6096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685800" y="5105400"/>
                  <a:ext cx="9144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400" b="0" dirty="0" smtClean="0">
                      <a:solidFill>
                        <a:schemeClr val="tx1"/>
                      </a:solidFill>
                    </a:rPr>
                    <a:t>Address</a:t>
                  </a:r>
                  <a:endParaRPr lang="en-US" sz="2400" b="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7" name="Oval 20"/>
              <p:cNvSpPr>
                <a:spLocks noChangeArrowheads="1"/>
              </p:cNvSpPr>
              <p:nvPr/>
            </p:nvSpPr>
            <p:spPr bwMode="auto">
              <a:xfrm>
                <a:off x="1085850" y="4180114"/>
                <a:ext cx="1790700" cy="838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1143000" y="5791200"/>
              <a:ext cx="1600200" cy="609600"/>
              <a:chOff x="533400" y="5029200"/>
              <a:chExt cx="1066800" cy="609600"/>
            </a:xfrm>
          </p:grpSpPr>
          <p:sp>
            <p:nvSpPr>
              <p:cNvPr id="41" name="Oval 2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Text Box 21"/>
              <p:cNvSpPr txBox="1">
                <a:spLocks noChangeArrowheads="1"/>
              </p:cNvSpPr>
              <p:nvPr/>
            </p:nvSpPr>
            <p:spPr bwMode="auto">
              <a:xfrm>
                <a:off x="685800" y="5105400"/>
                <a:ext cx="9144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b="0" u="dashLong" dirty="0" smtClean="0">
                    <a:solidFill>
                      <a:schemeClr val="tx1"/>
                    </a:solidFill>
                  </a:rPr>
                  <a:t>Physician</a:t>
                </a:r>
                <a:endParaRPr lang="en-US" sz="2400" b="0" u="dashLong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1143000" y="4114800"/>
              <a:ext cx="1600200" cy="609600"/>
              <a:chOff x="533400" y="5029200"/>
              <a:chExt cx="1066800" cy="609600"/>
            </a:xfrm>
          </p:grpSpPr>
          <p:sp>
            <p:nvSpPr>
              <p:cNvPr id="45" name="Oval 2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Text Box 21"/>
              <p:cNvSpPr txBox="1">
                <a:spLocks noChangeArrowheads="1"/>
              </p:cNvSpPr>
              <p:nvPr/>
            </p:nvSpPr>
            <p:spPr bwMode="auto">
              <a:xfrm>
                <a:off x="685800" y="5105400"/>
                <a:ext cx="9144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b="0" dirty="0" smtClean="0">
                    <a:solidFill>
                      <a:schemeClr val="tx1"/>
                    </a:solidFill>
                  </a:rPr>
                  <a:t>  Name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0" name="Line 24"/>
            <p:cNvSpPr>
              <a:spLocks noChangeShapeType="1"/>
            </p:cNvSpPr>
            <p:nvPr/>
          </p:nvSpPr>
          <p:spPr bwMode="auto">
            <a:xfrm flipV="1">
              <a:off x="914400" y="3077946"/>
              <a:ext cx="0" cy="30180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59"/>
            <p:cNvSpPr>
              <a:spLocks noChangeShapeType="1"/>
            </p:cNvSpPr>
            <p:nvPr/>
          </p:nvSpPr>
          <p:spPr bwMode="auto">
            <a:xfrm flipH="1">
              <a:off x="914400" y="3084916"/>
              <a:ext cx="2476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59"/>
            <p:cNvSpPr>
              <a:spLocks noChangeShapeType="1"/>
            </p:cNvSpPr>
            <p:nvPr/>
          </p:nvSpPr>
          <p:spPr bwMode="auto">
            <a:xfrm flipH="1">
              <a:off x="914400" y="3728479"/>
              <a:ext cx="2476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59"/>
            <p:cNvSpPr>
              <a:spLocks noChangeShapeType="1"/>
            </p:cNvSpPr>
            <p:nvPr/>
          </p:nvSpPr>
          <p:spPr bwMode="auto">
            <a:xfrm flipH="1">
              <a:off x="914400" y="4419600"/>
              <a:ext cx="2476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 flipH="1">
              <a:off x="914400" y="5181600"/>
              <a:ext cx="2476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59"/>
            <p:cNvSpPr>
              <a:spLocks noChangeShapeType="1"/>
            </p:cNvSpPr>
            <p:nvPr/>
          </p:nvSpPr>
          <p:spPr bwMode="auto">
            <a:xfrm flipH="1">
              <a:off x="914400" y="6096000"/>
              <a:ext cx="2476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6629400" y="3429000"/>
              <a:ext cx="1600200" cy="609600"/>
              <a:chOff x="533400" y="5029200"/>
              <a:chExt cx="1066800" cy="609600"/>
            </a:xfrm>
          </p:grpSpPr>
          <p:sp>
            <p:nvSpPr>
              <p:cNvPr id="61" name="Oval 6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Text Box 21"/>
              <p:cNvSpPr txBox="1">
                <a:spLocks noChangeArrowheads="1"/>
              </p:cNvSpPr>
              <p:nvPr/>
            </p:nvSpPr>
            <p:spPr bwMode="auto">
              <a:xfrm>
                <a:off x="635000" y="5105400"/>
                <a:ext cx="9144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b="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2400" b="0" u="sng" dirty="0" smtClean="0">
                    <a:solidFill>
                      <a:schemeClr val="tx1"/>
                    </a:solidFill>
                  </a:rPr>
                  <a:t>IllCode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705600" y="4114800"/>
              <a:ext cx="1600200" cy="609600"/>
              <a:chOff x="533400" y="5029200"/>
              <a:chExt cx="1066800" cy="609600"/>
            </a:xfrm>
          </p:grpSpPr>
          <p:sp>
            <p:nvSpPr>
              <p:cNvPr id="64" name="Oval 2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Text Box 21"/>
              <p:cNvSpPr txBox="1">
                <a:spLocks noChangeArrowheads="1"/>
              </p:cNvSpPr>
              <p:nvPr/>
            </p:nvSpPr>
            <p:spPr bwMode="auto">
              <a:xfrm>
                <a:off x="584200" y="5105400"/>
                <a:ext cx="10160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b="0" dirty="0" smtClean="0">
                    <a:solidFill>
                      <a:schemeClr val="tx1"/>
                    </a:solidFill>
                  </a:rPr>
                  <a:t>  Descript.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6" name="Line 24"/>
            <p:cNvSpPr>
              <a:spLocks noChangeShapeType="1"/>
            </p:cNvSpPr>
            <p:nvPr/>
          </p:nvSpPr>
          <p:spPr bwMode="auto">
            <a:xfrm flipV="1">
              <a:off x="8534400" y="3047998"/>
              <a:ext cx="0" cy="13738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59"/>
            <p:cNvSpPr>
              <a:spLocks noChangeShapeType="1"/>
            </p:cNvSpPr>
            <p:nvPr/>
          </p:nvSpPr>
          <p:spPr bwMode="auto">
            <a:xfrm flipH="1" flipV="1">
              <a:off x="8229600" y="3041058"/>
              <a:ext cx="304800" cy="694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59"/>
            <p:cNvSpPr>
              <a:spLocks noChangeShapeType="1"/>
            </p:cNvSpPr>
            <p:nvPr/>
          </p:nvSpPr>
          <p:spPr bwMode="auto">
            <a:xfrm flipH="1" flipV="1">
              <a:off x="8229600" y="3728479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59"/>
            <p:cNvSpPr>
              <a:spLocks noChangeShapeType="1"/>
            </p:cNvSpPr>
            <p:nvPr/>
          </p:nvSpPr>
          <p:spPr bwMode="auto">
            <a:xfrm flipH="1" flipV="1">
              <a:off x="8305800" y="441960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81399" y="2819400"/>
            <a:ext cx="2057401" cy="914401"/>
            <a:chOff x="3581399" y="2590800"/>
            <a:chExt cx="2057401" cy="914401"/>
          </a:xfrm>
        </p:grpSpPr>
        <p:sp>
          <p:nvSpPr>
            <p:cNvPr id="52" name="Line 59"/>
            <p:cNvSpPr>
              <a:spLocks noChangeShapeType="1"/>
            </p:cNvSpPr>
            <p:nvPr/>
          </p:nvSpPr>
          <p:spPr bwMode="auto">
            <a:xfrm flipH="1">
              <a:off x="3604052" y="2590800"/>
              <a:ext cx="2034747" cy="1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59"/>
            <p:cNvSpPr>
              <a:spLocks noChangeShapeType="1"/>
            </p:cNvSpPr>
            <p:nvPr/>
          </p:nvSpPr>
          <p:spPr bwMode="auto">
            <a:xfrm flipH="1">
              <a:off x="5638800" y="2590801"/>
              <a:ext cx="0" cy="9144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 dirty="0"/>
            </a:p>
          </p:txBody>
        </p:sp>
        <p:sp>
          <p:nvSpPr>
            <p:cNvPr id="75" name="Line 59"/>
            <p:cNvSpPr>
              <a:spLocks noChangeShapeType="1"/>
            </p:cNvSpPr>
            <p:nvPr/>
          </p:nvSpPr>
          <p:spPr bwMode="auto">
            <a:xfrm flipH="1" flipV="1">
              <a:off x="3581399" y="3505200"/>
              <a:ext cx="2057400" cy="1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59"/>
            <p:cNvSpPr>
              <a:spLocks noChangeShapeType="1"/>
            </p:cNvSpPr>
            <p:nvPr/>
          </p:nvSpPr>
          <p:spPr bwMode="auto">
            <a:xfrm flipH="1">
              <a:off x="3581400" y="2590800"/>
              <a:ext cx="0" cy="9144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 dirty="0"/>
            </a:p>
          </p:txBody>
        </p:sp>
      </p:grpSp>
      <p:sp>
        <p:nvSpPr>
          <p:cNvPr id="77" name="Line 59"/>
          <p:cNvSpPr>
            <a:spLocks noChangeShapeType="1"/>
          </p:cNvSpPr>
          <p:nvPr/>
        </p:nvSpPr>
        <p:spPr bwMode="auto">
          <a:xfrm flipH="1">
            <a:off x="5633357" y="2387463"/>
            <a:ext cx="694871" cy="43193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Text Box 3"/>
          <p:cNvSpPr txBox="1">
            <a:spLocks noChangeArrowheads="1"/>
          </p:cNvSpPr>
          <p:nvPr/>
        </p:nvSpPr>
        <p:spPr bwMode="auto">
          <a:xfrm>
            <a:off x="2971800" y="4034135"/>
            <a:ext cx="35197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i="1" dirty="0" smtClean="0">
                <a:solidFill>
                  <a:srgbClr val="C00000"/>
                </a:solidFill>
                <a:sym typeface="Symbol" pitchFamily="18" charset="2"/>
              </a:rPr>
              <a:t>But how will the tables be related??</a:t>
            </a:r>
            <a:endParaRPr lang="en-US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24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5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7" grpId="0" animBg="1"/>
      <p:bldP spid="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24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Patient to their Illnesses?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13229" y="1981200"/>
            <a:ext cx="84582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must use </a:t>
            </a:r>
            <a:r>
              <a:rPr lang="en-US" sz="2400" i="1" dirty="0" smtClean="0">
                <a:solidFill>
                  <a:schemeClr val="tx1"/>
                </a:solidFill>
              </a:rPr>
              <a:t>unique</a:t>
            </a:r>
            <a:r>
              <a:rPr lang="en-US" sz="2400" b="0" dirty="0" smtClean="0">
                <a:solidFill>
                  <a:schemeClr val="tx1"/>
                </a:solidFill>
              </a:rPr>
              <a:t> keys from each of the tables as foreign keys in Table </a:t>
            </a:r>
            <a:r>
              <a:rPr lang="en-US" sz="2400" dirty="0" smtClean="0">
                <a:solidFill>
                  <a:schemeClr val="tx1"/>
                </a:solidFill>
              </a:rPr>
              <a:t>SUFFERS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124200" y="3720122"/>
            <a:ext cx="3276600" cy="1232878"/>
            <a:chOff x="3124200" y="3720122"/>
            <a:chExt cx="3276600" cy="1232878"/>
          </a:xfrm>
        </p:grpSpPr>
        <p:sp>
          <p:nvSpPr>
            <p:cNvPr id="69" name="Line 59"/>
            <p:cNvSpPr>
              <a:spLocks noChangeShapeType="1"/>
            </p:cNvSpPr>
            <p:nvPr/>
          </p:nvSpPr>
          <p:spPr bwMode="auto">
            <a:xfrm>
              <a:off x="4643050" y="3720122"/>
              <a:ext cx="604452" cy="62327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59"/>
            <p:cNvSpPr>
              <a:spLocks noChangeShapeType="1"/>
            </p:cNvSpPr>
            <p:nvPr/>
          </p:nvSpPr>
          <p:spPr bwMode="auto">
            <a:xfrm flipH="1">
              <a:off x="4114801" y="3733800"/>
              <a:ext cx="533400" cy="609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Oval 78"/>
            <p:cNvSpPr>
              <a:spLocks noChangeArrowheads="1"/>
            </p:cNvSpPr>
            <p:nvPr/>
          </p:nvSpPr>
          <p:spPr bwMode="auto">
            <a:xfrm>
              <a:off x="3124200" y="4343400"/>
              <a:ext cx="16002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Text Box 21"/>
            <p:cNvSpPr txBox="1">
              <a:spLocks noChangeArrowheads="1"/>
            </p:cNvSpPr>
            <p:nvPr/>
          </p:nvSpPr>
          <p:spPr bwMode="auto">
            <a:xfrm>
              <a:off x="3505200" y="4419600"/>
              <a:ext cx="137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 err="1" smtClean="0">
                  <a:solidFill>
                    <a:schemeClr val="tx1"/>
                  </a:solidFill>
                </a:rPr>
                <a:t>PatID</a:t>
              </a:r>
              <a:endParaRPr lang="en-US" sz="2400" b="0" u="dashLong" dirty="0">
                <a:solidFill>
                  <a:schemeClr val="tx1"/>
                </a:solidFill>
              </a:endParaRPr>
            </a:p>
          </p:txBody>
        </p:sp>
        <p:sp>
          <p:nvSpPr>
            <p:cNvPr id="81" name="Oval 80"/>
            <p:cNvSpPr>
              <a:spLocks noChangeArrowheads="1"/>
            </p:cNvSpPr>
            <p:nvPr/>
          </p:nvSpPr>
          <p:spPr bwMode="auto">
            <a:xfrm>
              <a:off x="4800600" y="4343400"/>
              <a:ext cx="16002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Text Box 21"/>
            <p:cNvSpPr txBox="1">
              <a:spLocks noChangeArrowheads="1"/>
            </p:cNvSpPr>
            <p:nvPr/>
          </p:nvSpPr>
          <p:spPr bwMode="auto">
            <a:xfrm>
              <a:off x="4953000" y="4419600"/>
              <a:ext cx="1371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dirty="0" smtClean="0">
                  <a:solidFill>
                    <a:schemeClr val="tx1"/>
                  </a:solidFill>
                </a:rPr>
                <a:t>  </a:t>
              </a:r>
              <a:r>
                <a:rPr lang="en-US" sz="2400" b="0" u="dashLong" dirty="0" smtClean="0">
                  <a:solidFill>
                    <a:schemeClr val="tx1"/>
                  </a:solidFill>
                </a:rPr>
                <a:t>IllCode</a:t>
              </a:r>
              <a:endParaRPr lang="en-US" sz="2400" b="0" u="dashLong" dirty="0">
                <a:solidFill>
                  <a:schemeClr val="tx1"/>
                </a:solidFill>
              </a:endParaRPr>
            </a:p>
          </p:txBody>
        </p:sp>
      </p:grpSp>
      <p:sp>
        <p:nvSpPr>
          <p:cNvPr id="83" name="Text Box 5"/>
          <p:cNvSpPr txBox="1">
            <a:spLocks noChangeArrowheads="1"/>
          </p:cNvSpPr>
          <p:nvPr/>
        </p:nvSpPr>
        <p:spPr bwMode="auto">
          <a:xfrm>
            <a:off x="2971800" y="5528203"/>
            <a:ext cx="20574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2400" dirty="0" smtClean="0">
                <a:solidFill>
                  <a:srgbClr val="005696"/>
                </a:solidFill>
              </a:rPr>
              <a:t>We can now link a Patient</a:t>
            </a:r>
            <a:endParaRPr lang="en-US" sz="2400" dirty="0">
              <a:solidFill>
                <a:srgbClr val="005696"/>
              </a:solidFill>
            </a:endParaRPr>
          </a:p>
        </p:txBody>
      </p:sp>
      <p:sp>
        <p:nvSpPr>
          <p:cNvPr id="84" name="Line 59"/>
          <p:cNvSpPr>
            <a:spLocks noChangeShapeType="1"/>
          </p:cNvSpPr>
          <p:nvPr/>
        </p:nvSpPr>
        <p:spPr bwMode="auto">
          <a:xfrm flipV="1">
            <a:off x="3909786" y="4952999"/>
            <a:ext cx="14514" cy="622177"/>
          </a:xfrm>
          <a:prstGeom prst="line">
            <a:avLst/>
          </a:prstGeom>
          <a:noFill/>
          <a:ln w="25400">
            <a:solidFill>
              <a:srgbClr val="005696"/>
            </a:solidFill>
            <a:prstDash val="dash"/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Line 59"/>
          <p:cNvSpPr>
            <a:spLocks noChangeShapeType="1"/>
          </p:cNvSpPr>
          <p:nvPr/>
        </p:nvSpPr>
        <p:spPr bwMode="auto">
          <a:xfrm flipH="1" flipV="1">
            <a:off x="2743200" y="4038599"/>
            <a:ext cx="609600" cy="381000"/>
          </a:xfrm>
          <a:prstGeom prst="line">
            <a:avLst/>
          </a:prstGeom>
          <a:noFill/>
          <a:ln w="25400">
            <a:solidFill>
              <a:srgbClr val="005696"/>
            </a:solidFill>
            <a:prstDash val="dash"/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Text Box 5"/>
          <p:cNvSpPr txBox="1">
            <a:spLocks noChangeArrowheads="1"/>
          </p:cNvSpPr>
          <p:nvPr/>
        </p:nvSpPr>
        <p:spPr bwMode="auto">
          <a:xfrm>
            <a:off x="5181600" y="5528203"/>
            <a:ext cx="20574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2400" dirty="0" smtClean="0">
                <a:solidFill>
                  <a:srgbClr val="005696"/>
                </a:solidFill>
              </a:rPr>
              <a:t>With an Illness</a:t>
            </a:r>
            <a:endParaRPr lang="en-US" sz="2400" dirty="0">
              <a:solidFill>
                <a:srgbClr val="005696"/>
              </a:solidFill>
            </a:endParaRPr>
          </a:p>
        </p:txBody>
      </p:sp>
      <p:sp>
        <p:nvSpPr>
          <p:cNvPr id="87" name="Line 59"/>
          <p:cNvSpPr>
            <a:spLocks noChangeShapeType="1"/>
          </p:cNvSpPr>
          <p:nvPr/>
        </p:nvSpPr>
        <p:spPr bwMode="auto">
          <a:xfrm flipV="1">
            <a:off x="5638800" y="4940423"/>
            <a:ext cx="14514" cy="622177"/>
          </a:xfrm>
          <a:prstGeom prst="line">
            <a:avLst/>
          </a:prstGeom>
          <a:noFill/>
          <a:ln w="25400">
            <a:solidFill>
              <a:srgbClr val="005696"/>
            </a:solidFill>
            <a:prstDash val="dash"/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Line 59"/>
          <p:cNvSpPr>
            <a:spLocks noChangeShapeType="1"/>
          </p:cNvSpPr>
          <p:nvPr/>
        </p:nvSpPr>
        <p:spPr bwMode="auto">
          <a:xfrm flipV="1">
            <a:off x="6023428" y="3964630"/>
            <a:ext cx="631371" cy="378769"/>
          </a:xfrm>
          <a:prstGeom prst="line">
            <a:avLst/>
          </a:prstGeom>
          <a:noFill/>
          <a:ln w="25400">
            <a:solidFill>
              <a:srgbClr val="005696"/>
            </a:solidFill>
            <a:prstDash val="dash"/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Text Box 3"/>
          <p:cNvSpPr txBox="1">
            <a:spLocks noChangeArrowheads="1"/>
          </p:cNvSpPr>
          <p:nvPr/>
        </p:nvSpPr>
        <p:spPr bwMode="auto">
          <a:xfrm>
            <a:off x="2739571" y="6248400"/>
            <a:ext cx="6480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300" i="1" dirty="0" smtClean="0">
                <a:solidFill>
                  <a:srgbClr val="C00000"/>
                </a:solidFill>
                <a:sym typeface="Symbol" pitchFamily="18" charset="2"/>
              </a:rPr>
              <a:t>Doesn’t every table also need a PRIMARY Key??</a:t>
            </a:r>
            <a:endParaRPr lang="en-US" sz="2300" i="1" dirty="0">
              <a:solidFill>
                <a:srgbClr val="C0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14400" y="2819400"/>
            <a:ext cx="7620000" cy="3810000"/>
            <a:chOff x="914400" y="2819400"/>
            <a:chExt cx="7620000" cy="3810000"/>
          </a:xfrm>
        </p:grpSpPr>
        <p:grpSp>
          <p:nvGrpSpPr>
            <p:cNvPr id="5" name="Group 4"/>
            <p:cNvGrpSpPr/>
            <p:nvPr/>
          </p:nvGrpSpPr>
          <p:grpSpPr>
            <a:xfrm>
              <a:off x="3581399" y="2819400"/>
              <a:ext cx="2057401" cy="914401"/>
              <a:chOff x="3581399" y="2590800"/>
              <a:chExt cx="2057401" cy="914401"/>
            </a:xfrm>
          </p:grpSpPr>
          <p:sp>
            <p:nvSpPr>
              <p:cNvPr id="52" name="Line 59"/>
              <p:cNvSpPr>
                <a:spLocks noChangeShapeType="1"/>
              </p:cNvSpPr>
              <p:nvPr/>
            </p:nvSpPr>
            <p:spPr bwMode="auto">
              <a:xfrm flipH="1">
                <a:off x="3604052" y="2590800"/>
                <a:ext cx="2034747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59"/>
              <p:cNvSpPr>
                <a:spLocks noChangeShapeType="1"/>
              </p:cNvSpPr>
              <p:nvPr/>
            </p:nvSpPr>
            <p:spPr bwMode="auto">
              <a:xfrm flipH="1">
                <a:off x="5638800" y="2590801"/>
                <a:ext cx="0" cy="914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1" dirty="0"/>
              </a:p>
            </p:txBody>
          </p:sp>
          <p:sp>
            <p:nvSpPr>
              <p:cNvPr id="75" name="Line 59"/>
              <p:cNvSpPr>
                <a:spLocks noChangeShapeType="1"/>
              </p:cNvSpPr>
              <p:nvPr/>
            </p:nvSpPr>
            <p:spPr bwMode="auto">
              <a:xfrm flipH="1" flipV="1">
                <a:off x="3581399" y="3505200"/>
                <a:ext cx="2057400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59"/>
              <p:cNvSpPr>
                <a:spLocks noChangeShapeType="1"/>
              </p:cNvSpPr>
              <p:nvPr/>
            </p:nvSpPr>
            <p:spPr bwMode="auto">
              <a:xfrm flipH="1">
                <a:off x="3581400" y="2590800"/>
                <a:ext cx="0" cy="914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1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914400" y="2819400"/>
              <a:ext cx="7620000" cy="3810000"/>
              <a:chOff x="914400" y="2819400"/>
              <a:chExt cx="7620000" cy="3810000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914400" y="2819400"/>
                <a:ext cx="7620000" cy="3810000"/>
                <a:chOff x="914400" y="2590800"/>
                <a:chExt cx="7620000" cy="3810000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1143000" y="2590800"/>
                  <a:ext cx="7112000" cy="914400"/>
                  <a:chOff x="1600200" y="2514600"/>
                  <a:chExt cx="7112000" cy="914400"/>
                </a:xfrm>
              </p:grpSpPr>
              <p:sp>
                <p:nvSpPr>
                  <p:cNvPr id="13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00200" y="2801692"/>
                    <a:ext cx="1600200" cy="40011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000" dirty="0" smtClean="0">
                        <a:solidFill>
                          <a:schemeClr val="tx1"/>
                        </a:solidFill>
                      </a:rPr>
                      <a:t>Patient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3200400" y="2514600"/>
                    <a:ext cx="2895600" cy="914400"/>
                    <a:chOff x="2743200" y="1752600"/>
                    <a:chExt cx="2895600" cy="914400"/>
                  </a:xfrm>
                </p:grpSpPr>
                <p:grpSp>
                  <p:nvGrpSpPr>
                    <p:cNvPr id="15" name="Group 14"/>
                    <p:cNvGrpSpPr/>
                    <p:nvPr/>
                  </p:nvGrpSpPr>
                  <p:grpSpPr>
                    <a:xfrm>
                      <a:off x="3604054" y="1752600"/>
                      <a:ext cx="2034746" cy="914400"/>
                      <a:chOff x="3604054" y="1752600"/>
                      <a:chExt cx="2034746" cy="914400"/>
                    </a:xfrm>
                  </p:grpSpPr>
                  <p:sp>
                    <p:nvSpPr>
                      <p:cNvPr id="18" name="AutoShap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04054" y="1752600"/>
                        <a:ext cx="2034746" cy="914400"/>
                      </a:xfrm>
                      <a:prstGeom prst="diamond">
                        <a:avLst/>
                      </a:prstGeom>
                      <a:noFill/>
                      <a:ln w="254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" name="Text Box 1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038600" y="1981200"/>
                        <a:ext cx="1208902" cy="4616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>
                          <a:defRPr sz="2800" b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>
                          <a:defRPr sz="2800" b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>
                          <a:defRPr sz="2800" b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>
                          <a:defRPr sz="2800" b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>
                          <a:defRPr sz="2800" b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800" b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800" b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800" b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800" b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sz="2400" dirty="0" smtClean="0">
                            <a:solidFill>
                              <a:schemeClr val="tx1"/>
                            </a:solidFill>
                          </a:rPr>
                          <a:t>Suffers</a:t>
                        </a:r>
                        <a:endParaRPr lang="en-US" sz="2400" b="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7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43200" y="2209800"/>
                      <a:ext cx="939114" cy="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0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6045200" y="2780116"/>
                    <a:ext cx="2667000" cy="400050"/>
                    <a:chOff x="3408" y="3744"/>
                    <a:chExt cx="1680" cy="252"/>
                  </a:xfrm>
                </p:grpSpPr>
                <p:sp>
                  <p:nvSpPr>
                    <p:cNvPr id="21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080" y="3744"/>
                      <a:ext cx="1008" cy="252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Illness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2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08" y="3888"/>
                      <a:ext cx="672" cy="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6785427" y="2791523"/>
                    <a:ext cx="326573" cy="434386"/>
                    <a:chOff x="3888" y="960"/>
                    <a:chExt cx="192" cy="288"/>
                  </a:xfrm>
                </p:grpSpPr>
                <p:sp>
                  <p:nvSpPr>
                    <p:cNvPr id="24" name="Line 1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88" y="960"/>
                      <a:ext cx="192" cy="144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1104"/>
                      <a:ext cx="192" cy="144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6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6480629" y="2843616"/>
                    <a:ext cx="304800" cy="3048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" name="Group 29"/>
                <p:cNvGrpSpPr/>
                <p:nvPr/>
              </p:nvGrpSpPr>
              <p:grpSpPr>
                <a:xfrm>
                  <a:off x="1143000" y="34290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31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</a:t>
                    </a:r>
                    <a:r>
                      <a:rPr lang="en-US" sz="2400" b="0" u="sng" dirty="0" err="1" smtClean="0">
                        <a:solidFill>
                          <a:schemeClr val="tx1"/>
                        </a:solidFill>
                      </a:rPr>
                      <a:t>PatID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33" name="Group 32"/>
                <p:cNvGrpSpPr/>
                <p:nvPr/>
              </p:nvGrpSpPr>
              <p:grpSpPr>
                <a:xfrm>
                  <a:off x="1104900" y="4800600"/>
                  <a:ext cx="1790700" cy="838200"/>
                  <a:chOff x="1085850" y="4180114"/>
                  <a:chExt cx="1790700" cy="838200"/>
                </a:xfrm>
              </p:grpSpPr>
              <p:grpSp>
                <p:nvGrpSpPr>
                  <p:cNvPr id="34" name="Group 33"/>
                  <p:cNvGrpSpPr/>
                  <p:nvPr/>
                </p:nvGrpSpPr>
                <p:grpSpPr>
                  <a:xfrm>
                    <a:off x="1143000" y="4294414"/>
                    <a:ext cx="1600200" cy="609600"/>
                    <a:chOff x="533400" y="5029200"/>
                    <a:chExt cx="1066800" cy="609600"/>
                  </a:xfrm>
                </p:grpSpPr>
                <p:sp>
                  <p:nvSpPr>
                    <p:cNvPr id="38" name="Oval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400" y="5029200"/>
                      <a:ext cx="1066800" cy="609600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5800" y="5105400"/>
                      <a:ext cx="9144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37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085850" y="4180114"/>
                    <a:ext cx="1790700" cy="8382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" name="Group 39"/>
                <p:cNvGrpSpPr/>
                <p:nvPr/>
              </p:nvGrpSpPr>
              <p:grpSpPr>
                <a:xfrm>
                  <a:off x="1143000" y="57912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41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u="dashLong" dirty="0" smtClean="0">
                        <a:solidFill>
                          <a:schemeClr val="tx1"/>
                        </a:solidFill>
                      </a:rPr>
                      <a:t>Physician</a:t>
                    </a:r>
                    <a:endParaRPr lang="en-US" sz="2400" b="0" u="dashLong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4" name="Group 43"/>
                <p:cNvGrpSpPr/>
                <p:nvPr/>
              </p:nvGrpSpPr>
              <p:grpSpPr>
                <a:xfrm>
                  <a:off x="1143000" y="41148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45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Name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50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914400" y="3077946"/>
                  <a:ext cx="0" cy="3018053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914400" y="3084916"/>
                  <a:ext cx="24765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914400" y="3728479"/>
                  <a:ext cx="24765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914400" y="4419600"/>
                  <a:ext cx="24765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914400" y="5181600"/>
                  <a:ext cx="24765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914400" y="6096000"/>
                  <a:ext cx="24765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0" name="Group 59"/>
                <p:cNvGrpSpPr/>
                <p:nvPr/>
              </p:nvGrpSpPr>
              <p:grpSpPr>
                <a:xfrm>
                  <a:off x="6629400" y="34290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61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50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</a:t>
                    </a:r>
                    <a:r>
                      <a:rPr lang="en-US" sz="2400" b="0" u="sng" dirty="0" smtClean="0">
                        <a:solidFill>
                          <a:schemeClr val="tx1"/>
                        </a:solidFill>
                      </a:rPr>
                      <a:t>IllCode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63" name="Group 62"/>
                <p:cNvGrpSpPr/>
                <p:nvPr/>
              </p:nvGrpSpPr>
              <p:grpSpPr>
                <a:xfrm>
                  <a:off x="6705600" y="41148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64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5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4200" y="5105400"/>
                    <a:ext cx="10160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Descript.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66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8534400" y="3047998"/>
                  <a:ext cx="0" cy="1373833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9"/>
                <p:cNvSpPr>
                  <a:spLocks noChangeShapeType="1"/>
                </p:cNvSpPr>
                <p:nvPr/>
              </p:nvSpPr>
              <p:spPr bwMode="auto">
                <a:xfrm flipH="1" flipV="1">
                  <a:off x="8229600" y="3041058"/>
                  <a:ext cx="304800" cy="694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59"/>
                <p:cNvSpPr>
                  <a:spLocks noChangeShapeType="1"/>
                </p:cNvSpPr>
                <p:nvPr/>
              </p:nvSpPr>
              <p:spPr bwMode="auto">
                <a:xfrm flipH="1" flipV="1">
                  <a:off x="8229600" y="3728479"/>
                  <a:ext cx="3048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Line 59"/>
                <p:cNvSpPr>
                  <a:spLocks noChangeShapeType="1"/>
                </p:cNvSpPr>
                <p:nvPr/>
              </p:nvSpPr>
              <p:spPr bwMode="auto">
                <a:xfrm flipH="1" flipV="1">
                  <a:off x="8305800" y="4419600"/>
                  <a:ext cx="2286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 flipH="1">
                <a:off x="2743200" y="3070814"/>
                <a:ext cx="245752" cy="434386"/>
                <a:chOff x="6480627" y="1066800"/>
                <a:chExt cx="326573" cy="434386"/>
              </a:xfrm>
            </p:grpSpPr>
            <p:sp>
              <p:nvSpPr>
                <p:cNvPr id="77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6480627" y="1066800"/>
                  <a:ext cx="326573" cy="217193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16"/>
                <p:cNvSpPr>
                  <a:spLocks noChangeShapeType="1"/>
                </p:cNvSpPr>
                <p:nvPr/>
              </p:nvSpPr>
              <p:spPr bwMode="auto">
                <a:xfrm>
                  <a:off x="6480627" y="1283993"/>
                  <a:ext cx="326573" cy="217193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0" name="Oval 28"/>
              <p:cNvSpPr>
                <a:spLocks noChangeArrowheads="1"/>
              </p:cNvSpPr>
              <p:nvPr/>
            </p:nvSpPr>
            <p:spPr bwMode="auto">
              <a:xfrm>
                <a:off x="2971800" y="3124200"/>
                <a:ext cx="304800" cy="3048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994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25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75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3" grpId="0"/>
      <p:bldP spid="84" grpId="0" animBg="1"/>
      <p:bldP spid="85" grpId="0" animBg="1"/>
      <p:bldP spid="86" grpId="0"/>
      <p:bldP spid="87" grpId="0" animBg="1"/>
      <p:bldP spid="88" grpId="0" animBg="1"/>
      <p:bldP spid="8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25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Patient to their Illnesses?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13229" y="1981200"/>
            <a:ext cx="84582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i="1" dirty="0" smtClean="0">
                <a:solidFill>
                  <a:schemeClr val="tx1"/>
                </a:solidFill>
              </a:rPr>
              <a:t>We can use the two keys </a:t>
            </a:r>
            <a:r>
              <a:rPr lang="en-US" sz="2400" b="0" dirty="0" smtClean="0">
                <a:solidFill>
                  <a:schemeClr val="tx1"/>
                </a:solidFill>
              </a:rPr>
              <a:t>(</a:t>
            </a:r>
            <a:r>
              <a:rPr lang="en-US" sz="2400" b="0" dirty="0" err="1" smtClean="0">
                <a:solidFill>
                  <a:schemeClr val="tx1"/>
                </a:solidFill>
              </a:rPr>
              <a:t>PatID</a:t>
            </a:r>
            <a:r>
              <a:rPr lang="en-US" sz="2400" b="0" dirty="0" smtClean="0">
                <a:solidFill>
                  <a:schemeClr val="tx1"/>
                </a:solidFill>
              </a:rPr>
              <a:t> and IllCode) </a:t>
            </a:r>
            <a:r>
              <a:rPr lang="en-US" sz="2400" i="1" dirty="0" smtClean="0">
                <a:solidFill>
                  <a:schemeClr val="tx1"/>
                </a:solidFill>
              </a:rPr>
              <a:t>TOGETHER</a:t>
            </a:r>
            <a:r>
              <a:rPr lang="en-US" sz="2400" b="0" i="1" dirty="0" smtClean="0">
                <a:solidFill>
                  <a:schemeClr val="tx1"/>
                </a:solidFill>
              </a:rPr>
              <a:t> as </a:t>
            </a:r>
            <a:r>
              <a:rPr lang="en-US" sz="2400" b="0" i="1" u="sng" dirty="0" smtClean="0">
                <a:solidFill>
                  <a:schemeClr val="tx1"/>
                </a:solidFill>
              </a:rPr>
              <a:t>the</a:t>
            </a:r>
            <a:r>
              <a:rPr lang="en-US" sz="2400" b="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Primary Key</a:t>
            </a:r>
            <a:endParaRPr lang="en-US" sz="2400" i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124200" y="2819399"/>
            <a:ext cx="3276600" cy="2133601"/>
            <a:chOff x="3124200" y="2819399"/>
            <a:chExt cx="3276600" cy="2133601"/>
          </a:xfrm>
        </p:grpSpPr>
        <p:grpSp>
          <p:nvGrpSpPr>
            <p:cNvPr id="7" name="Group 6"/>
            <p:cNvGrpSpPr/>
            <p:nvPr/>
          </p:nvGrpSpPr>
          <p:grpSpPr>
            <a:xfrm>
              <a:off x="3581399" y="2819399"/>
              <a:ext cx="2057401" cy="914401"/>
              <a:chOff x="3581399" y="2819400"/>
              <a:chExt cx="2057401" cy="914401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3604054" y="2819400"/>
                <a:ext cx="2034746" cy="914400"/>
                <a:chOff x="3604054" y="1752600"/>
                <a:chExt cx="2034746" cy="914400"/>
              </a:xfrm>
            </p:grpSpPr>
            <p:sp>
              <p:nvSpPr>
                <p:cNvPr id="18" name="AutoShape 11"/>
                <p:cNvSpPr>
                  <a:spLocks noChangeArrowheads="1"/>
                </p:cNvSpPr>
                <p:nvPr/>
              </p:nvSpPr>
              <p:spPr bwMode="auto">
                <a:xfrm>
                  <a:off x="3604054" y="1752600"/>
                  <a:ext cx="2034746" cy="914400"/>
                </a:xfrm>
                <a:prstGeom prst="diamond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038600" y="1981200"/>
                  <a:ext cx="1208902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400" dirty="0" smtClean="0">
                      <a:solidFill>
                        <a:schemeClr val="tx1"/>
                      </a:solidFill>
                    </a:rPr>
                    <a:t>Suffers</a:t>
                  </a:r>
                  <a:endParaRPr lang="en-US" sz="2400" b="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" name="Group 4"/>
              <p:cNvGrpSpPr/>
              <p:nvPr/>
            </p:nvGrpSpPr>
            <p:grpSpPr>
              <a:xfrm>
                <a:off x="3581399" y="2819400"/>
                <a:ext cx="2057401" cy="914401"/>
                <a:chOff x="3581399" y="2590800"/>
                <a:chExt cx="2057401" cy="914401"/>
              </a:xfrm>
            </p:grpSpPr>
            <p:sp>
              <p:nvSpPr>
                <p:cNvPr id="52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3604052" y="2590800"/>
                  <a:ext cx="2034747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5638800" y="2590801"/>
                  <a:ext cx="0" cy="9144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1" dirty="0"/>
                </a:p>
              </p:txBody>
            </p:sp>
            <p:sp>
              <p:nvSpPr>
                <p:cNvPr id="75" name="Line 59"/>
                <p:cNvSpPr>
                  <a:spLocks noChangeShapeType="1"/>
                </p:cNvSpPr>
                <p:nvPr/>
              </p:nvSpPr>
              <p:spPr bwMode="auto">
                <a:xfrm flipH="1" flipV="1">
                  <a:off x="3581399" y="3505200"/>
                  <a:ext cx="2057400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3581400" y="2590800"/>
                  <a:ext cx="0" cy="9144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1" dirty="0"/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>
              <a:off x="3124200" y="3720122"/>
              <a:ext cx="3276600" cy="1232878"/>
              <a:chOff x="3124200" y="3720122"/>
              <a:chExt cx="3276600" cy="1232878"/>
            </a:xfrm>
          </p:grpSpPr>
          <p:sp>
            <p:nvSpPr>
              <p:cNvPr id="69" name="Line 59"/>
              <p:cNvSpPr>
                <a:spLocks noChangeShapeType="1"/>
              </p:cNvSpPr>
              <p:nvPr/>
            </p:nvSpPr>
            <p:spPr bwMode="auto">
              <a:xfrm>
                <a:off x="4643050" y="3720122"/>
                <a:ext cx="604452" cy="62327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59"/>
              <p:cNvSpPr>
                <a:spLocks noChangeShapeType="1"/>
              </p:cNvSpPr>
              <p:nvPr/>
            </p:nvSpPr>
            <p:spPr bwMode="auto">
              <a:xfrm flipH="1">
                <a:off x="4114801" y="3733800"/>
                <a:ext cx="533400" cy="609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Oval 78"/>
              <p:cNvSpPr>
                <a:spLocks noChangeArrowheads="1"/>
              </p:cNvSpPr>
              <p:nvPr/>
            </p:nvSpPr>
            <p:spPr bwMode="auto">
              <a:xfrm>
                <a:off x="3124200" y="4343400"/>
                <a:ext cx="16002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Text Box 21"/>
              <p:cNvSpPr txBox="1">
                <a:spLocks noChangeArrowheads="1"/>
              </p:cNvSpPr>
              <p:nvPr/>
            </p:nvSpPr>
            <p:spPr bwMode="auto">
              <a:xfrm>
                <a:off x="3505200" y="4419600"/>
                <a:ext cx="1371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b="0" u="dashLong" dirty="0" err="1" smtClean="0">
                    <a:solidFill>
                      <a:schemeClr val="tx1"/>
                    </a:solidFill>
                  </a:rPr>
                  <a:t>PatID</a:t>
                </a:r>
                <a:endParaRPr lang="en-US" sz="2400" b="0" u="dashLo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Oval 80"/>
              <p:cNvSpPr>
                <a:spLocks noChangeArrowheads="1"/>
              </p:cNvSpPr>
              <p:nvPr/>
            </p:nvSpPr>
            <p:spPr bwMode="auto">
              <a:xfrm>
                <a:off x="4800600" y="4343400"/>
                <a:ext cx="16002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Text Box 21"/>
              <p:cNvSpPr txBox="1">
                <a:spLocks noChangeArrowheads="1"/>
              </p:cNvSpPr>
              <p:nvPr/>
            </p:nvSpPr>
            <p:spPr bwMode="auto">
              <a:xfrm>
                <a:off x="4953000" y="4419600"/>
                <a:ext cx="1371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b="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2400" b="0" u="dashLong" dirty="0" smtClean="0">
                    <a:solidFill>
                      <a:schemeClr val="tx1"/>
                    </a:solidFill>
                  </a:rPr>
                  <a:t>IllCode</a:t>
                </a:r>
                <a:endParaRPr lang="en-US" sz="2400" b="0" u="dashLong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7" name="Line 59"/>
          <p:cNvSpPr>
            <a:spLocks noChangeShapeType="1"/>
          </p:cNvSpPr>
          <p:nvPr/>
        </p:nvSpPr>
        <p:spPr bwMode="auto">
          <a:xfrm flipH="1">
            <a:off x="3604054" y="4881265"/>
            <a:ext cx="6858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Line 59"/>
          <p:cNvSpPr>
            <a:spLocks noChangeShapeType="1"/>
          </p:cNvSpPr>
          <p:nvPr/>
        </p:nvSpPr>
        <p:spPr bwMode="auto">
          <a:xfrm flipH="1">
            <a:off x="5181600" y="4876800"/>
            <a:ext cx="9144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Line 59"/>
          <p:cNvSpPr>
            <a:spLocks noChangeShapeType="1"/>
          </p:cNvSpPr>
          <p:nvPr/>
        </p:nvSpPr>
        <p:spPr bwMode="auto">
          <a:xfrm flipH="1">
            <a:off x="1905000" y="2701396"/>
            <a:ext cx="0" cy="118480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Text Box 5"/>
          <p:cNvSpPr txBox="1">
            <a:spLocks noChangeArrowheads="1"/>
          </p:cNvSpPr>
          <p:nvPr/>
        </p:nvSpPr>
        <p:spPr bwMode="auto">
          <a:xfrm>
            <a:off x="841830" y="3962400"/>
            <a:ext cx="281577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2400" b="0" dirty="0" smtClean="0">
                <a:solidFill>
                  <a:schemeClr val="tx1"/>
                </a:solidFill>
              </a:rPr>
              <a:t>This is known as </a:t>
            </a:r>
            <a:r>
              <a:rPr lang="en-US" sz="2400" i="1" dirty="0" smtClean="0">
                <a:solidFill>
                  <a:schemeClr val="tx1"/>
                </a:solidFill>
              </a:rPr>
              <a:t>concatenation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609600" y="53340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i="1" dirty="0" smtClean="0">
                <a:solidFill>
                  <a:schemeClr val="tx1"/>
                </a:solidFill>
              </a:rPr>
              <a:t>Notice that </a:t>
            </a:r>
            <a:r>
              <a:rPr lang="en-US" sz="2400" i="1" dirty="0" smtClean="0">
                <a:solidFill>
                  <a:schemeClr val="tx1"/>
                </a:solidFill>
              </a:rPr>
              <a:t>BOTH</a:t>
            </a:r>
            <a:r>
              <a:rPr lang="en-US" sz="2400" b="0" i="1" dirty="0" smtClean="0">
                <a:solidFill>
                  <a:schemeClr val="tx1"/>
                </a:solidFill>
              </a:rPr>
              <a:t> keys are </a:t>
            </a:r>
            <a:r>
              <a:rPr lang="en-US" sz="2400" i="1" dirty="0" smtClean="0">
                <a:solidFill>
                  <a:schemeClr val="tx1"/>
                </a:solidFill>
              </a:rPr>
              <a:t>primary </a:t>
            </a:r>
            <a:r>
              <a:rPr lang="en-US" sz="2400" b="0" i="1" dirty="0" smtClean="0">
                <a:solidFill>
                  <a:schemeClr val="tx1"/>
                </a:solidFill>
              </a:rPr>
              <a:t>keys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AND</a:t>
            </a:r>
            <a:r>
              <a:rPr lang="en-US" sz="2400" b="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foreign</a:t>
            </a:r>
            <a:r>
              <a:rPr lang="en-US" sz="2400" b="0" i="1" dirty="0" smtClean="0">
                <a:solidFill>
                  <a:schemeClr val="tx1"/>
                </a:solidFill>
              </a:rPr>
              <a:t> keys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25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75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75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7" grpId="0" animBg="1"/>
      <p:bldP spid="90" grpId="0" animBg="1"/>
      <p:bldP spid="91" grpId="0" animBg="1"/>
      <p:bldP spid="92" grpId="0"/>
      <p:bldP spid="9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26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Patient to their Illnesses?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13229" y="1981200"/>
            <a:ext cx="84582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chemeClr val="tx1"/>
                </a:solidFill>
              </a:rPr>
              <a:t>Concatenation</a:t>
            </a:r>
            <a:r>
              <a:rPr lang="en-US" sz="2400" b="0" i="1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is the operation of joining two character strings end-to-end.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990600" y="2667000"/>
            <a:ext cx="8077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For example, suppose I have two strings: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33600" y="3028890"/>
            <a:ext cx="4724400" cy="400110"/>
            <a:chOff x="2133600" y="3124200"/>
            <a:chExt cx="4724400" cy="400110"/>
          </a:xfrm>
        </p:grpSpPr>
        <p:sp>
          <p:nvSpPr>
            <p:cNvPr id="2" name="TextBox 1"/>
            <p:cNvSpPr txBox="1"/>
            <p:nvPr/>
          </p:nvSpPr>
          <p:spPr>
            <a:xfrm>
              <a:off x="2133600" y="3124200"/>
              <a:ext cx="2133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A</a:t>
              </a:r>
              <a:r>
                <a:rPr lang="en-US" sz="2000" dirty="0" smtClean="0"/>
                <a:t> = “How now”</a:t>
              </a:r>
              <a:endParaRPr lang="en-US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62400" y="31242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And</a:t>
              </a:r>
              <a:endParaRPr lang="en-US" sz="2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724400" y="3124200"/>
              <a:ext cx="2133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B</a:t>
              </a:r>
              <a:r>
                <a:rPr lang="en-US" sz="2000" dirty="0" smtClean="0"/>
                <a:t> = “Brown Cow”</a:t>
              </a:r>
              <a:endParaRPr lang="en-US" sz="2000" dirty="0"/>
            </a:p>
          </p:txBody>
        </p:sp>
      </p:grp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990600" y="3352800"/>
            <a:ext cx="8077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Then: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33600" y="371469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A + B</a:t>
            </a:r>
            <a:r>
              <a:rPr lang="en-US" sz="2000" dirty="0" smtClean="0"/>
              <a:t> = “How now Brown Cow”</a:t>
            </a:r>
            <a:endParaRPr lang="en-US" sz="2000" dirty="0"/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685800" y="4267200"/>
            <a:ext cx="8305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300" i="1" dirty="0" smtClean="0">
                <a:solidFill>
                  <a:srgbClr val="C00000"/>
                </a:solidFill>
                <a:sym typeface="Symbol" pitchFamily="18" charset="2"/>
              </a:rPr>
              <a:t>So the two field are merged together into one field??</a:t>
            </a:r>
            <a:endParaRPr lang="en-US" sz="2300" i="1" dirty="0">
              <a:solidFill>
                <a:srgbClr val="C00000"/>
              </a:solidFill>
            </a:endParaRP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685800" y="4690003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No.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685800" y="4994803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But the primary key considered as if they were.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685800" y="5634335"/>
            <a:ext cx="8305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300" i="1" dirty="0" smtClean="0">
                <a:solidFill>
                  <a:srgbClr val="C00000"/>
                </a:solidFill>
                <a:sym typeface="Symbol" pitchFamily="18" charset="2"/>
              </a:rPr>
              <a:t>How does all this work??</a:t>
            </a:r>
            <a:endParaRPr lang="en-US" sz="23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4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31" grpId="0"/>
      <p:bldP spid="36" grpId="0"/>
      <p:bldP spid="38" grpId="0"/>
      <p:bldP spid="41" grpId="0"/>
      <p:bldP spid="43" grpId="0"/>
      <p:bldP spid="44" grpId="0"/>
      <p:bldP spid="4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27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Patient to their Illnesses?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13229" y="1981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Assume that one record in table SUFFER appears as: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83" name="Text Box 10"/>
          <p:cNvSpPr txBox="1">
            <a:spLocks noChangeArrowheads="1"/>
          </p:cNvSpPr>
          <p:nvPr/>
        </p:nvSpPr>
        <p:spPr bwMode="auto">
          <a:xfrm>
            <a:off x="1219200" y="2582359"/>
            <a:ext cx="1600200" cy="40011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Patient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92" name="Text Box 14"/>
          <p:cNvSpPr txBox="1">
            <a:spLocks noChangeArrowheads="1"/>
          </p:cNvSpPr>
          <p:nvPr/>
        </p:nvSpPr>
        <p:spPr bwMode="auto">
          <a:xfrm>
            <a:off x="6705600" y="2647950"/>
            <a:ext cx="1600200" cy="40005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Illness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00" name="Text Box 10"/>
          <p:cNvSpPr txBox="1">
            <a:spLocks noChangeArrowheads="1"/>
          </p:cNvSpPr>
          <p:nvPr/>
        </p:nvSpPr>
        <p:spPr bwMode="auto">
          <a:xfrm>
            <a:off x="3810000" y="2590800"/>
            <a:ext cx="1600200" cy="40011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Suffers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796183"/>
              </p:ext>
            </p:extLst>
          </p:nvPr>
        </p:nvGraphicFramePr>
        <p:xfrm>
          <a:off x="876301" y="3048000"/>
          <a:ext cx="2324099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0246"/>
                <a:gridCol w="132385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</a:rPr>
                        <a:t>PatID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°°°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547286579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Clara Schuman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°°°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155662"/>
              </p:ext>
            </p:extLst>
          </p:nvPr>
        </p:nvGraphicFramePr>
        <p:xfrm>
          <a:off x="6007100" y="3048000"/>
          <a:ext cx="2908300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774"/>
                <a:gridCol w="1788526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IllCode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A896507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Broken Left Ulna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°°°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39158"/>
              </p:ext>
            </p:extLst>
          </p:nvPr>
        </p:nvGraphicFramePr>
        <p:xfrm>
          <a:off x="3657600" y="3057525"/>
          <a:ext cx="1828800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5840"/>
                <a:gridCol w="822960"/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PatID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IllCode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547286579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A896507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°°°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2" name="Line 59"/>
          <p:cNvSpPr>
            <a:spLocks noChangeShapeType="1"/>
          </p:cNvSpPr>
          <p:nvPr/>
        </p:nvSpPr>
        <p:spPr bwMode="auto">
          <a:xfrm flipH="1">
            <a:off x="32004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Line 59"/>
          <p:cNvSpPr>
            <a:spLocks noChangeShapeType="1"/>
          </p:cNvSpPr>
          <p:nvPr/>
        </p:nvSpPr>
        <p:spPr bwMode="auto">
          <a:xfrm>
            <a:off x="5524500" y="3581400"/>
            <a:ext cx="419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4" name="Text Box 5"/>
          <p:cNvSpPr txBox="1">
            <a:spLocks noChangeArrowheads="1"/>
          </p:cNvSpPr>
          <p:nvPr/>
        </p:nvSpPr>
        <p:spPr bwMode="auto">
          <a:xfrm>
            <a:off x="685800" y="4089535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know that Clara Schuman suffered a broken left ulna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05" name="Text Box 3"/>
          <p:cNvSpPr txBox="1">
            <a:spLocks noChangeArrowheads="1"/>
          </p:cNvSpPr>
          <p:nvPr/>
        </p:nvSpPr>
        <p:spPr bwMode="auto">
          <a:xfrm>
            <a:off x="696687" y="5049560"/>
            <a:ext cx="83057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i="1" dirty="0" smtClean="0">
                <a:solidFill>
                  <a:srgbClr val="C00000"/>
                </a:solidFill>
                <a:sym typeface="Symbol" pitchFamily="18" charset="2"/>
              </a:rPr>
              <a:t>There is a problem here!!!</a:t>
            </a:r>
            <a:endParaRPr lang="en-US" sz="32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01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8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5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3" grpId="0"/>
      <p:bldP spid="92" grpId="0"/>
      <p:bldP spid="100" grpId="0"/>
      <p:bldP spid="102" grpId="0" animBg="1"/>
      <p:bldP spid="103" grpId="0" animBg="1"/>
      <p:bldP spid="104" grpId="0"/>
      <p:bldP spid="10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28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Patient to their Illnesses?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13228" y="1981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The problem is that the concatenated primary key is </a:t>
            </a:r>
            <a:r>
              <a:rPr lang="en-US" sz="2400" dirty="0" smtClean="0">
                <a:solidFill>
                  <a:schemeClr val="tx1"/>
                </a:solidFill>
              </a:rPr>
              <a:t>NOT</a:t>
            </a:r>
            <a:r>
              <a:rPr lang="en-US" sz="2400" b="0" dirty="0" smtClean="0">
                <a:solidFill>
                  <a:schemeClr val="tx1"/>
                </a:solidFill>
              </a:rPr>
              <a:t> unique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83" name="Text Box 10"/>
          <p:cNvSpPr txBox="1">
            <a:spLocks noChangeArrowheads="1"/>
          </p:cNvSpPr>
          <p:nvPr/>
        </p:nvSpPr>
        <p:spPr bwMode="auto">
          <a:xfrm>
            <a:off x="1219200" y="2891624"/>
            <a:ext cx="1600200" cy="40011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Patient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92" name="Text Box 14"/>
          <p:cNvSpPr txBox="1">
            <a:spLocks noChangeArrowheads="1"/>
          </p:cNvSpPr>
          <p:nvPr/>
        </p:nvSpPr>
        <p:spPr bwMode="auto">
          <a:xfrm>
            <a:off x="6705600" y="2957215"/>
            <a:ext cx="1600200" cy="40005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Illness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00" name="Text Box 10"/>
          <p:cNvSpPr txBox="1">
            <a:spLocks noChangeArrowheads="1"/>
          </p:cNvSpPr>
          <p:nvPr/>
        </p:nvSpPr>
        <p:spPr bwMode="auto">
          <a:xfrm>
            <a:off x="3810000" y="2900065"/>
            <a:ext cx="1600200" cy="40011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Suffers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128745"/>
              </p:ext>
            </p:extLst>
          </p:nvPr>
        </p:nvGraphicFramePr>
        <p:xfrm>
          <a:off x="876301" y="3357265"/>
          <a:ext cx="2324099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0246"/>
                <a:gridCol w="132385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</a:rPr>
                        <a:t>PatID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°°°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547286579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Clara Schuman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°°°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169177"/>
              </p:ext>
            </p:extLst>
          </p:nvPr>
        </p:nvGraphicFramePr>
        <p:xfrm>
          <a:off x="6007100" y="3357265"/>
          <a:ext cx="2908300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774"/>
                <a:gridCol w="1788526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IllCode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A896507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Broken Left Ulna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°°°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2" name="Line 59"/>
          <p:cNvSpPr>
            <a:spLocks noChangeShapeType="1"/>
          </p:cNvSpPr>
          <p:nvPr/>
        </p:nvSpPr>
        <p:spPr bwMode="auto">
          <a:xfrm flipH="1">
            <a:off x="3200400" y="389066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Line 59"/>
          <p:cNvSpPr>
            <a:spLocks noChangeShapeType="1"/>
          </p:cNvSpPr>
          <p:nvPr/>
        </p:nvSpPr>
        <p:spPr bwMode="auto">
          <a:xfrm>
            <a:off x="5524500" y="3890665"/>
            <a:ext cx="419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942806"/>
              </p:ext>
            </p:extLst>
          </p:nvPr>
        </p:nvGraphicFramePr>
        <p:xfrm>
          <a:off x="3581400" y="3385840"/>
          <a:ext cx="1943100" cy="1114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8705"/>
                <a:gridCol w="874395"/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baseline="0" dirty="0" err="1">
                          <a:effectLst/>
                          <a:latin typeface="Arial" pitchFamily="34" charset="0"/>
                        </a:rPr>
                        <a:t>PatID</a:t>
                      </a:r>
                      <a:endParaRPr lang="en-US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baseline="0" dirty="0">
                          <a:effectLst/>
                          <a:latin typeface="Arial" pitchFamily="34" charset="0"/>
                        </a:rPr>
                        <a:t>IllCode</a:t>
                      </a:r>
                      <a:endParaRPr lang="en-US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baseline="0">
                          <a:effectLst/>
                          <a:latin typeface="Arial" pitchFamily="34" charset="0"/>
                        </a:rPr>
                        <a:t>°°°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baseline="0">
                          <a:effectLst/>
                          <a:latin typeface="Arial" pitchFamily="34" charset="0"/>
                        </a:rPr>
                        <a:t>°°°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>
                          <a:effectLst/>
                          <a:latin typeface="Arial" pitchFamily="34" charset="0"/>
                        </a:rPr>
                        <a:t>547286579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>
                          <a:effectLst/>
                          <a:latin typeface="Arial" pitchFamily="34" charset="0"/>
                        </a:rPr>
                        <a:t>A896507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baseline="0">
                          <a:effectLst/>
                          <a:latin typeface="Arial" pitchFamily="34" charset="0"/>
                        </a:rPr>
                        <a:t>°°°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baseline="0">
                          <a:effectLst/>
                          <a:latin typeface="Arial" pitchFamily="34" charset="0"/>
                        </a:rPr>
                        <a:t>°°°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>
                          <a:effectLst/>
                          <a:latin typeface="Arial" pitchFamily="34" charset="0"/>
                        </a:rPr>
                        <a:t>547286579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  <a:latin typeface="Arial" pitchFamily="34" charset="0"/>
                        </a:rPr>
                        <a:t>A896507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0600" y="2362200"/>
            <a:ext cx="8077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What if, in the future, Clara again breaks her left Ulna: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20" name="Line 59"/>
          <p:cNvSpPr>
            <a:spLocks noChangeShapeType="1"/>
          </p:cNvSpPr>
          <p:nvPr/>
        </p:nvSpPr>
        <p:spPr bwMode="auto">
          <a:xfrm flipV="1">
            <a:off x="5562600" y="4038600"/>
            <a:ext cx="4191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" name="Line 59"/>
          <p:cNvSpPr>
            <a:spLocks noChangeShapeType="1"/>
          </p:cNvSpPr>
          <p:nvPr/>
        </p:nvSpPr>
        <p:spPr bwMode="auto">
          <a:xfrm flipH="1" flipV="1">
            <a:off x="3200400" y="4038600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09600" y="4775335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In both cases, the fields are: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84504"/>
              </p:ext>
            </p:extLst>
          </p:nvPr>
        </p:nvGraphicFramePr>
        <p:xfrm>
          <a:off x="3276600" y="5324475"/>
          <a:ext cx="27432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8760"/>
                <a:gridCol w="1234440"/>
              </a:tblGrid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547286579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A896507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96687" y="5816025"/>
            <a:ext cx="83057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i="1" dirty="0" smtClean="0">
                <a:solidFill>
                  <a:srgbClr val="C00000"/>
                </a:solidFill>
                <a:sym typeface="Symbol" pitchFamily="18" charset="2"/>
              </a:rPr>
              <a:t>A violation of Entity Integrity!!!</a:t>
            </a:r>
            <a:endParaRPr lang="en-US" sz="32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3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85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3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350"/>
                            </p:stCondLst>
                            <p:childTnLst>
                              <p:par>
                                <p:cTn id="4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85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3" grpId="0"/>
      <p:bldP spid="92" grpId="0"/>
      <p:bldP spid="100" grpId="0"/>
      <p:bldP spid="102" grpId="0" animBg="1"/>
      <p:bldP spid="103" grpId="0" animBg="1"/>
      <p:bldP spid="19" grpId="0"/>
      <p:bldP spid="20" grpId="0" animBg="1"/>
      <p:bldP spid="21" grpId="0" animBg="1"/>
      <p:bldP spid="22" grpId="0"/>
      <p:bldP spid="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29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Patient to their Illnesses?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13228" y="1981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could add a </a:t>
            </a:r>
            <a:r>
              <a:rPr lang="en-US" sz="2400" dirty="0" smtClean="0">
                <a:solidFill>
                  <a:schemeClr val="tx1"/>
                </a:solidFill>
              </a:rPr>
              <a:t>TIMESTAMP</a:t>
            </a:r>
            <a:r>
              <a:rPr lang="en-US" sz="2400" b="0" dirty="0" smtClean="0">
                <a:solidFill>
                  <a:schemeClr val="tx1"/>
                </a:solidFill>
              </a:rPr>
              <a:t> to the associative Entity: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209800" y="2438400"/>
            <a:ext cx="4665920" cy="1981200"/>
            <a:chOff x="2590800" y="2438400"/>
            <a:chExt cx="4665920" cy="1981200"/>
          </a:xfrm>
        </p:grpSpPr>
        <p:grpSp>
          <p:nvGrpSpPr>
            <p:cNvPr id="25" name="Group 24"/>
            <p:cNvGrpSpPr/>
            <p:nvPr/>
          </p:nvGrpSpPr>
          <p:grpSpPr>
            <a:xfrm>
              <a:off x="3909236" y="2438400"/>
              <a:ext cx="1818168" cy="849086"/>
              <a:chOff x="3581399" y="2819400"/>
              <a:chExt cx="2057401" cy="914401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3604054" y="2819400"/>
                <a:ext cx="2034746" cy="914400"/>
                <a:chOff x="3604054" y="1752600"/>
                <a:chExt cx="2034746" cy="914400"/>
              </a:xfrm>
            </p:grpSpPr>
            <p:sp>
              <p:nvSpPr>
                <p:cNvPr id="39" name="AutoShape 11"/>
                <p:cNvSpPr>
                  <a:spLocks noChangeArrowheads="1"/>
                </p:cNvSpPr>
                <p:nvPr/>
              </p:nvSpPr>
              <p:spPr bwMode="auto">
                <a:xfrm>
                  <a:off x="3604054" y="1752600"/>
                  <a:ext cx="2034746" cy="914400"/>
                </a:xfrm>
                <a:prstGeom prst="diamond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038600" y="1981200"/>
                  <a:ext cx="120890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000" dirty="0" smtClean="0">
                      <a:solidFill>
                        <a:schemeClr val="tx1"/>
                      </a:solidFill>
                    </a:rPr>
                    <a:t>Suffers</a:t>
                  </a:r>
                  <a:endParaRPr lang="en-US" sz="2000" b="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3581399" y="2819400"/>
                <a:ext cx="2057401" cy="914401"/>
                <a:chOff x="3581399" y="2590800"/>
                <a:chExt cx="2057401" cy="914401"/>
              </a:xfrm>
            </p:grpSpPr>
            <p:sp>
              <p:nvSpPr>
                <p:cNvPr id="35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3604052" y="2590800"/>
                  <a:ext cx="2034747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5638800" y="2590801"/>
                  <a:ext cx="0" cy="9144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1" dirty="0"/>
                </a:p>
              </p:txBody>
            </p:sp>
            <p:sp>
              <p:nvSpPr>
                <p:cNvPr id="37" name="Line 59"/>
                <p:cNvSpPr>
                  <a:spLocks noChangeShapeType="1"/>
                </p:cNvSpPr>
                <p:nvPr/>
              </p:nvSpPr>
              <p:spPr bwMode="auto">
                <a:xfrm flipH="1" flipV="1">
                  <a:off x="3581399" y="3505200"/>
                  <a:ext cx="2057400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3581400" y="2590800"/>
                  <a:ext cx="0" cy="9144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1" dirty="0"/>
                </a:p>
              </p:txBody>
            </p:sp>
          </p:grpSp>
        </p:grpSp>
        <p:sp>
          <p:nvSpPr>
            <p:cNvPr id="27" name="Line 59"/>
            <p:cNvSpPr>
              <a:spLocks noChangeShapeType="1"/>
            </p:cNvSpPr>
            <p:nvPr/>
          </p:nvSpPr>
          <p:spPr bwMode="auto">
            <a:xfrm>
              <a:off x="4847440" y="3274785"/>
              <a:ext cx="1702215" cy="5787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59"/>
            <p:cNvSpPr>
              <a:spLocks noChangeShapeType="1"/>
            </p:cNvSpPr>
            <p:nvPr/>
          </p:nvSpPr>
          <p:spPr bwMode="auto">
            <a:xfrm flipH="1">
              <a:off x="3390900" y="3287486"/>
              <a:ext cx="1461092" cy="5660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2590800" y="3853543"/>
              <a:ext cx="1548810" cy="566057"/>
              <a:chOff x="3505200" y="3853543"/>
              <a:chExt cx="1548810" cy="566057"/>
            </a:xfrm>
          </p:grpSpPr>
          <p:sp>
            <p:nvSpPr>
              <p:cNvPr id="29" name="Oval 28"/>
              <p:cNvSpPr>
                <a:spLocks noChangeArrowheads="1"/>
              </p:cNvSpPr>
              <p:nvPr/>
            </p:nvSpPr>
            <p:spPr bwMode="auto">
              <a:xfrm>
                <a:off x="3505200" y="3853543"/>
                <a:ext cx="1414130" cy="5660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Text Box 21"/>
              <p:cNvSpPr txBox="1">
                <a:spLocks noChangeArrowheads="1"/>
              </p:cNvSpPr>
              <p:nvPr/>
            </p:nvSpPr>
            <p:spPr bwMode="auto">
              <a:xfrm>
                <a:off x="3841898" y="3924300"/>
                <a:ext cx="1212112" cy="3715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 b="0" u="dashLong" dirty="0" err="1" smtClean="0">
                    <a:solidFill>
                      <a:schemeClr val="tx1"/>
                    </a:solidFill>
                  </a:rPr>
                  <a:t>PatID</a:t>
                </a:r>
                <a:endParaRPr lang="en-US" sz="2000" b="0" u="dashLo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Line 59"/>
              <p:cNvSpPr>
                <a:spLocks noChangeShapeType="1"/>
              </p:cNvSpPr>
              <p:nvPr/>
            </p:nvSpPr>
            <p:spPr bwMode="auto">
              <a:xfrm flipH="1">
                <a:off x="3886200" y="4343400"/>
                <a:ext cx="6858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191000" y="3853543"/>
              <a:ext cx="1414130" cy="566057"/>
              <a:chOff x="4986670" y="3853543"/>
              <a:chExt cx="1414130" cy="566057"/>
            </a:xfrm>
          </p:grpSpPr>
          <p:sp>
            <p:nvSpPr>
              <p:cNvPr id="31" name="Oval 30"/>
              <p:cNvSpPr>
                <a:spLocks noChangeArrowheads="1"/>
              </p:cNvSpPr>
              <p:nvPr/>
            </p:nvSpPr>
            <p:spPr bwMode="auto">
              <a:xfrm>
                <a:off x="4986670" y="3853543"/>
                <a:ext cx="1414130" cy="5660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Text Box 21"/>
              <p:cNvSpPr txBox="1">
                <a:spLocks noChangeArrowheads="1"/>
              </p:cNvSpPr>
              <p:nvPr/>
            </p:nvSpPr>
            <p:spPr bwMode="auto">
              <a:xfrm>
                <a:off x="5121349" y="3924300"/>
                <a:ext cx="1212112" cy="3715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 b="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2000" b="0" u="dashLong" dirty="0" smtClean="0">
                    <a:solidFill>
                      <a:schemeClr val="tx1"/>
                    </a:solidFill>
                  </a:rPr>
                  <a:t>IllCode</a:t>
                </a:r>
                <a:endParaRPr lang="en-US" sz="2000" b="0" u="dashLo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Line 59"/>
              <p:cNvSpPr>
                <a:spLocks noChangeShapeType="1"/>
              </p:cNvSpPr>
              <p:nvPr/>
            </p:nvSpPr>
            <p:spPr bwMode="auto">
              <a:xfrm flipH="1">
                <a:off x="5381606" y="4343400"/>
                <a:ext cx="71439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5842590" y="3853543"/>
              <a:ext cx="1414130" cy="566057"/>
              <a:chOff x="3505200" y="3853543"/>
              <a:chExt cx="1414130" cy="566057"/>
            </a:xfrm>
          </p:grpSpPr>
          <p:sp>
            <p:nvSpPr>
              <p:cNvPr id="46" name="Oval 45"/>
              <p:cNvSpPr>
                <a:spLocks noChangeArrowheads="1"/>
              </p:cNvSpPr>
              <p:nvPr/>
            </p:nvSpPr>
            <p:spPr bwMode="auto">
              <a:xfrm>
                <a:off x="3505200" y="3853543"/>
                <a:ext cx="1414130" cy="5660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Text Box 21"/>
              <p:cNvSpPr txBox="1">
                <a:spLocks noChangeArrowheads="1"/>
              </p:cNvSpPr>
              <p:nvPr/>
            </p:nvSpPr>
            <p:spPr bwMode="auto">
              <a:xfrm>
                <a:off x="3682410" y="3924300"/>
                <a:ext cx="121211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 b="0" dirty="0" err="1" smtClean="0">
                    <a:solidFill>
                      <a:schemeClr val="tx1"/>
                    </a:solidFill>
                  </a:rPr>
                  <a:t>DateSeen</a:t>
                </a:r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Line 59"/>
              <p:cNvSpPr>
                <a:spLocks noChangeShapeType="1"/>
              </p:cNvSpPr>
              <p:nvPr/>
            </p:nvSpPr>
            <p:spPr bwMode="auto">
              <a:xfrm flipH="1">
                <a:off x="3758610" y="4267200"/>
                <a:ext cx="990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" name="Line 59"/>
            <p:cNvSpPr>
              <a:spLocks noChangeShapeType="1"/>
            </p:cNvSpPr>
            <p:nvPr/>
          </p:nvSpPr>
          <p:spPr bwMode="auto">
            <a:xfrm>
              <a:off x="4828331" y="3287486"/>
              <a:ext cx="19110" cy="5660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609600" y="4851535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Notice that our concatenated primary key is now: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33600" y="54102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</a:rPr>
              <a:t>PatID</a:t>
            </a:r>
            <a:r>
              <a:rPr lang="en-US" sz="2000" dirty="0" smtClean="0">
                <a:solidFill>
                  <a:srgbClr val="C00000"/>
                </a:solidFill>
              </a:rPr>
              <a:t> + </a:t>
            </a:r>
            <a:r>
              <a:rPr lang="en-US" sz="2000" dirty="0" err="1" smtClean="0">
                <a:solidFill>
                  <a:srgbClr val="C00000"/>
                </a:solidFill>
              </a:rPr>
              <a:t>IllCode</a:t>
            </a:r>
            <a:r>
              <a:rPr lang="en-US" sz="2000" dirty="0" smtClean="0">
                <a:solidFill>
                  <a:srgbClr val="C00000"/>
                </a:solidFill>
              </a:rPr>
              <a:t> + </a:t>
            </a:r>
            <a:r>
              <a:rPr lang="en-US" sz="2000" dirty="0" err="1" smtClean="0">
                <a:solidFill>
                  <a:srgbClr val="C00000"/>
                </a:solidFill>
              </a:rPr>
              <a:t>DateSeen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14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44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3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dirty="0"/>
              <a:t>CIS 4365 </a:t>
            </a:r>
            <a:r>
              <a:rPr lang="en-US" i="1" dirty="0" smtClean="0"/>
              <a:t>		Entity </a:t>
            </a:r>
            <a:r>
              <a:rPr lang="en-US" i="1" dirty="0" smtClean="0"/>
              <a:t>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Consider the following: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609600" y="1828800"/>
            <a:ext cx="8534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168275" indent="-16827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 dirty="0">
                <a:solidFill>
                  <a:schemeClr val="tx1"/>
                </a:solidFill>
              </a:rPr>
              <a:t>“You work for a hospital. The Head Administrator has told you that he suspects that Dr. Smith, as well as all of the other physicians which she supervises, has been pre-scribing too much Codeine for their patients. He wants a list of all of Dr. Smith’s patients, their illnesses, and what </a:t>
            </a:r>
            <a:r>
              <a:rPr lang="en-US" sz="2400" i="1" dirty="0" smtClean="0">
                <a:solidFill>
                  <a:schemeClr val="tx1"/>
                </a:solidFill>
              </a:rPr>
              <a:t>drugs </a:t>
            </a:r>
            <a:r>
              <a:rPr lang="en-US" sz="2400" i="1" dirty="0">
                <a:solidFill>
                  <a:schemeClr val="tx1"/>
                </a:solidFill>
              </a:rPr>
              <a:t>were given to those people. If it looks suspicious, he will later want the same list for each of the physicians Dr. Smith supervises.”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85799" y="5029200"/>
            <a:ext cx="8305801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</a:rPr>
              <a:t>•  There is </a:t>
            </a:r>
            <a:r>
              <a:rPr lang="en-US" sz="2400" dirty="0" smtClean="0">
                <a:solidFill>
                  <a:schemeClr val="tx1"/>
                </a:solidFill>
              </a:rPr>
              <a:t>one additional constraint we will add: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925389" y="5486400"/>
            <a:ext cx="806621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168275" indent="-16827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 dirty="0">
                <a:solidFill>
                  <a:schemeClr val="tx1"/>
                </a:solidFill>
              </a:rPr>
              <a:t>“Each patient can have only one primary physician.”</a:t>
            </a:r>
          </a:p>
        </p:txBody>
      </p:sp>
    </p:spTree>
    <p:extLst>
      <p:ext uri="{BB962C8B-B14F-4D97-AF65-F5344CB8AC3E}">
        <p14:creationId xmlns:p14="http://schemas.microsoft.com/office/powerpoint/2010/main" val="128273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utoUpdateAnimBg="0"/>
      <p:bldP spid="18" grpId="0" autoUpdateAnimBg="0"/>
      <p:bldP spid="19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30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2nd </a:t>
            </a:r>
            <a:r>
              <a:rPr lang="en-US" sz="2400" dirty="0">
                <a:solidFill>
                  <a:schemeClr val="tx1"/>
                </a:solidFill>
              </a:rPr>
              <a:t>Relationship: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Patient to their Illnesses?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13228" y="1981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Our tables would appear as: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83" name="Text Box 10"/>
          <p:cNvSpPr txBox="1">
            <a:spLocks noChangeArrowheads="1"/>
          </p:cNvSpPr>
          <p:nvPr/>
        </p:nvSpPr>
        <p:spPr bwMode="auto">
          <a:xfrm>
            <a:off x="1143000" y="4095690"/>
            <a:ext cx="1600200" cy="40011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Patient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92" name="Text Box 14"/>
          <p:cNvSpPr txBox="1">
            <a:spLocks noChangeArrowheads="1"/>
          </p:cNvSpPr>
          <p:nvPr/>
        </p:nvSpPr>
        <p:spPr bwMode="auto">
          <a:xfrm>
            <a:off x="6629400" y="4042410"/>
            <a:ext cx="1600200" cy="40005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Illness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839695"/>
              </p:ext>
            </p:extLst>
          </p:nvPr>
        </p:nvGraphicFramePr>
        <p:xfrm>
          <a:off x="762000" y="4495800"/>
          <a:ext cx="2324099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0246"/>
                <a:gridCol w="132385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</a:rPr>
                        <a:t>PatID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°°°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547286579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Clara Schuman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°°°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421540"/>
              </p:ext>
            </p:extLst>
          </p:nvPr>
        </p:nvGraphicFramePr>
        <p:xfrm>
          <a:off x="6083300" y="4442460"/>
          <a:ext cx="2908300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774"/>
                <a:gridCol w="1788526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IllCode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A896507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Broken Left Ulna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°°°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3" name="Line 59"/>
          <p:cNvSpPr>
            <a:spLocks noChangeShapeType="1"/>
          </p:cNvSpPr>
          <p:nvPr/>
        </p:nvSpPr>
        <p:spPr bwMode="auto">
          <a:xfrm flipH="1">
            <a:off x="6781799" y="3047999"/>
            <a:ext cx="0" cy="124774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" name="Line 59"/>
          <p:cNvSpPr>
            <a:spLocks noChangeShapeType="1"/>
          </p:cNvSpPr>
          <p:nvPr/>
        </p:nvSpPr>
        <p:spPr bwMode="auto">
          <a:xfrm flipV="1">
            <a:off x="6361792" y="3048000"/>
            <a:ext cx="42000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933261"/>
              </p:ext>
            </p:extLst>
          </p:nvPr>
        </p:nvGraphicFramePr>
        <p:xfrm>
          <a:off x="3048000" y="2847975"/>
          <a:ext cx="3184073" cy="1114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7493"/>
                <a:gridCol w="955222"/>
                <a:gridCol w="1061358"/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</a:rPr>
                        <a:t>PatID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IllCode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DateSeen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547286579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A896507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8/20/2009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°°°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547286579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A896507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2/16/2011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3810000" y="2438400"/>
            <a:ext cx="1600200" cy="40011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Suffers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51" name="Line 59"/>
          <p:cNvSpPr>
            <a:spLocks noChangeShapeType="1"/>
          </p:cNvSpPr>
          <p:nvPr/>
        </p:nvSpPr>
        <p:spPr bwMode="auto">
          <a:xfrm flipV="1">
            <a:off x="2590800" y="3048000"/>
            <a:ext cx="42000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" name="Line 59"/>
          <p:cNvSpPr>
            <a:spLocks noChangeShapeType="1"/>
          </p:cNvSpPr>
          <p:nvPr/>
        </p:nvSpPr>
        <p:spPr bwMode="auto">
          <a:xfrm flipH="1">
            <a:off x="2590800" y="3048000"/>
            <a:ext cx="0" cy="124774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609600" y="5715000"/>
            <a:ext cx="8530771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Note that even though Clara broke her arm again, the primary key is </a:t>
            </a:r>
            <a:r>
              <a:rPr lang="en-US" sz="2400" i="1" dirty="0" smtClean="0">
                <a:solidFill>
                  <a:schemeClr val="tx1"/>
                </a:solidFill>
              </a:rPr>
              <a:t>unique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4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6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3" grpId="0"/>
      <p:bldP spid="92" grpId="0"/>
      <p:bldP spid="103" grpId="0" animBg="1"/>
      <p:bldP spid="20" grpId="0" animBg="1"/>
      <p:bldP spid="44" grpId="0"/>
      <p:bldP spid="51" grpId="0" animBg="1"/>
      <p:bldP spid="52" grpId="0" animBg="1"/>
      <p:bldP spid="5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31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Our ERD so far: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62000" y="1882914"/>
            <a:ext cx="1524000" cy="3070086"/>
            <a:chOff x="838200" y="1688068"/>
            <a:chExt cx="1524000" cy="3070086"/>
          </a:xfrm>
        </p:grpSpPr>
        <p:sp>
          <p:nvSpPr>
            <p:cNvPr id="8" name="TextBox 7"/>
            <p:cNvSpPr txBox="1"/>
            <p:nvPr/>
          </p:nvSpPr>
          <p:spPr>
            <a:xfrm>
              <a:off x="838200" y="1688068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Physician</a:t>
              </a:r>
              <a:endParaRPr lang="en-US" sz="16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8200" y="20236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/>
                <a:t>• </a:t>
              </a:r>
              <a:r>
                <a:rPr lang="en-US" sz="1600" dirty="0" smtClean="0"/>
                <a:t>	</a:t>
              </a:r>
              <a:r>
                <a:rPr lang="en-US" sz="1600" dirty="0" err="1" smtClean="0"/>
                <a:t>PhysID</a:t>
              </a:r>
              <a:endParaRPr lang="en-US" sz="16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38200" y="2362200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9144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LastName</a:t>
              </a:r>
              <a:endParaRPr lang="en-US" sz="1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38200" y="27094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FirstName</a:t>
              </a:r>
              <a:endParaRPr lang="en-US" sz="1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38200" y="3048000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Street</a:t>
              </a:r>
              <a:endParaRPr lang="en-US" sz="16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38200" y="33952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  <a:tab pos="290513" algn="l"/>
                </a:tabLst>
              </a:pPr>
              <a:r>
                <a:rPr lang="en-US" sz="1600" dirty="0" smtClean="0"/>
                <a:t>	City</a:t>
              </a:r>
              <a:endParaRPr lang="en-US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200" y="3733800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State</a:t>
              </a:r>
              <a:endParaRPr lang="en-US" sz="16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38200" y="40810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Zipcode</a:t>
              </a:r>
              <a:endParaRPr lang="en-US" sz="16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38200" y="4419600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Specialty</a:t>
              </a:r>
              <a:endParaRPr lang="en-US" sz="16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124200" y="1882914"/>
            <a:ext cx="1295400" cy="2057400"/>
            <a:chOff x="3276600" y="1676400"/>
            <a:chExt cx="1295400" cy="2057400"/>
          </a:xfrm>
        </p:grpSpPr>
        <p:sp>
          <p:nvSpPr>
            <p:cNvPr id="33" name="TextBox 32"/>
            <p:cNvSpPr txBox="1"/>
            <p:nvPr/>
          </p:nvSpPr>
          <p:spPr>
            <a:xfrm>
              <a:off x="3276600" y="16764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Patient</a:t>
              </a:r>
              <a:endParaRPr lang="en-US" sz="16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76600" y="20236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PatID</a:t>
              </a:r>
              <a:endParaRPr lang="en-US" sz="16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76600" y="23622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LastName</a:t>
              </a:r>
              <a:endParaRPr lang="en-US" sz="16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76600" y="27094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FirstName</a:t>
              </a:r>
              <a:endParaRPr lang="en-US" sz="16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76600" y="30480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/>
                <a:t>x </a:t>
              </a:r>
              <a:r>
                <a:rPr lang="en-US" sz="1600" dirty="0" smtClean="0"/>
                <a:t>Address</a:t>
              </a:r>
              <a:endParaRPr lang="en-US" sz="1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76600" y="33952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 smtClean="0"/>
                <a:t>~ Physician</a:t>
              </a:r>
              <a:endParaRPr lang="en-US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257800" y="1882914"/>
            <a:ext cx="1295400" cy="1371600"/>
            <a:chOff x="5410200" y="1676400"/>
            <a:chExt cx="1295400" cy="1371600"/>
          </a:xfrm>
        </p:grpSpPr>
        <p:sp>
          <p:nvSpPr>
            <p:cNvPr id="45" name="TextBox 44"/>
            <p:cNvSpPr txBox="1"/>
            <p:nvPr/>
          </p:nvSpPr>
          <p:spPr>
            <a:xfrm>
              <a:off x="5410200" y="16764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Suffers</a:t>
              </a:r>
              <a:endParaRPr lang="en-US" sz="1600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410200" y="20236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•</a:t>
              </a:r>
              <a:r>
                <a:rPr lang="en-US" sz="1600" dirty="0"/>
                <a:t> ~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PatID</a:t>
              </a:r>
              <a:endParaRPr lang="en-US" sz="16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410200" y="23622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~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410200" y="27094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DateSeen</a:t>
              </a:r>
              <a:endParaRPr lang="en-US" sz="16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391400" y="1882914"/>
            <a:ext cx="1447800" cy="1024354"/>
            <a:chOff x="7543800" y="1676400"/>
            <a:chExt cx="1447800" cy="1024354"/>
          </a:xfrm>
        </p:grpSpPr>
        <p:sp>
          <p:nvSpPr>
            <p:cNvPr id="59" name="TextBox 58"/>
            <p:cNvSpPr txBox="1"/>
            <p:nvPr/>
          </p:nvSpPr>
          <p:spPr>
            <a:xfrm>
              <a:off x="7543800" y="16764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Illness</a:t>
              </a:r>
              <a:endParaRPr lang="en-US" sz="16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543800" y="20236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543800" y="23622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Description</a:t>
              </a:r>
              <a:endParaRPr lang="en-US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209800" y="1676400"/>
            <a:ext cx="1371600" cy="660975"/>
            <a:chOff x="4343400" y="4690646"/>
            <a:chExt cx="1371600" cy="660975"/>
          </a:xfrm>
        </p:grpSpPr>
        <p:sp>
          <p:nvSpPr>
            <p:cNvPr id="63" name="Line 59"/>
            <p:cNvSpPr>
              <a:spLocks noChangeShapeType="1"/>
            </p:cNvSpPr>
            <p:nvPr/>
          </p:nvSpPr>
          <p:spPr bwMode="auto">
            <a:xfrm flipV="1">
              <a:off x="4419600" y="5087257"/>
              <a:ext cx="8001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419600" y="4690646"/>
              <a:ext cx="12954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Treats</a:t>
              </a:r>
              <a:endParaRPr lang="en-US" sz="1600" dirty="0"/>
            </a:p>
          </p:txBody>
        </p:sp>
        <p:sp>
          <p:nvSpPr>
            <p:cNvPr id="78" name="Text Box 24"/>
            <p:cNvSpPr txBox="1">
              <a:spLocks noChangeArrowheads="1"/>
            </p:cNvSpPr>
            <p:nvPr/>
          </p:nvSpPr>
          <p:spPr bwMode="auto">
            <a:xfrm>
              <a:off x="4343400" y="5105400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1 .. *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343400" y="2057400"/>
            <a:ext cx="914400" cy="246221"/>
            <a:chOff x="4343400" y="2057400"/>
            <a:chExt cx="914400" cy="246221"/>
          </a:xfrm>
        </p:grpSpPr>
        <p:sp>
          <p:nvSpPr>
            <p:cNvPr id="72" name="Line 59"/>
            <p:cNvSpPr>
              <a:spLocks noChangeShapeType="1"/>
            </p:cNvSpPr>
            <p:nvPr/>
          </p:nvSpPr>
          <p:spPr bwMode="auto">
            <a:xfrm flipV="1">
              <a:off x="4457700" y="2057400"/>
              <a:ext cx="8001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9" name="Text Box 24"/>
            <p:cNvSpPr txBox="1">
              <a:spLocks noChangeArrowheads="1"/>
            </p:cNvSpPr>
            <p:nvPr/>
          </p:nvSpPr>
          <p:spPr bwMode="auto">
            <a:xfrm>
              <a:off x="4343400" y="2057400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>
                  <a:solidFill>
                    <a:schemeClr val="tx1"/>
                  </a:solidFill>
                  <a:latin typeface="+mn-lt"/>
                </a:rPr>
                <a:t>1</a:t>
              </a: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 .. *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477000" y="2057400"/>
            <a:ext cx="914400" cy="246221"/>
            <a:chOff x="6477000" y="2057400"/>
            <a:chExt cx="914400" cy="246221"/>
          </a:xfrm>
        </p:grpSpPr>
        <p:sp>
          <p:nvSpPr>
            <p:cNvPr id="73" name="Line 59"/>
            <p:cNvSpPr>
              <a:spLocks noChangeShapeType="1"/>
            </p:cNvSpPr>
            <p:nvPr/>
          </p:nvSpPr>
          <p:spPr bwMode="auto">
            <a:xfrm flipV="1">
              <a:off x="6553200" y="2057400"/>
              <a:ext cx="8001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0" name="Text Box 24"/>
            <p:cNvSpPr txBox="1">
              <a:spLocks noChangeArrowheads="1"/>
            </p:cNvSpPr>
            <p:nvPr/>
          </p:nvSpPr>
          <p:spPr bwMode="auto">
            <a:xfrm>
              <a:off x="6477000" y="2057400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* .. 1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84" name="Text Box 44"/>
          <p:cNvSpPr txBox="1">
            <a:spLocks noChangeArrowheads="1"/>
          </p:cNvSpPr>
          <p:nvPr/>
        </p:nvSpPr>
        <p:spPr bwMode="auto">
          <a:xfrm>
            <a:off x="6705600" y="3342382"/>
            <a:ext cx="25527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Attribute Notation: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pPr marL="682625" lvl="0" indent="-682625">
              <a:tabLst>
                <a:tab pos="406400" algn="l"/>
              </a:tabLst>
            </a:pPr>
            <a:r>
              <a:rPr lang="en-US" sz="1600" b="0" dirty="0">
                <a:latin typeface="+mn-lt"/>
              </a:rPr>
              <a:t>•   	</a:t>
            </a:r>
            <a:r>
              <a:rPr lang="en-US" sz="1600" b="0" dirty="0" smtClean="0">
                <a:latin typeface="+mn-lt"/>
              </a:rPr>
              <a:t>Primary </a:t>
            </a:r>
            <a:r>
              <a:rPr lang="en-US" sz="1600" b="0" dirty="0">
                <a:latin typeface="+mn-lt"/>
              </a:rPr>
              <a:t>Key</a:t>
            </a:r>
          </a:p>
          <a:p>
            <a:pPr marL="682625" lvl="0" indent="-682625">
              <a:tabLst>
                <a:tab pos="406400" algn="l"/>
              </a:tabLst>
            </a:pPr>
            <a:r>
              <a:rPr lang="en-US" sz="1600" b="0" dirty="0">
                <a:latin typeface="+mn-lt"/>
              </a:rPr>
              <a:t>~  </a:t>
            </a:r>
            <a:r>
              <a:rPr lang="en-US" sz="1600" b="0" dirty="0" smtClean="0">
                <a:latin typeface="+mn-lt"/>
              </a:rPr>
              <a:t>	Foreign </a:t>
            </a:r>
            <a:r>
              <a:rPr lang="en-US" sz="1600" b="0" dirty="0">
                <a:latin typeface="+mn-lt"/>
              </a:rPr>
              <a:t>Key</a:t>
            </a:r>
          </a:p>
          <a:p>
            <a:pPr marL="682625" lvl="0" indent="-682625">
              <a:tabLst>
                <a:tab pos="406400" algn="l"/>
              </a:tabLst>
            </a:pPr>
            <a:r>
              <a:rPr lang="en-US" sz="1600" b="0" dirty="0">
                <a:latin typeface="+mn-lt"/>
              </a:rPr>
              <a:t>x  </a:t>
            </a:r>
            <a:r>
              <a:rPr lang="en-US" sz="1600" b="0" dirty="0" smtClean="0">
                <a:latin typeface="+mn-lt"/>
              </a:rPr>
              <a:t>	Composite </a:t>
            </a:r>
            <a:r>
              <a:rPr lang="en-US" sz="1600" b="0" dirty="0">
                <a:latin typeface="+mn-lt"/>
              </a:rPr>
              <a:t>Attribute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438400" y="447669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C00000"/>
                </a:solidFill>
              </a:rPr>
              <a:t>Aside from using UML, what is different here????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62000" y="52578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C00000"/>
                </a:solidFill>
              </a:rPr>
              <a:t>Why is the relationship between Patient-Suffers-Illness 1..* - *..1??</a:t>
            </a:r>
          </a:p>
        </p:txBody>
      </p:sp>
    </p:spTree>
    <p:extLst>
      <p:ext uri="{BB962C8B-B14F-4D97-AF65-F5344CB8AC3E}">
        <p14:creationId xmlns:p14="http://schemas.microsoft.com/office/powerpoint/2010/main" val="259706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4" grpId="0"/>
      <p:bldP spid="85" grpId="0"/>
      <p:bldP spid="8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32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13228" y="11430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As we have seen, we </a:t>
            </a:r>
            <a:r>
              <a:rPr lang="en-US" sz="2400" i="1" dirty="0" smtClean="0">
                <a:solidFill>
                  <a:schemeClr val="tx1"/>
                </a:solidFill>
              </a:rPr>
              <a:t>CAN NOT</a:t>
            </a:r>
            <a:r>
              <a:rPr lang="en-US" sz="2400" b="0" dirty="0" smtClean="0">
                <a:solidFill>
                  <a:schemeClr val="tx1"/>
                </a:solidFill>
              </a:rPr>
              <a:t> deal with M:M relationships: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447800" y="1956375"/>
            <a:ext cx="1295400" cy="2057400"/>
            <a:chOff x="3276600" y="1676400"/>
            <a:chExt cx="1295400" cy="2057400"/>
          </a:xfrm>
        </p:grpSpPr>
        <p:sp>
          <p:nvSpPr>
            <p:cNvPr id="50" name="TextBox 49"/>
            <p:cNvSpPr txBox="1"/>
            <p:nvPr/>
          </p:nvSpPr>
          <p:spPr>
            <a:xfrm>
              <a:off x="3276600" y="16764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Patient</a:t>
              </a:r>
              <a:endParaRPr lang="en-US" sz="16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276600" y="20236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PatID</a:t>
              </a:r>
              <a:endParaRPr lang="en-US" sz="16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276600" y="23622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LastName</a:t>
              </a:r>
              <a:endParaRPr lang="en-US" sz="16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276600" y="27094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FirstName</a:t>
              </a:r>
              <a:endParaRPr lang="en-US" sz="16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276600" y="30480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/>
                <a:t>x </a:t>
              </a:r>
              <a:r>
                <a:rPr lang="en-US" sz="1600" dirty="0" smtClean="0"/>
                <a:t>Address</a:t>
              </a:r>
              <a:endParaRPr lang="en-US" sz="16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276600" y="33952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 smtClean="0"/>
                <a:t>~ Physician</a:t>
              </a:r>
              <a:endParaRPr lang="en-US" sz="1600" dirty="0"/>
            </a:p>
          </p:txBody>
        </p:sp>
      </p:grp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990600" y="1447800"/>
            <a:ext cx="8077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Initially we had: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581400" y="1956375"/>
            <a:ext cx="1447800" cy="1024354"/>
            <a:chOff x="7543800" y="1676400"/>
            <a:chExt cx="1447800" cy="1024354"/>
          </a:xfrm>
        </p:grpSpPr>
        <p:sp>
          <p:nvSpPr>
            <p:cNvPr id="58" name="TextBox 57"/>
            <p:cNvSpPr txBox="1"/>
            <p:nvPr/>
          </p:nvSpPr>
          <p:spPr>
            <a:xfrm>
              <a:off x="7543800" y="16764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Illness</a:t>
              </a:r>
              <a:endParaRPr lang="en-US" sz="1600" b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543800" y="20236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543800" y="23622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Description</a:t>
              </a:r>
              <a:endParaRPr lang="en-US" sz="16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667000" y="1828800"/>
            <a:ext cx="1371600" cy="660975"/>
            <a:chOff x="4343400" y="4690646"/>
            <a:chExt cx="1371600" cy="660975"/>
          </a:xfrm>
        </p:grpSpPr>
        <p:sp>
          <p:nvSpPr>
            <p:cNvPr id="71" name="Line 59"/>
            <p:cNvSpPr>
              <a:spLocks noChangeShapeType="1"/>
            </p:cNvSpPr>
            <p:nvPr/>
          </p:nvSpPr>
          <p:spPr bwMode="auto">
            <a:xfrm flipV="1">
              <a:off x="4419600" y="5087257"/>
              <a:ext cx="8001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419600" y="4690646"/>
              <a:ext cx="12954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Suffers</a:t>
              </a:r>
              <a:endParaRPr lang="en-US" sz="1600" dirty="0"/>
            </a:p>
          </p:txBody>
        </p:sp>
        <p:sp>
          <p:nvSpPr>
            <p:cNvPr id="76" name="Text Box 24"/>
            <p:cNvSpPr txBox="1">
              <a:spLocks noChangeArrowheads="1"/>
            </p:cNvSpPr>
            <p:nvPr/>
          </p:nvSpPr>
          <p:spPr bwMode="auto">
            <a:xfrm>
              <a:off x="4343400" y="5105400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* .. *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8530771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406400" indent="-4064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found out that we could not deal with this situation unless we broke it into an Associative entity: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47800" y="4876800"/>
            <a:ext cx="1295400" cy="1710154"/>
            <a:chOff x="1447800" y="4953000"/>
            <a:chExt cx="1295400" cy="1710154"/>
          </a:xfrm>
        </p:grpSpPr>
        <p:sp>
          <p:nvSpPr>
            <p:cNvPr id="82" name="TextBox 81"/>
            <p:cNvSpPr txBox="1"/>
            <p:nvPr/>
          </p:nvSpPr>
          <p:spPr>
            <a:xfrm>
              <a:off x="1447800" y="49530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Patient</a:t>
              </a:r>
              <a:endParaRPr lang="en-US" sz="1600" b="1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447800" y="53002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PatID</a:t>
              </a:r>
              <a:endParaRPr lang="en-US" sz="16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447800" y="59860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/>
                <a:t>x </a:t>
              </a:r>
              <a:r>
                <a:rPr lang="en-US" sz="1600" dirty="0" smtClean="0"/>
                <a:t>Address</a:t>
              </a:r>
              <a:endParaRPr lang="en-US" sz="16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447800" y="63246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 smtClean="0"/>
                <a:t>~ Physician</a:t>
              </a:r>
              <a:endParaRPr lang="en-US" sz="16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447800" y="56388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/>
                <a:t>x </a:t>
              </a:r>
              <a:r>
                <a:rPr lang="en-US" sz="1600" dirty="0" smtClean="0"/>
                <a:t>Name</a:t>
              </a:r>
              <a:endParaRPr lang="en-US" sz="1600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581400" y="4876800"/>
            <a:ext cx="1295400" cy="1371600"/>
            <a:chOff x="5410200" y="1676400"/>
            <a:chExt cx="1295400" cy="1371600"/>
          </a:xfrm>
        </p:grpSpPr>
        <p:sp>
          <p:nvSpPr>
            <p:cNvPr id="93" name="TextBox 92"/>
            <p:cNvSpPr txBox="1"/>
            <p:nvPr/>
          </p:nvSpPr>
          <p:spPr>
            <a:xfrm>
              <a:off x="5410200" y="16764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Suffers</a:t>
              </a:r>
              <a:endParaRPr lang="en-US" sz="1600" b="1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410200" y="20236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•</a:t>
              </a:r>
              <a:r>
                <a:rPr lang="en-US" sz="1600" dirty="0"/>
                <a:t> ~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PatID</a:t>
              </a:r>
              <a:endParaRPr lang="en-US" sz="16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410200" y="23622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~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410200" y="27094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DateSeen</a:t>
              </a:r>
              <a:endParaRPr lang="en-US" sz="1600" dirty="0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715000" y="4876800"/>
            <a:ext cx="1447800" cy="1024354"/>
            <a:chOff x="7543800" y="1676400"/>
            <a:chExt cx="1447800" cy="1024354"/>
          </a:xfrm>
        </p:grpSpPr>
        <p:sp>
          <p:nvSpPr>
            <p:cNvPr id="98" name="TextBox 97"/>
            <p:cNvSpPr txBox="1"/>
            <p:nvPr/>
          </p:nvSpPr>
          <p:spPr>
            <a:xfrm>
              <a:off x="7543800" y="16764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Illness</a:t>
              </a:r>
              <a:endParaRPr lang="en-US" sz="1600" b="1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543800" y="20236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543800" y="23622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Description</a:t>
              </a:r>
              <a:endParaRPr lang="en-US" sz="1600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667000" y="5051286"/>
            <a:ext cx="914400" cy="246221"/>
            <a:chOff x="4343400" y="2057400"/>
            <a:chExt cx="914400" cy="246221"/>
          </a:xfrm>
        </p:grpSpPr>
        <p:sp>
          <p:nvSpPr>
            <p:cNvPr id="102" name="Line 59"/>
            <p:cNvSpPr>
              <a:spLocks noChangeShapeType="1"/>
            </p:cNvSpPr>
            <p:nvPr/>
          </p:nvSpPr>
          <p:spPr bwMode="auto">
            <a:xfrm flipV="1">
              <a:off x="4457700" y="2057400"/>
              <a:ext cx="8001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3" name="Text Box 24"/>
            <p:cNvSpPr txBox="1">
              <a:spLocks noChangeArrowheads="1"/>
            </p:cNvSpPr>
            <p:nvPr/>
          </p:nvSpPr>
          <p:spPr bwMode="auto">
            <a:xfrm>
              <a:off x="4343400" y="2057400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>
                  <a:solidFill>
                    <a:schemeClr val="tx1"/>
                  </a:solidFill>
                  <a:latin typeface="+mn-lt"/>
                </a:rPr>
                <a:t>1</a:t>
              </a: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 .. *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4800600" y="5051286"/>
            <a:ext cx="914400" cy="246221"/>
            <a:chOff x="6477000" y="2057400"/>
            <a:chExt cx="914400" cy="246221"/>
          </a:xfrm>
        </p:grpSpPr>
        <p:sp>
          <p:nvSpPr>
            <p:cNvPr id="105" name="Line 59"/>
            <p:cNvSpPr>
              <a:spLocks noChangeShapeType="1"/>
            </p:cNvSpPr>
            <p:nvPr/>
          </p:nvSpPr>
          <p:spPr bwMode="auto">
            <a:xfrm flipV="1">
              <a:off x="6553200" y="2057400"/>
              <a:ext cx="8001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" name="Text Box 24"/>
            <p:cNvSpPr txBox="1">
              <a:spLocks noChangeArrowheads="1"/>
            </p:cNvSpPr>
            <p:nvPr/>
          </p:nvSpPr>
          <p:spPr bwMode="auto">
            <a:xfrm>
              <a:off x="6477000" y="2057400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* .. 1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461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56" grpId="0"/>
      <p:bldP spid="7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33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613228" y="11430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When we consider this relationship: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43000" y="1600200"/>
            <a:ext cx="1295400" cy="1710154"/>
            <a:chOff x="1447800" y="4953000"/>
            <a:chExt cx="1295400" cy="1710154"/>
          </a:xfrm>
        </p:grpSpPr>
        <p:sp>
          <p:nvSpPr>
            <p:cNvPr id="82" name="TextBox 81"/>
            <p:cNvSpPr txBox="1"/>
            <p:nvPr/>
          </p:nvSpPr>
          <p:spPr>
            <a:xfrm>
              <a:off x="1447800" y="49530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Patient</a:t>
              </a:r>
              <a:endParaRPr lang="en-US" sz="1600" b="1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447800" y="53002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PatID</a:t>
              </a:r>
              <a:endParaRPr lang="en-US" sz="16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447800" y="59860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/>
                <a:t>x </a:t>
              </a:r>
              <a:r>
                <a:rPr lang="en-US" sz="1600" dirty="0" smtClean="0"/>
                <a:t>Address</a:t>
              </a:r>
              <a:endParaRPr lang="en-US" sz="16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447800" y="63246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 smtClean="0"/>
                <a:t>~ Physician</a:t>
              </a:r>
              <a:endParaRPr lang="en-US" sz="16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447800" y="56388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/>
                <a:t>x </a:t>
              </a:r>
              <a:r>
                <a:rPr lang="en-US" sz="1600" dirty="0" smtClean="0"/>
                <a:t>Name</a:t>
              </a:r>
              <a:endParaRPr lang="en-US" sz="1600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276600" y="1600200"/>
            <a:ext cx="1295400" cy="1371600"/>
            <a:chOff x="5410200" y="1676400"/>
            <a:chExt cx="1295400" cy="1371600"/>
          </a:xfrm>
        </p:grpSpPr>
        <p:sp>
          <p:nvSpPr>
            <p:cNvPr id="93" name="TextBox 92"/>
            <p:cNvSpPr txBox="1"/>
            <p:nvPr/>
          </p:nvSpPr>
          <p:spPr>
            <a:xfrm>
              <a:off x="5410200" y="16764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Suffers</a:t>
              </a:r>
              <a:endParaRPr lang="en-US" sz="1600" b="1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410200" y="20236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•</a:t>
              </a:r>
              <a:r>
                <a:rPr lang="en-US" sz="1600" dirty="0"/>
                <a:t> ~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PatID</a:t>
              </a:r>
              <a:endParaRPr lang="en-US" sz="16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410200" y="23622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~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410200" y="27094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DateSeen</a:t>
              </a:r>
              <a:endParaRPr lang="en-US" sz="1600" dirty="0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410200" y="1600200"/>
            <a:ext cx="1447800" cy="1024354"/>
            <a:chOff x="7543800" y="1676400"/>
            <a:chExt cx="1447800" cy="1024354"/>
          </a:xfrm>
        </p:grpSpPr>
        <p:sp>
          <p:nvSpPr>
            <p:cNvPr id="98" name="TextBox 97"/>
            <p:cNvSpPr txBox="1"/>
            <p:nvPr/>
          </p:nvSpPr>
          <p:spPr>
            <a:xfrm>
              <a:off x="7543800" y="16764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Illness</a:t>
              </a:r>
              <a:endParaRPr lang="en-US" sz="1600" b="1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543800" y="20236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543800" y="23622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Description</a:t>
              </a:r>
              <a:endParaRPr lang="en-US" sz="1600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362200" y="1774686"/>
            <a:ext cx="914400" cy="246221"/>
            <a:chOff x="4343400" y="2057400"/>
            <a:chExt cx="914400" cy="246221"/>
          </a:xfrm>
        </p:grpSpPr>
        <p:sp>
          <p:nvSpPr>
            <p:cNvPr id="102" name="Line 59"/>
            <p:cNvSpPr>
              <a:spLocks noChangeShapeType="1"/>
            </p:cNvSpPr>
            <p:nvPr/>
          </p:nvSpPr>
          <p:spPr bwMode="auto">
            <a:xfrm flipV="1">
              <a:off x="4457700" y="2057400"/>
              <a:ext cx="8001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3" name="Text Box 24"/>
            <p:cNvSpPr txBox="1">
              <a:spLocks noChangeArrowheads="1"/>
            </p:cNvSpPr>
            <p:nvPr/>
          </p:nvSpPr>
          <p:spPr bwMode="auto">
            <a:xfrm>
              <a:off x="4343400" y="2057400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>
                  <a:solidFill>
                    <a:schemeClr val="tx1"/>
                  </a:solidFill>
                  <a:latin typeface="+mn-lt"/>
                </a:rPr>
                <a:t>1</a:t>
              </a: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 .. *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4495800" y="1774686"/>
            <a:ext cx="914400" cy="246221"/>
            <a:chOff x="6477000" y="2057400"/>
            <a:chExt cx="914400" cy="246221"/>
          </a:xfrm>
        </p:grpSpPr>
        <p:sp>
          <p:nvSpPr>
            <p:cNvPr id="105" name="Line 59"/>
            <p:cNvSpPr>
              <a:spLocks noChangeShapeType="1"/>
            </p:cNvSpPr>
            <p:nvPr/>
          </p:nvSpPr>
          <p:spPr bwMode="auto">
            <a:xfrm flipV="1">
              <a:off x="6553200" y="2057400"/>
              <a:ext cx="8001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" name="Text Box 24"/>
            <p:cNvSpPr txBox="1">
              <a:spLocks noChangeArrowheads="1"/>
            </p:cNvSpPr>
            <p:nvPr/>
          </p:nvSpPr>
          <p:spPr bwMode="auto">
            <a:xfrm>
              <a:off x="6477000" y="2057400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* .. 1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609600" y="3403735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</a:t>
            </a:r>
            <a:r>
              <a:rPr lang="en-US" sz="2400" b="0" dirty="0">
                <a:solidFill>
                  <a:schemeClr val="tx1"/>
                </a:solidFill>
              </a:rPr>
              <a:t>s</a:t>
            </a:r>
            <a:r>
              <a:rPr lang="en-US" sz="2400" b="0" dirty="0" smtClean="0">
                <a:solidFill>
                  <a:schemeClr val="tx1"/>
                </a:solidFill>
              </a:rPr>
              <a:t>hould note that it is one we </a:t>
            </a:r>
            <a:r>
              <a:rPr lang="en-US" sz="2400" i="1" dirty="0" smtClean="0">
                <a:solidFill>
                  <a:schemeClr val="tx1"/>
                </a:solidFill>
              </a:rPr>
              <a:t>know how to deal with: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990599" y="3760857"/>
            <a:ext cx="8149771" cy="380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b="0" dirty="0" smtClean="0">
                <a:solidFill>
                  <a:srgbClr val="C00000"/>
                </a:solidFill>
              </a:rPr>
              <a:t>In a 1:M relationship, the </a:t>
            </a:r>
            <a:r>
              <a:rPr lang="en-US" sz="2200" i="1" dirty="0" smtClean="0">
                <a:solidFill>
                  <a:srgbClr val="C00000"/>
                </a:solidFill>
              </a:rPr>
              <a:t>foreign</a:t>
            </a:r>
            <a:r>
              <a:rPr lang="en-US" sz="2200" b="0" dirty="0" smtClean="0">
                <a:solidFill>
                  <a:srgbClr val="C00000"/>
                </a:solidFill>
              </a:rPr>
              <a:t> key goes on the side of the many:</a:t>
            </a:r>
            <a:endParaRPr lang="en-US" sz="2200" b="0" dirty="0">
              <a:solidFill>
                <a:srgbClr val="C00000"/>
              </a:solidFill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838200" y="4267200"/>
            <a:ext cx="1295400" cy="1710154"/>
            <a:chOff x="1447800" y="4953000"/>
            <a:chExt cx="1295400" cy="1710154"/>
          </a:xfrm>
        </p:grpSpPr>
        <p:sp>
          <p:nvSpPr>
            <p:cNvPr id="65" name="TextBox 64"/>
            <p:cNvSpPr txBox="1"/>
            <p:nvPr/>
          </p:nvSpPr>
          <p:spPr>
            <a:xfrm>
              <a:off x="1447800" y="49530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Patient</a:t>
              </a:r>
              <a:endParaRPr lang="en-US" sz="1600" b="1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447800" y="53002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PatID</a:t>
              </a:r>
              <a:endParaRPr lang="en-US" sz="16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47800" y="59860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/>
                <a:t>x </a:t>
              </a:r>
              <a:r>
                <a:rPr lang="en-US" sz="1600" dirty="0" smtClean="0"/>
                <a:t>Address</a:t>
              </a:r>
              <a:endParaRPr lang="en-US" sz="16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447800" y="63246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 smtClean="0"/>
                <a:t>~ Physician</a:t>
              </a:r>
              <a:endParaRPr lang="en-US" sz="16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447800" y="56388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15888" algn="l"/>
                </a:tabLst>
              </a:pPr>
              <a:r>
                <a:rPr lang="en-US" sz="1600" dirty="0"/>
                <a:t>x </a:t>
              </a:r>
              <a:r>
                <a:rPr lang="en-US" sz="1600" dirty="0" smtClean="0"/>
                <a:t>Name</a:t>
              </a:r>
              <a:endParaRPr lang="en-US" sz="160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429000" y="4267200"/>
            <a:ext cx="1295400" cy="1371600"/>
            <a:chOff x="5410200" y="1676400"/>
            <a:chExt cx="1295400" cy="1371600"/>
          </a:xfrm>
        </p:grpSpPr>
        <p:sp>
          <p:nvSpPr>
            <p:cNvPr id="74" name="TextBox 73"/>
            <p:cNvSpPr txBox="1"/>
            <p:nvPr/>
          </p:nvSpPr>
          <p:spPr>
            <a:xfrm>
              <a:off x="5410200" y="16764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Suffers</a:t>
              </a:r>
              <a:endParaRPr lang="en-US" sz="1600" b="1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410200" y="20236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•</a:t>
              </a:r>
              <a:r>
                <a:rPr lang="en-US" sz="1600" dirty="0"/>
                <a:t> ~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PatID</a:t>
              </a:r>
              <a:endParaRPr lang="en-US" sz="16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410200" y="23622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~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410200" y="27094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DateSeen</a:t>
              </a:r>
              <a:endParaRPr lang="en-US" sz="16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33600" y="4343400"/>
            <a:ext cx="1295400" cy="457200"/>
            <a:chOff x="2438400" y="4800600"/>
            <a:chExt cx="838200" cy="304800"/>
          </a:xfrm>
        </p:grpSpPr>
        <p:sp>
          <p:nvSpPr>
            <p:cNvPr id="81" name="Line 59"/>
            <p:cNvSpPr>
              <a:spLocks noChangeShapeType="1"/>
            </p:cNvSpPr>
            <p:nvPr/>
          </p:nvSpPr>
          <p:spPr bwMode="auto">
            <a:xfrm>
              <a:off x="2438400" y="5105400"/>
              <a:ext cx="838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4" name="Text Box 24"/>
            <p:cNvSpPr txBox="1">
              <a:spLocks noChangeArrowheads="1"/>
            </p:cNvSpPr>
            <p:nvPr/>
          </p:nvSpPr>
          <p:spPr bwMode="auto">
            <a:xfrm>
              <a:off x="2438400" y="4800600"/>
              <a:ext cx="381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1 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Text Box 24"/>
            <p:cNvSpPr txBox="1">
              <a:spLocks noChangeArrowheads="1"/>
            </p:cNvSpPr>
            <p:nvPr/>
          </p:nvSpPr>
          <p:spPr bwMode="auto">
            <a:xfrm>
              <a:off x="2895600" y="4800600"/>
              <a:ext cx="381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M 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86" name="Text Box 5"/>
          <p:cNvSpPr txBox="1">
            <a:spLocks noChangeArrowheads="1"/>
          </p:cNvSpPr>
          <p:nvPr/>
        </p:nvSpPr>
        <p:spPr bwMode="auto">
          <a:xfrm>
            <a:off x="2286000" y="5752237"/>
            <a:ext cx="2514600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2000" dirty="0" err="1" smtClean="0">
                <a:solidFill>
                  <a:schemeClr val="tx1"/>
                </a:solidFill>
              </a:rPr>
              <a:t>PatID</a:t>
            </a:r>
            <a:r>
              <a:rPr lang="en-US" sz="2000" b="0" dirty="0" smtClean="0">
                <a:solidFill>
                  <a:schemeClr val="tx1"/>
                </a:solidFill>
              </a:rPr>
              <a:t> can occur only once in </a:t>
            </a:r>
            <a:r>
              <a:rPr lang="en-US" sz="2000" dirty="0" smtClean="0">
                <a:solidFill>
                  <a:schemeClr val="tx1"/>
                </a:solidFill>
              </a:rPr>
              <a:t>Patient,</a:t>
            </a:r>
            <a:r>
              <a:rPr lang="en-US" sz="2000" b="0" dirty="0" smtClean="0">
                <a:solidFill>
                  <a:schemeClr val="tx1"/>
                </a:solidFill>
              </a:rPr>
              <a:t> but many times in </a:t>
            </a:r>
            <a:r>
              <a:rPr lang="en-US" sz="2000" dirty="0" smtClean="0">
                <a:solidFill>
                  <a:schemeClr val="tx1"/>
                </a:solidFill>
              </a:rPr>
              <a:t>Suffers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724400" y="4782979"/>
            <a:ext cx="588818" cy="398621"/>
            <a:chOff x="4724400" y="4782979"/>
            <a:chExt cx="588818" cy="398621"/>
          </a:xfrm>
        </p:grpSpPr>
        <p:sp>
          <p:nvSpPr>
            <p:cNvPr id="88" name="Line 59"/>
            <p:cNvSpPr>
              <a:spLocks noChangeShapeType="1"/>
            </p:cNvSpPr>
            <p:nvPr/>
          </p:nvSpPr>
          <p:spPr bwMode="auto">
            <a:xfrm>
              <a:off x="4724400" y="5181600"/>
              <a:ext cx="533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7" name="Text Box 24"/>
            <p:cNvSpPr txBox="1">
              <a:spLocks noChangeArrowheads="1"/>
            </p:cNvSpPr>
            <p:nvPr/>
          </p:nvSpPr>
          <p:spPr bwMode="auto">
            <a:xfrm>
              <a:off x="4724400" y="4782979"/>
              <a:ext cx="58881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M 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09" name="Line 59"/>
          <p:cNvSpPr>
            <a:spLocks noChangeShapeType="1"/>
          </p:cNvSpPr>
          <p:nvPr/>
        </p:nvSpPr>
        <p:spPr bwMode="auto">
          <a:xfrm flipV="1">
            <a:off x="5257800" y="48006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10" name="Group 109"/>
          <p:cNvGrpSpPr/>
          <p:nvPr/>
        </p:nvGrpSpPr>
        <p:grpSpPr>
          <a:xfrm>
            <a:off x="6096000" y="4267200"/>
            <a:ext cx="1447800" cy="1024354"/>
            <a:chOff x="7543800" y="1676400"/>
            <a:chExt cx="1447800" cy="1024354"/>
          </a:xfrm>
        </p:grpSpPr>
        <p:sp>
          <p:nvSpPr>
            <p:cNvPr id="111" name="TextBox 110"/>
            <p:cNvSpPr txBox="1"/>
            <p:nvPr/>
          </p:nvSpPr>
          <p:spPr>
            <a:xfrm>
              <a:off x="7543800" y="16764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Illness</a:t>
              </a:r>
              <a:endParaRPr lang="en-US" sz="1600" b="1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543800" y="20236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7543800" y="23622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Description</a:t>
              </a:r>
              <a:endParaRPr lang="en-US" sz="16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257800" y="4507468"/>
            <a:ext cx="838200" cy="293132"/>
            <a:chOff x="5257800" y="4507468"/>
            <a:chExt cx="838200" cy="293132"/>
          </a:xfrm>
        </p:grpSpPr>
        <p:sp>
          <p:nvSpPr>
            <p:cNvPr id="108" name="Text Box 24"/>
            <p:cNvSpPr txBox="1">
              <a:spLocks noChangeArrowheads="1"/>
            </p:cNvSpPr>
            <p:nvPr/>
          </p:nvSpPr>
          <p:spPr bwMode="auto">
            <a:xfrm>
              <a:off x="5486400" y="4507468"/>
              <a:ext cx="58881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1 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4" name="Line 59"/>
            <p:cNvSpPr>
              <a:spLocks noChangeShapeType="1"/>
            </p:cNvSpPr>
            <p:nvPr/>
          </p:nvSpPr>
          <p:spPr bwMode="auto">
            <a:xfrm>
              <a:off x="5257800" y="4800600"/>
              <a:ext cx="838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15" name="Text Box 5"/>
          <p:cNvSpPr txBox="1">
            <a:spLocks noChangeArrowheads="1"/>
          </p:cNvSpPr>
          <p:nvPr/>
        </p:nvSpPr>
        <p:spPr bwMode="auto">
          <a:xfrm>
            <a:off x="5105400" y="5752237"/>
            <a:ext cx="2667000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2000" dirty="0" err="1" smtClean="0">
                <a:solidFill>
                  <a:schemeClr val="tx1"/>
                </a:solidFill>
              </a:rPr>
              <a:t>IllCode</a:t>
            </a:r>
            <a:r>
              <a:rPr lang="en-US" sz="2000" b="0" dirty="0" smtClean="0">
                <a:solidFill>
                  <a:schemeClr val="tx1"/>
                </a:solidFill>
              </a:rPr>
              <a:t> can occur many times in </a:t>
            </a:r>
            <a:r>
              <a:rPr lang="en-US" sz="2000" dirty="0" smtClean="0">
                <a:solidFill>
                  <a:schemeClr val="tx1"/>
                </a:solidFill>
              </a:rPr>
              <a:t>Suffers,</a:t>
            </a:r>
            <a:r>
              <a:rPr lang="en-US" sz="2000" b="0" dirty="0" smtClean="0">
                <a:solidFill>
                  <a:schemeClr val="tx1"/>
                </a:solidFill>
              </a:rPr>
              <a:t> but only once in </a:t>
            </a:r>
            <a:r>
              <a:rPr lang="en-US" sz="2000" dirty="0" smtClean="0">
                <a:solidFill>
                  <a:schemeClr val="tx1"/>
                </a:solidFill>
              </a:rPr>
              <a:t>Illness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17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44" grpId="0"/>
      <p:bldP spid="45" grpId="0"/>
      <p:bldP spid="86" grpId="0"/>
      <p:bldP spid="109" grpId="0" animBg="1"/>
      <p:bldP spid="1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34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533400" y="11430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The actual Tables might appear as: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352964"/>
              </p:ext>
            </p:extLst>
          </p:nvPr>
        </p:nvGraphicFramePr>
        <p:xfrm>
          <a:off x="1828800" y="1733550"/>
          <a:ext cx="6172201" cy="1085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/>
                <a:gridCol w="1143000"/>
                <a:gridCol w="732559"/>
                <a:gridCol w="1028700"/>
                <a:gridCol w="1028700"/>
                <a:gridCol w="483178"/>
                <a:gridCol w="841664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err="1">
                          <a:effectLst/>
                        </a:rPr>
                        <a:t>PatID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 Last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First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Street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City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State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Physician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255356278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Sotomayor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Sonya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 Oregon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El Paso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456789012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399872889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Bush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123 Mesa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El Paso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234567890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589021099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Mubarack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Hosni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18 Hideout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El Paso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345678901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620896798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Martinez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Susana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 Mayor 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Anthony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567890123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730927457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Lohan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Lindsay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 Necklace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El Paso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456789012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034589"/>
              </p:ext>
            </p:extLst>
          </p:nvPr>
        </p:nvGraphicFramePr>
        <p:xfrm>
          <a:off x="5638800" y="3048000"/>
          <a:ext cx="2438400" cy="144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4876"/>
                <a:gridCol w="828648"/>
                <a:gridCol w="804876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err="1">
                          <a:effectLst/>
                        </a:rPr>
                        <a:t>PatID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IllCode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err="1">
                          <a:effectLst/>
                        </a:rPr>
                        <a:t>DateSeen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399872889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C879013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1/18/2009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730927457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B348701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2/8/2011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589021099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D404678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2/10/2011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399872889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B667180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4/19/2010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730927457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B348701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7/17/2010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730927457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B667180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10/23/2010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255356278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A896507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9/29/2009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19895"/>
              </p:ext>
            </p:extLst>
          </p:nvPr>
        </p:nvGraphicFramePr>
        <p:xfrm>
          <a:off x="5638800" y="4800600"/>
          <a:ext cx="1950358" cy="144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940"/>
                <a:gridCol w="1199418"/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err="1">
                          <a:effectLst/>
                        </a:rPr>
                        <a:t>IllCode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Description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A507762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Broken Heart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A896507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Broken Left Foot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B348701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Sticky Fingers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B667180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Bad Hair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C879013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Amnesia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D404678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Wounded Ego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F750191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Headache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7" name="Text Box 5"/>
          <p:cNvSpPr txBox="1">
            <a:spLocks noChangeArrowheads="1"/>
          </p:cNvSpPr>
          <p:nvPr/>
        </p:nvSpPr>
        <p:spPr bwMode="auto">
          <a:xfrm>
            <a:off x="533400" y="2870335"/>
            <a:ext cx="40386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Now Know: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16" name="Text Box 5"/>
          <p:cNvSpPr txBox="1">
            <a:spLocks noChangeArrowheads="1"/>
          </p:cNvSpPr>
          <p:nvPr/>
        </p:nvSpPr>
        <p:spPr bwMode="auto">
          <a:xfrm>
            <a:off x="914400" y="3200400"/>
            <a:ext cx="40386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Sonya Sotomayor suffered from: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17" name="Text Box 5"/>
          <p:cNvSpPr txBox="1">
            <a:spLocks noChangeArrowheads="1"/>
          </p:cNvSpPr>
          <p:nvPr/>
        </p:nvSpPr>
        <p:spPr bwMode="auto">
          <a:xfrm>
            <a:off x="1219200" y="3456057"/>
            <a:ext cx="41910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 broken left foot on 2/29/2009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18" name="Text Box 5"/>
          <p:cNvSpPr txBox="1">
            <a:spLocks noChangeArrowheads="1"/>
          </p:cNvSpPr>
          <p:nvPr/>
        </p:nvSpPr>
        <p:spPr bwMode="auto">
          <a:xfrm>
            <a:off x="914400" y="3810000"/>
            <a:ext cx="40386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 Bush suffered </a:t>
            </a:r>
            <a:r>
              <a:rPr lang="en-US" sz="2000" b="0" dirty="0" smtClean="0">
                <a:solidFill>
                  <a:schemeClr val="tx1"/>
                </a:solidFill>
              </a:rPr>
              <a:t>from: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19" name="Text Box 5"/>
          <p:cNvSpPr txBox="1">
            <a:spLocks noChangeArrowheads="1"/>
          </p:cNvSpPr>
          <p:nvPr/>
        </p:nvSpPr>
        <p:spPr bwMode="auto">
          <a:xfrm>
            <a:off x="1219200" y="4065657"/>
            <a:ext cx="41910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Amnesia on 1/19/2009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20" name="Text Box 5"/>
          <p:cNvSpPr txBox="1">
            <a:spLocks noChangeArrowheads="1"/>
          </p:cNvSpPr>
          <p:nvPr/>
        </p:nvSpPr>
        <p:spPr bwMode="auto">
          <a:xfrm>
            <a:off x="1219200" y="4343400"/>
            <a:ext cx="41910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Bad Hair on 4/19/2010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21" name="Text Box 5"/>
          <p:cNvSpPr txBox="1">
            <a:spLocks noChangeArrowheads="1"/>
          </p:cNvSpPr>
          <p:nvPr/>
        </p:nvSpPr>
        <p:spPr bwMode="auto">
          <a:xfrm>
            <a:off x="914400" y="4675257"/>
            <a:ext cx="40386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Hosni Mubarak suffered from: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22" name="Text Box 5"/>
          <p:cNvSpPr txBox="1">
            <a:spLocks noChangeArrowheads="1"/>
          </p:cNvSpPr>
          <p:nvPr/>
        </p:nvSpPr>
        <p:spPr bwMode="auto">
          <a:xfrm>
            <a:off x="1219200" y="4953000"/>
            <a:ext cx="41910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 Wounded Ego on 2/10/2011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23" name="Text Box 5"/>
          <p:cNvSpPr txBox="1">
            <a:spLocks noChangeArrowheads="1"/>
          </p:cNvSpPr>
          <p:nvPr/>
        </p:nvSpPr>
        <p:spPr bwMode="auto">
          <a:xfrm>
            <a:off x="914400" y="5334000"/>
            <a:ext cx="40386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err="1" smtClean="0">
                <a:solidFill>
                  <a:schemeClr val="tx1"/>
                </a:solidFill>
              </a:rPr>
              <a:t>Linsay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Lohan</a:t>
            </a:r>
            <a:r>
              <a:rPr lang="en-US" sz="2000" b="0" dirty="0" smtClean="0">
                <a:solidFill>
                  <a:schemeClr val="tx1"/>
                </a:solidFill>
              </a:rPr>
              <a:t> suffered from: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24" name="Text Box 5"/>
          <p:cNvSpPr txBox="1">
            <a:spLocks noChangeArrowheads="1"/>
          </p:cNvSpPr>
          <p:nvPr/>
        </p:nvSpPr>
        <p:spPr bwMode="auto">
          <a:xfrm>
            <a:off x="1219200" y="5589657"/>
            <a:ext cx="41910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Sticky Fingers on 7/17/2010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25" name="Text Box 5"/>
          <p:cNvSpPr txBox="1">
            <a:spLocks noChangeArrowheads="1"/>
          </p:cNvSpPr>
          <p:nvPr/>
        </p:nvSpPr>
        <p:spPr bwMode="auto">
          <a:xfrm>
            <a:off x="1219200" y="5867400"/>
            <a:ext cx="41910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Sticky Fingers (again) on 2/8/2011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26" name="Text Box 5"/>
          <p:cNvSpPr txBox="1">
            <a:spLocks noChangeArrowheads="1"/>
          </p:cNvSpPr>
          <p:nvPr/>
        </p:nvSpPr>
        <p:spPr bwMode="auto">
          <a:xfrm>
            <a:off x="1219200" y="6172200"/>
            <a:ext cx="41910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Bad Hair on 10/23/2010</a:t>
            </a:r>
            <a:endParaRPr lang="en-US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1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7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35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3</a:t>
            </a:r>
            <a:r>
              <a:rPr lang="en-US" sz="2400" baseline="30000" dirty="0" smtClean="0">
                <a:solidFill>
                  <a:schemeClr val="tx1"/>
                </a:solidFill>
              </a:rPr>
              <a:t>rd</a:t>
            </a:r>
            <a:r>
              <a:rPr lang="en-US" sz="2400" dirty="0" smtClean="0">
                <a:solidFill>
                  <a:schemeClr val="tx1"/>
                </a:solidFill>
              </a:rPr>
              <a:t> Relationship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1524000" y="2404328"/>
            <a:ext cx="1600200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Illness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24200" y="2140803"/>
            <a:ext cx="2895600" cy="914400"/>
            <a:chOff x="2743200" y="1752600"/>
            <a:chExt cx="2895600" cy="914400"/>
          </a:xfrm>
        </p:grpSpPr>
        <p:grpSp>
          <p:nvGrpSpPr>
            <p:cNvPr id="2" name="Group 1"/>
            <p:cNvGrpSpPr/>
            <p:nvPr/>
          </p:nvGrpSpPr>
          <p:grpSpPr>
            <a:xfrm>
              <a:off x="3604054" y="1752600"/>
              <a:ext cx="2034746" cy="914400"/>
              <a:chOff x="3604054" y="1752600"/>
              <a:chExt cx="2034746" cy="914400"/>
            </a:xfrm>
          </p:grpSpPr>
          <p:sp>
            <p:nvSpPr>
              <p:cNvPr id="35" name="AutoShape 11"/>
              <p:cNvSpPr>
                <a:spLocks noChangeArrowheads="1"/>
              </p:cNvSpPr>
              <p:nvPr/>
            </p:nvSpPr>
            <p:spPr bwMode="auto">
              <a:xfrm>
                <a:off x="3604054" y="1752600"/>
                <a:ext cx="2034746" cy="91440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Text Box 12"/>
              <p:cNvSpPr txBox="1">
                <a:spLocks noChangeArrowheads="1"/>
              </p:cNvSpPr>
              <p:nvPr/>
            </p:nvSpPr>
            <p:spPr bwMode="auto">
              <a:xfrm>
                <a:off x="4038600" y="1981200"/>
                <a:ext cx="120890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Requires</a:t>
                </a:r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2743200" y="2209800"/>
              <a:ext cx="93911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19"/>
          <p:cNvGrpSpPr>
            <a:grpSpLocks/>
          </p:cNvGrpSpPr>
          <p:nvPr/>
        </p:nvGrpSpPr>
        <p:grpSpPr bwMode="auto">
          <a:xfrm>
            <a:off x="5943600" y="2404328"/>
            <a:ext cx="2667000" cy="400050"/>
            <a:chOff x="3408" y="3744"/>
            <a:chExt cx="1680" cy="252"/>
          </a:xfrm>
        </p:grpSpPr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4080" y="3744"/>
              <a:ext cx="1008" cy="2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 dirty="0" smtClean="0">
                  <a:solidFill>
                    <a:schemeClr val="tx1"/>
                  </a:solidFill>
                </a:rPr>
                <a:t>Drugs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>
              <a:off x="3408" y="388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1295400" y="3283803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Given 1 </a:t>
            </a:r>
            <a:r>
              <a:rPr lang="en-US" sz="2400" b="0" dirty="0" smtClean="0">
                <a:solidFill>
                  <a:schemeClr val="tx1"/>
                </a:solidFill>
              </a:rPr>
              <a:t>Illness, </a:t>
            </a:r>
            <a:r>
              <a:rPr lang="en-US" sz="2400" b="0" dirty="0">
                <a:solidFill>
                  <a:schemeClr val="tx1"/>
                </a:solidFill>
              </a:rPr>
              <a:t>how many </a:t>
            </a:r>
            <a:r>
              <a:rPr lang="en-US" sz="2400" b="0" dirty="0" smtClean="0">
                <a:solidFill>
                  <a:schemeClr val="tx1"/>
                </a:solidFill>
              </a:rPr>
              <a:t>Drugs?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41" name="Group 27"/>
          <p:cNvGrpSpPr>
            <a:grpSpLocks/>
          </p:cNvGrpSpPr>
          <p:nvPr/>
        </p:nvGrpSpPr>
        <p:grpSpPr bwMode="auto">
          <a:xfrm>
            <a:off x="6705600" y="2369403"/>
            <a:ext cx="304800" cy="457200"/>
            <a:chOff x="3888" y="960"/>
            <a:chExt cx="192" cy="288"/>
          </a:xfrm>
        </p:grpSpPr>
        <p:sp>
          <p:nvSpPr>
            <p:cNvPr id="43" name="Line 15"/>
            <p:cNvSpPr>
              <a:spLocks noChangeShapeType="1"/>
            </p:cNvSpPr>
            <p:nvPr/>
          </p:nvSpPr>
          <p:spPr bwMode="auto">
            <a:xfrm flipH="1">
              <a:off x="3888" y="960"/>
              <a:ext cx="19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16"/>
            <p:cNvSpPr>
              <a:spLocks noChangeShapeType="1"/>
            </p:cNvSpPr>
            <p:nvPr/>
          </p:nvSpPr>
          <p:spPr bwMode="auto">
            <a:xfrm>
              <a:off x="3888" y="1104"/>
              <a:ext cx="19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4724400" y="358860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Mandatory?</a:t>
            </a:r>
          </a:p>
        </p:txBody>
      </p:sp>
      <p:sp>
        <p:nvSpPr>
          <p:cNvPr id="46" name="Oval 28"/>
          <p:cNvSpPr>
            <a:spLocks noChangeArrowheads="1"/>
          </p:cNvSpPr>
          <p:nvPr/>
        </p:nvSpPr>
        <p:spPr bwMode="auto">
          <a:xfrm>
            <a:off x="6400800" y="2445603"/>
            <a:ext cx="304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1295400" y="3893403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Given 1 </a:t>
            </a:r>
            <a:r>
              <a:rPr lang="en-US" sz="2400" b="0" dirty="0" smtClean="0">
                <a:solidFill>
                  <a:schemeClr val="tx1"/>
                </a:solidFill>
              </a:rPr>
              <a:t>Drug, </a:t>
            </a:r>
            <a:r>
              <a:rPr lang="en-US" sz="2400" b="0" dirty="0">
                <a:solidFill>
                  <a:schemeClr val="tx1"/>
                </a:solidFill>
              </a:rPr>
              <a:t>how many </a:t>
            </a:r>
            <a:r>
              <a:rPr lang="en-US" sz="2400" b="0" dirty="0" smtClean="0">
                <a:solidFill>
                  <a:schemeClr val="tx1"/>
                </a:solidFill>
              </a:rPr>
              <a:t>Illnesses?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8" name="Text Box 35"/>
          <p:cNvSpPr txBox="1">
            <a:spLocks noChangeArrowheads="1"/>
          </p:cNvSpPr>
          <p:nvPr/>
        </p:nvSpPr>
        <p:spPr bwMode="auto">
          <a:xfrm>
            <a:off x="4724400" y="419820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Mandatory?</a:t>
            </a:r>
          </a:p>
        </p:txBody>
      </p:sp>
      <p:sp>
        <p:nvSpPr>
          <p:cNvPr id="51" name="Line 59"/>
          <p:cNvSpPr>
            <a:spLocks noChangeShapeType="1"/>
          </p:cNvSpPr>
          <p:nvPr/>
        </p:nvSpPr>
        <p:spPr bwMode="auto">
          <a:xfrm flipH="1">
            <a:off x="6400800" y="3546754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 flipH="1" flipV="1">
            <a:off x="6857999" y="2750403"/>
            <a:ext cx="1" cy="79634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9"/>
          <p:cNvSpPr>
            <a:spLocks noChangeShapeType="1"/>
          </p:cNvSpPr>
          <p:nvPr/>
        </p:nvSpPr>
        <p:spPr bwMode="auto">
          <a:xfrm flipH="1">
            <a:off x="6400800" y="3833409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 flipH="1" flipV="1">
            <a:off x="6553200" y="2750403"/>
            <a:ext cx="0" cy="10592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9"/>
          <p:cNvSpPr>
            <a:spLocks noChangeShapeType="1"/>
          </p:cNvSpPr>
          <p:nvPr/>
        </p:nvSpPr>
        <p:spPr bwMode="auto">
          <a:xfrm flipH="1">
            <a:off x="1143000" y="4122003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59"/>
          <p:cNvSpPr>
            <a:spLocks noChangeShapeType="1"/>
          </p:cNvSpPr>
          <p:nvPr/>
        </p:nvSpPr>
        <p:spPr bwMode="auto">
          <a:xfrm flipH="1" flipV="1">
            <a:off x="1143000" y="3283803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59"/>
          <p:cNvSpPr>
            <a:spLocks noChangeShapeType="1"/>
          </p:cNvSpPr>
          <p:nvPr/>
        </p:nvSpPr>
        <p:spPr bwMode="auto">
          <a:xfrm flipH="1">
            <a:off x="1143000" y="3283803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59"/>
          <p:cNvSpPr>
            <a:spLocks noChangeShapeType="1"/>
          </p:cNvSpPr>
          <p:nvPr/>
        </p:nvSpPr>
        <p:spPr bwMode="auto">
          <a:xfrm flipH="1" flipV="1">
            <a:off x="3200399" y="2902803"/>
            <a:ext cx="1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 flipH="1">
            <a:off x="990600" y="4426803"/>
            <a:ext cx="365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 flipH="1" flipV="1">
            <a:off x="990600" y="3207603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59"/>
          <p:cNvSpPr>
            <a:spLocks noChangeShapeType="1"/>
          </p:cNvSpPr>
          <p:nvPr/>
        </p:nvSpPr>
        <p:spPr bwMode="auto">
          <a:xfrm flipH="1">
            <a:off x="990598" y="3207603"/>
            <a:ext cx="243840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59"/>
          <p:cNvSpPr>
            <a:spLocks noChangeShapeType="1"/>
          </p:cNvSpPr>
          <p:nvPr/>
        </p:nvSpPr>
        <p:spPr bwMode="auto">
          <a:xfrm flipH="1" flipV="1">
            <a:off x="3429000" y="290280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" name="Group 27"/>
          <p:cNvGrpSpPr>
            <a:grpSpLocks/>
          </p:cNvGrpSpPr>
          <p:nvPr/>
        </p:nvGrpSpPr>
        <p:grpSpPr bwMode="auto">
          <a:xfrm flipH="1">
            <a:off x="3124200" y="2440841"/>
            <a:ext cx="228600" cy="309562"/>
            <a:chOff x="3888" y="960"/>
            <a:chExt cx="192" cy="288"/>
          </a:xfrm>
        </p:grpSpPr>
        <p:sp>
          <p:nvSpPr>
            <p:cNvPr id="53" name="Line 15"/>
            <p:cNvSpPr>
              <a:spLocks noChangeShapeType="1"/>
            </p:cNvSpPr>
            <p:nvPr/>
          </p:nvSpPr>
          <p:spPr bwMode="auto">
            <a:xfrm flipH="1">
              <a:off x="3888" y="960"/>
              <a:ext cx="19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16"/>
            <p:cNvSpPr>
              <a:spLocks noChangeShapeType="1"/>
            </p:cNvSpPr>
            <p:nvPr/>
          </p:nvSpPr>
          <p:spPr bwMode="auto">
            <a:xfrm>
              <a:off x="3888" y="1104"/>
              <a:ext cx="19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13228" y="1574935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already know how this one will come out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1" y="5181600"/>
            <a:ext cx="914399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0" dirty="0" smtClean="0">
                <a:solidFill>
                  <a:srgbClr val="C00000"/>
                </a:solidFill>
                <a:sym typeface="Symbol" pitchFamily="18" charset="2"/>
              </a:rPr>
              <a:t>We already know that this means that </a:t>
            </a:r>
            <a:r>
              <a:rPr lang="en-US" dirty="0" smtClean="0">
                <a:solidFill>
                  <a:srgbClr val="C00000"/>
                </a:solidFill>
                <a:sym typeface="Symbol" pitchFamily="18" charset="2"/>
              </a:rPr>
              <a:t>Requires</a:t>
            </a:r>
            <a:r>
              <a:rPr lang="en-US" b="0" dirty="0" smtClean="0">
                <a:solidFill>
                  <a:srgbClr val="C00000"/>
                </a:solidFill>
                <a:sym typeface="Symbol" pitchFamily="18" charset="2"/>
              </a:rPr>
              <a:t> will become an </a:t>
            </a:r>
            <a:r>
              <a:rPr lang="en-US" i="1" dirty="0" smtClean="0">
                <a:solidFill>
                  <a:srgbClr val="C00000"/>
                </a:solidFill>
                <a:sym typeface="Symbol" pitchFamily="18" charset="2"/>
              </a:rPr>
              <a:t>Associative Entity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68" name="Oval 28"/>
          <p:cNvSpPr>
            <a:spLocks noChangeArrowheads="1"/>
          </p:cNvSpPr>
          <p:nvPr/>
        </p:nvSpPr>
        <p:spPr bwMode="auto">
          <a:xfrm>
            <a:off x="3352800" y="2438400"/>
            <a:ext cx="304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85054" y="2140803"/>
            <a:ext cx="2034746" cy="91439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1" grpId="0" animBg="1" autoUpdateAnimBg="0"/>
      <p:bldP spid="40" grpId="0" autoUpdateAnimBg="0"/>
      <p:bldP spid="45" grpId="0" autoUpdateAnimBg="0"/>
      <p:bldP spid="46" grpId="0" animBg="1"/>
      <p:bldP spid="47" grpId="0" autoUpdateAnimBg="0"/>
      <p:bldP spid="48" grpId="0" autoUpdateAnimBg="0"/>
      <p:bldP spid="51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49" grpId="0"/>
      <p:bldP spid="67" grpId="0"/>
      <p:bldP spid="68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36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3</a:t>
            </a:r>
            <a:r>
              <a:rPr lang="en-US" sz="2400" baseline="30000" dirty="0" smtClean="0">
                <a:solidFill>
                  <a:schemeClr val="tx1"/>
                </a:solidFill>
              </a:rPr>
              <a:t>rd</a:t>
            </a:r>
            <a:r>
              <a:rPr lang="en-US" sz="2400" dirty="0" smtClean="0">
                <a:solidFill>
                  <a:schemeClr val="tx1"/>
                </a:solidFill>
              </a:rPr>
              <a:t> Relationship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13228" y="1574935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The ERD can be rewritten as: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1028700" y="2176046"/>
            <a:ext cx="1447800" cy="1024354"/>
            <a:chOff x="7543800" y="1676400"/>
            <a:chExt cx="1447800" cy="1024354"/>
          </a:xfrm>
        </p:grpSpPr>
        <p:sp>
          <p:nvSpPr>
            <p:cNvPr id="79" name="TextBox 78"/>
            <p:cNvSpPr txBox="1"/>
            <p:nvPr/>
          </p:nvSpPr>
          <p:spPr>
            <a:xfrm>
              <a:off x="7543800" y="16764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Illness</a:t>
              </a:r>
              <a:endParaRPr lang="en-US" sz="1600" b="1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543800" y="20236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543800" y="23622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Description</a:t>
              </a:r>
              <a:endParaRPr lang="en-US" sz="1600" dirty="0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362200" y="2350532"/>
            <a:ext cx="914400" cy="246221"/>
            <a:chOff x="4343400" y="2057400"/>
            <a:chExt cx="914400" cy="246221"/>
          </a:xfrm>
        </p:grpSpPr>
        <p:sp>
          <p:nvSpPr>
            <p:cNvPr id="83" name="Line 59"/>
            <p:cNvSpPr>
              <a:spLocks noChangeShapeType="1"/>
            </p:cNvSpPr>
            <p:nvPr/>
          </p:nvSpPr>
          <p:spPr bwMode="auto">
            <a:xfrm flipV="1">
              <a:off x="4457700" y="2057400"/>
              <a:ext cx="8001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4" name="Text Box 24"/>
            <p:cNvSpPr txBox="1">
              <a:spLocks noChangeArrowheads="1"/>
            </p:cNvSpPr>
            <p:nvPr/>
          </p:nvSpPr>
          <p:spPr bwMode="auto">
            <a:xfrm>
              <a:off x="4343400" y="2057400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>
                  <a:solidFill>
                    <a:schemeClr val="tx1"/>
                  </a:solidFill>
                  <a:latin typeface="+mn-lt"/>
                </a:rPr>
                <a:t>1</a:t>
              </a: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 .. *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495800" y="2350532"/>
            <a:ext cx="914400" cy="246221"/>
            <a:chOff x="6477000" y="2057400"/>
            <a:chExt cx="914400" cy="246221"/>
          </a:xfrm>
        </p:grpSpPr>
        <p:sp>
          <p:nvSpPr>
            <p:cNvPr id="86" name="Line 59"/>
            <p:cNvSpPr>
              <a:spLocks noChangeShapeType="1"/>
            </p:cNvSpPr>
            <p:nvPr/>
          </p:nvSpPr>
          <p:spPr bwMode="auto">
            <a:xfrm flipV="1">
              <a:off x="6553200" y="2057400"/>
              <a:ext cx="8001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7" name="Text Box 24"/>
            <p:cNvSpPr txBox="1">
              <a:spLocks noChangeArrowheads="1"/>
            </p:cNvSpPr>
            <p:nvPr/>
          </p:nvSpPr>
          <p:spPr bwMode="auto">
            <a:xfrm>
              <a:off x="6477000" y="2057400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* .. 1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76600" y="2176046"/>
            <a:ext cx="1295400" cy="1710154"/>
            <a:chOff x="3276600" y="2176046"/>
            <a:chExt cx="1295400" cy="1710154"/>
          </a:xfrm>
        </p:grpSpPr>
        <p:sp>
          <p:nvSpPr>
            <p:cNvPr id="74" name="TextBox 73"/>
            <p:cNvSpPr txBox="1"/>
            <p:nvPr/>
          </p:nvSpPr>
          <p:spPr>
            <a:xfrm>
              <a:off x="3276600" y="21760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Requires</a:t>
              </a:r>
              <a:endParaRPr lang="en-US" sz="1600" b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276600" y="2523292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•</a:t>
              </a:r>
              <a:r>
                <a:rPr lang="en-US" sz="1600" dirty="0"/>
                <a:t>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276600" y="28618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/>
                <a:t>DrugCode</a:t>
              </a:r>
              <a:endParaRPr lang="en-US" sz="16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276600" y="3209092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DateGiven</a:t>
              </a:r>
              <a:endParaRPr lang="en-US" sz="16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276600" y="35476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 </a:t>
              </a:r>
              <a:r>
                <a:rPr lang="en-US" sz="1600" dirty="0" smtClean="0"/>
                <a:t> Number</a:t>
              </a:r>
              <a:endParaRPr lang="en-US" sz="16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334000" y="2176046"/>
            <a:ext cx="1447800" cy="1362908"/>
            <a:chOff x="5334000" y="2176046"/>
            <a:chExt cx="1447800" cy="1362908"/>
          </a:xfrm>
        </p:grpSpPr>
        <p:sp>
          <p:nvSpPr>
            <p:cNvPr id="90" name="TextBox 89"/>
            <p:cNvSpPr txBox="1"/>
            <p:nvPr/>
          </p:nvSpPr>
          <p:spPr>
            <a:xfrm>
              <a:off x="5334000" y="21760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Drugs</a:t>
              </a:r>
              <a:endParaRPr lang="en-US" sz="1600" b="1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334000" y="2523292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Drugcode</a:t>
              </a:r>
              <a:endParaRPr lang="en-US" sz="16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334000" y="28618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Name</a:t>
              </a:r>
              <a:endParaRPr lang="en-US" sz="16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334000" y="32004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X Others</a:t>
              </a:r>
              <a:endParaRPr lang="en-US" sz="1600" dirty="0"/>
            </a:p>
          </p:txBody>
        </p:sp>
      </p:grpSp>
      <p:sp>
        <p:nvSpPr>
          <p:cNvPr id="94" name="Text Box 3"/>
          <p:cNvSpPr txBox="1">
            <a:spLocks noChangeArrowheads="1"/>
          </p:cNvSpPr>
          <p:nvPr/>
        </p:nvSpPr>
        <p:spPr bwMode="auto">
          <a:xfrm>
            <a:off x="1" y="4419600"/>
            <a:ext cx="91439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 dirty="0" smtClean="0">
                <a:solidFill>
                  <a:srgbClr val="C00000"/>
                </a:solidFill>
                <a:sym typeface="Symbol" pitchFamily="18" charset="2"/>
              </a:rPr>
              <a:t>Do we need </a:t>
            </a:r>
            <a:r>
              <a:rPr lang="en-US" i="1" dirty="0" err="1" smtClean="0">
                <a:solidFill>
                  <a:srgbClr val="C00000"/>
                </a:solidFill>
                <a:sym typeface="Symbol" pitchFamily="18" charset="2"/>
              </a:rPr>
              <a:t>DateGiven</a:t>
            </a:r>
            <a:r>
              <a:rPr lang="en-US" i="1" dirty="0" smtClean="0">
                <a:solidFill>
                  <a:srgbClr val="C00000"/>
                </a:solidFill>
                <a:sym typeface="Symbol" pitchFamily="18" charset="2"/>
              </a:rPr>
              <a:t>???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35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9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37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3</a:t>
            </a:r>
            <a:r>
              <a:rPr lang="en-US" sz="2400" baseline="30000" dirty="0" smtClean="0">
                <a:solidFill>
                  <a:schemeClr val="tx1"/>
                </a:solidFill>
              </a:rPr>
              <a:t>rd</a:t>
            </a:r>
            <a:r>
              <a:rPr lang="en-US" sz="2400" dirty="0" smtClean="0">
                <a:solidFill>
                  <a:schemeClr val="tx1"/>
                </a:solidFill>
              </a:rPr>
              <a:t> Relationship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13228" y="1574935"/>
            <a:ext cx="8530771" cy="45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i="1" dirty="0" smtClean="0">
                <a:solidFill>
                  <a:srgbClr val="C00000"/>
                </a:solidFill>
              </a:rPr>
              <a:t>I think we have a problem!!!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613228" y="1981200"/>
            <a:ext cx="8530771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Let’s look at the tables we might generate:</a:t>
            </a:r>
            <a:endParaRPr lang="en-US" sz="2000" b="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652361"/>
              </p:ext>
            </p:extLst>
          </p:nvPr>
        </p:nvGraphicFramePr>
        <p:xfrm>
          <a:off x="685800" y="2712720"/>
          <a:ext cx="2184400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1053"/>
                <a:gridCol w="1343347"/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</a:rPr>
                        <a:t>IllCode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A507762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Broken Heart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A896507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Broken Left Foot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B348701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Sticky Fingers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C879013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Amnesia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F750191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Bad Hair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976742"/>
              </p:ext>
            </p:extLst>
          </p:nvPr>
        </p:nvGraphicFramePr>
        <p:xfrm>
          <a:off x="3124200" y="2724150"/>
          <a:ext cx="3048000" cy="20059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525"/>
                <a:gridCol w="876525"/>
                <a:gridCol w="913950"/>
                <a:gridCol w="381000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IllCode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DrugCode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DateGiven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B348701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27891101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8/19/2009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C879013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10334567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12/16/2009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F750191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53372820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2/23/2010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B348701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10334567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4/13/2010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B348701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53372820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10/20/2009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A507762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72234695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3/14/2011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B348701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10334567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12/23/2010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A896507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33890112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1/27/2010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519159"/>
              </p:ext>
            </p:extLst>
          </p:nvPr>
        </p:nvGraphicFramePr>
        <p:xfrm>
          <a:off x="6629400" y="2743200"/>
          <a:ext cx="2209800" cy="20059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600"/>
                <a:gridCol w="1270200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DrugCode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10334567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Thorazine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12337690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Aspirin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27891101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Placebo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27781018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Retin-A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33890112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Codeine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45399034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Ibuprofin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53372820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Laughing Gas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72234695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Vitamin 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219201" y="2365379"/>
            <a:ext cx="10667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Illness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4114801" y="2362200"/>
            <a:ext cx="10667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Requires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7010401" y="2362200"/>
            <a:ext cx="10667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09601" y="4495800"/>
            <a:ext cx="1981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All we know is: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841829" y="4803779"/>
            <a:ext cx="8530771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  <a:latin typeface="+mn-lt"/>
              </a:rPr>
              <a:t>A Broken Heart has been treated with Vitamin A </a:t>
            </a:r>
            <a:endParaRPr lang="en-US" sz="1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38200" y="5108579"/>
            <a:ext cx="8530771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  <a:latin typeface="+mn-lt"/>
              </a:rPr>
              <a:t>A Broken Left Foot has been treated with Codeine</a:t>
            </a:r>
            <a:endParaRPr lang="en-US" sz="1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838200" y="5413379"/>
            <a:ext cx="8530771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  <a:latin typeface="+mn-lt"/>
              </a:rPr>
              <a:t>Sticky Fingers has been treated with </a:t>
            </a:r>
            <a:r>
              <a:rPr lang="en-US" sz="1600" b="0" dirty="0" err="1" smtClean="0">
                <a:solidFill>
                  <a:schemeClr val="tx1"/>
                </a:solidFill>
                <a:latin typeface="+mn-lt"/>
              </a:rPr>
              <a:t>Thorazine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1600" b="0" dirty="0" err="1" smtClean="0">
                <a:solidFill>
                  <a:schemeClr val="tx1"/>
                </a:solidFill>
                <a:latin typeface="+mn-lt"/>
              </a:rPr>
              <a:t>Retin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</a:rPr>
              <a:t>-A, Laughing Gas &amp; Codeine</a:t>
            </a:r>
            <a:endParaRPr lang="en-US" sz="1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838200" y="5715000"/>
            <a:ext cx="8530771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  <a:latin typeface="+mn-lt"/>
              </a:rPr>
              <a:t>Bad Hair has been treated with a Placebo</a:t>
            </a:r>
            <a:endParaRPr lang="en-US" sz="1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" y="6106180"/>
            <a:ext cx="91439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 dirty="0" smtClean="0">
                <a:solidFill>
                  <a:srgbClr val="C00000"/>
                </a:solidFill>
                <a:sym typeface="Symbol" pitchFamily="18" charset="2"/>
              </a:rPr>
              <a:t>SO???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3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9" grpId="0"/>
      <p:bldP spid="34" grpId="0"/>
      <p:bldP spid="35" grpId="0"/>
      <p:bldP spid="36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38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3</a:t>
            </a:r>
            <a:r>
              <a:rPr lang="en-US" sz="2400" baseline="30000" dirty="0" smtClean="0">
                <a:solidFill>
                  <a:schemeClr val="tx1"/>
                </a:solidFill>
              </a:rPr>
              <a:t>rd</a:t>
            </a:r>
            <a:r>
              <a:rPr lang="en-US" sz="2400" dirty="0" smtClean="0">
                <a:solidFill>
                  <a:schemeClr val="tx1"/>
                </a:solidFill>
              </a:rPr>
              <a:t> Relationship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13228" y="1574935"/>
            <a:ext cx="8530771" cy="380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  <a:latin typeface="+mn-lt"/>
              </a:rPr>
              <a:t>Let’s consider our old friend Lindsay </a:t>
            </a:r>
            <a:r>
              <a:rPr lang="en-US" sz="2200" b="0" dirty="0" err="1" smtClean="0">
                <a:solidFill>
                  <a:schemeClr val="tx1"/>
                </a:solidFill>
                <a:latin typeface="+mn-lt"/>
              </a:rPr>
              <a:t>Lohan</a:t>
            </a:r>
            <a:endParaRPr lang="en-US" sz="2200" b="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816103"/>
              </p:ext>
            </p:extLst>
          </p:nvPr>
        </p:nvGraphicFramePr>
        <p:xfrm>
          <a:off x="1981200" y="2282190"/>
          <a:ext cx="5467352" cy="384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0976"/>
                <a:gridCol w="890976"/>
                <a:gridCol w="634483"/>
                <a:gridCol w="890976"/>
                <a:gridCol w="890976"/>
                <a:gridCol w="418488"/>
                <a:gridCol w="850477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PatID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Last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First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Street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City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State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Physician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730927457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Lohan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Lindsay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12 Necklace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345678901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8375"/>
              </p:ext>
            </p:extLst>
          </p:nvPr>
        </p:nvGraphicFramePr>
        <p:xfrm>
          <a:off x="762000" y="2971800"/>
          <a:ext cx="2743201" cy="769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4710"/>
                <a:gridCol w="1113781"/>
                <a:gridCol w="81471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PatID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IllCode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DateSeen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730927457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B348701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2/8/2011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730927457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B348701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7/17/2010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730927457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F750191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10/23/2010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620788"/>
              </p:ext>
            </p:extLst>
          </p:nvPr>
        </p:nvGraphicFramePr>
        <p:xfrm>
          <a:off x="5181600" y="2971800"/>
          <a:ext cx="1778000" cy="577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134"/>
                <a:gridCol w="102686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IllCode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Description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B348701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Sticky Fingers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F750191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Bad Hair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137067"/>
              </p:ext>
            </p:extLst>
          </p:nvPr>
        </p:nvGraphicFramePr>
        <p:xfrm>
          <a:off x="838200" y="3990975"/>
          <a:ext cx="2438400" cy="962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286"/>
                <a:gridCol w="787286"/>
                <a:gridCol w="86382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IllCode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DrugCode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DateGiven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B348701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27891101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8/19/2009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B348701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53372820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10/20/2009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B348701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33890112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12/23/2010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F750191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27891101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6/19/2010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496742"/>
              </p:ext>
            </p:extLst>
          </p:nvPr>
        </p:nvGraphicFramePr>
        <p:xfrm>
          <a:off x="5245100" y="3962400"/>
          <a:ext cx="2070100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0200"/>
                <a:gridCol w="1189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DrugCode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10334567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Thorazine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27891101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Placebo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33890112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Codeine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53372820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Laughing Gas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72234695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Vitamin 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038600" y="1981200"/>
            <a:ext cx="1066799" cy="27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Patient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905000" y="2743200"/>
            <a:ext cx="1066799" cy="27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Suffers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486401" y="2696340"/>
            <a:ext cx="1066799" cy="27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Illness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676400" y="3763140"/>
            <a:ext cx="1066799" cy="27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Require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5562601" y="3733800"/>
            <a:ext cx="1066799" cy="27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689429" y="5232535"/>
            <a:ext cx="8530771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We know Lindsay suffers from Sticky Fingers, and that sticky fingers have been treated using </a:t>
            </a:r>
            <a:r>
              <a:rPr lang="en-US" sz="2000" b="0" dirty="0" err="1" smtClean="0">
                <a:solidFill>
                  <a:schemeClr val="tx1"/>
                </a:solidFill>
                <a:latin typeface="+mn-lt"/>
              </a:rPr>
              <a:t>Thorazine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, Codeine, Laughing Gas, and Vitamin A 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1" y="6106180"/>
            <a:ext cx="91439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 dirty="0" smtClean="0">
                <a:solidFill>
                  <a:srgbClr val="C00000"/>
                </a:solidFill>
                <a:sym typeface="Symbol" pitchFamily="18" charset="2"/>
              </a:rPr>
              <a:t>Which ones were given to Lindsay???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80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14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39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4</a:t>
            </a:r>
            <a:r>
              <a:rPr lang="en-US" sz="2400" baseline="30000" dirty="0" smtClean="0">
                <a:solidFill>
                  <a:schemeClr val="tx1"/>
                </a:solidFill>
              </a:rPr>
              <a:t>th</a:t>
            </a:r>
            <a:r>
              <a:rPr lang="en-US" sz="2400" dirty="0" smtClean="0">
                <a:solidFill>
                  <a:schemeClr val="tx1"/>
                </a:solidFill>
              </a:rPr>
              <a:t> Relationship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13228" y="1574935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C00000"/>
                </a:solidFill>
              </a:rPr>
              <a:t>We </a:t>
            </a:r>
            <a:r>
              <a:rPr lang="en-US" sz="2400" i="1" dirty="0" smtClean="0">
                <a:solidFill>
                  <a:srgbClr val="C00000"/>
                </a:solidFill>
              </a:rPr>
              <a:t>could</a:t>
            </a:r>
            <a:r>
              <a:rPr lang="en-US" sz="2400" b="0" dirty="0" smtClean="0">
                <a:solidFill>
                  <a:srgbClr val="C00000"/>
                </a:solidFill>
              </a:rPr>
              <a:t> try and create a relationship between patient and drug</a:t>
            </a:r>
            <a:endParaRPr lang="en-US" sz="2400" b="0" dirty="0">
              <a:solidFill>
                <a:srgbClr val="C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43000" y="2209800"/>
            <a:ext cx="7112000" cy="914401"/>
            <a:chOff x="1143000" y="2209800"/>
            <a:chExt cx="7112000" cy="914401"/>
          </a:xfrm>
        </p:grpSpPr>
        <p:grpSp>
          <p:nvGrpSpPr>
            <p:cNvPr id="79" name="Group 78"/>
            <p:cNvGrpSpPr/>
            <p:nvPr/>
          </p:nvGrpSpPr>
          <p:grpSpPr>
            <a:xfrm>
              <a:off x="3581399" y="2209800"/>
              <a:ext cx="2057401" cy="914401"/>
              <a:chOff x="3581399" y="2590800"/>
              <a:chExt cx="2057401" cy="914401"/>
            </a:xfrm>
          </p:grpSpPr>
          <p:sp>
            <p:nvSpPr>
              <p:cNvPr id="130" name="Line 59"/>
              <p:cNvSpPr>
                <a:spLocks noChangeShapeType="1"/>
              </p:cNvSpPr>
              <p:nvPr/>
            </p:nvSpPr>
            <p:spPr bwMode="auto">
              <a:xfrm flipH="1">
                <a:off x="3604052" y="2590800"/>
                <a:ext cx="2034747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Line 59"/>
              <p:cNvSpPr>
                <a:spLocks noChangeShapeType="1"/>
              </p:cNvSpPr>
              <p:nvPr/>
            </p:nvSpPr>
            <p:spPr bwMode="auto">
              <a:xfrm flipH="1">
                <a:off x="5638800" y="2590801"/>
                <a:ext cx="0" cy="914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1" dirty="0"/>
              </a:p>
            </p:txBody>
          </p:sp>
          <p:sp>
            <p:nvSpPr>
              <p:cNvPr id="132" name="Line 59"/>
              <p:cNvSpPr>
                <a:spLocks noChangeShapeType="1"/>
              </p:cNvSpPr>
              <p:nvPr/>
            </p:nvSpPr>
            <p:spPr bwMode="auto">
              <a:xfrm flipH="1" flipV="1">
                <a:off x="3581399" y="3505200"/>
                <a:ext cx="2057400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Line 59"/>
              <p:cNvSpPr>
                <a:spLocks noChangeShapeType="1"/>
              </p:cNvSpPr>
              <p:nvPr/>
            </p:nvSpPr>
            <p:spPr bwMode="auto">
              <a:xfrm flipH="1">
                <a:off x="3581400" y="2590800"/>
                <a:ext cx="0" cy="914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1" dirty="0"/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1143000" y="2209800"/>
              <a:ext cx="7112000" cy="914400"/>
              <a:chOff x="1600200" y="2514600"/>
              <a:chExt cx="7112000" cy="914400"/>
            </a:xfrm>
          </p:grpSpPr>
          <p:sp>
            <p:nvSpPr>
              <p:cNvPr id="117" name="Text Box 10"/>
              <p:cNvSpPr txBox="1">
                <a:spLocks noChangeArrowheads="1"/>
              </p:cNvSpPr>
              <p:nvPr/>
            </p:nvSpPr>
            <p:spPr bwMode="auto">
              <a:xfrm>
                <a:off x="1600200" y="2801692"/>
                <a:ext cx="1600200" cy="40011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Patient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8" name="Group 117"/>
              <p:cNvGrpSpPr/>
              <p:nvPr/>
            </p:nvGrpSpPr>
            <p:grpSpPr>
              <a:xfrm>
                <a:off x="3200400" y="2514600"/>
                <a:ext cx="2895600" cy="914400"/>
                <a:chOff x="2743200" y="1752600"/>
                <a:chExt cx="2895600" cy="914400"/>
              </a:xfrm>
            </p:grpSpPr>
            <p:grpSp>
              <p:nvGrpSpPr>
                <p:cNvPr id="126" name="Group 125"/>
                <p:cNvGrpSpPr/>
                <p:nvPr/>
              </p:nvGrpSpPr>
              <p:grpSpPr>
                <a:xfrm>
                  <a:off x="3604054" y="1752600"/>
                  <a:ext cx="2034746" cy="914400"/>
                  <a:chOff x="3604054" y="1752600"/>
                  <a:chExt cx="2034746" cy="914400"/>
                </a:xfrm>
              </p:grpSpPr>
              <p:sp>
                <p:nvSpPr>
                  <p:cNvPr id="128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3604054" y="1752600"/>
                    <a:ext cx="2034746" cy="914400"/>
                  </a:xfrm>
                  <a:prstGeom prst="diamond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9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8600" y="1981200"/>
                    <a:ext cx="1208902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Suffers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27" name="Line 15"/>
                <p:cNvSpPr>
                  <a:spLocks noChangeShapeType="1"/>
                </p:cNvSpPr>
                <p:nvPr/>
              </p:nvSpPr>
              <p:spPr bwMode="auto">
                <a:xfrm>
                  <a:off x="2743200" y="2209800"/>
                  <a:ext cx="93911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9" name="Group 118"/>
              <p:cNvGrpSpPr>
                <a:grpSpLocks/>
              </p:cNvGrpSpPr>
              <p:nvPr/>
            </p:nvGrpSpPr>
            <p:grpSpPr bwMode="auto">
              <a:xfrm>
                <a:off x="6045200" y="2780116"/>
                <a:ext cx="2667000" cy="400050"/>
                <a:chOff x="3408" y="3744"/>
                <a:chExt cx="1680" cy="252"/>
              </a:xfrm>
            </p:grpSpPr>
            <p:sp>
              <p:nvSpPr>
                <p:cNvPr id="12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080" y="3744"/>
                  <a:ext cx="1008" cy="25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sz="2000" dirty="0" smtClean="0">
                      <a:solidFill>
                        <a:schemeClr val="tx1"/>
                      </a:solidFill>
                    </a:rPr>
                    <a:t>Illness</a:t>
                  </a:r>
                  <a:endParaRPr lang="en-US" sz="2400" b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5" name="Line 18"/>
                <p:cNvSpPr>
                  <a:spLocks noChangeShapeType="1"/>
                </p:cNvSpPr>
                <p:nvPr/>
              </p:nvSpPr>
              <p:spPr bwMode="auto">
                <a:xfrm>
                  <a:off x="3408" y="3888"/>
                  <a:ext cx="672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0" name="Group 27"/>
              <p:cNvGrpSpPr>
                <a:grpSpLocks/>
              </p:cNvGrpSpPr>
              <p:nvPr/>
            </p:nvGrpSpPr>
            <p:grpSpPr bwMode="auto">
              <a:xfrm>
                <a:off x="6785427" y="2791523"/>
                <a:ext cx="326573" cy="434386"/>
                <a:chOff x="3888" y="960"/>
                <a:chExt cx="192" cy="288"/>
              </a:xfrm>
            </p:grpSpPr>
            <p:sp>
              <p:nvSpPr>
                <p:cNvPr id="122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888" y="960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Line 16"/>
                <p:cNvSpPr>
                  <a:spLocks noChangeShapeType="1"/>
                </p:cNvSpPr>
                <p:nvPr/>
              </p:nvSpPr>
              <p:spPr bwMode="auto">
                <a:xfrm>
                  <a:off x="3888" y="1104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1" name="Oval 28"/>
              <p:cNvSpPr>
                <a:spLocks noChangeArrowheads="1"/>
              </p:cNvSpPr>
              <p:nvPr/>
            </p:nvSpPr>
            <p:spPr bwMode="auto">
              <a:xfrm>
                <a:off x="6480629" y="2843616"/>
                <a:ext cx="304800" cy="3048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 flipH="1">
              <a:off x="2743200" y="2461214"/>
              <a:ext cx="245752" cy="434386"/>
              <a:chOff x="6480627" y="1066800"/>
              <a:chExt cx="326573" cy="434386"/>
            </a:xfrm>
          </p:grpSpPr>
          <p:sp>
            <p:nvSpPr>
              <p:cNvPr id="84" name="Line 15"/>
              <p:cNvSpPr>
                <a:spLocks noChangeShapeType="1"/>
              </p:cNvSpPr>
              <p:nvPr/>
            </p:nvSpPr>
            <p:spPr bwMode="auto">
              <a:xfrm flipH="1">
                <a:off x="6480627" y="1066800"/>
                <a:ext cx="326573" cy="21719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16"/>
              <p:cNvSpPr>
                <a:spLocks noChangeShapeType="1"/>
              </p:cNvSpPr>
              <p:nvPr/>
            </p:nvSpPr>
            <p:spPr bwMode="auto">
              <a:xfrm>
                <a:off x="6480627" y="1283993"/>
                <a:ext cx="326573" cy="21719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" name="Oval 28"/>
            <p:cNvSpPr>
              <a:spLocks noChangeArrowheads="1"/>
            </p:cNvSpPr>
            <p:nvPr/>
          </p:nvSpPr>
          <p:spPr bwMode="auto">
            <a:xfrm>
              <a:off x="2971800" y="2514600"/>
              <a:ext cx="304800" cy="304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" name="Line 15"/>
          <p:cNvSpPr>
            <a:spLocks noChangeShapeType="1"/>
          </p:cNvSpPr>
          <p:nvPr/>
        </p:nvSpPr>
        <p:spPr bwMode="auto">
          <a:xfrm flipV="1">
            <a:off x="1943100" y="2897001"/>
            <a:ext cx="3629" cy="22845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7" name="Group 136"/>
          <p:cNvGrpSpPr/>
          <p:nvPr/>
        </p:nvGrpSpPr>
        <p:grpSpPr>
          <a:xfrm>
            <a:off x="6361099" y="5486400"/>
            <a:ext cx="420701" cy="355776"/>
            <a:chOff x="6480627" y="1066800"/>
            <a:chExt cx="326573" cy="434386"/>
          </a:xfrm>
        </p:grpSpPr>
        <p:sp>
          <p:nvSpPr>
            <p:cNvPr id="139" name="Line 15"/>
            <p:cNvSpPr>
              <a:spLocks noChangeShapeType="1"/>
            </p:cNvSpPr>
            <p:nvPr/>
          </p:nvSpPr>
          <p:spPr bwMode="auto">
            <a:xfrm flipH="1">
              <a:off x="6480627" y="1066800"/>
              <a:ext cx="326573" cy="217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16"/>
            <p:cNvSpPr>
              <a:spLocks noChangeShapeType="1"/>
            </p:cNvSpPr>
            <p:nvPr/>
          </p:nvSpPr>
          <p:spPr bwMode="auto">
            <a:xfrm>
              <a:off x="6480627" y="1283993"/>
              <a:ext cx="326573" cy="217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8" name="Oval 28"/>
          <p:cNvSpPr>
            <a:spLocks noChangeArrowheads="1"/>
          </p:cNvSpPr>
          <p:nvPr/>
        </p:nvSpPr>
        <p:spPr bwMode="auto">
          <a:xfrm>
            <a:off x="6059714" y="5486400"/>
            <a:ext cx="264886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400799" y="2847976"/>
            <a:ext cx="2057401" cy="3019424"/>
            <a:chOff x="6400799" y="2847976"/>
            <a:chExt cx="2057401" cy="3019424"/>
          </a:xfrm>
        </p:grpSpPr>
        <p:grpSp>
          <p:nvGrpSpPr>
            <p:cNvPr id="10" name="Group 9"/>
            <p:cNvGrpSpPr/>
            <p:nvPr/>
          </p:nvGrpSpPr>
          <p:grpSpPr>
            <a:xfrm>
              <a:off x="6400799" y="3653082"/>
              <a:ext cx="2057401" cy="918918"/>
              <a:chOff x="3962399" y="4267200"/>
              <a:chExt cx="2057401" cy="918918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3962399" y="4267200"/>
                <a:ext cx="2057401" cy="914401"/>
                <a:chOff x="3581399" y="2590800"/>
                <a:chExt cx="2057401" cy="914401"/>
              </a:xfrm>
            </p:grpSpPr>
            <p:sp>
              <p:nvSpPr>
                <p:cNvPr id="154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3604052" y="2590800"/>
                  <a:ext cx="2034747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5638800" y="2590801"/>
                  <a:ext cx="0" cy="9144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1" dirty="0"/>
                </a:p>
              </p:txBody>
            </p:sp>
            <p:sp>
              <p:nvSpPr>
                <p:cNvPr id="156" name="Line 59"/>
                <p:cNvSpPr>
                  <a:spLocks noChangeShapeType="1"/>
                </p:cNvSpPr>
                <p:nvPr/>
              </p:nvSpPr>
              <p:spPr bwMode="auto">
                <a:xfrm flipH="1" flipV="1">
                  <a:off x="3581399" y="3505200"/>
                  <a:ext cx="2057400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3581400" y="2590800"/>
                  <a:ext cx="0" cy="9144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1" dirty="0"/>
                </a:p>
              </p:txBody>
            </p:sp>
          </p:grpSp>
          <p:grpSp>
            <p:nvGrpSpPr>
              <p:cNvPr id="150" name="Group 149"/>
              <p:cNvGrpSpPr/>
              <p:nvPr/>
            </p:nvGrpSpPr>
            <p:grpSpPr>
              <a:xfrm>
                <a:off x="3985054" y="4271718"/>
                <a:ext cx="2034746" cy="914400"/>
                <a:chOff x="3604054" y="1752600"/>
                <a:chExt cx="2034746" cy="914400"/>
              </a:xfrm>
            </p:grpSpPr>
            <p:sp>
              <p:nvSpPr>
                <p:cNvPr id="152" name="AutoShape 11"/>
                <p:cNvSpPr>
                  <a:spLocks noChangeArrowheads="1"/>
                </p:cNvSpPr>
                <p:nvPr/>
              </p:nvSpPr>
              <p:spPr bwMode="auto">
                <a:xfrm>
                  <a:off x="3604054" y="1752600"/>
                  <a:ext cx="2034746" cy="914400"/>
                </a:xfrm>
                <a:prstGeom prst="diamond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038600" y="1981200"/>
                  <a:ext cx="12954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400" dirty="0" smtClean="0">
                      <a:solidFill>
                        <a:schemeClr val="tx1"/>
                      </a:solidFill>
                    </a:rPr>
                    <a:t>Require</a:t>
                  </a:r>
                  <a:endParaRPr lang="en-US" sz="2400" b="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48" name="Text Box 14"/>
            <p:cNvSpPr txBox="1">
              <a:spLocks noChangeArrowheads="1"/>
            </p:cNvSpPr>
            <p:nvPr/>
          </p:nvSpPr>
          <p:spPr bwMode="auto">
            <a:xfrm>
              <a:off x="6781800" y="5467350"/>
              <a:ext cx="1600200" cy="40005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 dirty="0" smtClean="0">
                  <a:solidFill>
                    <a:schemeClr val="tx1"/>
                  </a:solidFill>
                </a:rPr>
                <a:t>Drugs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  <p:sp>
          <p:nvSpPr>
            <p:cNvPr id="149" name="Line 18"/>
            <p:cNvSpPr>
              <a:spLocks noChangeShapeType="1"/>
            </p:cNvSpPr>
            <p:nvPr/>
          </p:nvSpPr>
          <p:spPr bwMode="auto">
            <a:xfrm>
              <a:off x="7448549" y="4594813"/>
              <a:ext cx="19051" cy="8725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4" name="Group 27"/>
            <p:cNvGrpSpPr>
              <a:grpSpLocks/>
            </p:cNvGrpSpPr>
            <p:nvPr/>
          </p:nvGrpSpPr>
          <p:grpSpPr bwMode="auto">
            <a:xfrm rot="5400000">
              <a:off x="7285590" y="5072981"/>
              <a:ext cx="361951" cy="426789"/>
              <a:chOff x="3888" y="960"/>
              <a:chExt cx="192" cy="288"/>
            </a:xfrm>
          </p:grpSpPr>
          <p:sp>
            <p:nvSpPr>
              <p:cNvPr id="146" name="Line 15"/>
              <p:cNvSpPr>
                <a:spLocks noChangeShapeType="1"/>
              </p:cNvSpPr>
              <p:nvPr/>
            </p:nvSpPr>
            <p:spPr bwMode="auto">
              <a:xfrm flipH="1">
                <a:off x="3888" y="960"/>
                <a:ext cx="19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Line 16"/>
              <p:cNvSpPr>
                <a:spLocks noChangeShapeType="1"/>
              </p:cNvSpPr>
              <p:nvPr/>
            </p:nvSpPr>
            <p:spPr bwMode="auto">
              <a:xfrm>
                <a:off x="3888" y="1104"/>
                <a:ext cx="19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" name="Oval 28"/>
            <p:cNvSpPr>
              <a:spLocks noChangeArrowheads="1"/>
            </p:cNvSpPr>
            <p:nvPr/>
          </p:nvSpPr>
          <p:spPr bwMode="auto">
            <a:xfrm>
              <a:off x="7315200" y="4800600"/>
              <a:ext cx="304800" cy="304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8" name="Group 27"/>
            <p:cNvGrpSpPr>
              <a:grpSpLocks/>
            </p:cNvGrpSpPr>
            <p:nvPr/>
          </p:nvGrpSpPr>
          <p:grpSpPr bwMode="auto">
            <a:xfrm rot="5400000" flipH="1">
              <a:off x="7306593" y="2810793"/>
              <a:ext cx="352424" cy="426789"/>
              <a:chOff x="3888" y="960"/>
              <a:chExt cx="192" cy="288"/>
            </a:xfrm>
          </p:grpSpPr>
          <p:sp>
            <p:nvSpPr>
              <p:cNvPr id="159" name="Line 15"/>
              <p:cNvSpPr>
                <a:spLocks noChangeShapeType="1"/>
              </p:cNvSpPr>
              <p:nvPr/>
            </p:nvSpPr>
            <p:spPr bwMode="auto">
              <a:xfrm flipH="1">
                <a:off x="3888" y="960"/>
                <a:ext cx="19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Line 16"/>
              <p:cNvSpPr>
                <a:spLocks noChangeShapeType="1"/>
              </p:cNvSpPr>
              <p:nvPr/>
            </p:nvSpPr>
            <p:spPr bwMode="auto">
              <a:xfrm>
                <a:off x="3888" y="1104"/>
                <a:ext cx="19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1" name="Line 18"/>
            <p:cNvSpPr>
              <a:spLocks noChangeShapeType="1"/>
            </p:cNvSpPr>
            <p:nvPr/>
          </p:nvSpPr>
          <p:spPr bwMode="auto">
            <a:xfrm>
              <a:off x="7467600" y="2895600"/>
              <a:ext cx="0" cy="7201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7315200" y="3200400"/>
              <a:ext cx="304800" cy="304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5" name="Line 15"/>
          <p:cNvSpPr>
            <a:spLocks noChangeShapeType="1"/>
          </p:cNvSpPr>
          <p:nvPr/>
        </p:nvSpPr>
        <p:spPr bwMode="auto">
          <a:xfrm flipV="1">
            <a:off x="2988952" y="3047999"/>
            <a:ext cx="0" cy="37504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914400" y="5181600"/>
            <a:ext cx="5867400" cy="914400"/>
            <a:chOff x="914400" y="5181600"/>
            <a:chExt cx="5867400" cy="914400"/>
          </a:xfrm>
        </p:grpSpPr>
        <p:grpSp>
          <p:nvGrpSpPr>
            <p:cNvPr id="164" name="Group 163"/>
            <p:cNvGrpSpPr/>
            <p:nvPr/>
          </p:nvGrpSpPr>
          <p:grpSpPr>
            <a:xfrm>
              <a:off x="914400" y="5181600"/>
              <a:ext cx="2034746" cy="914400"/>
              <a:chOff x="3604054" y="1752600"/>
              <a:chExt cx="2034746" cy="914400"/>
            </a:xfrm>
          </p:grpSpPr>
          <p:sp>
            <p:nvSpPr>
              <p:cNvPr id="166" name="AutoShape 11"/>
              <p:cNvSpPr>
                <a:spLocks noChangeArrowheads="1"/>
              </p:cNvSpPr>
              <p:nvPr/>
            </p:nvSpPr>
            <p:spPr bwMode="auto">
              <a:xfrm>
                <a:off x="3604054" y="1752600"/>
                <a:ext cx="2034746" cy="91440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Text Box 12"/>
              <p:cNvSpPr txBox="1">
                <a:spLocks noChangeArrowheads="1"/>
              </p:cNvSpPr>
              <p:nvPr/>
            </p:nvSpPr>
            <p:spPr bwMode="auto">
              <a:xfrm>
                <a:off x="4038600" y="1981200"/>
                <a:ext cx="131667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Is Given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68" name="Line 15"/>
            <p:cNvSpPr>
              <a:spLocks noChangeShapeType="1"/>
            </p:cNvSpPr>
            <p:nvPr/>
          </p:nvSpPr>
          <p:spPr bwMode="auto">
            <a:xfrm>
              <a:off x="2946400" y="5638800"/>
              <a:ext cx="3835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9" name="Text Box 5"/>
          <p:cNvSpPr txBox="1">
            <a:spLocks noChangeArrowheads="1"/>
          </p:cNvSpPr>
          <p:nvPr/>
        </p:nvSpPr>
        <p:spPr bwMode="auto">
          <a:xfrm>
            <a:off x="2739571" y="4648200"/>
            <a:ext cx="4042229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2000" b="0" dirty="0" smtClean="0">
                <a:solidFill>
                  <a:schemeClr val="tx1"/>
                </a:solidFill>
              </a:rPr>
              <a:t>Given one Patient, how many Drugs?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70" name="Line 15"/>
          <p:cNvSpPr>
            <a:spLocks noChangeShapeType="1"/>
          </p:cNvSpPr>
          <p:nvPr/>
        </p:nvSpPr>
        <p:spPr bwMode="auto">
          <a:xfrm>
            <a:off x="6476999" y="4977388"/>
            <a:ext cx="14513" cy="432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" name="Text Box 5"/>
          <p:cNvSpPr txBox="1">
            <a:spLocks noChangeArrowheads="1"/>
          </p:cNvSpPr>
          <p:nvPr/>
        </p:nvSpPr>
        <p:spPr bwMode="auto">
          <a:xfrm>
            <a:off x="4724400" y="4903857"/>
            <a:ext cx="16002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2000" b="0" dirty="0" smtClean="0">
                <a:solidFill>
                  <a:schemeClr val="tx1"/>
                </a:solidFill>
              </a:rPr>
              <a:t>Mandatory?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72" name="Line 15"/>
          <p:cNvSpPr>
            <a:spLocks noChangeShapeType="1"/>
          </p:cNvSpPr>
          <p:nvPr/>
        </p:nvSpPr>
        <p:spPr bwMode="auto">
          <a:xfrm>
            <a:off x="6157687" y="5181600"/>
            <a:ext cx="14513" cy="209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" name="Text Box 5"/>
          <p:cNvSpPr txBox="1">
            <a:spLocks noChangeArrowheads="1"/>
          </p:cNvSpPr>
          <p:nvPr/>
        </p:nvSpPr>
        <p:spPr bwMode="auto">
          <a:xfrm>
            <a:off x="2663371" y="3423047"/>
            <a:ext cx="274683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2000" b="0" dirty="0" smtClean="0">
                <a:solidFill>
                  <a:schemeClr val="tx1"/>
                </a:solidFill>
              </a:rPr>
              <a:t>Given one Drug, how many Patients?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74" name="Line 15"/>
          <p:cNvSpPr>
            <a:spLocks noChangeShapeType="1"/>
          </p:cNvSpPr>
          <p:nvPr/>
        </p:nvSpPr>
        <p:spPr bwMode="auto">
          <a:xfrm flipV="1">
            <a:off x="1828800" y="3048000"/>
            <a:ext cx="258124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" name="Line 15"/>
          <p:cNvSpPr>
            <a:spLocks noChangeShapeType="1"/>
          </p:cNvSpPr>
          <p:nvPr/>
        </p:nvSpPr>
        <p:spPr bwMode="auto">
          <a:xfrm flipV="1">
            <a:off x="2286000" y="3048000"/>
            <a:ext cx="68580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" name="Text Box 5"/>
          <p:cNvSpPr txBox="1">
            <a:spLocks noChangeArrowheads="1"/>
          </p:cNvSpPr>
          <p:nvPr/>
        </p:nvSpPr>
        <p:spPr bwMode="auto">
          <a:xfrm>
            <a:off x="2667000" y="3989457"/>
            <a:ext cx="16002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2000" b="0" dirty="0" smtClean="0">
                <a:solidFill>
                  <a:schemeClr val="tx1"/>
                </a:solidFill>
              </a:rPr>
              <a:t>Mandatory?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177" name="Line 15"/>
          <p:cNvSpPr>
            <a:spLocks noChangeShapeType="1"/>
          </p:cNvSpPr>
          <p:nvPr/>
        </p:nvSpPr>
        <p:spPr bwMode="auto">
          <a:xfrm flipV="1">
            <a:off x="2514600" y="41910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" name="Line 15"/>
          <p:cNvSpPr>
            <a:spLocks noChangeShapeType="1"/>
          </p:cNvSpPr>
          <p:nvPr/>
        </p:nvSpPr>
        <p:spPr bwMode="auto">
          <a:xfrm flipV="1">
            <a:off x="2514600" y="32004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" name="Line 15"/>
          <p:cNvSpPr>
            <a:spLocks noChangeShapeType="1"/>
          </p:cNvSpPr>
          <p:nvPr/>
        </p:nvSpPr>
        <p:spPr bwMode="auto">
          <a:xfrm>
            <a:off x="2286000" y="32004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Line 15"/>
          <p:cNvSpPr>
            <a:spLocks noChangeShapeType="1"/>
          </p:cNvSpPr>
          <p:nvPr/>
        </p:nvSpPr>
        <p:spPr bwMode="auto">
          <a:xfrm flipV="1">
            <a:off x="1828800" y="3200400"/>
            <a:ext cx="258124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3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151" grpId="0" animBg="1"/>
      <p:bldP spid="138" grpId="0" animBg="1"/>
      <p:bldP spid="165" grpId="0" animBg="1"/>
      <p:bldP spid="169" grpId="0"/>
      <p:bldP spid="170" grpId="0" animBg="1"/>
      <p:bldP spid="171" grpId="0"/>
      <p:bldP spid="172" grpId="0" animBg="1"/>
      <p:bldP spid="173" grpId="0"/>
      <p:bldP spid="174" grpId="0" animBg="1"/>
      <p:bldP spid="175" grpId="0" animBg="1"/>
      <p:bldP spid="176" grpId="0"/>
      <p:bldP spid="177" grpId="0" animBg="1"/>
      <p:bldP spid="178" grpId="0" animBg="1"/>
      <p:bldP spid="179" grpId="0" animBg="1"/>
      <p:bldP spid="1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4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dirty="0"/>
              <a:t>CIS 4365 </a:t>
            </a:r>
            <a:r>
              <a:rPr lang="en-US" i="1" dirty="0" smtClean="0"/>
              <a:t>		Entity </a:t>
            </a:r>
            <a:r>
              <a:rPr lang="en-US" i="1" dirty="0" smtClean="0"/>
              <a:t>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Simplifying/Elucidating the Problem Semantics: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9600" y="16764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i="1" dirty="0">
                <a:solidFill>
                  <a:schemeClr val="tx1"/>
                </a:solidFill>
              </a:rPr>
              <a:t>“A </a:t>
            </a:r>
            <a:r>
              <a:rPr lang="en-US" sz="2400" dirty="0">
                <a:solidFill>
                  <a:schemeClr val="tx1"/>
                </a:solidFill>
              </a:rPr>
              <a:t>Physician</a:t>
            </a:r>
            <a:r>
              <a:rPr lang="en-US" sz="2400" b="0" i="1" dirty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Treat</a:t>
            </a:r>
            <a:r>
              <a:rPr lang="en-US" sz="2400" b="0" i="1" dirty="0">
                <a:solidFill>
                  <a:schemeClr val="tx1"/>
                </a:solidFill>
              </a:rPr>
              <a:t>s many </a:t>
            </a:r>
            <a:r>
              <a:rPr lang="en-US" sz="2400" dirty="0">
                <a:solidFill>
                  <a:schemeClr val="tx1"/>
                </a:solidFill>
              </a:rPr>
              <a:t>Patient</a:t>
            </a:r>
            <a:r>
              <a:rPr lang="en-US" sz="2400" b="0" i="1" dirty="0">
                <a:solidFill>
                  <a:schemeClr val="tx1"/>
                </a:solidFill>
              </a:rPr>
              <a:t>s.” 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848600" y="16764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Given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609600" y="19812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i="1" dirty="0">
                <a:solidFill>
                  <a:schemeClr val="tx1"/>
                </a:solidFill>
              </a:rPr>
              <a:t>“A </a:t>
            </a:r>
            <a:r>
              <a:rPr lang="en-US" sz="2400" dirty="0">
                <a:solidFill>
                  <a:schemeClr val="tx1"/>
                </a:solidFill>
              </a:rPr>
              <a:t>Patient</a:t>
            </a:r>
            <a:r>
              <a:rPr lang="en-US" sz="2400" b="0" i="1" dirty="0">
                <a:solidFill>
                  <a:schemeClr val="tx1"/>
                </a:solidFill>
              </a:rPr>
              <a:t> is </a:t>
            </a:r>
            <a:r>
              <a:rPr lang="en-US" sz="2400" b="0" dirty="0">
                <a:solidFill>
                  <a:schemeClr val="tx1"/>
                </a:solidFill>
              </a:rPr>
              <a:t>Treat</a:t>
            </a:r>
            <a:r>
              <a:rPr lang="en-US" sz="2400" b="0" i="1" dirty="0">
                <a:solidFill>
                  <a:schemeClr val="tx1"/>
                </a:solidFill>
              </a:rPr>
              <a:t>ed by only one Primary </a:t>
            </a:r>
            <a:r>
              <a:rPr lang="en-US" sz="2400" dirty="0" smtClean="0">
                <a:solidFill>
                  <a:schemeClr val="tx1"/>
                </a:solidFill>
              </a:rPr>
              <a:t>Physician</a:t>
            </a:r>
            <a:r>
              <a:rPr lang="en-US" sz="2400" b="0" i="1" dirty="0">
                <a:solidFill>
                  <a:schemeClr val="tx1"/>
                </a:solidFill>
              </a:rPr>
              <a:t>.” 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848600" y="19812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Given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09600" y="25908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i="1" dirty="0">
                <a:solidFill>
                  <a:schemeClr val="tx1"/>
                </a:solidFill>
              </a:rPr>
              <a:t>“Many </a:t>
            </a:r>
            <a:r>
              <a:rPr lang="en-US" sz="2400" dirty="0">
                <a:solidFill>
                  <a:schemeClr val="tx1"/>
                </a:solidFill>
              </a:rPr>
              <a:t>Patient</a:t>
            </a:r>
            <a:r>
              <a:rPr lang="en-US" sz="2400" i="1" dirty="0">
                <a:solidFill>
                  <a:schemeClr val="tx1"/>
                </a:solidFill>
              </a:rPr>
              <a:t>s</a:t>
            </a:r>
            <a:r>
              <a:rPr lang="en-US" sz="2400" b="0" i="1" dirty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Suffer</a:t>
            </a:r>
            <a:r>
              <a:rPr lang="en-US" sz="2400" b="0" i="1" dirty="0">
                <a:solidFill>
                  <a:schemeClr val="tx1"/>
                </a:solidFill>
              </a:rPr>
              <a:t> many </a:t>
            </a:r>
            <a:r>
              <a:rPr lang="en-US" sz="2400" dirty="0">
                <a:solidFill>
                  <a:schemeClr val="tx1"/>
                </a:solidFill>
              </a:rPr>
              <a:t>Illness</a:t>
            </a:r>
            <a:r>
              <a:rPr lang="en-US" sz="2400" b="0" i="1" dirty="0">
                <a:solidFill>
                  <a:schemeClr val="tx1"/>
                </a:solidFill>
              </a:rPr>
              <a:t>es.” 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7848600" y="2590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Inferred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609600" y="35052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i="1" dirty="0">
                <a:solidFill>
                  <a:schemeClr val="tx1"/>
                </a:solidFill>
              </a:rPr>
              <a:t>“Many </a:t>
            </a:r>
            <a:r>
              <a:rPr lang="en-US" sz="2400" dirty="0">
                <a:solidFill>
                  <a:schemeClr val="tx1"/>
                </a:solidFill>
              </a:rPr>
              <a:t>Illness</a:t>
            </a:r>
            <a:r>
              <a:rPr lang="en-US" sz="2400" b="0" i="1" dirty="0">
                <a:solidFill>
                  <a:schemeClr val="tx1"/>
                </a:solidFill>
              </a:rPr>
              <a:t>es </a:t>
            </a:r>
            <a:r>
              <a:rPr lang="en-US" sz="2400" b="0" dirty="0">
                <a:solidFill>
                  <a:schemeClr val="tx1"/>
                </a:solidFill>
              </a:rPr>
              <a:t>Require</a:t>
            </a:r>
            <a:r>
              <a:rPr lang="en-US" sz="2400" b="0" i="1" dirty="0">
                <a:solidFill>
                  <a:schemeClr val="tx1"/>
                </a:solidFill>
              </a:rPr>
              <a:t> many </a:t>
            </a:r>
            <a:r>
              <a:rPr lang="en-US" sz="2400" dirty="0" smtClean="0">
                <a:solidFill>
                  <a:schemeClr val="tx1"/>
                </a:solidFill>
              </a:rPr>
              <a:t>Drug</a:t>
            </a:r>
            <a:r>
              <a:rPr lang="en-US" sz="2400" b="0" dirty="0" smtClean="0">
                <a:solidFill>
                  <a:schemeClr val="tx1"/>
                </a:solidFill>
              </a:rPr>
              <a:t>s</a:t>
            </a:r>
            <a:r>
              <a:rPr lang="en-US" sz="2400" b="0" i="1" dirty="0" smtClean="0">
                <a:solidFill>
                  <a:schemeClr val="tx1"/>
                </a:solidFill>
              </a:rPr>
              <a:t>” </a:t>
            </a:r>
            <a:endParaRPr lang="en-US" sz="2400" b="0" i="1" dirty="0">
              <a:solidFill>
                <a:schemeClr val="tx1"/>
              </a:solidFill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7848600" y="2895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Inferred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609600" y="4495800"/>
            <a:ext cx="708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i="1" dirty="0">
                <a:solidFill>
                  <a:schemeClr val="tx1"/>
                </a:solidFill>
              </a:rPr>
              <a:t>“A </a:t>
            </a:r>
            <a:r>
              <a:rPr lang="en-US" sz="2400" dirty="0">
                <a:solidFill>
                  <a:schemeClr val="tx1"/>
                </a:solidFill>
              </a:rPr>
              <a:t>Physician</a:t>
            </a:r>
            <a:r>
              <a:rPr lang="en-US" sz="2400" b="0" i="1" dirty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Supervise</a:t>
            </a:r>
            <a:r>
              <a:rPr lang="en-US" sz="2400" b="0" i="1" dirty="0">
                <a:solidFill>
                  <a:schemeClr val="tx1"/>
                </a:solidFill>
              </a:rPr>
              <a:t>s many other </a:t>
            </a:r>
            <a:r>
              <a:rPr lang="en-US" sz="2400" dirty="0">
                <a:solidFill>
                  <a:schemeClr val="tx1"/>
                </a:solidFill>
              </a:rPr>
              <a:t>Physician</a:t>
            </a:r>
            <a:r>
              <a:rPr lang="en-US" sz="2400" b="0" i="1" dirty="0">
                <a:solidFill>
                  <a:schemeClr val="tx1"/>
                </a:solidFill>
              </a:rPr>
              <a:t>s.” 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7924800" y="4495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Inferred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09600" y="4876800"/>
            <a:ext cx="708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i="1" dirty="0">
                <a:solidFill>
                  <a:schemeClr val="tx1"/>
                </a:solidFill>
              </a:rPr>
              <a:t>“A </a:t>
            </a:r>
            <a:r>
              <a:rPr lang="en-US" sz="2400" dirty="0">
                <a:solidFill>
                  <a:schemeClr val="tx1"/>
                </a:solidFill>
              </a:rPr>
              <a:t>Physician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r>
              <a:rPr lang="en-US" sz="2400" b="0" i="1" dirty="0">
                <a:solidFill>
                  <a:schemeClr val="tx1"/>
                </a:solidFill>
              </a:rPr>
              <a:t>is </a:t>
            </a:r>
            <a:r>
              <a:rPr lang="en-US" sz="2400" b="0" dirty="0">
                <a:solidFill>
                  <a:schemeClr val="tx1"/>
                </a:solidFill>
              </a:rPr>
              <a:t>Supervise</a:t>
            </a:r>
            <a:r>
              <a:rPr lang="en-US" sz="2400" b="0" i="1" dirty="0">
                <a:solidFill>
                  <a:schemeClr val="tx1"/>
                </a:solidFill>
              </a:rPr>
              <a:t>d by another </a:t>
            </a:r>
            <a:r>
              <a:rPr lang="en-US" sz="2400" dirty="0">
                <a:solidFill>
                  <a:schemeClr val="tx1"/>
                </a:solidFill>
              </a:rPr>
              <a:t>Physician</a:t>
            </a:r>
            <a:r>
              <a:rPr lang="en-US" sz="2400" b="0" i="1" dirty="0">
                <a:solidFill>
                  <a:schemeClr val="tx1"/>
                </a:solidFill>
              </a:rPr>
              <a:t>.” 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7924800" y="4876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Inferred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685800" y="5567470"/>
            <a:ext cx="87630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We can now identify (based in the original Statement) All of the Entities and their Cardinality and, (implicitly), their constraints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09600" y="2895600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i="1" dirty="0">
                <a:solidFill>
                  <a:schemeClr val="tx1"/>
                </a:solidFill>
              </a:rPr>
              <a:t>“Many </a:t>
            </a:r>
            <a:r>
              <a:rPr lang="en-US" sz="2400" dirty="0">
                <a:solidFill>
                  <a:schemeClr val="tx1"/>
                </a:solidFill>
              </a:rPr>
              <a:t>Illness</a:t>
            </a:r>
            <a:r>
              <a:rPr lang="en-US" sz="2400" b="0" i="1" dirty="0">
                <a:solidFill>
                  <a:schemeClr val="tx1"/>
                </a:solidFill>
              </a:rPr>
              <a:t>es are Suffered by many </a:t>
            </a:r>
            <a:r>
              <a:rPr lang="en-US" sz="2400" dirty="0">
                <a:solidFill>
                  <a:schemeClr val="tx1"/>
                </a:solidFill>
              </a:rPr>
              <a:t>Patient</a:t>
            </a:r>
            <a:r>
              <a:rPr lang="en-US" sz="2400" b="0" i="1" dirty="0">
                <a:solidFill>
                  <a:schemeClr val="tx1"/>
                </a:solidFill>
              </a:rPr>
              <a:t>s.” 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" y="3886200"/>
            <a:ext cx="6172200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 i="1" dirty="0">
                <a:solidFill>
                  <a:schemeClr val="tx1"/>
                </a:solidFill>
              </a:rPr>
              <a:t>“Many </a:t>
            </a:r>
            <a:r>
              <a:rPr lang="en-US" sz="2400" dirty="0" smtClean="0">
                <a:solidFill>
                  <a:schemeClr val="tx1"/>
                </a:solidFill>
              </a:rPr>
              <a:t>Drug</a:t>
            </a:r>
            <a:r>
              <a:rPr lang="en-US" sz="2400" b="0" i="1" dirty="0" smtClean="0">
                <a:solidFill>
                  <a:schemeClr val="tx1"/>
                </a:solidFill>
              </a:rPr>
              <a:t>s </a:t>
            </a:r>
            <a:r>
              <a:rPr lang="en-US" sz="2400" b="0" i="1" dirty="0">
                <a:solidFill>
                  <a:schemeClr val="tx1"/>
                </a:solidFill>
              </a:rPr>
              <a:t>are </a:t>
            </a:r>
            <a:r>
              <a:rPr lang="en-US" sz="2400" b="0" dirty="0">
                <a:solidFill>
                  <a:schemeClr val="tx1"/>
                </a:solidFill>
              </a:rPr>
              <a:t>Require</a:t>
            </a:r>
            <a:r>
              <a:rPr lang="en-US" sz="2400" b="0" i="1" dirty="0">
                <a:solidFill>
                  <a:schemeClr val="tx1"/>
                </a:solidFill>
              </a:rPr>
              <a:t>d by many </a:t>
            </a:r>
            <a:r>
              <a:rPr lang="en-US" sz="2400" dirty="0">
                <a:solidFill>
                  <a:schemeClr val="tx1"/>
                </a:solidFill>
              </a:rPr>
              <a:t>Illness</a:t>
            </a:r>
            <a:r>
              <a:rPr lang="en-US" sz="2400" b="0" i="1" dirty="0">
                <a:solidFill>
                  <a:schemeClr val="tx1"/>
                </a:solidFill>
              </a:rPr>
              <a:t>es.” 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7848600" y="35052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Inferred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7848600" y="38100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Inferred</a:t>
            </a:r>
          </a:p>
        </p:txBody>
      </p:sp>
    </p:spTree>
    <p:extLst>
      <p:ext uri="{BB962C8B-B14F-4D97-AF65-F5344CB8AC3E}">
        <p14:creationId xmlns:p14="http://schemas.microsoft.com/office/powerpoint/2010/main" val="302638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40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4</a:t>
            </a:r>
            <a:r>
              <a:rPr lang="en-US" sz="2400" baseline="30000" dirty="0" smtClean="0">
                <a:solidFill>
                  <a:schemeClr val="tx1"/>
                </a:solidFill>
              </a:rPr>
              <a:t>th</a:t>
            </a:r>
            <a:r>
              <a:rPr lang="en-US" sz="2400" dirty="0" smtClean="0">
                <a:solidFill>
                  <a:schemeClr val="tx1"/>
                </a:solidFill>
              </a:rPr>
              <a:t> Relationship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13228" y="1574935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C00000"/>
                </a:solidFill>
              </a:rPr>
              <a:t>The tables might appear as:</a:t>
            </a:r>
            <a:endParaRPr lang="en-US" sz="2400" b="0" dirty="0">
              <a:solidFill>
                <a:srgbClr val="C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676400" y="2023646"/>
            <a:ext cx="5715000" cy="1710154"/>
            <a:chOff x="1676400" y="2023646"/>
            <a:chExt cx="5715000" cy="1710154"/>
          </a:xfrm>
        </p:grpSpPr>
        <p:grpSp>
          <p:nvGrpSpPr>
            <p:cNvPr id="75" name="Group 74"/>
            <p:cNvGrpSpPr/>
            <p:nvPr/>
          </p:nvGrpSpPr>
          <p:grpSpPr>
            <a:xfrm>
              <a:off x="1676400" y="2023646"/>
              <a:ext cx="1295400" cy="1710154"/>
              <a:chOff x="1447800" y="4953000"/>
              <a:chExt cx="1295400" cy="1710154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1447800" y="4953000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Patient</a:t>
                </a:r>
                <a:endParaRPr lang="en-US" sz="1600" b="1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447800" y="5300246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 smtClean="0"/>
                  <a:t>PatID</a:t>
                </a:r>
                <a:endParaRPr lang="en-US" sz="16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1447800" y="5986046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15888" algn="l"/>
                  </a:tabLst>
                </a:pPr>
                <a:r>
                  <a:rPr lang="en-US" sz="1600" dirty="0"/>
                  <a:t>x </a:t>
                </a:r>
                <a:r>
                  <a:rPr lang="en-US" sz="1600" dirty="0" smtClean="0"/>
                  <a:t>Address</a:t>
                </a:r>
                <a:endParaRPr lang="en-US" sz="16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447800" y="6324600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15888" algn="l"/>
                  </a:tabLst>
                </a:pPr>
                <a:r>
                  <a:rPr lang="en-US" sz="1600" dirty="0" smtClean="0"/>
                  <a:t>~ Physician</a:t>
                </a:r>
                <a:endParaRPr lang="en-US" sz="16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447800" y="5638800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15888" algn="l"/>
                  </a:tabLst>
                </a:pPr>
                <a:r>
                  <a:rPr lang="en-US" sz="1600" dirty="0"/>
                  <a:t>x </a:t>
                </a:r>
                <a:r>
                  <a:rPr lang="en-US" sz="1600" dirty="0" smtClean="0"/>
                  <a:t>Name</a:t>
                </a:r>
                <a:endParaRPr lang="en-US" sz="16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3810000" y="2057400"/>
              <a:ext cx="1295400" cy="1371600"/>
              <a:chOff x="5410200" y="1676400"/>
              <a:chExt cx="1295400" cy="1371600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5410200" y="1676400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Suffers</a:t>
                </a:r>
                <a:endParaRPr lang="en-US" sz="1600" b="1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5410200" y="2023646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 smtClean="0"/>
                  <a:t>•</a:t>
                </a:r>
                <a:r>
                  <a:rPr lang="en-US" sz="1600" dirty="0"/>
                  <a:t> ~</a:t>
                </a:r>
                <a:r>
                  <a:rPr lang="en-US" sz="1600" dirty="0" smtClean="0"/>
                  <a:t> </a:t>
                </a:r>
                <a:r>
                  <a:rPr lang="en-US" sz="1600" dirty="0" err="1" smtClean="0"/>
                  <a:t>PatID</a:t>
                </a:r>
                <a:endParaRPr lang="en-US" sz="1600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5410200" y="2362200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~ </a:t>
                </a:r>
                <a:r>
                  <a:rPr lang="en-US" sz="1600" dirty="0" err="1" smtClean="0"/>
                  <a:t>IllCode</a:t>
                </a:r>
                <a:endParaRPr lang="en-US" sz="1600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5410200" y="2709446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 smtClean="0"/>
                  <a:t>DateSeen</a:t>
                </a:r>
                <a:endParaRPr lang="en-US" sz="1600" dirty="0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5943600" y="2057400"/>
              <a:ext cx="1447800" cy="1024354"/>
              <a:chOff x="7543800" y="1676400"/>
              <a:chExt cx="1447800" cy="1024354"/>
            </a:xfrm>
          </p:grpSpPr>
          <p:sp>
            <p:nvSpPr>
              <p:cNvPr id="93" name="TextBox 92"/>
              <p:cNvSpPr txBox="1"/>
              <p:nvPr/>
            </p:nvSpPr>
            <p:spPr>
              <a:xfrm>
                <a:off x="7543800" y="16764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Illness</a:t>
                </a:r>
                <a:endParaRPr lang="en-US" sz="1600" b="1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7543800" y="2023646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 smtClean="0"/>
                  <a:t>IllCode</a:t>
                </a:r>
                <a:endParaRPr lang="en-US" sz="16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7543800" y="23622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 smtClean="0"/>
                  <a:t>Description</a:t>
                </a:r>
                <a:endParaRPr lang="en-US" sz="1600" dirty="0"/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2895600" y="2231886"/>
              <a:ext cx="914400" cy="246221"/>
              <a:chOff x="4343400" y="2057400"/>
              <a:chExt cx="914400" cy="246221"/>
            </a:xfrm>
          </p:grpSpPr>
          <p:sp>
            <p:nvSpPr>
              <p:cNvPr id="97" name="Line 59"/>
              <p:cNvSpPr>
                <a:spLocks noChangeShapeType="1"/>
              </p:cNvSpPr>
              <p:nvPr/>
            </p:nvSpPr>
            <p:spPr bwMode="auto">
              <a:xfrm flipV="1">
                <a:off x="4457700" y="2057400"/>
                <a:ext cx="8001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8" name="Text Box 24"/>
              <p:cNvSpPr txBox="1">
                <a:spLocks noChangeArrowheads="1"/>
              </p:cNvSpPr>
              <p:nvPr/>
            </p:nvSpPr>
            <p:spPr bwMode="auto">
              <a:xfrm>
                <a:off x="4343400" y="2057400"/>
                <a:ext cx="91440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600" b="0" dirty="0">
                    <a:solidFill>
                      <a:schemeClr val="tx1"/>
                    </a:solidFill>
                    <a:latin typeface="+mn-lt"/>
                  </a:rPr>
                  <a:t>1</a:t>
                </a:r>
                <a:r>
                  <a:rPr lang="en-US" sz="1600" b="0" dirty="0" smtClean="0">
                    <a:solidFill>
                      <a:schemeClr val="tx1"/>
                    </a:solidFill>
                    <a:latin typeface="+mn-lt"/>
                  </a:rPr>
                  <a:t> .. *</a:t>
                </a:r>
                <a:endParaRPr lang="en-US" sz="16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5029200" y="2231886"/>
              <a:ext cx="914400" cy="246221"/>
              <a:chOff x="6477000" y="2057400"/>
              <a:chExt cx="914400" cy="246221"/>
            </a:xfrm>
          </p:grpSpPr>
          <p:sp>
            <p:nvSpPr>
              <p:cNvPr id="100" name="Line 59"/>
              <p:cNvSpPr>
                <a:spLocks noChangeShapeType="1"/>
              </p:cNvSpPr>
              <p:nvPr/>
            </p:nvSpPr>
            <p:spPr bwMode="auto">
              <a:xfrm flipV="1">
                <a:off x="6553200" y="2057400"/>
                <a:ext cx="8001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1" name="Text Box 24"/>
              <p:cNvSpPr txBox="1">
                <a:spLocks noChangeArrowheads="1"/>
              </p:cNvSpPr>
              <p:nvPr/>
            </p:nvSpPr>
            <p:spPr bwMode="auto">
              <a:xfrm>
                <a:off x="6477000" y="2057400"/>
                <a:ext cx="91440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600" b="0" dirty="0" smtClean="0">
                    <a:solidFill>
                      <a:schemeClr val="tx1"/>
                    </a:solidFill>
                    <a:latin typeface="+mn-lt"/>
                  </a:rPr>
                  <a:t>* .. 1</a:t>
                </a:r>
                <a:endParaRPr lang="en-US" sz="16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5943600" y="3012757"/>
            <a:ext cx="1676401" cy="3692843"/>
            <a:chOff x="5943600" y="3012757"/>
            <a:chExt cx="1676401" cy="3692843"/>
          </a:xfrm>
        </p:grpSpPr>
        <p:grpSp>
          <p:nvGrpSpPr>
            <p:cNvPr id="108" name="Group 107"/>
            <p:cNvGrpSpPr/>
            <p:nvPr/>
          </p:nvGrpSpPr>
          <p:grpSpPr>
            <a:xfrm>
              <a:off x="6019800" y="3319046"/>
              <a:ext cx="1295400" cy="1710154"/>
              <a:chOff x="3276600" y="2176046"/>
              <a:chExt cx="1295400" cy="1710154"/>
            </a:xfrm>
          </p:grpSpPr>
          <p:sp>
            <p:nvSpPr>
              <p:cNvPr id="109" name="TextBox 108"/>
              <p:cNvSpPr txBox="1"/>
              <p:nvPr/>
            </p:nvSpPr>
            <p:spPr>
              <a:xfrm>
                <a:off x="3276600" y="2176046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Requires</a:t>
                </a:r>
                <a:endParaRPr lang="en-US" sz="1600" b="1" dirty="0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3276600" y="2523292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 smtClean="0"/>
                  <a:t>•</a:t>
                </a:r>
                <a:r>
                  <a:rPr lang="en-US" sz="1600" dirty="0"/>
                  <a:t> </a:t>
                </a:r>
                <a:r>
                  <a:rPr lang="en-US" sz="1600" dirty="0" err="1" smtClean="0"/>
                  <a:t>IllCode</a:t>
                </a:r>
                <a:endParaRPr lang="en-US" sz="1600" dirty="0"/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3276600" y="2861846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/>
                  <a:t>DrugCode</a:t>
                </a:r>
                <a:endParaRPr lang="en-US" sz="1600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3276600" y="3209092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 smtClean="0"/>
                  <a:t>DateGiven</a:t>
                </a:r>
                <a:endParaRPr lang="en-US" sz="1600" dirty="0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3276600" y="3547646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 </a:t>
                </a:r>
                <a:r>
                  <a:rPr lang="en-US" sz="1600" dirty="0" smtClean="0"/>
                  <a:t> Number</a:t>
                </a:r>
                <a:endParaRPr lang="en-US" sz="1600" dirty="0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5943600" y="5342692"/>
              <a:ext cx="1447800" cy="1362908"/>
              <a:chOff x="5334000" y="2176046"/>
              <a:chExt cx="1447800" cy="1362908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5334000" y="2176046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Drugs</a:t>
                </a:r>
                <a:endParaRPr lang="en-US" sz="1600" b="1" dirty="0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5334000" y="2523292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 smtClean="0"/>
                  <a:t>Drugcode</a:t>
                </a:r>
                <a:endParaRPr lang="en-US" sz="1600" dirty="0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5334000" y="2861846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 smtClean="0"/>
                  <a:t>Name</a:t>
                </a:r>
                <a:endParaRPr lang="en-US" sz="1600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5334000" y="32004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~ </a:t>
                </a:r>
                <a:r>
                  <a:rPr lang="en-US" sz="1600" dirty="0" err="1" smtClean="0"/>
                  <a:t>PatID</a:t>
                </a:r>
                <a:endParaRPr lang="en-US" sz="1600" dirty="0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6629400" y="3012757"/>
              <a:ext cx="990601" cy="492443"/>
              <a:chOff x="6629400" y="3012757"/>
              <a:chExt cx="990601" cy="492443"/>
            </a:xfrm>
          </p:grpSpPr>
          <p:sp>
            <p:nvSpPr>
              <p:cNvPr id="106" name="Line 59"/>
              <p:cNvSpPr>
                <a:spLocks noChangeShapeType="1"/>
              </p:cNvSpPr>
              <p:nvPr/>
            </p:nvSpPr>
            <p:spPr bwMode="auto">
              <a:xfrm flipV="1">
                <a:off x="6629400" y="3081754"/>
                <a:ext cx="0" cy="2710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41" name="Text Box 24"/>
              <p:cNvSpPr txBox="1">
                <a:spLocks noChangeArrowheads="1"/>
              </p:cNvSpPr>
              <p:nvPr/>
            </p:nvSpPr>
            <p:spPr bwMode="auto">
              <a:xfrm>
                <a:off x="7467600" y="3012757"/>
                <a:ext cx="152401" cy="492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600" b="0" dirty="0" smtClean="0">
                    <a:solidFill>
                      <a:schemeClr val="tx1"/>
                    </a:solidFill>
                    <a:latin typeface="+mn-lt"/>
                  </a:rPr>
                  <a:t>1 *</a:t>
                </a:r>
                <a:endParaRPr lang="en-US" sz="16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6629400" y="4917757"/>
              <a:ext cx="914401" cy="492443"/>
              <a:chOff x="6629400" y="4917757"/>
              <a:chExt cx="914401" cy="492443"/>
            </a:xfrm>
          </p:grpSpPr>
          <p:sp>
            <p:nvSpPr>
              <p:cNvPr id="107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4917757"/>
                <a:ext cx="152401" cy="492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600" b="0" dirty="0" smtClean="0">
                    <a:solidFill>
                      <a:schemeClr val="tx1"/>
                    </a:solidFill>
                    <a:latin typeface="+mn-lt"/>
                  </a:rPr>
                  <a:t>* 1</a:t>
                </a:r>
                <a:endParaRPr lang="en-US" sz="16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42" name="Line 59"/>
              <p:cNvSpPr>
                <a:spLocks noChangeShapeType="1"/>
              </p:cNvSpPr>
              <p:nvPr/>
            </p:nvSpPr>
            <p:spPr bwMode="auto">
              <a:xfrm flipV="1">
                <a:off x="6629400" y="5062954"/>
                <a:ext cx="0" cy="2710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2324100" y="3741311"/>
            <a:ext cx="1028700" cy="2795012"/>
            <a:chOff x="2324100" y="3741311"/>
            <a:chExt cx="1028700" cy="2795012"/>
          </a:xfrm>
        </p:grpSpPr>
        <p:sp>
          <p:nvSpPr>
            <p:cNvPr id="143" name="Line 15"/>
            <p:cNvSpPr>
              <a:spLocks noChangeShapeType="1"/>
            </p:cNvSpPr>
            <p:nvPr/>
          </p:nvSpPr>
          <p:spPr bwMode="auto">
            <a:xfrm>
              <a:off x="2324100" y="3741311"/>
              <a:ext cx="14513" cy="27950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Text Box 24"/>
            <p:cNvSpPr txBox="1">
              <a:spLocks noChangeArrowheads="1"/>
            </p:cNvSpPr>
            <p:nvPr/>
          </p:nvSpPr>
          <p:spPr bwMode="auto">
            <a:xfrm>
              <a:off x="2438400" y="3792379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338611" y="6306979"/>
            <a:ext cx="3604988" cy="246221"/>
            <a:chOff x="2338611" y="6306979"/>
            <a:chExt cx="3604988" cy="246221"/>
          </a:xfrm>
        </p:grpSpPr>
        <p:sp>
          <p:nvSpPr>
            <p:cNvPr id="163" name="Line 15"/>
            <p:cNvSpPr>
              <a:spLocks noChangeShapeType="1"/>
            </p:cNvSpPr>
            <p:nvPr/>
          </p:nvSpPr>
          <p:spPr bwMode="auto">
            <a:xfrm flipH="1">
              <a:off x="2338611" y="6536323"/>
              <a:ext cx="36049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Text Box 24"/>
            <p:cNvSpPr txBox="1">
              <a:spLocks noChangeArrowheads="1"/>
            </p:cNvSpPr>
            <p:nvPr/>
          </p:nvSpPr>
          <p:spPr bwMode="auto">
            <a:xfrm>
              <a:off x="4953000" y="6306979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*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83" name="Text Box 3"/>
          <p:cNvSpPr txBox="1">
            <a:spLocks noChangeArrowheads="1"/>
          </p:cNvSpPr>
          <p:nvPr/>
        </p:nvSpPr>
        <p:spPr bwMode="auto">
          <a:xfrm>
            <a:off x="2743200" y="3657600"/>
            <a:ext cx="312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i="1" dirty="0" smtClean="0">
                <a:solidFill>
                  <a:srgbClr val="C00000"/>
                </a:solidFill>
                <a:latin typeface="+mn-lt"/>
                <a:sym typeface="Symbol" pitchFamily="18" charset="2"/>
              </a:rPr>
              <a:t>Seems Messy!!</a:t>
            </a:r>
            <a:endParaRPr lang="en-US" sz="24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4" name="Text Box 5"/>
          <p:cNvSpPr txBox="1">
            <a:spLocks noChangeArrowheads="1"/>
          </p:cNvSpPr>
          <p:nvPr/>
        </p:nvSpPr>
        <p:spPr bwMode="auto">
          <a:xfrm>
            <a:off x="2445657" y="4239753"/>
            <a:ext cx="3692072" cy="32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4625" indent="-17462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5 Tables</a:t>
            </a:r>
            <a:endParaRPr lang="en-US" sz="1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5" name="Text Box 5"/>
          <p:cNvSpPr txBox="1">
            <a:spLocks noChangeArrowheads="1"/>
          </p:cNvSpPr>
          <p:nvPr/>
        </p:nvSpPr>
        <p:spPr bwMode="auto">
          <a:xfrm>
            <a:off x="2480128" y="4495800"/>
            <a:ext cx="3692072" cy="32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4625" indent="-17462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5 Relationships</a:t>
            </a:r>
            <a:endParaRPr lang="en-US" sz="1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6" name="Text Box 5"/>
          <p:cNvSpPr txBox="1">
            <a:spLocks noChangeArrowheads="1"/>
          </p:cNvSpPr>
          <p:nvPr/>
        </p:nvSpPr>
        <p:spPr bwMode="auto">
          <a:xfrm>
            <a:off x="2480128" y="4777618"/>
            <a:ext cx="3425372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174625" indent="-17462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800" b="0" dirty="0" err="1" smtClean="0">
                <a:solidFill>
                  <a:schemeClr val="tx1"/>
                </a:solidFill>
                <a:latin typeface="+mn-lt"/>
              </a:rPr>
              <a:t>PatId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sz="1800" b="0" dirty="0" err="1" smtClean="0">
                <a:solidFill>
                  <a:schemeClr val="tx1"/>
                </a:solidFill>
                <a:latin typeface="+mn-lt"/>
              </a:rPr>
              <a:t>IllCode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 each used in 3 different Tables</a:t>
            </a:r>
            <a:endParaRPr lang="en-US" sz="1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7" name="Text Box 3"/>
          <p:cNvSpPr txBox="1">
            <a:spLocks noChangeArrowheads="1"/>
          </p:cNvSpPr>
          <p:nvPr/>
        </p:nvSpPr>
        <p:spPr bwMode="auto">
          <a:xfrm>
            <a:off x="2338613" y="5405735"/>
            <a:ext cx="3566887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2200"/>
              </a:lnSpc>
              <a:spcBef>
                <a:spcPct val="50000"/>
              </a:spcBef>
            </a:pPr>
            <a:r>
              <a:rPr lang="en-US" sz="2400" i="1" dirty="0" smtClean="0">
                <a:solidFill>
                  <a:srgbClr val="C00000"/>
                </a:solidFill>
                <a:latin typeface="+mn-lt"/>
                <a:sym typeface="Symbol" pitchFamily="18" charset="2"/>
              </a:rPr>
              <a:t>All to link a Patient with an Illness and a Drug???</a:t>
            </a:r>
            <a:endParaRPr lang="en-US" sz="2400" i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23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3" grpId="0"/>
      <p:bldP spid="184" grpId="0"/>
      <p:bldP spid="185" grpId="0"/>
      <p:bldP spid="186" grpId="0"/>
      <p:bldP spid="18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41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Let’s think this through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994230" y="1600200"/>
            <a:ext cx="814977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i="1" dirty="0" smtClean="0">
                <a:solidFill>
                  <a:schemeClr val="tx1"/>
                </a:solidFill>
                <a:latin typeface="+mn-lt"/>
              </a:rPr>
              <a:t>Can we have a patient who doesn’t have an illness?</a:t>
            </a:r>
            <a:endParaRPr lang="en-US" sz="2400" b="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90600" y="1981200"/>
            <a:ext cx="814977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i="1" dirty="0" smtClean="0">
                <a:solidFill>
                  <a:schemeClr val="tx1"/>
                </a:solidFill>
                <a:latin typeface="+mn-lt"/>
              </a:rPr>
              <a:t>Can we have a patient who need any drugs?</a:t>
            </a:r>
            <a:endParaRPr lang="en-US" sz="2400" b="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990600" y="2362200"/>
            <a:ext cx="814977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i="1" dirty="0" smtClean="0">
                <a:solidFill>
                  <a:schemeClr val="tx1"/>
                </a:solidFill>
                <a:latin typeface="+mn-lt"/>
              </a:rPr>
              <a:t>Can there be an illness that is not associated with any Patient?</a:t>
            </a:r>
            <a:endParaRPr lang="en-US" sz="2400" b="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990600" y="3089803"/>
            <a:ext cx="814977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i="1" dirty="0" smtClean="0">
                <a:solidFill>
                  <a:schemeClr val="tx1"/>
                </a:solidFill>
                <a:latin typeface="+mn-lt"/>
              </a:rPr>
              <a:t>Can there be a illness that is not associated with any Drug?</a:t>
            </a:r>
            <a:endParaRPr lang="en-US" sz="2400" b="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990600" y="3851803"/>
            <a:ext cx="814977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i="1" dirty="0" smtClean="0">
                <a:solidFill>
                  <a:schemeClr val="tx1"/>
                </a:solidFill>
                <a:latin typeface="+mn-lt"/>
              </a:rPr>
              <a:t>Can there be a Drug that is not associated with any Patient?</a:t>
            </a:r>
            <a:endParaRPr lang="en-US" sz="2400" b="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990600" y="4613803"/>
            <a:ext cx="814977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i="1" dirty="0" smtClean="0">
                <a:solidFill>
                  <a:schemeClr val="tx1"/>
                </a:solidFill>
                <a:latin typeface="+mn-lt"/>
              </a:rPr>
              <a:t>Can there be a Drug that is not associated with any Illness?</a:t>
            </a:r>
            <a:endParaRPr lang="en-US" sz="2400" b="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" y="5344180"/>
            <a:ext cx="91439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 dirty="0" smtClean="0">
                <a:solidFill>
                  <a:srgbClr val="C00000"/>
                </a:solidFill>
                <a:sym typeface="Symbol" pitchFamily="18" charset="2"/>
              </a:rPr>
              <a:t>The three entities are </a:t>
            </a:r>
            <a:r>
              <a:rPr lang="en-US" i="1" u="sng" dirty="0" smtClean="0">
                <a:solidFill>
                  <a:srgbClr val="C00000"/>
                </a:solidFill>
                <a:sym typeface="Symbol" pitchFamily="18" charset="2"/>
              </a:rPr>
              <a:t>Interrelated</a:t>
            </a:r>
            <a:endParaRPr lang="en-US" i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08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42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Developing a </a:t>
            </a:r>
            <a:r>
              <a:rPr lang="en-US" sz="2400" i="1" u="sng" dirty="0" smtClean="0">
                <a:solidFill>
                  <a:schemeClr val="tx1"/>
                </a:solidFill>
                <a:latin typeface="+mn-lt"/>
              </a:rPr>
              <a:t>Ternary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relationship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3395705" y="3809999"/>
            <a:ext cx="2471695" cy="990601"/>
            <a:chOff x="3581399" y="2590800"/>
            <a:chExt cx="2057401" cy="914401"/>
          </a:xfrm>
        </p:grpSpPr>
        <p:sp>
          <p:nvSpPr>
            <p:cNvPr id="118" name="Line 59"/>
            <p:cNvSpPr>
              <a:spLocks noChangeShapeType="1"/>
            </p:cNvSpPr>
            <p:nvPr/>
          </p:nvSpPr>
          <p:spPr bwMode="auto">
            <a:xfrm flipH="1">
              <a:off x="3604052" y="2590800"/>
              <a:ext cx="2034747" cy="1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59"/>
            <p:cNvSpPr>
              <a:spLocks noChangeShapeType="1"/>
            </p:cNvSpPr>
            <p:nvPr/>
          </p:nvSpPr>
          <p:spPr bwMode="auto">
            <a:xfrm flipH="1">
              <a:off x="5638800" y="2590801"/>
              <a:ext cx="0" cy="9144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 dirty="0"/>
            </a:p>
          </p:txBody>
        </p:sp>
        <p:sp>
          <p:nvSpPr>
            <p:cNvPr id="120" name="Line 59"/>
            <p:cNvSpPr>
              <a:spLocks noChangeShapeType="1"/>
            </p:cNvSpPr>
            <p:nvPr/>
          </p:nvSpPr>
          <p:spPr bwMode="auto">
            <a:xfrm flipH="1" flipV="1">
              <a:off x="3581399" y="3505200"/>
              <a:ext cx="2057400" cy="1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59"/>
            <p:cNvSpPr>
              <a:spLocks noChangeShapeType="1"/>
            </p:cNvSpPr>
            <p:nvPr/>
          </p:nvSpPr>
          <p:spPr bwMode="auto">
            <a:xfrm flipH="1">
              <a:off x="3581400" y="2590800"/>
              <a:ext cx="0" cy="9144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3395705" y="3810000"/>
            <a:ext cx="2471695" cy="990600"/>
            <a:chOff x="3604054" y="1752600"/>
            <a:chExt cx="2034746" cy="914400"/>
          </a:xfrm>
        </p:grpSpPr>
        <p:sp>
          <p:nvSpPr>
            <p:cNvPr id="105" name="AutoShape 11"/>
            <p:cNvSpPr>
              <a:spLocks noChangeArrowheads="1"/>
            </p:cNvSpPr>
            <p:nvPr/>
          </p:nvSpPr>
          <p:spPr bwMode="auto">
            <a:xfrm>
              <a:off x="3604054" y="1752600"/>
              <a:ext cx="2034746" cy="91440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Text Box 12"/>
            <p:cNvSpPr txBox="1">
              <a:spLocks noChangeArrowheads="1"/>
            </p:cNvSpPr>
            <p:nvPr/>
          </p:nvSpPr>
          <p:spPr bwMode="auto">
            <a:xfrm>
              <a:off x="4038599" y="1981200"/>
              <a:ext cx="1283567" cy="426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tx1"/>
                  </a:solidFill>
                </a:rPr>
                <a:t>Treatment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395748" y="3029856"/>
            <a:ext cx="482866" cy="780144"/>
            <a:chOff x="4395748" y="3029856"/>
            <a:chExt cx="482866" cy="780144"/>
          </a:xfrm>
        </p:grpSpPr>
        <p:sp>
          <p:nvSpPr>
            <p:cNvPr id="102" name="Line 18"/>
            <p:cNvSpPr>
              <a:spLocks noChangeShapeType="1"/>
            </p:cNvSpPr>
            <p:nvPr/>
          </p:nvSpPr>
          <p:spPr bwMode="auto">
            <a:xfrm>
              <a:off x="4648200" y="3052465"/>
              <a:ext cx="0" cy="7575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" name="Group 27"/>
            <p:cNvGrpSpPr>
              <a:grpSpLocks/>
            </p:cNvGrpSpPr>
            <p:nvPr/>
          </p:nvGrpSpPr>
          <p:grpSpPr bwMode="auto">
            <a:xfrm rot="16200000">
              <a:off x="4436493" y="2989111"/>
              <a:ext cx="401375" cy="482866"/>
              <a:chOff x="3888" y="960"/>
              <a:chExt cx="192" cy="288"/>
            </a:xfrm>
          </p:grpSpPr>
          <p:sp>
            <p:nvSpPr>
              <p:cNvPr id="84" name="Line 15"/>
              <p:cNvSpPr>
                <a:spLocks noChangeShapeType="1"/>
              </p:cNvSpPr>
              <p:nvPr/>
            </p:nvSpPr>
            <p:spPr bwMode="auto">
              <a:xfrm flipH="1">
                <a:off x="3888" y="960"/>
                <a:ext cx="19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16"/>
              <p:cNvSpPr>
                <a:spLocks noChangeShapeType="1"/>
              </p:cNvSpPr>
              <p:nvPr/>
            </p:nvSpPr>
            <p:spPr bwMode="auto">
              <a:xfrm>
                <a:off x="3888" y="1104"/>
                <a:ext cx="19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656771" y="2590800"/>
            <a:ext cx="8235042" cy="1981200"/>
            <a:chOff x="656771" y="2362200"/>
            <a:chExt cx="8235042" cy="1981200"/>
          </a:xfrm>
        </p:grpSpPr>
        <p:sp>
          <p:nvSpPr>
            <p:cNvPr id="73" name="Text Box 10"/>
            <p:cNvSpPr txBox="1">
              <a:spLocks noChangeArrowheads="1"/>
            </p:cNvSpPr>
            <p:nvPr/>
          </p:nvSpPr>
          <p:spPr bwMode="auto">
            <a:xfrm>
              <a:off x="3809999" y="2362200"/>
              <a:ext cx="1600200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tx1"/>
                  </a:solidFill>
                </a:rPr>
                <a:t>Patient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  <p:sp>
          <p:nvSpPr>
            <p:cNvPr id="86" name="Text Box 14"/>
            <p:cNvSpPr txBox="1">
              <a:spLocks noChangeArrowheads="1"/>
            </p:cNvSpPr>
            <p:nvPr/>
          </p:nvSpPr>
          <p:spPr bwMode="auto">
            <a:xfrm>
              <a:off x="7291613" y="3881735"/>
              <a:ext cx="1600200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tx1"/>
                  </a:solidFill>
                </a:rPr>
                <a:t>Drug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  <p:sp>
          <p:nvSpPr>
            <p:cNvPr id="122" name="Text Box 14"/>
            <p:cNvSpPr txBox="1">
              <a:spLocks noChangeArrowheads="1"/>
            </p:cNvSpPr>
            <p:nvPr/>
          </p:nvSpPr>
          <p:spPr bwMode="auto">
            <a:xfrm>
              <a:off x="656771" y="3881735"/>
              <a:ext cx="1600200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tx1"/>
                  </a:solidFill>
                </a:rPr>
                <a:t>Illness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123" name="Text Box 5"/>
          <p:cNvSpPr txBox="1">
            <a:spLocks noChangeArrowheads="1"/>
          </p:cNvSpPr>
          <p:nvPr/>
        </p:nvSpPr>
        <p:spPr bwMode="auto">
          <a:xfrm>
            <a:off x="613229" y="1600200"/>
            <a:ext cx="7082972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C00000"/>
                </a:solidFill>
              </a:rPr>
              <a:t>We know the three entities involved:</a:t>
            </a:r>
            <a:endParaRPr lang="en-US" sz="2400" b="0" dirty="0">
              <a:solidFill>
                <a:srgbClr val="C00000"/>
              </a:solidFill>
            </a:endParaRPr>
          </a:p>
        </p:txBody>
      </p:sp>
      <p:sp>
        <p:nvSpPr>
          <p:cNvPr id="124" name="Text Box 5"/>
          <p:cNvSpPr txBox="1">
            <a:spLocks noChangeArrowheads="1"/>
          </p:cNvSpPr>
          <p:nvPr/>
        </p:nvSpPr>
        <p:spPr bwMode="auto">
          <a:xfrm>
            <a:off x="609600" y="1955935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C00000"/>
                </a:solidFill>
              </a:rPr>
              <a:t>Let’s call the relationship between them </a:t>
            </a:r>
            <a:r>
              <a:rPr lang="en-US" sz="2400" dirty="0" smtClean="0">
                <a:solidFill>
                  <a:srgbClr val="C00000"/>
                </a:solidFill>
              </a:rPr>
              <a:t>Treatment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25" name="Text Box 72"/>
          <p:cNvSpPr txBox="1">
            <a:spLocks noChangeArrowheads="1"/>
          </p:cNvSpPr>
          <p:nvPr/>
        </p:nvSpPr>
        <p:spPr bwMode="auto">
          <a:xfrm>
            <a:off x="1143000" y="4876800"/>
            <a:ext cx="6858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   Given 1 </a:t>
            </a:r>
            <a:r>
              <a:rPr lang="en-US" sz="2200" dirty="0" smtClean="0">
                <a:solidFill>
                  <a:schemeClr val="tx1"/>
                </a:solidFill>
              </a:rPr>
              <a:t>Patient </a:t>
            </a:r>
            <a:r>
              <a:rPr lang="en-US" sz="2200" dirty="0">
                <a:solidFill>
                  <a:schemeClr val="tx1"/>
                </a:solidFill>
              </a:rPr>
              <a:t>and 1 </a:t>
            </a:r>
            <a:r>
              <a:rPr lang="en-US" sz="2200" dirty="0" smtClean="0">
                <a:solidFill>
                  <a:schemeClr val="tx1"/>
                </a:solidFill>
              </a:rPr>
              <a:t>Illness, </a:t>
            </a:r>
            <a:r>
              <a:rPr lang="en-US" sz="2200" dirty="0">
                <a:solidFill>
                  <a:schemeClr val="tx1"/>
                </a:solidFill>
              </a:rPr>
              <a:t>how many </a:t>
            </a:r>
            <a:r>
              <a:rPr lang="en-US" sz="2200" dirty="0" smtClean="0">
                <a:solidFill>
                  <a:schemeClr val="tx1"/>
                </a:solidFill>
              </a:rPr>
              <a:t>Drugs?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26" name="Text Box 74"/>
          <p:cNvSpPr txBox="1">
            <a:spLocks noChangeArrowheads="1"/>
          </p:cNvSpPr>
          <p:nvPr/>
        </p:nvSpPr>
        <p:spPr bwMode="auto">
          <a:xfrm>
            <a:off x="7696200" y="48006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C00000"/>
                </a:solidFill>
              </a:rPr>
              <a:t>Many</a:t>
            </a:r>
            <a:endParaRPr lang="en-US" sz="2400" b="0" dirty="0">
              <a:solidFill>
                <a:srgbClr val="C00000"/>
              </a:solidFill>
            </a:endParaRPr>
          </a:p>
        </p:txBody>
      </p:sp>
      <p:sp>
        <p:nvSpPr>
          <p:cNvPr id="127" name="Text Box 75"/>
          <p:cNvSpPr txBox="1">
            <a:spLocks noChangeArrowheads="1"/>
          </p:cNvSpPr>
          <p:nvPr/>
        </p:nvSpPr>
        <p:spPr bwMode="auto">
          <a:xfrm>
            <a:off x="1143000" y="5181600"/>
            <a:ext cx="6858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   Given 1 </a:t>
            </a:r>
            <a:r>
              <a:rPr lang="en-US" sz="2200" dirty="0" smtClean="0">
                <a:solidFill>
                  <a:schemeClr val="tx1"/>
                </a:solidFill>
              </a:rPr>
              <a:t>Patient </a:t>
            </a:r>
            <a:r>
              <a:rPr lang="en-US" sz="2200" dirty="0">
                <a:solidFill>
                  <a:schemeClr val="tx1"/>
                </a:solidFill>
              </a:rPr>
              <a:t>and 1 </a:t>
            </a:r>
            <a:r>
              <a:rPr lang="en-US" sz="2200" dirty="0" smtClean="0">
                <a:solidFill>
                  <a:schemeClr val="tx1"/>
                </a:solidFill>
              </a:rPr>
              <a:t>Drug, </a:t>
            </a:r>
            <a:r>
              <a:rPr lang="en-US" sz="2200" dirty="0">
                <a:solidFill>
                  <a:schemeClr val="tx1"/>
                </a:solidFill>
              </a:rPr>
              <a:t>how many </a:t>
            </a:r>
            <a:r>
              <a:rPr lang="en-US" sz="2200" dirty="0" smtClean="0">
                <a:solidFill>
                  <a:schemeClr val="tx1"/>
                </a:solidFill>
              </a:rPr>
              <a:t>Illnesses?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28" name="Text Box 76"/>
          <p:cNvSpPr txBox="1">
            <a:spLocks noChangeArrowheads="1"/>
          </p:cNvSpPr>
          <p:nvPr/>
        </p:nvSpPr>
        <p:spPr bwMode="auto">
          <a:xfrm>
            <a:off x="7696200" y="51308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C00000"/>
                </a:solidFill>
              </a:rPr>
              <a:t>Many</a:t>
            </a:r>
            <a:endParaRPr lang="en-US" sz="2400" b="0" dirty="0">
              <a:solidFill>
                <a:srgbClr val="C00000"/>
              </a:solidFill>
            </a:endParaRPr>
          </a:p>
        </p:txBody>
      </p:sp>
      <p:sp>
        <p:nvSpPr>
          <p:cNvPr id="129" name="Text Box 80"/>
          <p:cNvSpPr txBox="1">
            <a:spLocks noChangeArrowheads="1"/>
          </p:cNvSpPr>
          <p:nvPr/>
        </p:nvSpPr>
        <p:spPr bwMode="auto">
          <a:xfrm>
            <a:off x="1143000" y="5516562"/>
            <a:ext cx="6858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   Given 1 </a:t>
            </a:r>
            <a:r>
              <a:rPr lang="en-US" sz="2200" dirty="0" smtClean="0">
                <a:solidFill>
                  <a:schemeClr val="tx1"/>
                </a:solidFill>
              </a:rPr>
              <a:t>Illness </a:t>
            </a:r>
            <a:r>
              <a:rPr lang="en-US" sz="2200" dirty="0">
                <a:solidFill>
                  <a:schemeClr val="tx1"/>
                </a:solidFill>
              </a:rPr>
              <a:t>and 1 </a:t>
            </a:r>
            <a:r>
              <a:rPr lang="en-US" sz="2200" dirty="0" smtClean="0">
                <a:solidFill>
                  <a:schemeClr val="tx1"/>
                </a:solidFill>
              </a:rPr>
              <a:t>Drug, </a:t>
            </a:r>
            <a:r>
              <a:rPr lang="en-US" sz="2200" dirty="0">
                <a:solidFill>
                  <a:schemeClr val="tx1"/>
                </a:solidFill>
              </a:rPr>
              <a:t>how many </a:t>
            </a:r>
            <a:r>
              <a:rPr lang="en-US" sz="2200" dirty="0" smtClean="0">
                <a:solidFill>
                  <a:schemeClr val="tx1"/>
                </a:solidFill>
              </a:rPr>
              <a:t>Patients?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30" name="Text Box 81"/>
          <p:cNvSpPr txBox="1">
            <a:spLocks noChangeArrowheads="1"/>
          </p:cNvSpPr>
          <p:nvPr/>
        </p:nvSpPr>
        <p:spPr bwMode="auto">
          <a:xfrm>
            <a:off x="7696200" y="54864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C00000"/>
                </a:solidFill>
              </a:rPr>
              <a:t>Many</a:t>
            </a:r>
            <a:endParaRPr lang="en-US" sz="2400" b="0" dirty="0">
              <a:solidFill>
                <a:srgbClr val="C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842685" y="4114800"/>
            <a:ext cx="1448928" cy="434386"/>
            <a:chOff x="5842685" y="4114800"/>
            <a:chExt cx="1448928" cy="434386"/>
          </a:xfrm>
        </p:grpSpPr>
        <p:sp>
          <p:nvSpPr>
            <p:cNvPr id="104" name="Line 15"/>
            <p:cNvSpPr>
              <a:spLocks noChangeShapeType="1"/>
            </p:cNvSpPr>
            <p:nvPr/>
          </p:nvSpPr>
          <p:spPr bwMode="auto">
            <a:xfrm>
              <a:off x="5842685" y="4328167"/>
              <a:ext cx="144892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1" name="Group 27"/>
            <p:cNvGrpSpPr>
              <a:grpSpLocks/>
            </p:cNvGrpSpPr>
            <p:nvPr/>
          </p:nvGrpSpPr>
          <p:grpSpPr bwMode="auto">
            <a:xfrm>
              <a:off x="6934201" y="4114800"/>
              <a:ext cx="357412" cy="434386"/>
              <a:chOff x="3888" y="960"/>
              <a:chExt cx="192" cy="288"/>
            </a:xfrm>
          </p:grpSpPr>
          <p:sp>
            <p:nvSpPr>
              <p:cNvPr id="132" name="Line 15"/>
              <p:cNvSpPr>
                <a:spLocks noChangeShapeType="1"/>
              </p:cNvSpPr>
              <p:nvPr/>
            </p:nvSpPr>
            <p:spPr bwMode="auto">
              <a:xfrm flipH="1">
                <a:off x="3888" y="960"/>
                <a:ext cx="19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Line 16"/>
              <p:cNvSpPr>
                <a:spLocks noChangeShapeType="1"/>
              </p:cNvSpPr>
              <p:nvPr/>
            </p:nvSpPr>
            <p:spPr bwMode="auto">
              <a:xfrm>
                <a:off x="3888" y="1104"/>
                <a:ext cx="19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2256969" y="4090033"/>
            <a:ext cx="1138736" cy="481967"/>
            <a:chOff x="2256969" y="4090033"/>
            <a:chExt cx="1138736" cy="481967"/>
          </a:xfrm>
        </p:grpSpPr>
        <p:grpSp>
          <p:nvGrpSpPr>
            <p:cNvPr id="69" name="Group 68"/>
            <p:cNvGrpSpPr/>
            <p:nvPr/>
          </p:nvGrpSpPr>
          <p:grpSpPr>
            <a:xfrm flipH="1">
              <a:off x="2256969" y="4090033"/>
              <a:ext cx="274396" cy="481967"/>
              <a:chOff x="6480627" y="1066800"/>
              <a:chExt cx="326573" cy="434386"/>
            </a:xfrm>
          </p:grpSpPr>
          <p:sp>
            <p:nvSpPr>
              <p:cNvPr id="71" name="Line 15"/>
              <p:cNvSpPr>
                <a:spLocks noChangeShapeType="1"/>
              </p:cNvSpPr>
              <p:nvPr/>
            </p:nvSpPr>
            <p:spPr bwMode="auto">
              <a:xfrm flipH="1">
                <a:off x="6480627" y="1066800"/>
                <a:ext cx="326573" cy="21719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16"/>
              <p:cNvSpPr>
                <a:spLocks noChangeShapeType="1"/>
              </p:cNvSpPr>
              <p:nvPr/>
            </p:nvSpPr>
            <p:spPr bwMode="auto">
              <a:xfrm>
                <a:off x="6480627" y="1283993"/>
                <a:ext cx="326573" cy="21719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5" name="Line 18"/>
            <p:cNvSpPr>
              <a:spLocks noChangeShapeType="1"/>
            </p:cNvSpPr>
            <p:nvPr/>
          </p:nvSpPr>
          <p:spPr bwMode="auto">
            <a:xfrm>
              <a:off x="2256971" y="4342772"/>
              <a:ext cx="113873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7" name="Text Box 5"/>
          <p:cNvSpPr txBox="1">
            <a:spLocks noChangeArrowheads="1"/>
          </p:cNvSpPr>
          <p:nvPr/>
        </p:nvSpPr>
        <p:spPr bwMode="auto">
          <a:xfrm>
            <a:off x="736600" y="6089714"/>
            <a:ext cx="7797800" cy="387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2300"/>
              </a:lnSpc>
              <a:spcBef>
                <a:spcPct val="50000"/>
              </a:spcBef>
            </a:pPr>
            <a:r>
              <a:rPr lang="en-US" sz="2400" i="1" dirty="0" smtClean="0">
                <a:solidFill>
                  <a:srgbClr val="C00000"/>
                </a:solidFill>
                <a:latin typeface="+mn-lt"/>
              </a:rPr>
              <a:t>A M:M:M ternary relationship</a:t>
            </a:r>
            <a:endParaRPr lang="en-US" sz="2400" i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21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23" grpId="0"/>
      <p:bldP spid="124" grpId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43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Developing a </a:t>
            </a:r>
            <a:r>
              <a:rPr lang="en-US" sz="2400" i="1" u="sng" dirty="0" smtClean="0">
                <a:solidFill>
                  <a:schemeClr val="tx1"/>
                </a:solidFill>
                <a:latin typeface="+mn-lt"/>
              </a:rPr>
              <a:t>Ternary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relationship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3" name="Text Box 5"/>
          <p:cNvSpPr txBox="1">
            <a:spLocks noChangeArrowheads="1"/>
          </p:cNvSpPr>
          <p:nvPr/>
        </p:nvSpPr>
        <p:spPr bwMode="auto">
          <a:xfrm>
            <a:off x="613229" y="1600200"/>
            <a:ext cx="7082972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C00000"/>
                </a:solidFill>
              </a:rPr>
              <a:t>Let’s look at some of the attributes required:</a:t>
            </a:r>
            <a:endParaRPr lang="en-US" sz="2400" b="0" dirty="0">
              <a:solidFill>
                <a:srgbClr val="C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66800" y="1981200"/>
            <a:ext cx="6781800" cy="3581400"/>
            <a:chOff x="1066800" y="1981200"/>
            <a:chExt cx="6781800" cy="3581400"/>
          </a:xfrm>
        </p:grpSpPr>
        <p:grpSp>
          <p:nvGrpSpPr>
            <p:cNvPr id="44" name="Group 43"/>
            <p:cNvGrpSpPr/>
            <p:nvPr/>
          </p:nvGrpSpPr>
          <p:grpSpPr>
            <a:xfrm>
              <a:off x="3657600" y="1981200"/>
              <a:ext cx="1447800" cy="1710154"/>
              <a:chOff x="1447800" y="4953000"/>
              <a:chExt cx="1295400" cy="1710154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1447800" y="4953000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Patient</a:t>
                </a:r>
                <a:endParaRPr lang="en-US" sz="1600" b="1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1447800" y="5300246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 smtClean="0"/>
                  <a:t>PatID</a:t>
                </a:r>
                <a:endParaRPr lang="en-US" sz="16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447800" y="5986046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15888" algn="l"/>
                  </a:tabLst>
                </a:pPr>
                <a:r>
                  <a:rPr lang="en-US" sz="1600" dirty="0"/>
                  <a:t>x </a:t>
                </a:r>
                <a:r>
                  <a:rPr lang="en-US" sz="1600" dirty="0" smtClean="0"/>
                  <a:t>Address</a:t>
                </a:r>
                <a:endParaRPr lang="en-US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447800" y="6324600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15888" algn="l"/>
                  </a:tabLst>
                </a:pPr>
                <a:r>
                  <a:rPr lang="en-US" sz="1600" dirty="0" smtClean="0"/>
                  <a:t>~ Physician</a:t>
                </a:r>
                <a:endParaRPr lang="en-US" sz="16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447800" y="5638800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15888" algn="l"/>
                  </a:tabLst>
                </a:pPr>
                <a:r>
                  <a:rPr lang="en-US" sz="1600" dirty="0"/>
                  <a:t>x </a:t>
                </a:r>
                <a:r>
                  <a:rPr lang="en-US" sz="1600" dirty="0" smtClean="0"/>
                  <a:t>Name</a:t>
                </a:r>
                <a:endParaRPr lang="en-US" sz="1600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1066800" y="4191000"/>
              <a:ext cx="1447800" cy="1024354"/>
              <a:chOff x="7543800" y="1676400"/>
              <a:chExt cx="1447800" cy="1024354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7543800" y="16764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Illness</a:t>
                </a:r>
                <a:endParaRPr lang="en-US" sz="1600" b="1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543800" y="2023646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 smtClean="0"/>
                  <a:t>IllCode</a:t>
                </a:r>
                <a:endParaRPr lang="en-US" sz="1600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7543800" y="23622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 smtClean="0"/>
                  <a:t>Description</a:t>
                </a:r>
                <a:endParaRPr lang="en-US" sz="1600" dirty="0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6400800" y="4199692"/>
              <a:ext cx="1447800" cy="1362908"/>
              <a:chOff x="5943600" y="4267200"/>
              <a:chExt cx="1447800" cy="1362908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5943600" y="42672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Drugs</a:t>
                </a:r>
                <a:endParaRPr lang="en-US" sz="1600" b="1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943600" y="4614446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 smtClean="0"/>
                  <a:t>Drugcode</a:t>
                </a:r>
                <a:endParaRPr lang="en-US" sz="1600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5943600" y="49530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 smtClean="0"/>
                  <a:t>  Name</a:t>
                </a:r>
                <a:endParaRPr lang="en-US" sz="16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943600" y="5291554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~ </a:t>
                </a:r>
                <a:r>
                  <a:rPr lang="en-US" sz="1600" dirty="0" err="1" smtClean="0"/>
                  <a:t>PatID</a:t>
                </a:r>
                <a:endParaRPr lang="en-US" sz="1600" dirty="0"/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3657600" y="4191000"/>
            <a:ext cx="1447800" cy="1371600"/>
            <a:chOff x="1447800" y="4953000"/>
            <a:chExt cx="1295400" cy="1371600"/>
          </a:xfrm>
        </p:grpSpPr>
        <p:sp>
          <p:nvSpPr>
            <p:cNvPr id="76" name="TextBox 75"/>
            <p:cNvSpPr txBox="1"/>
            <p:nvPr/>
          </p:nvSpPr>
          <p:spPr>
            <a:xfrm>
              <a:off x="1447800" y="49530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Treatment</a:t>
              </a:r>
              <a:endParaRPr lang="en-US" sz="1600" b="1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447800" y="53002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~ </a:t>
              </a:r>
              <a:r>
                <a:rPr lang="en-US" sz="1600" dirty="0" err="1"/>
                <a:t>PatID</a:t>
              </a:r>
              <a:endParaRPr lang="en-US" sz="16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447800" y="5986046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0" rtlCol="0">
              <a:spAutoFit/>
            </a:bodyPr>
            <a:lstStyle/>
            <a:p>
              <a:r>
                <a:rPr lang="en-US" sz="1600" dirty="0"/>
                <a:t>• ~ </a:t>
              </a:r>
              <a:r>
                <a:rPr lang="en-US" sz="1600" dirty="0" err="1" smtClean="0"/>
                <a:t>DrugCode</a:t>
              </a:r>
              <a:endParaRPr lang="en-US" sz="16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447800" y="5638800"/>
              <a:ext cx="12954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~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</p:grpSp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749300" y="6089714"/>
            <a:ext cx="7797800" cy="387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2300"/>
              </a:lnSpc>
              <a:spcBef>
                <a:spcPct val="50000"/>
              </a:spcBef>
            </a:pPr>
            <a:r>
              <a:rPr lang="en-US" sz="2400" i="1" dirty="0" smtClean="0">
                <a:solidFill>
                  <a:srgbClr val="C00000"/>
                </a:solidFill>
                <a:latin typeface="+mn-lt"/>
              </a:rPr>
              <a:t>Note that these have NOT changed</a:t>
            </a:r>
            <a:endParaRPr lang="en-US" sz="2400" i="1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14600" y="4554379"/>
            <a:ext cx="1143000" cy="500390"/>
            <a:chOff x="2514600" y="4554379"/>
            <a:chExt cx="1143000" cy="500390"/>
          </a:xfrm>
        </p:grpSpPr>
        <p:sp>
          <p:nvSpPr>
            <p:cNvPr id="88" name="Line 59"/>
            <p:cNvSpPr>
              <a:spLocks noChangeShapeType="1"/>
            </p:cNvSpPr>
            <p:nvPr/>
          </p:nvSpPr>
          <p:spPr bwMode="auto">
            <a:xfrm>
              <a:off x="2514600" y="4718029"/>
              <a:ext cx="1143000" cy="3367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Text Box 24"/>
            <p:cNvSpPr txBox="1">
              <a:spLocks noChangeArrowheads="1"/>
            </p:cNvSpPr>
            <p:nvPr/>
          </p:nvSpPr>
          <p:spPr bwMode="auto">
            <a:xfrm>
              <a:off x="2667000" y="4554379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* .. 1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105400" y="4706779"/>
            <a:ext cx="1295400" cy="686544"/>
            <a:chOff x="5105400" y="4706779"/>
            <a:chExt cx="1295400" cy="686544"/>
          </a:xfrm>
        </p:grpSpPr>
        <p:sp>
          <p:nvSpPr>
            <p:cNvPr id="83" name="Text Box 24"/>
            <p:cNvSpPr txBox="1">
              <a:spLocks noChangeArrowheads="1"/>
            </p:cNvSpPr>
            <p:nvPr/>
          </p:nvSpPr>
          <p:spPr bwMode="auto">
            <a:xfrm>
              <a:off x="5257800" y="4706779"/>
              <a:ext cx="9144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* .. 1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Line 59"/>
            <p:cNvSpPr>
              <a:spLocks noChangeShapeType="1"/>
            </p:cNvSpPr>
            <p:nvPr/>
          </p:nvSpPr>
          <p:spPr bwMode="auto">
            <a:xfrm flipV="1">
              <a:off x="5105400" y="4753689"/>
              <a:ext cx="1295400" cy="6396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343400" y="3691354"/>
            <a:ext cx="304800" cy="499646"/>
            <a:chOff x="4343400" y="3691354"/>
            <a:chExt cx="304800" cy="499646"/>
          </a:xfrm>
        </p:grpSpPr>
        <p:sp>
          <p:nvSpPr>
            <p:cNvPr id="87" name="Line 59"/>
            <p:cNvSpPr>
              <a:spLocks noChangeShapeType="1"/>
            </p:cNvSpPr>
            <p:nvPr/>
          </p:nvSpPr>
          <p:spPr bwMode="auto">
            <a:xfrm flipH="1" flipV="1">
              <a:off x="4343400" y="3691354"/>
              <a:ext cx="0" cy="49964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Text Box 24"/>
            <p:cNvSpPr txBox="1">
              <a:spLocks noChangeArrowheads="1"/>
            </p:cNvSpPr>
            <p:nvPr/>
          </p:nvSpPr>
          <p:spPr bwMode="auto">
            <a:xfrm>
              <a:off x="4419600" y="3698557"/>
              <a:ext cx="228600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0" dirty="0" smtClean="0">
                  <a:solidFill>
                    <a:schemeClr val="tx1"/>
                  </a:solidFill>
                  <a:latin typeface="+mn-lt"/>
                </a:rPr>
                <a:t>* 1</a:t>
              </a:r>
              <a:endParaRPr lang="en-US" sz="1600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5257800" y="2209800"/>
            <a:ext cx="3441700" cy="759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2600"/>
              </a:lnSpc>
              <a:spcBef>
                <a:spcPct val="50000"/>
              </a:spcBef>
            </a:pPr>
            <a:r>
              <a:rPr lang="en-US" sz="2400" i="1" dirty="0" smtClean="0">
                <a:solidFill>
                  <a:srgbClr val="C00000"/>
                </a:solidFill>
                <a:latin typeface="+mn-lt"/>
              </a:rPr>
              <a:t>Houston, we have a problem!!!</a:t>
            </a:r>
            <a:endParaRPr lang="en-US" sz="2400" i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296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81" grpId="0"/>
      <p:bldP spid="9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44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Developing a </a:t>
            </a:r>
            <a:r>
              <a:rPr lang="en-US" sz="2400" i="1" u="sng" dirty="0" smtClean="0">
                <a:solidFill>
                  <a:schemeClr val="tx1"/>
                </a:solidFill>
                <a:latin typeface="+mn-lt"/>
              </a:rPr>
              <a:t>Ternary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relationship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3" name="Text Box 5"/>
          <p:cNvSpPr txBox="1">
            <a:spLocks noChangeArrowheads="1"/>
          </p:cNvSpPr>
          <p:nvPr/>
        </p:nvSpPr>
        <p:spPr bwMode="auto">
          <a:xfrm>
            <a:off x="613228" y="1600200"/>
            <a:ext cx="8086271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C00000"/>
                </a:solidFill>
              </a:rPr>
              <a:t>Just as we did in the Associative Entity </a:t>
            </a:r>
            <a:r>
              <a:rPr lang="en-US" sz="2400" i="1" dirty="0" smtClean="0">
                <a:solidFill>
                  <a:srgbClr val="C00000"/>
                </a:solidFill>
              </a:rPr>
              <a:t>Suffers</a:t>
            </a:r>
            <a:r>
              <a:rPr lang="en-US" sz="2400" b="0" dirty="0" smtClean="0">
                <a:solidFill>
                  <a:srgbClr val="C00000"/>
                </a:solidFill>
              </a:rPr>
              <a:t>, We could add a </a:t>
            </a:r>
            <a:r>
              <a:rPr lang="en-US" sz="2400" dirty="0" smtClean="0">
                <a:solidFill>
                  <a:srgbClr val="C00000"/>
                </a:solidFill>
              </a:rPr>
              <a:t>Time Stamp </a:t>
            </a:r>
            <a:r>
              <a:rPr lang="en-US" sz="2400" b="0" dirty="0" smtClean="0">
                <a:solidFill>
                  <a:srgbClr val="C00000"/>
                </a:solidFill>
              </a:rPr>
              <a:t>(to make the primary key unique):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981200" y="2404646"/>
            <a:ext cx="1447800" cy="1710154"/>
            <a:chOff x="3657600" y="2590800"/>
            <a:chExt cx="1447800" cy="1710154"/>
          </a:xfrm>
        </p:grpSpPr>
        <p:sp>
          <p:nvSpPr>
            <p:cNvPr id="76" name="TextBox 75"/>
            <p:cNvSpPr txBox="1"/>
            <p:nvPr/>
          </p:nvSpPr>
          <p:spPr>
            <a:xfrm>
              <a:off x="3657600" y="25908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Treatment</a:t>
              </a:r>
              <a:endParaRPr lang="en-US" sz="1600" b="1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657600" y="29380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~ </a:t>
              </a:r>
              <a:r>
                <a:rPr lang="en-US" sz="1600" dirty="0" err="1"/>
                <a:t>PatID</a:t>
              </a:r>
              <a:endParaRPr lang="en-US" sz="16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657600" y="36238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0" rtlCol="0">
              <a:spAutoFit/>
            </a:bodyPr>
            <a:lstStyle/>
            <a:p>
              <a:r>
                <a:rPr lang="en-US" sz="1600" dirty="0"/>
                <a:t>• ~ </a:t>
              </a:r>
              <a:r>
                <a:rPr lang="en-US" sz="1600" dirty="0" err="1" smtClean="0"/>
                <a:t>DrugCode</a:t>
              </a:r>
              <a:endParaRPr lang="en-US" sz="16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657600" y="32766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/>
                <a:t>• ~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57600" y="39624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0" rtlCol="0">
              <a:spAutoFit/>
            </a:bodyPr>
            <a:lstStyle/>
            <a:p>
              <a:r>
                <a:rPr lang="en-US" sz="1600" dirty="0" smtClean="0"/>
                <a:t>• </a:t>
              </a:r>
              <a:r>
                <a:rPr lang="en-US" sz="1600" dirty="0" err="1" smtClean="0"/>
                <a:t>TDate</a:t>
              </a:r>
              <a:endParaRPr lang="en-US" sz="1600" dirty="0"/>
            </a:p>
          </p:txBody>
        </p:sp>
      </p:grp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537029" y="4599057"/>
            <a:ext cx="8606971" cy="68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2300"/>
              </a:lnSpc>
              <a:spcBef>
                <a:spcPct val="50000"/>
              </a:spcBef>
            </a:pPr>
            <a:r>
              <a:rPr lang="en-US" sz="2400" b="0" i="1" dirty="0" smtClean="0">
                <a:solidFill>
                  <a:srgbClr val="C00000"/>
                </a:solidFill>
                <a:latin typeface="+mn-lt"/>
              </a:rPr>
              <a:t>Instead of 4-concatenated keys, could we add a single auto-numbered Key?</a:t>
            </a:r>
            <a:endParaRPr lang="en-US" sz="2400" b="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613228" y="5132457"/>
            <a:ext cx="8530771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>Yes --</a:t>
            </a:r>
            <a:endParaRPr lang="en-US" sz="20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994230" y="5410200"/>
            <a:ext cx="814977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Having a single primary is always nice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953000" y="2404646"/>
            <a:ext cx="1447800" cy="2048708"/>
            <a:chOff x="4953000" y="2404646"/>
            <a:chExt cx="1447800" cy="2048708"/>
          </a:xfrm>
        </p:grpSpPr>
        <p:sp>
          <p:nvSpPr>
            <p:cNvPr id="48" name="TextBox 47"/>
            <p:cNvSpPr txBox="1"/>
            <p:nvPr/>
          </p:nvSpPr>
          <p:spPr>
            <a:xfrm>
              <a:off x="4953000" y="24046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Treatment</a:t>
              </a:r>
              <a:endParaRPr lang="en-US" sz="16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953000" y="30904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~ </a:t>
              </a:r>
              <a:r>
                <a:rPr lang="en-US" sz="1600" dirty="0" err="1"/>
                <a:t>PatID</a:t>
              </a:r>
              <a:endParaRPr lang="en-US" sz="16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953000" y="3776246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0" rtlCol="0">
              <a:spAutoFit/>
            </a:bodyPr>
            <a:lstStyle/>
            <a:p>
              <a:r>
                <a:rPr lang="en-US" sz="1600" dirty="0" smtClean="0"/>
                <a:t>~ </a:t>
              </a:r>
              <a:r>
                <a:rPr lang="en-US" sz="1600" dirty="0" err="1" smtClean="0"/>
                <a:t>DrugCode</a:t>
              </a:r>
              <a:endParaRPr lang="en-US" sz="16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953000" y="34290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dirty="0" smtClean="0"/>
                <a:t>~ </a:t>
              </a:r>
              <a:r>
                <a:rPr lang="en-US" sz="1600" dirty="0" err="1" smtClean="0"/>
                <a:t>IllCode</a:t>
              </a:r>
              <a:endParaRPr lang="en-US" sz="16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953000" y="41148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0" rtlCol="0">
              <a:spAutoFit/>
            </a:bodyPr>
            <a:lstStyle/>
            <a:p>
              <a:r>
                <a:rPr lang="en-US" sz="1600" dirty="0" err="1" smtClean="0"/>
                <a:t>TDate</a:t>
              </a:r>
              <a:endParaRPr lang="en-US" sz="16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953000" y="2743200"/>
              <a:ext cx="14478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0" rtlCol="0">
              <a:spAutoFit/>
            </a:bodyPr>
            <a:lstStyle/>
            <a:p>
              <a:r>
                <a:rPr lang="en-US" sz="1600" dirty="0"/>
                <a:t>• </a:t>
              </a:r>
              <a:r>
                <a:rPr lang="en-US" sz="1600" dirty="0" err="1" smtClean="0"/>
                <a:t>TreatID</a:t>
              </a:r>
              <a:endParaRPr lang="en-US" sz="1600" dirty="0"/>
            </a:p>
          </p:txBody>
        </p:sp>
      </p:grp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609600" y="5742057"/>
            <a:ext cx="8530771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>BUT --</a:t>
            </a:r>
            <a:endParaRPr lang="en-US" sz="20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90600" y="6046857"/>
            <a:ext cx="814977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We still have to make sure that a patient treatment is 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 entered twice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663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41" grpId="0"/>
      <p:bldP spid="43" grpId="0"/>
      <p:bldP spid="45" grpId="0"/>
      <p:bldP spid="59" grpId="0"/>
      <p:bldP spid="6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45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Developing a </a:t>
            </a:r>
            <a:r>
              <a:rPr lang="en-US" sz="2400" i="1" u="sng" dirty="0" smtClean="0">
                <a:solidFill>
                  <a:schemeClr val="tx1"/>
                </a:solidFill>
                <a:latin typeface="+mn-lt"/>
              </a:rPr>
              <a:t>Ternary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relationship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3" name="Text Box 5"/>
          <p:cNvSpPr txBox="1">
            <a:spLocks noChangeArrowheads="1"/>
          </p:cNvSpPr>
          <p:nvPr/>
        </p:nvSpPr>
        <p:spPr bwMode="auto">
          <a:xfrm>
            <a:off x="613228" y="1600200"/>
            <a:ext cx="80862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Let’s see how the Tables might appear: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148346"/>
              </p:ext>
            </p:extLst>
          </p:nvPr>
        </p:nvGraphicFramePr>
        <p:xfrm>
          <a:off x="2019301" y="2360295"/>
          <a:ext cx="5600699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9142"/>
                <a:gridCol w="820740"/>
                <a:gridCol w="640868"/>
                <a:gridCol w="899941"/>
                <a:gridCol w="658264"/>
                <a:gridCol w="457024"/>
                <a:gridCol w="1144720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PatID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Last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First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Street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City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State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Physician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255356278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Sotomayor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Sonya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12 Oregon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456789012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399872889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123 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234567890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589021099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Mubarack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Hosni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18 Hideout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345678901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620896798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Martinez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Susana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7 Mayor 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Anthony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456789012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730927457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Lohan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Lindsay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12 Necklace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345678901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029202"/>
              </p:ext>
            </p:extLst>
          </p:nvPr>
        </p:nvGraphicFramePr>
        <p:xfrm>
          <a:off x="787400" y="4055745"/>
          <a:ext cx="1955800" cy="1539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3036"/>
                <a:gridCol w="1202764"/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</a:rPr>
                        <a:t>IllCode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Description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A507762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Broken Heart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A896507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Broken Left Foot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B348701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Sticky Fingers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B667180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Bad Hair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C879013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Amnesia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</a:rPr>
                        <a:t>D102234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Wounded Ego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F750191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Headache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529391"/>
              </p:ext>
            </p:extLst>
          </p:nvPr>
        </p:nvGraphicFramePr>
        <p:xfrm>
          <a:off x="6858000" y="4059555"/>
          <a:ext cx="2057400" cy="17316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4800"/>
                <a:gridCol w="1182600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DrugCode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10334567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Thorazine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12337690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Aspirin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27891101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Placebo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27781018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Retin-A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33890112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Codeine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45399034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Ibuprofin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53372820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Laughing Gas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72234695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Vitamin 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633175"/>
              </p:ext>
            </p:extLst>
          </p:nvPr>
        </p:nvGraphicFramePr>
        <p:xfrm>
          <a:off x="3048000" y="4055745"/>
          <a:ext cx="3454400" cy="2116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0303"/>
                <a:gridCol w="805008"/>
                <a:gridCol w="900889"/>
                <a:gridCol w="838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PatID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IllCode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DrugCode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TDate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399872889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C879013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53372820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1/19/2009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730927457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B348701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72234695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6/20/2009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730927457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B667180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27781018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4/15/2010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399872889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B667180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27891101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5/1/2010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255356278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A507762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10334567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6/10/2010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620896798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F750191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12337690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7/16/2010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255356278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F750191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27891101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12/6/2010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730927457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B348701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33890112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2/8/2010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589021099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D102234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53372820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2/10/2011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589021099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F750191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10334567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2/10/2011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1219201" y="3733800"/>
            <a:ext cx="10667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Illness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4191001" y="3733800"/>
            <a:ext cx="12953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Treatment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7162801" y="3733800"/>
            <a:ext cx="10667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4191001" y="2060579"/>
            <a:ext cx="12953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Patient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757463" y="6318314"/>
            <a:ext cx="7797800" cy="387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2300"/>
              </a:lnSpc>
              <a:spcBef>
                <a:spcPct val="50000"/>
              </a:spcBef>
            </a:pPr>
            <a:r>
              <a:rPr lang="en-US" sz="2400" i="1" dirty="0" smtClean="0">
                <a:solidFill>
                  <a:srgbClr val="C00000"/>
                </a:solidFill>
                <a:latin typeface="+mn-lt"/>
              </a:rPr>
              <a:t>How would this work?</a:t>
            </a:r>
            <a:endParaRPr lang="en-US" sz="2400" i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005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29" grpId="0"/>
      <p:bldP spid="30" grpId="0"/>
      <p:bldP spid="31" grpId="0"/>
      <p:bldP spid="32" grpId="0"/>
      <p:bldP spid="1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46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Developing a </a:t>
            </a:r>
            <a:r>
              <a:rPr lang="en-US" sz="2400" i="1" u="sng" dirty="0" smtClean="0">
                <a:solidFill>
                  <a:schemeClr val="tx1"/>
                </a:solidFill>
                <a:latin typeface="+mn-lt"/>
              </a:rPr>
              <a:t>Ternary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relationship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3" name="Text Box 5"/>
          <p:cNvSpPr txBox="1">
            <a:spLocks noChangeArrowheads="1"/>
          </p:cNvSpPr>
          <p:nvPr/>
        </p:nvSpPr>
        <p:spPr bwMode="auto">
          <a:xfrm>
            <a:off x="613228" y="1600200"/>
            <a:ext cx="80862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Let’s pick on poor Lindsay any more; </a:t>
            </a:r>
            <a:r>
              <a:rPr lang="en-US" sz="2400" b="0" i="1" dirty="0" smtClean="0">
                <a:solidFill>
                  <a:schemeClr val="tx1"/>
                </a:solidFill>
              </a:rPr>
              <a:t>Let’s pick on poor W.</a:t>
            </a:r>
            <a:endParaRPr lang="en-US" sz="2400" i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320515"/>
              </p:ext>
            </p:extLst>
          </p:nvPr>
        </p:nvGraphicFramePr>
        <p:xfrm>
          <a:off x="2019301" y="2360295"/>
          <a:ext cx="5600699" cy="384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9142"/>
                <a:gridCol w="820740"/>
                <a:gridCol w="640868"/>
                <a:gridCol w="899941"/>
                <a:gridCol w="658264"/>
                <a:gridCol w="457024"/>
                <a:gridCol w="1144720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PatID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Last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First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Street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City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State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Physician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399872889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123 Mesa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234567890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133995"/>
              </p:ext>
            </p:extLst>
          </p:nvPr>
        </p:nvGraphicFramePr>
        <p:xfrm>
          <a:off x="787400" y="3533775"/>
          <a:ext cx="1955800" cy="577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3036"/>
                <a:gridCol w="1202764"/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</a:rPr>
                        <a:t>IllCode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Description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B667180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Bad Hair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C879013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Amnesia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664063"/>
              </p:ext>
            </p:extLst>
          </p:nvPr>
        </p:nvGraphicFramePr>
        <p:xfrm>
          <a:off x="6858000" y="3537585"/>
          <a:ext cx="2057400" cy="577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4800"/>
                <a:gridCol w="1182600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DrugCode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27891101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Placebo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53372820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Laughing Gas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212615"/>
              </p:ext>
            </p:extLst>
          </p:nvPr>
        </p:nvGraphicFramePr>
        <p:xfrm>
          <a:off x="3048000" y="3533775"/>
          <a:ext cx="3454400" cy="577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0303"/>
                <a:gridCol w="805008"/>
                <a:gridCol w="900889"/>
                <a:gridCol w="838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PatID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IllCode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DrugCode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TDate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399872889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C879013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53372820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1/19/2009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399872889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B667180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27891101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5/1/2010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1219201" y="3211830"/>
            <a:ext cx="10667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Illness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4191001" y="3211830"/>
            <a:ext cx="12953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Treatment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7162801" y="3211830"/>
            <a:ext cx="10667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4191001" y="2060579"/>
            <a:ext cx="12953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Patient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041400" y="5937314"/>
            <a:ext cx="7797800" cy="387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2300"/>
              </a:lnSpc>
              <a:spcBef>
                <a:spcPct val="50000"/>
              </a:spcBef>
            </a:pPr>
            <a:r>
              <a:rPr lang="en-US" sz="2400" i="1" dirty="0" smtClean="0">
                <a:solidFill>
                  <a:srgbClr val="C00000"/>
                </a:solidFill>
                <a:latin typeface="+mn-lt"/>
              </a:rPr>
              <a:t>Is this an improvement over our previous model??</a:t>
            </a:r>
            <a:endParaRPr lang="en-US" sz="24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676729" y="4394335"/>
            <a:ext cx="8086271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On January 19, 2009 W. suffered Amnesia and was given Laughing Gas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85800" y="5147203"/>
            <a:ext cx="80862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On May 1, 2010  suffered Bad Hair and was given a Placebo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41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29" grpId="0"/>
      <p:bldP spid="30" grpId="0"/>
      <p:bldP spid="31" grpId="0"/>
      <p:bldP spid="32" grpId="0"/>
      <p:bldP spid="16" grpId="0"/>
      <p:bldP spid="17" grpId="0"/>
      <p:bldP spid="1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47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Developing a </a:t>
            </a:r>
            <a:r>
              <a:rPr lang="en-US" sz="2400" i="1" u="sng" dirty="0" smtClean="0">
                <a:solidFill>
                  <a:schemeClr val="tx1"/>
                </a:solidFill>
                <a:latin typeface="+mn-lt"/>
              </a:rPr>
              <a:t>Ternary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relationship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3" name="Text Box 5"/>
          <p:cNvSpPr txBox="1">
            <a:spLocks noChangeArrowheads="1"/>
          </p:cNvSpPr>
          <p:nvPr/>
        </p:nvSpPr>
        <p:spPr bwMode="auto">
          <a:xfrm>
            <a:off x="613228" y="1600200"/>
            <a:ext cx="8378372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know that we eliminated two relationships (</a:t>
            </a:r>
            <a:r>
              <a:rPr lang="en-US" sz="2400" dirty="0" smtClean="0">
                <a:solidFill>
                  <a:schemeClr val="tx1"/>
                </a:solidFill>
              </a:rPr>
              <a:t>Suffers</a:t>
            </a:r>
            <a:r>
              <a:rPr lang="en-US" sz="2400" b="0" dirty="0" smtClean="0">
                <a:solidFill>
                  <a:schemeClr val="tx1"/>
                </a:solidFill>
              </a:rPr>
              <a:t> and </a:t>
            </a:r>
            <a:r>
              <a:rPr lang="en-US" sz="2400" dirty="0" smtClean="0">
                <a:solidFill>
                  <a:schemeClr val="tx1"/>
                </a:solidFill>
              </a:rPr>
              <a:t>Requires</a:t>
            </a:r>
            <a:r>
              <a:rPr lang="en-US" sz="2400" b="0" dirty="0" smtClean="0">
                <a:solidFill>
                  <a:schemeClr val="tx1"/>
                </a:solidFill>
              </a:rPr>
              <a:t>) and replaced them with one (</a:t>
            </a:r>
            <a:r>
              <a:rPr lang="en-US" sz="2400" dirty="0" smtClean="0">
                <a:solidFill>
                  <a:schemeClr val="tx1"/>
                </a:solidFill>
              </a:rPr>
              <a:t>Treatment</a:t>
            </a:r>
            <a:r>
              <a:rPr lang="en-US" sz="2400" b="0" dirty="0" smtClean="0">
                <a:solidFill>
                  <a:schemeClr val="tx1"/>
                </a:solidFill>
              </a:rPr>
              <a:t>).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2286000"/>
            <a:ext cx="8378372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Let’s look at the size of the old model: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7541"/>
              </p:ext>
            </p:extLst>
          </p:nvPr>
        </p:nvGraphicFramePr>
        <p:xfrm>
          <a:off x="781050" y="2968621"/>
          <a:ext cx="4629150" cy="41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1550"/>
                <a:gridCol w="457200"/>
                <a:gridCol w="457200"/>
                <a:gridCol w="457200"/>
                <a:gridCol w="609600"/>
                <a:gridCol w="381000"/>
                <a:gridCol w="457200"/>
                <a:gridCol w="838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Field: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PatID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Last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First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Street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City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State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Physician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19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Size</a:t>
                      </a:r>
                      <a:r>
                        <a:rPr lang="en-US" sz="1200" u="none" strike="noStrike" dirty="0">
                          <a:effectLst/>
                        </a:rPr>
                        <a:t> (Bytes):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743200" y="2667000"/>
            <a:ext cx="12953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Patient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3044404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Total: 90 bytes</a:t>
            </a:r>
            <a:endParaRPr lang="en-US" sz="1600" b="1" dirty="0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600201" y="3352800"/>
            <a:ext cx="12953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Illness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098129"/>
              </p:ext>
            </p:extLst>
          </p:nvPr>
        </p:nvGraphicFramePr>
        <p:xfrm>
          <a:off x="838200" y="3654421"/>
          <a:ext cx="2667000" cy="384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850"/>
                <a:gridCol w="823821"/>
                <a:gridCol w="907329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Field: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IllCode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Description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</a:t>
                      </a:r>
                      <a:r>
                        <a:rPr lang="en-US" sz="1200" b="1" u="none" strike="noStrike" dirty="0">
                          <a:effectLst/>
                        </a:rPr>
                        <a:t>ize</a:t>
                      </a:r>
                      <a:r>
                        <a:rPr lang="en-US" sz="1200" u="none" strike="noStrike" dirty="0">
                          <a:effectLst/>
                        </a:rPr>
                        <a:t> (Bytes):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791200" y="3620667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Total: 33 bytes</a:t>
            </a:r>
            <a:endParaRPr lang="en-US" sz="1600" b="1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600200" y="4038600"/>
            <a:ext cx="12953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325019"/>
              </p:ext>
            </p:extLst>
          </p:nvPr>
        </p:nvGraphicFramePr>
        <p:xfrm>
          <a:off x="838200" y="4343400"/>
          <a:ext cx="2463801" cy="384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1"/>
                <a:gridCol w="773459"/>
                <a:gridCol w="750541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Field: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DrugCode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Size</a:t>
                      </a:r>
                      <a:r>
                        <a:rPr lang="en-US" sz="1200" u="none" strike="noStrike" dirty="0">
                          <a:effectLst/>
                        </a:rPr>
                        <a:t> (Bytes):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791200" y="4385846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Total: 34 bytes</a:t>
            </a:r>
            <a:endParaRPr lang="en-US" sz="1600" b="1" dirty="0"/>
          </a:p>
        </p:txBody>
      </p:sp>
      <p:sp>
        <p:nvSpPr>
          <p:cNvPr id="28" name="Line 15"/>
          <p:cNvSpPr>
            <a:spLocks noChangeShapeType="1"/>
          </p:cNvSpPr>
          <p:nvPr/>
        </p:nvSpPr>
        <p:spPr bwMode="auto">
          <a:xfrm flipV="1">
            <a:off x="5842685" y="4724400"/>
            <a:ext cx="162491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791200" y="4766846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        157 bytes</a:t>
            </a:r>
            <a:endParaRPr lang="en-US" sz="1600" b="1" dirty="0"/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57463" y="4739274"/>
            <a:ext cx="5719537" cy="36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2300"/>
              </a:lnSpc>
              <a:spcBef>
                <a:spcPct val="50000"/>
              </a:spcBef>
            </a:pPr>
            <a:r>
              <a:rPr lang="en-US" sz="1800" i="1" dirty="0" smtClean="0">
                <a:solidFill>
                  <a:srgbClr val="C00000"/>
                </a:solidFill>
                <a:latin typeface="+mn-lt"/>
              </a:rPr>
              <a:t>The size of these tables remain unchanged.</a:t>
            </a:r>
            <a:endParaRPr lang="en-US" sz="18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50175"/>
              </p:ext>
            </p:extLst>
          </p:nvPr>
        </p:nvGraphicFramePr>
        <p:xfrm>
          <a:off x="838200" y="5353050"/>
          <a:ext cx="2895600" cy="384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3488"/>
                <a:gridCol w="502138"/>
                <a:gridCol w="670560"/>
                <a:gridCol w="809414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Field: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PatID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IllCode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DateSeen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Size</a:t>
                      </a:r>
                      <a:r>
                        <a:rPr lang="en-US" sz="1200" u="none" strike="noStrike" dirty="0">
                          <a:effectLst/>
                        </a:rPr>
                        <a:t> (Bytes):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1752601" y="5032379"/>
            <a:ext cx="12953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Suffers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91200" y="5300246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Total: 27 bytes</a:t>
            </a:r>
            <a:endParaRPr lang="en-US" sz="1600" b="1" dirty="0"/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1752600" y="5794379"/>
            <a:ext cx="1295399" cy="30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85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Requires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33194"/>
              </p:ext>
            </p:extLst>
          </p:nvPr>
        </p:nvGraphicFramePr>
        <p:xfrm>
          <a:off x="787400" y="6096000"/>
          <a:ext cx="3327400" cy="384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089"/>
                <a:gridCol w="626711"/>
                <a:gridCol w="838200"/>
                <a:gridCol w="914400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Field: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IllCode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DrugCode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DateGiven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Size</a:t>
                      </a:r>
                      <a:r>
                        <a:rPr lang="en-US" sz="1200" u="none" strike="noStrike" dirty="0">
                          <a:effectLst/>
                        </a:rPr>
                        <a:t> (Bytes):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5791200" y="5986046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Total: 27 bytes</a:t>
            </a:r>
            <a:endParaRPr lang="en-US" sz="1600" b="1" dirty="0"/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 flipV="1">
            <a:off x="5842685" y="6324600"/>
            <a:ext cx="162491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791200" y="63246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         54 bytes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9745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000"/>
                            </p:stCondLst>
                            <p:childTnLst>
                              <p:par>
                                <p:cTn id="5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6" grpId="0"/>
      <p:bldP spid="18" grpId="0"/>
      <p:bldP spid="8" grpId="0"/>
      <p:bldP spid="20" grpId="0"/>
      <p:bldP spid="22" grpId="0"/>
      <p:bldP spid="23" grpId="0"/>
      <p:bldP spid="25" grpId="0"/>
      <p:bldP spid="28" grpId="0" animBg="1"/>
      <p:bldP spid="37" grpId="0"/>
      <p:bldP spid="38" grpId="0"/>
      <p:bldP spid="39" grpId="0"/>
      <p:bldP spid="40" grpId="0"/>
      <p:bldP spid="41" grpId="0"/>
      <p:bldP spid="43" grpId="0"/>
      <p:bldP spid="44" grpId="0" animBg="1"/>
      <p:bldP spid="4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48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Developing a </a:t>
            </a:r>
            <a:r>
              <a:rPr lang="en-US" sz="2400" i="1" u="sng" dirty="0" smtClean="0">
                <a:solidFill>
                  <a:schemeClr val="tx1"/>
                </a:solidFill>
                <a:latin typeface="+mn-lt"/>
              </a:rPr>
              <a:t>Ternary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relationship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378372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Let’s look at the size of the New model: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994229" y="1981200"/>
            <a:ext cx="799737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ts val="24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know that Tables </a:t>
            </a:r>
            <a:r>
              <a:rPr lang="en-US" sz="2400" dirty="0" smtClean="0">
                <a:solidFill>
                  <a:schemeClr val="tx1"/>
                </a:solidFill>
              </a:rPr>
              <a:t>Patient</a:t>
            </a:r>
            <a:r>
              <a:rPr lang="en-US" sz="2400" b="0" dirty="0" smtClean="0">
                <a:solidFill>
                  <a:schemeClr val="tx1"/>
                </a:solidFill>
              </a:rPr>
              <a:t>, </a:t>
            </a:r>
            <a:r>
              <a:rPr lang="en-US" sz="2400" dirty="0" smtClean="0">
                <a:solidFill>
                  <a:schemeClr val="tx1"/>
                </a:solidFill>
              </a:rPr>
              <a:t>Illness</a:t>
            </a:r>
            <a:r>
              <a:rPr lang="en-US" sz="2400" b="0" dirty="0" smtClean="0">
                <a:solidFill>
                  <a:schemeClr val="tx1"/>
                </a:solidFill>
              </a:rPr>
              <a:t>, and </a:t>
            </a:r>
            <a:r>
              <a:rPr lang="en-US" sz="2400" dirty="0" smtClean="0">
                <a:solidFill>
                  <a:schemeClr val="tx1"/>
                </a:solidFill>
              </a:rPr>
              <a:t>Drugs</a:t>
            </a:r>
            <a:r>
              <a:rPr lang="en-US" sz="2400" b="0" dirty="0" smtClean="0">
                <a:solidFill>
                  <a:schemeClr val="tx1"/>
                </a:solidFill>
              </a:rPr>
              <a:t> will remain unchanged.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990600" y="2667000"/>
            <a:ext cx="81533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ts val="24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The only change will be in the size of the Associative Entities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673842"/>
              </p:ext>
            </p:extLst>
          </p:nvPr>
        </p:nvGraphicFramePr>
        <p:xfrm>
          <a:off x="1066800" y="3962400"/>
          <a:ext cx="3691164" cy="384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749"/>
                <a:gridCol w="532615"/>
                <a:gridCol w="685800"/>
                <a:gridCol w="914400"/>
                <a:gridCol w="609600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Field: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PatID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IllCode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DrugCode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TDate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Size (Bytes):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609600" y="3098935"/>
            <a:ext cx="8378372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Size of Old Model Associative Entities: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91200" y="31242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         54 bytes</a:t>
            </a:r>
            <a:endParaRPr lang="en-US" sz="1600" b="1" dirty="0"/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609600" y="3479935"/>
            <a:ext cx="8378372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Size of New Model Associative Entity: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91200" y="3928646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         36 bytes</a:t>
            </a:r>
            <a:endParaRPr lang="en-US" sz="1600" b="1" dirty="0"/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609600" y="4343400"/>
            <a:ext cx="8378372" cy="45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A savings of only </a:t>
            </a:r>
            <a:r>
              <a:rPr lang="en-US" sz="2400" dirty="0" smtClean="0">
                <a:solidFill>
                  <a:schemeClr val="tx1"/>
                </a:solidFill>
              </a:rPr>
              <a:t>18 </a:t>
            </a:r>
            <a:r>
              <a:rPr lang="en-US" sz="2400" b="0" dirty="0" smtClean="0">
                <a:solidFill>
                  <a:schemeClr val="tx1"/>
                </a:solidFill>
              </a:rPr>
              <a:t>bytes per </a:t>
            </a:r>
            <a:r>
              <a:rPr lang="en-US" b="0" dirty="0" smtClean="0">
                <a:solidFill>
                  <a:schemeClr val="tx1"/>
                </a:solidFill>
              </a:rPr>
              <a:t>record</a:t>
            </a:r>
            <a:r>
              <a:rPr lang="en-US" sz="2400" b="0" dirty="0" smtClean="0">
                <a:solidFill>
                  <a:schemeClr val="tx1"/>
                </a:solidFill>
              </a:rPr>
              <a:t>, </a:t>
            </a:r>
            <a:r>
              <a:rPr lang="en-US" sz="2400" i="1" dirty="0" smtClean="0">
                <a:solidFill>
                  <a:schemeClr val="tx1"/>
                </a:solidFill>
              </a:rPr>
              <a:t>But</a:t>
            </a:r>
            <a:r>
              <a:rPr lang="en-US" sz="2400" b="0" dirty="0" smtClean="0">
                <a:solidFill>
                  <a:schemeClr val="tx1"/>
                </a:solidFill>
              </a:rPr>
              <a:t>: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990600" y="4724400"/>
            <a:ext cx="79973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ts val="24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A saving of one Table</a:t>
            </a: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990600" y="5029200"/>
            <a:ext cx="79973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ts val="24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A Substantial saving in Metadata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990600" y="5314890"/>
            <a:ext cx="79973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ts val="24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A large savings if we have a large number of records:</a:t>
            </a: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1371600" y="5619690"/>
            <a:ext cx="79973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ts val="24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If we have 100,000 records, </a:t>
            </a:r>
            <a:r>
              <a:rPr lang="en-US" sz="2400" b="0" dirty="0">
                <a:solidFill>
                  <a:schemeClr val="tx1"/>
                </a:solidFill>
              </a:rPr>
              <a:t>we save </a:t>
            </a:r>
            <a:r>
              <a:rPr lang="en-US" sz="2400" i="1" dirty="0" smtClean="0">
                <a:solidFill>
                  <a:schemeClr val="tx1"/>
                </a:solidFill>
              </a:rPr>
              <a:t>1,800,000 Bytes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990600" y="5943600"/>
            <a:ext cx="799737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ts val="24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Occam’s Razor</a:t>
            </a:r>
            <a:r>
              <a:rPr lang="en-US" sz="2400" b="0" dirty="0" smtClean="0">
                <a:solidFill>
                  <a:schemeClr val="tx1"/>
                </a:solidFill>
              </a:rPr>
              <a:t>: </a:t>
            </a:r>
            <a:r>
              <a:rPr lang="en-US" sz="2400" b="0" dirty="0"/>
              <a:t>"entities must not be multiplied beyond necessity" </a:t>
            </a:r>
            <a:endParaRPr lang="en-US" sz="2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83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46" grpId="0"/>
      <p:bldP spid="47" grpId="0"/>
      <p:bldP spid="48" grpId="0"/>
      <p:bldP spid="4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49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We have only one more relationship left: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609600" y="1676400"/>
            <a:ext cx="8534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168275" indent="-16827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 dirty="0">
                <a:solidFill>
                  <a:schemeClr val="tx1"/>
                </a:solidFill>
              </a:rPr>
              <a:t>“You work for a hospital. The Head Administrator has told you that he suspects that Dr. Smith, </a:t>
            </a:r>
            <a:r>
              <a:rPr lang="en-US" sz="2400" i="1" u="sng" dirty="0">
                <a:solidFill>
                  <a:schemeClr val="tx1"/>
                </a:solidFill>
              </a:rPr>
              <a:t>as well as all of the other physicians which she supervises,</a:t>
            </a:r>
            <a:r>
              <a:rPr lang="en-US" sz="2400" i="1" dirty="0">
                <a:solidFill>
                  <a:schemeClr val="tx1"/>
                </a:solidFill>
              </a:rPr>
              <a:t> has been pre-scribing too much Codeine for their patients</a:t>
            </a:r>
            <a:r>
              <a:rPr lang="en-US" sz="2400" i="1" dirty="0" smtClean="0">
                <a:solidFill>
                  <a:schemeClr val="tx1"/>
                </a:solidFill>
              </a:rPr>
              <a:t>.”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609600" y="3327535"/>
            <a:ext cx="8378372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have seen this type of relationship before: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286000" y="4724400"/>
            <a:ext cx="1828800" cy="46166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Physician</a:t>
            </a:r>
            <a:endParaRPr lang="en-US" sz="2400" b="0" dirty="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724400" y="4419600"/>
            <a:ext cx="1752600" cy="1143000"/>
            <a:chOff x="4800600" y="2362200"/>
            <a:chExt cx="1752600" cy="1143000"/>
          </a:xfrm>
        </p:grpSpPr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4800600" y="2362200"/>
              <a:ext cx="1752600" cy="114300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4953000" y="2743200"/>
              <a:ext cx="1524000" cy="387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50000"/>
                </a:spcBef>
              </a:pPr>
              <a:r>
                <a:rPr lang="en-US" sz="2400" b="0" dirty="0" smtClean="0">
                  <a:solidFill>
                    <a:schemeClr val="tx1"/>
                  </a:solidFill>
                </a:rPr>
                <a:t>Supervises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Line 11"/>
          <p:cNvSpPr>
            <a:spLocks noChangeShapeType="1"/>
          </p:cNvSpPr>
          <p:nvPr/>
        </p:nvSpPr>
        <p:spPr bwMode="auto">
          <a:xfrm>
            <a:off x="3200400" y="38862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>
            <a:off x="5638800" y="3886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flipV="1">
            <a:off x="3200400" y="38862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" name="Group 31"/>
          <p:cNvGrpSpPr>
            <a:grpSpLocks/>
          </p:cNvGrpSpPr>
          <p:nvPr/>
        </p:nvGrpSpPr>
        <p:grpSpPr bwMode="auto">
          <a:xfrm>
            <a:off x="2971800" y="4273550"/>
            <a:ext cx="457200" cy="322263"/>
            <a:chOff x="1728" y="1396"/>
            <a:chExt cx="288" cy="203"/>
          </a:xfrm>
        </p:grpSpPr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1728" y="1599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14"/>
            <p:cNvSpPr>
              <a:spLocks noChangeArrowheads="1"/>
            </p:cNvSpPr>
            <p:nvPr/>
          </p:nvSpPr>
          <p:spPr bwMode="auto">
            <a:xfrm>
              <a:off x="1776" y="1396"/>
              <a:ext cx="192" cy="16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" name="Line 17"/>
          <p:cNvSpPr>
            <a:spLocks noChangeShapeType="1"/>
          </p:cNvSpPr>
          <p:nvPr/>
        </p:nvSpPr>
        <p:spPr bwMode="auto">
          <a:xfrm>
            <a:off x="5638800" y="5562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H="1">
            <a:off x="3200400" y="61722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19"/>
          <p:cNvSpPr>
            <a:spLocks noChangeShapeType="1"/>
          </p:cNvSpPr>
          <p:nvPr/>
        </p:nvSpPr>
        <p:spPr bwMode="auto">
          <a:xfrm flipV="1">
            <a:off x="3200400" y="51816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" name="Group 33"/>
          <p:cNvGrpSpPr>
            <a:grpSpLocks/>
          </p:cNvGrpSpPr>
          <p:nvPr/>
        </p:nvGrpSpPr>
        <p:grpSpPr bwMode="auto">
          <a:xfrm>
            <a:off x="2971800" y="5305425"/>
            <a:ext cx="457200" cy="123825"/>
            <a:chOff x="1728" y="2046"/>
            <a:chExt cx="288" cy="78"/>
          </a:xfrm>
        </p:grpSpPr>
        <p:sp>
          <p:nvSpPr>
            <p:cNvPr id="45" name="Line 21"/>
            <p:cNvSpPr>
              <a:spLocks noChangeShapeType="1"/>
            </p:cNvSpPr>
            <p:nvPr/>
          </p:nvSpPr>
          <p:spPr bwMode="auto">
            <a:xfrm>
              <a:off x="1728" y="2046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22"/>
            <p:cNvSpPr>
              <a:spLocks noChangeShapeType="1"/>
            </p:cNvSpPr>
            <p:nvPr/>
          </p:nvSpPr>
          <p:spPr bwMode="auto">
            <a:xfrm>
              <a:off x="1728" y="21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8068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250"/>
                            </p:stCondLst>
                            <p:childTnLst>
                              <p:par>
                                <p:cTn id="4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6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0" grpId="0" autoUpdateAnimBg="0"/>
      <p:bldP spid="21" grpId="0"/>
      <p:bldP spid="22" grpId="0" animBg="1" autoUpdateAnimBg="0"/>
      <p:bldP spid="26" grpId="0" animBg="1"/>
      <p:bldP spid="27" grpId="0" animBg="1"/>
      <p:bldP spid="28" grpId="0" animBg="1"/>
      <p:bldP spid="40" grpId="0" animBg="1"/>
      <p:bldP spid="41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5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dirty="0" smtClean="0"/>
              <a:t>CIS </a:t>
            </a:r>
            <a:r>
              <a:rPr lang="en-US" i="1" dirty="0" smtClean="0"/>
              <a:t>4365                            </a:t>
            </a:r>
            <a:r>
              <a:rPr lang="en-US" i="1" dirty="0" smtClean="0"/>
              <a:t>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1524000" y="2016125"/>
            <a:ext cx="1600200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>
                <a:solidFill>
                  <a:schemeClr val="tx1"/>
                </a:solidFill>
              </a:rPr>
              <a:t>Physician</a:t>
            </a:r>
            <a:endParaRPr lang="en-US" sz="2400" b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24200" y="1752600"/>
            <a:ext cx="2895600" cy="914400"/>
            <a:chOff x="2743200" y="1752600"/>
            <a:chExt cx="2895600" cy="914400"/>
          </a:xfrm>
        </p:grpSpPr>
        <p:grpSp>
          <p:nvGrpSpPr>
            <p:cNvPr id="2" name="Group 1"/>
            <p:cNvGrpSpPr/>
            <p:nvPr/>
          </p:nvGrpSpPr>
          <p:grpSpPr>
            <a:xfrm>
              <a:off x="3604054" y="1752600"/>
              <a:ext cx="2034746" cy="914400"/>
              <a:chOff x="3604054" y="1752600"/>
              <a:chExt cx="2034746" cy="914400"/>
            </a:xfrm>
          </p:grpSpPr>
          <p:sp>
            <p:nvSpPr>
              <p:cNvPr id="35" name="AutoShape 11"/>
              <p:cNvSpPr>
                <a:spLocks noChangeArrowheads="1"/>
              </p:cNvSpPr>
              <p:nvPr/>
            </p:nvSpPr>
            <p:spPr bwMode="auto">
              <a:xfrm>
                <a:off x="3604054" y="1752600"/>
                <a:ext cx="2034746" cy="91440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Text Box 12"/>
              <p:cNvSpPr txBox="1">
                <a:spLocks noChangeArrowheads="1"/>
              </p:cNvSpPr>
              <p:nvPr/>
            </p:nvSpPr>
            <p:spPr bwMode="auto">
              <a:xfrm>
                <a:off x="4151870" y="1981200"/>
                <a:ext cx="1095632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>
                    <a:solidFill>
                      <a:schemeClr val="tx1"/>
                    </a:solidFill>
                  </a:rPr>
                  <a:t>Treats</a:t>
                </a:r>
                <a:endParaRPr lang="en-US" sz="24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2743200" y="2209800"/>
              <a:ext cx="93911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19"/>
          <p:cNvGrpSpPr>
            <a:grpSpLocks/>
          </p:cNvGrpSpPr>
          <p:nvPr/>
        </p:nvGrpSpPr>
        <p:grpSpPr bwMode="auto">
          <a:xfrm>
            <a:off x="5943600" y="2016125"/>
            <a:ext cx="2667000" cy="400050"/>
            <a:chOff x="3408" y="3744"/>
            <a:chExt cx="1680" cy="252"/>
          </a:xfrm>
        </p:grpSpPr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4080" y="3744"/>
              <a:ext cx="1008" cy="2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chemeClr val="tx1"/>
                  </a:solidFill>
                </a:rPr>
                <a:t>Patient</a:t>
              </a:r>
              <a:endParaRPr 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>
              <a:off x="3408" y="388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1295400" y="28956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Given 1 Physician, how many Patients?</a:t>
            </a:r>
          </a:p>
        </p:txBody>
      </p:sp>
      <p:grpSp>
        <p:nvGrpSpPr>
          <p:cNvPr id="41" name="Group 27"/>
          <p:cNvGrpSpPr>
            <a:grpSpLocks/>
          </p:cNvGrpSpPr>
          <p:nvPr/>
        </p:nvGrpSpPr>
        <p:grpSpPr bwMode="auto">
          <a:xfrm>
            <a:off x="6705600" y="1981200"/>
            <a:ext cx="304800" cy="457200"/>
            <a:chOff x="3888" y="960"/>
            <a:chExt cx="192" cy="288"/>
          </a:xfrm>
        </p:grpSpPr>
        <p:sp>
          <p:nvSpPr>
            <p:cNvPr id="43" name="Line 15"/>
            <p:cNvSpPr>
              <a:spLocks noChangeShapeType="1"/>
            </p:cNvSpPr>
            <p:nvPr/>
          </p:nvSpPr>
          <p:spPr bwMode="auto">
            <a:xfrm flipH="1">
              <a:off x="3888" y="960"/>
              <a:ext cx="19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16"/>
            <p:cNvSpPr>
              <a:spLocks noChangeShapeType="1"/>
            </p:cNvSpPr>
            <p:nvPr/>
          </p:nvSpPr>
          <p:spPr bwMode="auto">
            <a:xfrm>
              <a:off x="3888" y="1104"/>
              <a:ext cx="19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4724400" y="3200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Mandatory?</a:t>
            </a:r>
          </a:p>
        </p:txBody>
      </p:sp>
      <p:sp>
        <p:nvSpPr>
          <p:cNvPr id="46" name="Oval 28"/>
          <p:cNvSpPr>
            <a:spLocks noChangeArrowheads="1"/>
          </p:cNvSpPr>
          <p:nvPr/>
        </p:nvSpPr>
        <p:spPr bwMode="auto">
          <a:xfrm>
            <a:off x="6400800" y="2057400"/>
            <a:ext cx="304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1295400" y="3505200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Given 1 Patient, how many Physicians?</a:t>
            </a:r>
          </a:p>
        </p:txBody>
      </p:sp>
      <p:sp>
        <p:nvSpPr>
          <p:cNvPr id="48" name="Text Box 35"/>
          <p:cNvSpPr txBox="1">
            <a:spLocks noChangeArrowheads="1"/>
          </p:cNvSpPr>
          <p:nvPr/>
        </p:nvSpPr>
        <p:spPr bwMode="auto">
          <a:xfrm>
            <a:off x="4724400" y="38100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tx1"/>
                </a:solidFill>
              </a:rPr>
              <a:t>Mandatory?</a:t>
            </a:r>
          </a:p>
        </p:txBody>
      </p:sp>
      <p:sp>
        <p:nvSpPr>
          <p:cNvPr id="49" name="Line 37"/>
          <p:cNvSpPr>
            <a:spLocks noChangeShapeType="1"/>
          </p:cNvSpPr>
          <p:nvPr/>
        </p:nvSpPr>
        <p:spPr bwMode="auto">
          <a:xfrm>
            <a:off x="32004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38"/>
          <p:cNvSpPr>
            <a:spLocks noChangeShapeType="1"/>
          </p:cNvSpPr>
          <p:nvPr/>
        </p:nvSpPr>
        <p:spPr bwMode="auto">
          <a:xfrm>
            <a:off x="3352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59"/>
          <p:cNvSpPr>
            <a:spLocks noChangeShapeType="1"/>
          </p:cNvSpPr>
          <p:nvPr/>
        </p:nvSpPr>
        <p:spPr bwMode="auto">
          <a:xfrm flipH="1">
            <a:off x="6400800" y="3158551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 flipH="1" flipV="1">
            <a:off x="6857999" y="2362200"/>
            <a:ext cx="1" cy="79634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9"/>
          <p:cNvSpPr>
            <a:spLocks noChangeShapeType="1"/>
          </p:cNvSpPr>
          <p:nvPr/>
        </p:nvSpPr>
        <p:spPr bwMode="auto">
          <a:xfrm flipH="1">
            <a:off x="6400800" y="3445206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 flipH="1" flipV="1">
            <a:off x="6553200" y="2362200"/>
            <a:ext cx="0" cy="10592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9"/>
          <p:cNvSpPr>
            <a:spLocks noChangeShapeType="1"/>
          </p:cNvSpPr>
          <p:nvPr/>
        </p:nvSpPr>
        <p:spPr bwMode="auto">
          <a:xfrm flipH="1">
            <a:off x="1143000" y="3733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59"/>
          <p:cNvSpPr>
            <a:spLocks noChangeShapeType="1"/>
          </p:cNvSpPr>
          <p:nvPr/>
        </p:nvSpPr>
        <p:spPr bwMode="auto">
          <a:xfrm flipH="1" flipV="1">
            <a:off x="1143000" y="28956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59"/>
          <p:cNvSpPr>
            <a:spLocks noChangeShapeType="1"/>
          </p:cNvSpPr>
          <p:nvPr/>
        </p:nvSpPr>
        <p:spPr bwMode="auto">
          <a:xfrm flipH="1">
            <a:off x="1143000" y="28956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59"/>
          <p:cNvSpPr>
            <a:spLocks noChangeShapeType="1"/>
          </p:cNvSpPr>
          <p:nvPr/>
        </p:nvSpPr>
        <p:spPr bwMode="auto">
          <a:xfrm flipH="1" flipV="1">
            <a:off x="3200399" y="2514600"/>
            <a:ext cx="1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 flipH="1">
            <a:off x="990600" y="4038600"/>
            <a:ext cx="365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 flipH="1" flipV="1">
            <a:off x="990600" y="281940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59"/>
          <p:cNvSpPr>
            <a:spLocks noChangeShapeType="1"/>
          </p:cNvSpPr>
          <p:nvPr/>
        </p:nvSpPr>
        <p:spPr bwMode="auto">
          <a:xfrm flipH="1">
            <a:off x="990599" y="2819400"/>
            <a:ext cx="2362199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59"/>
          <p:cNvSpPr>
            <a:spLocks noChangeShapeType="1"/>
          </p:cNvSpPr>
          <p:nvPr/>
        </p:nvSpPr>
        <p:spPr bwMode="auto">
          <a:xfrm flipH="1" flipV="1">
            <a:off x="3352799" y="2514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5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1" grpId="0" animBg="1" autoUpdateAnimBg="0"/>
      <p:bldP spid="40" grpId="0" autoUpdateAnimBg="0"/>
      <p:bldP spid="45" grpId="0" autoUpdateAnimBg="0"/>
      <p:bldP spid="46" grpId="0" animBg="1"/>
      <p:bldP spid="47" grpId="0" autoUpdateAnimBg="0"/>
      <p:bldP spid="48" grpId="0" autoUpdateAnimBg="0"/>
      <p:bldP spid="49" grpId="0" animBg="1"/>
      <p:bldP spid="50" grpId="0" animBg="1"/>
      <p:bldP spid="51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50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We have only one more relationship left: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613228" y="1600200"/>
            <a:ext cx="80862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Let’s see how the Table might appear: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62000" y="2286000"/>
            <a:ext cx="1524000" cy="3408640"/>
            <a:chOff x="1143000" y="2263914"/>
            <a:chExt cx="1524000" cy="3408640"/>
          </a:xfrm>
        </p:grpSpPr>
        <p:sp>
          <p:nvSpPr>
            <p:cNvPr id="56" name="TextBox 55"/>
            <p:cNvSpPr txBox="1"/>
            <p:nvPr/>
          </p:nvSpPr>
          <p:spPr>
            <a:xfrm>
              <a:off x="1143000" y="2263914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Physician</a:t>
              </a:r>
              <a:endParaRPr lang="en-US" sz="16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43000" y="2599492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/>
                <a:t>• </a:t>
              </a:r>
              <a:r>
                <a:rPr lang="en-US" sz="1600" dirty="0" smtClean="0"/>
                <a:t>	</a:t>
              </a:r>
              <a:r>
                <a:rPr lang="en-US" sz="1600" dirty="0" err="1" smtClean="0"/>
                <a:t>PhysID</a:t>
              </a:r>
              <a:endParaRPr lang="en-US" sz="16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143000" y="29380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9144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LastName</a:t>
              </a:r>
              <a:endParaRPr lang="en-US" sz="16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143000" y="3285292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FirstName</a:t>
              </a:r>
              <a:endParaRPr lang="en-US" sz="16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143000" y="36238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Street</a:t>
              </a:r>
              <a:endParaRPr lang="en-US" sz="16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43000" y="3971092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  <a:tab pos="290513" algn="l"/>
                </a:tabLst>
              </a:pPr>
              <a:r>
                <a:rPr lang="en-US" sz="1600" dirty="0" smtClean="0"/>
                <a:t>	City</a:t>
              </a:r>
              <a:endParaRPr lang="en-US" sz="16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43000" y="43096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State</a:t>
              </a:r>
              <a:endParaRPr lang="en-US" sz="16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143000" y="4656892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Zipcode</a:t>
              </a:r>
              <a:endParaRPr lang="en-US" sz="16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43000" y="49954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Specialty</a:t>
              </a:r>
              <a:endParaRPr lang="en-US" sz="16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143000" y="5334000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~	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Supervisor</a:t>
              </a:r>
              <a:endParaRPr lang="en-US" sz="1600" b="1" dirty="0"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733104"/>
              </p:ext>
            </p:extLst>
          </p:nvPr>
        </p:nvGraphicFramePr>
        <p:xfrm>
          <a:off x="2590800" y="2354580"/>
          <a:ext cx="6096000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692"/>
                <a:gridCol w="859692"/>
                <a:gridCol w="566616"/>
                <a:gridCol w="990600"/>
                <a:gridCol w="762000"/>
                <a:gridCol w="304800"/>
                <a:gridCol w="931984"/>
                <a:gridCol w="82061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PhyID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Last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First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Street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City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Specialty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Super.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234567890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Kervorkian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Jack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32 Viscount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Euthanasia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345678901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Zhivago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Yuri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19 Redd Rd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Cardiology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456789012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456789012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Rebenneck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65 Piano St.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 Union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Orthopedics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567890123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Love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Strange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7 Rio St,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 Paso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Psychiatry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234567890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678901234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McGraw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Phil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S.R.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Canutio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Oprahology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234567890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9" name="Text Box 5"/>
          <p:cNvSpPr txBox="1">
            <a:spLocks noChangeArrowheads="1"/>
          </p:cNvSpPr>
          <p:nvPr/>
        </p:nvSpPr>
        <p:spPr bwMode="auto">
          <a:xfrm>
            <a:off x="2442029" y="3810000"/>
            <a:ext cx="6248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Dr. Jack </a:t>
            </a:r>
            <a:r>
              <a:rPr lang="en-US" sz="2000" b="0" dirty="0" err="1" smtClean="0">
                <a:solidFill>
                  <a:schemeClr val="tx1"/>
                </a:solidFill>
                <a:latin typeface="+mn-lt"/>
              </a:rPr>
              <a:t>Kervorkian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 Supervises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0" name="Text Box 5"/>
          <p:cNvSpPr txBox="1">
            <a:spLocks noChangeArrowheads="1"/>
          </p:cNvSpPr>
          <p:nvPr/>
        </p:nvSpPr>
        <p:spPr bwMode="auto">
          <a:xfrm>
            <a:off x="2438400" y="4827657"/>
            <a:ext cx="6248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Dr. Mac </a:t>
            </a:r>
            <a:r>
              <a:rPr lang="en-US" sz="2000" b="0" dirty="0" err="1" smtClean="0">
                <a:solidFill>
                  <a:schemeClr val="tx1"/>
                </a:solidFill>
                <a:latin typeface="+mn-lt"/>
              </a:rPr>
              <a:t>Rebenneck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 Supervises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2743200" y="4141857"/>
            <a:ext cx="6248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Dr. Strange Love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2743200" y="4446657"/>
            <a:ext cx="6248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Dr. Phil McGraw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743200" y="5181600"/>
            <a:ext cx="6248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Dr. Yuri </a:t>
            </a:r>
            <a:r>
              <a:rPr lang="en-US" sz="2000" b="0" dirty="0" err="1" smtClean="0">
                <a:solidFill>
                  <a:schemeClr val="tx1"/>
                </a:solidFill>
                <a:latin typeface="+mn-lt"/>
              </a:rPr>
              <a:t>Zhivago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00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7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7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9" grpId="0"/>
      <p:bldP spid="70" grpId="0"/>
      <p:bldP spid="71" grpId="0"/>
      <p:bldP spid="72" grpId="0"/>
      <p:bldP spid="7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51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13228" y="1219200"/>
            <a:ext cx="85307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We have only one more relationship left: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613228" y="1600200"/>
            <a:ext cx="8086271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Let’s see how the Table might appear: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62000" y="2286000"/>
            <a:ext cx="1524000" cy="3408640"/>
            <a:chOff x="1143000" y="2263914"/>
            <a:chExt cx="1524000" cy="3408640"/>
          </a:xfrm>
        </p:grpSpPr>
        <p:sp>
          <p:nvSpPr>
            <p:cNvPr id="56" name="TextBox 55"/>
            <p:cNvSpPr txBox="1"/>
            <p:nvPr/>
          </p:nvSpPr>
          <p:spPr>
            <a:xfrm>
              <a:off x="1143000" y="2263914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r>
                <a:rPr lang="en-US" sz="1600" b="1" dirty="0" smtClean="0"/>
                <a:t>Physician</a:t>
              </a:r>
              <a:endParaRPr lang="en-US" sz="16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43000" y="2599492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/>
                <a:t>• </a:t>
              </a:r>
              <a:r>
                <a:rPr lang="en-US" sz="1600" dirty="0" smtClean="0"/>
                <a:t>	</a:t>
              </a:r>
              <a:r>
                <a:rPr lang="en-US" sz="1600" dirty="0" err="1" smtClean="0"/>
                <a:t>PhysID</a:t>
              </a:r>
              <a:endParaRPr lang="en-US" sz="16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143000" y="29380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9144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LastName</a:t>
              </a:r>
              <a:endParaRPr lang="en-US" sz="16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143000" y="3285292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FirstName</a:t>
              </a:r>
              <a:endParaRPr lang="en-US" sz="16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143000" y="36238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Street</a:t>
              </a:r>
              <a:endParaRPr lang="en-US" sz="16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43000" y="3971092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  <a:tab pos="290513" algn="l"/>
                </a:tabLst>
              </a:pPr>
              <a:r>
                <a:rPr lang="en-US" sz="1600" dirty="0" smtClean="0"/>
                <a:t>	City</a:t>
              </a:r>
              <a:endParaRPr lang="en-US" sz="16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43000" y="43096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State</a:t>
              </a:r>
              <a:endParaRPr lang="en-US" sz="16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143000" y="4656892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</a:t>
              </a:r>
              <a:r>
                <a:rPr lang="en-US" sz="1600" dirty="0" err="1" smtClean="0"/>
                <a:t>Zipcode</a:t>
              </a:r>
              <a:endParaRPr lang="en-US" sz="16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43000" y="4995446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	Specialty</a:t>
              </a:r>
              <a:endParaRPr lang="en-US" sz="16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143000" y="5334000"/>
              <a:ext cx="152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Ins="45720" rtlCol="0">
              <a:spAutoFit/>
            </a:bodyPr>
            <a:lstStyle/>
            <a:p>
              <a:pPr>
                <a:tabLst>
                  <a:tab pos="174625" algn="l"/>
                </a:tabLst>
              </a:pPr>
              <a:r>
                <a:rPr lang="en-US" sz="1600" dirty="0" smtClean="0"/>
                <a:t>~	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Supervisor</a:t>
              </a:r>
              <a:endParaRPr lang="en-US" sz="1600" b="1" dirty="0"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436258"/>
              </p:ext>
            </p:extLst>
          </p:nvPr>
        </p:nvGraphicFramePr>
        <p:xfrm>
          <a:off x="2590800" y="2354580"/>
          <a:ext cx="6096000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692"/>
                <a:gridCol w="859692"/>
                <a:gridCol w="566616"/>
                <a:gridCol w="990600"/>
                <a:gridCol w="762000"/>
                <a:gridCol w="304800"/>
                <a:gridCol w="931984"/>
                <a:gridCol w="82061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PhyID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Last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First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Street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City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Specialty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Super.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234567890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Kervorkian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Jack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32 Viscount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Euthanasia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345678901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Zhivago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Yuri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19 Redd Rd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 Paso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Cardiology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456789012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456789012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Rebenneck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65 Piano St.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 Union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Orthopedics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567890123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Love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Strange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7 Rio St,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 Paso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Psychiatry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234567890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678901234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McGraw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Phil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S.R.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Canutio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Oprahology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234567890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9" name="Text Box 5"/>
          <p:cNvSpPr txBox="1">
            <a:spLocks noChangeArrowheads="1"/>
          </p:cNvSpPr>
          <p:nvPr/>
        </p:nvSpPr>
        <p:spPr bwMode="auto">
          <a:xfrm>
            <a:off x="2442029" y="3810000"/>
            <a:ext cx="6248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Dr. Jack </a:t>
            </a:r>
            <a:r>
              <a:rPr lang="en-US" sz="2000" b="0" dirty="0" err="1" smtClean="0">
                <a:solidFill>
                  <a:schemeClr val="tx1"/>
                </a:solidFill>
                <a:latin typeface="+mn-lt"/>
              </a:rPr>
              <a:t>Kervorkian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 Supervises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0" name="Text Box 5"/>
          <p:cNvSpPr txBox="1">
            <a:spLocks noChangeArrowheads="1"/>
          </p:cNvSpPr>
          <p:nvPr/>
        </p:nvSpPr>
        <p:spPr bwMode="auto">
          <a:xfrm>
            <a:off x="2438400" y="4827657"/>
            <a:ext cx="6248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Dr. Mac </a:t>
            </a:r>
            <a:r>
              <a:rPr lang="en-US" sz="2000" b="0" dirty="0" err="1" smtClean="0">
                <a:solidFill>
                  <a:schemeClr val="tx1"/>
                </a:solidFill>
                <a:latin typeface="+mn-lt"/>
              </a:rPr>
              <a:t>Rebenneck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 Supervises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2743200" y="4141857"/>
            <a:ext cx="6248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Dr. Strange Love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2743200" y="4446657"/>
            <a:ext cx="6248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Dr. Phil McGraw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743200" y="5181600"/>
            <a:ext cx="62484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31775" indent="-231775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Dr. Yuri </a:t>
            </a:r>
            <a:r>
              <a:rPr lang="en-US" sz="2000" b="0" dirty="0" err="1" smtClean="0">
                <a:solidFill>
                  <a:schemeClr val="tx1"/>
                </a:solidFill>
                <a:latin typeface="+mn-lt"/>
              </a:rPr>
              <a:t>Zhivago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448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7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7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9" grpId="0"/>
      <p:bldP spid="70" grpId="0"/>
      <p:bldP spid="71" grpId="0"/>
      <p:bldP spid="72" grpId="0"/>
      <p:bldP spid="7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 bwMode="auto">
          <a:xfrm>
            <a:off x="6972300" y="152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56D48-9345-4BDE-BA0B-FB696AD706A2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Our Final ERD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grpSp>
        <p:nvGrpSpPr>
          <p:cNvPr id="107520" name="Group 107519"/>
          <p:cNvGrpSpPr/>
          <p:nvPr/>
        </p:nvGrpSpPr>
        <p:grpSpPr>
          <a:xfrm>
            <a:off x="762000" y="1524000"/>
            <a:ext cx="7467600" cy="4343400"/>
            <a:chOff x="762000" y="1524000"/>
            <a:chExt cx="7467600" cy="4343400"/>
          </a:xfrm>
        </p:grpSpPr>
        <p:grpSp>
          <p:nvGrpSpPr>
            <p:cNvPr id="29" name="Group 28"/>
            <p:cNvGrpSpPr/>
            <p:nvPr/>
          </p:nvGrpSpPr>
          <p:grpSpPr>
            <a:xfrm>
              <a:off x="762000" y="1524000"/>
              <a:ext cx="7467600" cy="4343400"/>
              <a:chOff x="762000" y="1524000"/>
              <a:chExt cx="6729187" cy="3124200"/>
            </a:xfrm>
          </p:grpSpPr>
          <p:sp>
            <p:nvSpPr>
              <p:cNvPr id="17" name="Line 17"/>
              <p:cNvSpPr>
                <a:spLocks noChangeShapeType="1"/>
              </p:cNvSpPr>
              <p:nvPr/>
            </p:nvSpPr>
            <p:spPr bwMode="auto">
              <a:xfrm flipV="1">
                <a:off x="3657600" y="2116135"/>
                <a:ext cx="391298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8"/>
              <p:cNvSpPr>
                <a:spLocks noChangeShapeType="1"/>
              </p:cNvSpPr>
              <p:nvPr/>
            </p:nvSpPr>
            <p:spPr bwMode="auto">
              <a:xfrm flipH="1" flipV="1">
                <a:off x="4038600" y="4033157"/>
                <a:ext cx="1447800" cy="84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 flipV="1">
                <a:off x="4761471" y="2420937"/>
                <a:ext cx="0" cy="7032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762000" y="1524000"/>
                <a:ext cx="2895600" cy="1219201"/>
                <a:chOff x="762000" y="1524000"/>
                <a:chExt cx="2895600" cy="1219201"/>
              </a:xfrm>
            </p:grpSpPr>
            <p:grpSp>
              <p:nvGrpSpPr>
                <p:cNvPr id="14" name="Group 31"/>
                <p:cNvGrpSpPr>
                  <a:grpSpLocks/>
                </p:cNvGrpSpPr>
                <p:nvPr/>
              </p:nvGrpSpPr>
              <p:grpSpPr bwMode="auto">
                <a:xfrm rot="10800000">
                  <a:off x="1371601" y="2400294"/>
                  <a:ext cx="304800" cy="266701"/>
                  <a:chOff x="1776" y="1444"/>
                  <a:chExt cx="192" cy="168"/>
                </a:xfrm>
              </p:grpSpPr>
              <p:sp>
                <p:nvSpPr>
                  <p:cNvPr id="15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1612"/>
                    <a:ext cx="192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444"/>
                    <a:ext cx="192" cy="144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33"/>
                <p:cNvGrpSpPr>
                  <a:grpSpLocks/>
                </p:cNvGrpSpPr>
                <p:nvPr/>
              </p:nvGrpSpPr>
              <p:grpSpPr bwMode="auto">
                <a:xfrm>
                  <a:off x="1295400" y="1676400"/>
                  <a:ext cx="457200" cy="76200"/>
                  <a:chOff x="1728" y="2076"/>
                  <a:chExt cx="288" cy="48"/>
                </a:xfrm>
              </p:grpSpPr>
              <p:sp>
                <p:nvSpPr>
                  <p:cNvPr id="21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2076"/>
                    <a:ext cx="288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2124"/>
                    <a:ext cx="288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762000" y="1524000"/>
                  <a:ext cx="2895600" cy="1219201"/>
                  <a:chOff x="762000" y="1524000"/>
                  <a:chExt cx="2895600" cy="1219201"/>
                </a:xfrm>
              </p:grpSpPr>
              <p:grpSp>
                <p:nvGrpSpPr>
                  <p:cNvPr id="5" name="Group 4"/>
                  <p:cNvGrpSpPr/>
                  <p:nvPr/>
                </p:nvGrpSpPr>
                <p:grpSpPr>
                  <a:xfrm>
                    <a:off x="762000" y="1827312"/>
                    <a:ext cx="1524000" cy="534888"/>
                    <a:chOff x="5791200" y="1903512"/>
                    <a:chExt cx="1524000" cy="534888"/>
                  </a:xfrm>
                </p:grpSpPr>
                <p:sp>
                  <p:nvSpPr>
                    <p:cNvPr id="9" name="AutoShap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791200" y="1903512"/>
                      <a:ext cx="1524000" cy="534888"/>
                    </a:xfrm>
                    <a:prstGeom prst="diamond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791200" y="2057400"/>
                      <a:ext cx="1524000" cy="19039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Bef>
                          <a:spcPct val="50000"/>
                        </a:spcBef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Supervises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p:txBody>
                </p:sp>
              </p:grpSp>
              <p:sp>
                <p:nvSpPr>
                  <p:cNvPr id="11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1524000" y="1524000"/>
                    <a:ext cx="1600200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124200" y="1524000"/>
                    <a:ext cx="0" cy="416866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24000" y="1524000"/>
                    <a:ext cx="0" cy="30480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0800" y="1940867"/>
                    <a:ext cx="1066800" cy="221384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1400" dirty="0" smtClean="0">
                        <a:solidFill>
                          <a:schemeClr val="tx1"/>
                        </a:solidFill>
                        <a:latin typeface="+mn-lt"/>
                      </a:rPr>
                      <a:t>Physician</a:t>
                    </a:r>
                    <a:endParaRPr lang="en-US" sz="1400" b="0" dirty="0">
                      <a:solidFill>
                        <a:schemeClr val="tx1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25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124199" y="2162252"/>
                    <a:ext cx="1" cy="580949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1524000" y="2743200"/>
                    <a:ext cx="1600200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24000" y="2362200"/>
                    <a:ext cx="0" cy="38100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" name="Group 29"/>
              <p:cNvGrpSpPr/>
              <p:nvPr/>
            </p:nvGrpSpPr>
            <p:grpSpPr>
              <a:xfrm>
                <a:off x="4048898" y="1828800"/>
                <a:ext cx="1519664" cy="574675"/>
                <a:chOff x="3962400" y="2643187"/>
                <a:chExt cx="1519664" cy="574675"/>
              </a:xfrm>
            </p:grpSpPr>
            <p:sp>
              <p:nvSpPr>
                <p:cNvPr id="31" name="AutoShape 11"/>
                <p:cNvSpPr>
                  <a:spLocks noChangeArrowheads="1"/>
                </p:cNvSpPr>
                <p:nvPr/>
              </p:nvSpPr>
              <p:spPr bwMode="auto">
                <a:xfrm>
                  <a:off x="3962400" y="2643187"/>
                  <a:ext cx="1425146" cy="574675"/>
                </a:xfrm>
                <a:prstGeom prst="diamond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386432" y="2829540"/>
                  <a:ext cx="1095632" cy="221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1400" dirty="0">
                      <a:solidFill>
                        <a:schemeClr val="tx1"/>
                      </a:solidFill>
                      <a:latin typeface="+mn-lt"/>
                    </a:rPr>
                    <a:t>Treats</a:t>
                  </a:r>
                  <a:endParaRPr lang="en-US" sz="1400" b="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33" name="Line 37"/>
              <p:cNvSpPr>
                <a:spLocks noChangeShapeType="1"/>
              </p:cNvSpPr>
              <p:nvPr/>
            </p:nvSpPr>
            <p:spPr bwMode="auto">
              <a:xfrm>
                <a:off x="3733800" y="19812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8"/>
              <p:cNvSpPr>
                <a:spLocks noChangeShapeType="1"/>
              </p:cNvSpPr>
              <p:nvPr/>
            </p:nvSpPr>
            <p:spPr bwMode="auto">
              <a:xfrm>
                <a:off x="3810000" y="19812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Text Box 4"/>
              <p:cNvSpPr txBox="1">
                <a:spLocks noChangeArrowheads="1"/>
              </p:cNvSpPr>
              <p:nvPr/>
            </p:nvSpPr>
            <p:spPr bwMode="auto">
              <a:xfrm>
                <a:off x="4267200" y="3124200"/>
                <a:ext cx="990600" cy="221383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chemeClr val="tx1"/>
                    </a:solidFill>
                    <a:latin typeface="+mn-lt"/>
                  </a:rPr>
                  <a:t>Patient</a:t>
                </a:r>
                <a:endParaRPr lang="en-US" sz="14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grpSp>
            <p:nvGrpSpPr>
              <p:cNvPr id="36" name="Group 27"/>
              <p:cNvGrpSpPr>
                <a:grpSpLocks/>
              </p:cNvGrpSpPr>
              <p:nvPr/>
            </p:nvGrpSpPr>
            <p:grpSpPr bwMode="auto">
              <a:xfrm rot="5400000">
                <a:off x="4640248" y="2827352"/>
                <a:ext cx="230088" cy="366584"/>
                <a:chOff x="3888" y="960"/>
                <a:chExt cx="192" cy="288"/>
              </a:xfrm>
            </p:grpSpPr>
            <p:sp>
              <p:nvSpPr>
                <p:cNvPr id="37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888" y="960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16"/>
                <p:cNvSpPr>
                  <a:spLocks noChangeShapeType="1"/>
                </p:cNvSpPr>
                <p:nvPr/>
              </p:nvSpPr>
              <p:spPr bwMode="auto">
                <a:xfrm>
                  <a:off x="3888" y="1104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9" name="Oval 28"/>
              <p:cNvSpPr>
                <a:spLocks noChangeArrowheads="1"/>
              </p:cNvSpPr>
              <p:nvPr/>
            </p:nvSpPr>
            <p:spPr bwMode="auto">
              <a:xfrm>
                <a:off x="4607250" y="2667000"/>
                <a:ext cx="290384" cy="2286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18"/>
              <p:cNvSpPr>
                <a:spLocks noChangeShapeType="1"/>
              </p:cNvSpPr>
              <p:nvPr/>
            </p:nvSpPr>
            <p:spPr bwMode="auto">
              <a:xfrm flipH="1" flipV="1">
                <a:off x="5486400" y="4041575"/>
                <a:ext cx="0" cy="60662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18"/>
              <p:cNvSpPr>
                <a:spLocks noChangeShapeType="1"/>
              </p:cNvSpPr>
              <p:nvPr/>
            </p:nvSpPr>
            <p:spPr bwMode="auto">
              <a:xfrm flipH="1" flipV="1">
                <a:off x="4777480" y="3332559"/>
                <a:ext cx="0" cy="7090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" name="Group 27"/>
              <p:cNvGrpSpPr>
                <a:grpSpLocks/>
              </p:cNvGrpSpPr>
              <p:nvPr/>
            </p:nvGrpSpPr>
            <p:grpSpPr bwMode="auto">
              <a:xfrm rot="5400000" flipH="1">
                <a:off x="4655409" y="3263567"/>
                <a:ext cx="228600" cy="366584"/>
                <a:chOff x="3969" y="960"/>
                <a:chExt cx="192" cy="288"/>
              </a:xfrm>
            </p:grpSpPr>
            <p:sp>
              <p:nvSpPr>
                <p:cNvPr id="43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969" y="960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16"/>
                <p:cNvSpPr>
                  <a:spLocks noChangeShapeType="1"/>
                </p:cNvSpPr>
                <p:nvPr/>
              </p:nvSpPr>
              <p:spPr bwMode="auto">
                <a:xfrm>
                  <a:off x="3969" y="1104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" name="Group 45"/>
              <p:cNvGrpSpPr/>
              <p:nvPr/>
            </p:nvGrpSpPr>
            <p:grpSpPr>
              <a:xfrm>
                <a:off x="4052353" y="4038600"/>
                <a:ext cx="1421690" cy="574675"/>
                <a:chOff x="3962400" y="2643187"/>
                <a:chExt cx="1412867" cy="574675"/>
              </a:xfrm>
            </p:grpSpPr>
            <p:sp>
              <p:nvSpPr>
                <p:cNvPr id="47" name="AutoShape 11"/>
                <p:cNvSpPr>
                  <a:spLocks noChangeArrowheads="1"/>
                </p:cNvSpPr>
                <p:nvPr/>
              </p:nvSpPr>
              <p:spPr bwMode="auto">
                <a:xfrm>
                  <a:off x="3962400" y="2643187"/>
                  <a:ext cx="1412867" cy="574675"/>
                </a:xfrm>
                <a:prstGeom prst="diamond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237090" y="2812161"/>
                  <a:ext cx="1095632" cy="221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solidFill>
                        <a:schemeClr val="tx1"/>
                      </a:solidFill>
                      <a:latin typeface="+mn-lt"/>
                    </a:rPr>
                    <a:t>Treatment</a:t>
                  </a:r>
                  <a:endParaRPr lang="en-US" sz="1400" b="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49" name="Line 18"/>
              <p:cNvSpPr>
                <a:spLocks noChangeShapeType="1"/>
              </p:cNvSpPr>
              <p:nvPr/>
            </p:nvSpPr>
            <p:spPr bwMode="auto">
              <a:xfrm flipH="1" flipV="1">
                <a:off x="4038600" y="4038600"/>
                <a:ext cx="0" cy="609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18"/>
              <p:cNvSpPr>
                <a:spLocks noChangeShapeType="1"/>
              </p:cNvSpPr>
              <p:nvPr/>
            </p:nvSpPr>
            <p:spPr bwMode="auto">
              <a:xfrm flipH="1">
                <a:off x="4038600" y="4648200"/>
                <a:ext cx="14478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Text Box 14"/>
              <p:cNvSpPr txBox="1">
                <a:spLocks noChangeArrowheads="1"/>
              </p:cNvSpPr>
              <p:nvPr/>
            </p:nvSpPr>
            <p:spPr bwMode="auto">
              <a:xfrm>
                <a:off x="2083236" y="4207575"/>
                <a:ext cx="973835" cy="221383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chemeClr val="tx1"/>
                    </a:solidFill>
                    <a:latin typeface="+mn-lt"/>
                  </a:rPr>
                  <a:t>Illness</a:t>
                </a:r>
                <a:endParaRPr lang="en-US" sz="14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 flipH="1">
                <a:off x="3057071" y="4332636"/>
                <a:ext cx="981529" cy="53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4" name="Group 27"/>
              <p:cNvGrpSpPr>
                <a:grpSpLocks/>
              </p:cNvGrpSpPr>
              <p:nvPr/>
            </p:nvGrpSpPr>
            <p:grpSpPr bwMode="auto">
              <a:xfrm flipH="1">
                <a:off x="3057419" y="4207498"/>
                <a:ext cx="216466" cy="221728"/>
                <a:chOff x="3888" y="976"/>
                <a:chExt cx="184" cy="215"/>
              </a:xfrm>
            </p:grpSpPr>
            <p:sp>
              <p:nvSpPr>
                <p:cNvPr id="55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888" y="976"/>
                  <a:ext cx="184" cy="1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16"/>
                <p:cNvSpPr>
                  <a:spLocks noChangeShapeType="1"/>
                </p:cNvSpPr>
                <p:nvPr/>
              </p:nvSpPr>
              <p:spPr bwMode="auto">
                <a:xfrm>
                  <a:off x="3888" y="1104"/>
                  <a:ext cx="184" cy="8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7" name="Oval 28"/>
              <p:cNvSpPr>
                <a:spLocks noChangeArrowheads="1"/>
              </p:cNvSpPr>
              <p:nvPr/>
            </p:nvSpPr>
            <p:spPr bwMode="auto">
              <a:xfrm>
                <a:off x="3276599" y="4190999"/>
                <a:ext cx="271235" cy="27806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14"/>
              <p:cNvSpPr txBox="1">
                <a:spLocks noChangeArrowheads="1"/>
              </p:cNvSpPr>
              <p:nvPr/>
            </p:nvSpPr>
            <p:spPr bwMode="auto">
              <a:xfrm>
                <a:off x="6477000" y="4207575"/>
                <a:ext cx="1014187" cy="221383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chemeClr val="tx1"/>
                    </a:solidFill>
                    <a:latin typeface="+mn-lt"/>
                  </a:rPr>
                  <a:t>Drugs</a:t>
                </a:r>
                <a:endParaRPr lang="en-US" sz="14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59" name="Line 11"/>
              <p:cNvSpPr>
                <a:spLocks noChangeShapeType="1"/>
              </p:cNvSpPr>
              <p:nvPr/>
            </p:nvSpPr>
            <p:spPr bwMode="auto">
              <a:xfrm flipH="1">
                <a:off x="5486400" y="4338018"/>
                <a:ext cx="981529" cy="53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0" name="Group 27"/>
              <p:cNvGrpSpPr>
                <a:grpSpLocks/>
              </p:cNvGrpSpPr>
              <p:nvPr/>
            </p:nvGrpSpPr>
            <p:grpSpPr bwMode="auto">
              <a:xfrm>
                <a:off x="6245676" y="4207504"/>
                <a:ext cx="231324" cy="221730"/>
                <a:chOff x="3888" y="976"/>
                <a:chExt cx="192" cy="215"/>
              </a:xfrm>
            </p:grpSpPr>
            <p:sp>
              <p:nvSpPr>
                <p:cNvPr id="61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888" y="976"/>
                  <a:ext cx="192" cy="1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16"/>
                <p:cNvSpPr>
                  <a:spLocks noChangeShapeType="1"/>
                </p:cNvSpPr>
                <p:nvPr/>
              </p:nvSpPr>
              <p:spPr bwMode="auto">
                <a:xfrm>
                  <a:off x="3888" y="1104"/>
                  <a:ext cx="184" cy="8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" name="Oval 28"/>
              <p:cNvSpPr>
                <a:spLocks noChangeArrowheads="1"/>
              </p:cNvSpPr>
              <p:nvPr/>
            </p:nvSpPr>
            <p:spPr bwMode="auto">
              <a:xfrm>
                <a:off x="5977165" y="4191000"/>
                <a:ext cx="271235" cy="27806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" name="Oval 28"/>
            <p:cNvSpPr>
              <a:spLocks noChangeArrowheads="1"/>
            </p:cNvSpPr>
            <p:nvPr/>
          </p:nvSpPr>
          <p:spPr bwMode="auto">
            <a:xfrm>
              <a:off x="5029200" y="4330390"/>
              <a:ext cx="322249" cy="31781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335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4000"/>
                                        <p:tgtEl>
                                          <p:spTgt spid="10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 bwMode="auto">
          <a:xfrm>
            <a:off x="6972300" y="152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56D48-9345-4BDE-BA0B-FB696AD706A2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2866733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Our Final ERD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91114" y="695980"/>
            <a:ext cx="2302233" cy="477054"/>
          </a:xfrm>
          <a:prstGeom prst="rect">
            <a:avLst/>
          </a:prstGeom>
        </p:spPr>
        <p:txBody>
          <a:bodyPr wrap="none" tIns="0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(Using UML)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grpSp>
        <p:nvGrpSpPr>
          <p:cNvPr id="107521" name="Group 107520"/>
          <p:cNvGrpSpPr/>
          <p:nvPr/>
        </p:nvGrpSpPr>
        <p:grpSpPr>
          <a:xfrm>
            <a:off x="762000" y="1600200"/>
            <a:ext cx="8085306" cy="4038600"/>
            <a:chOff x="906294" y="1600200"/>
            <a:chExt cx="8085306" cy="4038600"/>
          </a:xfrm>
        </p:grpSpPr>
        <p:grpSp>
          <p:nvGrpSpPr>
            <p:cNvPr id="64" name="Group 63"/>
            <p:cNvGrpSpPr/>
            <p:nvPr/>
          </p:nvGrpSpPr>
          <p:grpSpPr>
            <a:xfrm>
              <a:off x="1221014" y="1620560"/>
              <a:ext cx="1524000" cy="3408640"/>
              <a:chOff x="1143000" y="2263914"/>
              <a:chExt cx="1524000" cy="340864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1143000" y="2263914"/>
                <a:ext cx="15240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Physician</a:t>
                </a:r>
                <a:endParaRPr lang="en-US" sz="1600" b="1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143000" y="2599492"/>
                <a:ext cx="15240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74625" algn="l"/>
                  </a:tabLst>
                </a:pPr>
                <a:r>
                  <a:rPr lang="en-US" sz="1600" dirty="0"/>
                  <a:t>• </a:t>
                </a:r>
                <a:r>
                  <a:rPr lang="en-US" sz="1600" dirty="0" smtClean="0"/>
                  <a:t>	</a:t>
                </a:r>
                <a:r>
                  <a:rPr lang="en-US" sz="1600" dirty="0" err="1" smtClean="0"/>
                  <a:t>PhysID</a:t>
                </a:r>
                <a:endParaRPr lang="en-US" sz="16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143000" y="2938046"/>
                <a:ext cx="15240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9144" rtlCol="0">
                <a:spAutoFit/>
              </a:bodyPr>
              <a:lstStyle/>
              <a:p>
                <a:pPr>
                  <a:tabLst>
                    <a:tab pos="174625" algn="l"/>
                  </a:tabLst>
                </a:pPr>
                <a:r>
                  <a:rPr lang="en-US" sz="1600" dirty="0" smtClean="0"/>
                  <a:t>	</a:t>
                </a:r>
                <a:r>
                  <a:rPr lang="en-US" sz="1600" dirty="0" err="1" smtClean="0"/>
                  <a:t>LastName</a:t>
                </a:r>
                <a:endParaRPr lang="en-US" sz="16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143000" y="3285292"/>
                <a:ext cx="15240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74625" algn="l"/>
                  </a:tabLst>
                </a:pPr>
                <a:r>
                  <a:rPr lang="en-US" sz="1600" dirty="0" smtClean="0"/>
                  <a:t>	</a:t>
                </a:r>
                <a:r>
                  <a:rPr lang="en-US" sz="1600" dirty="0" err="1" smtClean="0"/>
                  <a:t>FirstName</a:t>
                </a:r>
                <a:endParaRPr lang="en-US" sz="1600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143000" y="3623846"/>
                <a:ext cx="15240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74625" algn="l"/>
                  </a:tabLst>
                </a:pPr>
                <a:r>
                  <a:rPr lang="en-US" sz="1600" dirty="0" smtClean="0"/>
                  <a:t>	Street</a:t>
                </a:r>
                <a:endParaRPr lang="en-US" sz="1600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143000" y="3971092"/>
                <a:ext cx="15240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74625" algn="l"/>
                    <a:tab pos="290513" algn="l"/>
                  </a:tabLst>
                </a:pPr>
                <a:r>
                  <a:rPr lang="en-US" sz="1600" dirty="0" smtClean="0"/>
                  <a:t>	City</a:t>
                </a:r>
                <a:endParaRPr lang="en-US" sz="1600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143000" y="4309646"/>
                <a:ext cx="15240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74625" algn="l"/>
                  </a:tabLst>
                </a:pPr>
                <a:r>
                  <a:rPr lang="en-US" sz="1600" dirty="0" smtClean="0"/>
                  <a:t>	State</a:t>
                </a:r>
                <a:endParaRPr lang="en-US" sz="1600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143000" y="4656892"/>
                <a:ext cx="15240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74625" algn="l"/>
                  </a:tabLst>
                </a:pPr>
                <a:r>
                  <a:rPr lang="en-US" sz="1600" dirty="0" smtClean="0"/>
                  <a:t>	</a:t>
                </a:r>
                <a:r>
                  <a:rPr lang="en-US" sz="1600" dirty="0" err="1" smtClean="0"/>
                  <a:t>Zipcode</a:t>
                </a:r>
                <a:endParaRPr lang="en-US" sz="16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143000" y="4995446"/>
                <a:ext cx="15240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74625" algn="l"/>
                  </a:tabLst>
                </a:pPr>
                <a:r>
                  <a:rPr lang="en-US" sz="1600" dirty="0" smtClean="0"/>
                  <a:t>	Specialty</a:t>
                </a:r>
                <a:endParaRPr lang="en-US" sz="16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1143000" y="5334000"/>
                <a:ext cx="15240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74625" algn="l"/>
                  </a:tabLst>
                </a:pPr>
                <a:r>
                  <a:rPr lang="en-US" sz="1600" dirty="0" smtClean="0"/>
                  <a:t>~	</a:t>
                </a:r>
                <a:r>
                  <a:rPr lang="en-US" sz="1600" b="1" dirty="0" smtClean="0">
                    <a:solidFill>
                      <a:srgbClr val="C00000"/>
                    </a:solidFill>
                  </a:rPr>
                  <a:t>Supervisor</a:t>
                </a:r>
                <a:endParaRPr lang="en-US" sz="1600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5310252" y="1600200"/>
              <a:ext cx="1447800" cy="1710154"/>
              <a:chOff x="1447800" y="4953000"/>
              <a:chExt cx="1295400" cy="1710154"/>
            </a:xfrm>
          </p:grpSpPr>
          <p:sp>
            <p:nvSpPr>
              <p:cNvPr id="87" name="TextBox 86"/>
              <p:cNvSpPr txBox="1"/>
              <p:nvPr/>
            </p:nvSpPr>
            <p:spPr>
              <a:xfrm>
                <a:off x="1447800" y="4953000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Patient</a:t>
                </a:r>
                <a:endParaRPr lang="en-US" sz="1600" b="1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1447800" y="5300246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 smtClean="0"/>
                  <a:t>PatID</a:t>
                </a:r>
                <a:endParaRPr lang="en-US" sz="1600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447800" y="5986046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15888" algn="l"/>
                  </a:tabLst>
                </a:pPr>
                <a:r>
                  <a:rPr lang="en-US" sz="1600" dirty="0"/>
                  <a:t>x </a:t>
                </a:r>
                <a:r>
                  <a:rPr lang="en-US" sz="1600" dirty="0" smtClean="0"/>
                  <a:t>Address</a:t>
                </a:r>
                <a:endParaRPr lang="en-US" sz="1600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1447800" y="6324600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15888" algn="l"/>
                  </a:tabLst>
                </a:pPr>
                <a:r>
                  <a:rPr lang="en-US" sz="1600" dirty="0" smtClean="0"/>
                  <a:t>~ Physician</a:t>
                </a:r>
                <a:endParaRPr lang="en-US" sz="1600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1447800" y="5638800"/>
                <a:ext cx="12954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pPr>
                  <a:tabLst>
                    <a:tab pos="115888" algn="l"/>
                  </a:tabLst>
                </a:pPr>
                <a:r>
                  <a:rPr lang="en-US" sz="1600" dirty="0"/>
                  <a:t>x </a:t>
                </a:r>
                <a:r>
                  <a:rPr lang="en-US" sz="1600" dirty="0" smtClean="0"/>
                  <a:t>Name</a:t>
                </a:r>
                <a:endParaRPr lang="en-US" sz="1600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3126014" y="3936831"/>
              <a:ext cx="1447800" cy="1024354"/>
              <a:chOff x="7543800" y="1676400"/>
              <a:chExt cx="1447800" cy="1024354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7543800" y="16764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Illness</a:t>
                </a:r>
                <a:endParaRPr lang="en-US" sz="1600" b="1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7543800" y="2023646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 smtClean="0"/>
                  <a:t>IllCode</a:t>
                </a:r>
                <a:endParaRPr lang="en-US" sz="1600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7543800" y="23622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 smtClean="0"/>
                  <a:t>Description</a:t>
                </a:r>
                <a:endParaRPr lang="en-US" sz="1600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7543800" y="3945523"/>
              <a:ext cx="1447800" cy="1362908"/>
              <a:chOff x="5943600" y="4267200"/>
              <a:chExt cx="1447800" cy="1362908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5943600" y="42672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Drugs</a:t>
                </a:r>
                <a:endParaRPr lang="en-US" sz="1600" b="1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5943600" y="4614446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</a:t>
                </a:r>
                <a:r>
                  <a:rPr lang="en-US" sz="1600" dirty="0" err="1" smtClean="0"/>
                  <a:t>Drugcode</a:t>
                </a:r>
                <a:endParaRPr lang="en-US" sz="1600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5943600" y="49530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 smtClean="0"/>
                  <a:t>  Name</a:t>
                </a:r>
                <a:endParaRPr lang="en-US" sz="1600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5943600" y="5291554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~ </a:t>
                </a:r>
                <a:r>
                  <a:rPr lang="en-US" sz="1600" dirty="0" err="1" smtClean="0"/>
                  <a:t>PatID</a:t>
                </a:r>
                <a:endParaRPr lang="en-US" sz="1600" dirty="0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5335814" y="3928646"/>
              <a:ext cx="1447800" cy="1710154"/>
              <a:chOff x="3657600" y="2590800"/>
              <a:chExt cx="1447800" cy="1710154"/>
            </a:xfrm>
          </p:grpSpPr>
          <p:sp>
            <p:nvSpPr>
              <p:cNvPr id="93" name="TextBox 92"/>
              <p:cNvSpPr txBox="1"/>
              <p:nvPr/>
            </p:nvSpPr>
            <p:spPr>
              <a:xfrm>
                <a:off x="3657600" y="25908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b="1" dirty="0" smtClean="0"/>
                  <a:t>Treatment</a:t>
                </a:r>
                <a:endParaRPr lang="en-US" sz="1600" b="1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3657600" y="2938046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~ </a:t>
                </a:r>
                <a:r>
                  <a:rPr lang="en-US" sz="1600" dirty="0" err="1"/>
                  <a:t>PatID</a:t>
                </a:r>
                <a:endParaRPr lang="en-US" sz="16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3657600" y="3623846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0" rtlCol="0">
                <a:spAutoFit/>
              </a:bodyPr>
              <a:lstStyle/>
              <a:p>
                <a:r>
                  <a:rPr lang="en-US" sz="1600" dirty="0"/>
                  <a:t>• ~ </a:t>
                </a:r>
                <a:r>
                  <a:rPr lang="en-US" sz="1600" dirty="0" err="1" smtClean="0"/>
                  <a:t>DrugCode</a:t>
                </a:r>
                <a:endParaRPr lang="en-US" sz="1600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3657600" y="32766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45720" rtlCol="0">
                <a:spAutoFit/>
              </a:bodyPr>
              <a:lstStyle/>
              <a:p>
                <a:r>
                  <a:rPr lang="en-US" sz="1600" dirty="0"/>
                  <a:t>• ~ </a:t>
                </a:r>
                <a:r>
                  <a:rPr lang="en-US" sz="1600" dirty="0" err="1" smtClean="0"/>
                  <a:t>IllCode</a:t>
                </a:r>
                <a:endParaRPr lang="en-US" sz="1600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3657600" y="3962400"/>
                <a:ext cx="144780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Ins="0" rtlCol="0">
                <a:spAutoFit/>
              </a:bodyPr>
              <a:lstStyle/>
              <a:p>
                <a:r>
                  <a:rPr lang="en-US" sz="1600" dirty="0" smtClean="0"/>
                  <a:t>• </a:t>
                </a:r>
                <a:r>
                  <a:rPr lang="en-US" sz="1600" dirty="0" err="1" smtClean="0"/>
                  <a:t>TDate</a:t>
                </a:r>
                <a:endParaRPr lang="en-US" sz="1600" dirty="0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906294" y="191666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925530" y="4648200"/>
              <a:ext cx="2744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/>
                <a:t>*</a:t>
              </a:r>
              <a:endParaRPr lang="en-US" dirty="0"/>
            </a:p>
          </p:txBody>
        </p:sp>
        <p:sp>
          <p:nvSpPr>
            <p:cNvPr id="102" name="Line 59"/>
            <p:cNvSpPr>
              <a:spLocks noChangeShapeType="1"/>
            </p:cNvSpPr>
            <p:nvPr/>
          </p:nvSpPr>
          <p:spPr bwMode="auto">
            <a:xfrm flipH="1" flipV="1">
              <a:off x="1066800" y="2362200"/>
              <a:ext cx="0" cy="217604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4572000" y="420266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059566" y="4583668"/>
              <a:ext cx="2744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/>
                <a:t>*</a:t>
              </a:r>
              <a:endParaRPr lang="en-US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735966" y="4888468"/>
              <a:ext cx="2744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/>
                <a:t>*</a:t>
              </a:r>
              <a:endParaRPr lang="en-US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7230894" y="427886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934200" y="190500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7010400" y="4278868"/>
              <a:ext cx="2744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/>
                <a:t>*</a:t>
              </a:r>
              <a:endParaRPr lang="en-US" dirty="0"/>
            </a:p>
          </p:txBody>
        </p:sp>
        <p:sp>
          <p:nvSpPr>
            <p:cNvPr id="109" name="Line 59"/>
            <p:cNvSpPr>
              <a:spLocks noChangeShapeType="1"/>
            </p:cNvSpPr>
            <p:nvPr/>
          </p:nvSpPr>
          <p:spPr bwMode="auto">
            <a:xfrm flipH="1" flipV="1">
              <a:off x="6934200" y="2057399"/>
              <a:ext cx="0" cy="238776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59"/>
            <p:cNvSpPr>
              <a:spLocks noChangeShapeType="1"/>
            </p:cNvSpPr>
            <p:nvPr/>
          </p:nvSpPr>
          <p:spPr bwMode="auto">
            <a:xfrm flipH="1" flipV="1">
              <a:off x="4572000" y="4521367"/>
              <a:ext cx="762000" cy="3671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59"/>
            <p:cNvSpPr>
              <a:spLocks noChangeShapeType="1"/>
            </p:cNvSpPr>
            <p:nvPr/>
          </p:nvSpPr>
          <p:spPr bwMode="auto">
            <a:xfrm flipV="1">
              <a:off x="6783614" y="4521365"/>
              <a:ext cx="760186" cy="7364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0620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10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smtClean="0"/>
              <a:t>CIS 5365                            Entity Relationship Diagrams</a:t>
            </a:r>
            <a:endParaRPr lang="en-US" dirty="0"/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 bwMode="auto">
          <a:xfrm>
            <a:off x="6972300" y="152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56D48-9345-4BDE-BA0B-FB696AD706A2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1026" name="Picture 2" descr="http://202.118.40.5/y2/img/200851815224question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202776"/>
            <a:ext cx="5486400" cy="556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8458200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i="1" dirty="0" smtClean="0">
                <a:solidFill>
                  <a:srgbClr val="C00000"/>
                </a:solidFill>
              </a:rPr>
              <a:t>Any Questions??</a:t>
            </a:r>
            <a:endParaRPr lang="en-US" sz="40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179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6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dirty="0" smtClean="0"/>
              <a:t>CIS </a:t>
            </a:r>
            <a:r>
              <a:rPr lang="en-US" i="1" dirty="0" smtClean="0"/>
              <a:t>4365                            </a:t>
            </a:r>
            <a:r>
              <a:rPr lang="en-US" i="1" dirty="0" smtClean="0"/>
              <a:t>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95400" y="1828800"/>
            <a:ext cx="7086600" cy="914400"/>
            <a:chOff x="1524000" y="2209800"/>
            <a:chExt cx="7086600" cy="914400"/>
          </a:xfrm>
        </p:grpSpPr>
        <p:sp>
          <p:nvSpPr>
            <p:cNvPr id="31" name="Text Box 10"/>
            <p:cNvSpPr txBox="1">
              <a:spLocks noChangeArrowheads="1"/>
            </p:cNvSpPr>
            <p:nvPr/>
          </p:nvSpPr>
          <p:spPr bwMode="auto">
            <a:xfrm>
              <a:off x="1524000" y="2473325"/>
              <a:ext cx="1600200" cy="40011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chemeClr val="tx1"/>
                  </a:solidFill>
                </a:rPr>
                <a:t>Physician</a:t>
              </a:r>
              <a:endParaRPr lang="en-US" sz="2400" b="0">
                <a:solidFill>
                  <a:schemeClr val="tx1"/>
                </a:solidFill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3124200" y="2209800"/>
              <a:ext cx="2895600" cy="914400"/>
              <a:chOff x="2743200" y="1752600"/>
              <a:chExt cx="2895600" cy="914400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3604054" y="1752600"/>
                <a:ext cx="2034746" cy="914400"/>
                <a:chOff x="3604054" y="1752600"/>
                <a:chExt cx="2034746" cy="914400"/>
              </a:xfrm>
            </p:grpSpPr>
            <p:sp>
              <p:nvSpPr>
                <p:cNvPr id="35" name="AutoShape 11"/>
                <p:cNvSpPr>
                  <a:spLocks noChangeArrowheads="1"/>
                </p:cNvSpPr>
                <p:nvPr/>
              </p:nvSpPr>
              <p:spPr bwMode="auto">
                <a:xfrm>
                  <a:off x="3604054" y="1752600"/>
                  <a:ext cx="2034746" cy="914400"/>
                </a:xfrm>
                <a:prstGeom prst="diamond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151870" y="1981200"/>
                  <a:ext cx="1095632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400">
                      <a:solidFill>
                        <a:schemeClr val="tx1"/>
                      </a:solidFill>
                    </a:rPr>
                    <a:t>Treats</a:t>
                  </a:r>
                  <a:endParaRPr lang="en-US" sz="2400" b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4" name="Line 15"/>
              <p:cNvSpPr>
                <a:spLocks noChangeShapeType="1"/>
              </p:cNvSpPr>
              <p:nvPr/>
            </p:nvSpPr>
            <p:spPr bwMode="auto">
              <a:xfrm>
                <a:off x="2743200" y="2209800"/>
                <a:ext cx="93911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" name="Group 19"/>
            <p:cNvGrpSpPr>
              <a:grpSpLocks/>
            </p:cNvGrpSpPr>
            <p:nvPr/>
          </p:nvGrpSpPr>
          <p:grpSpPr bwMode="auto">
            <a:xfrm>
              <a:off x="5943600" y="2473325"/>
              <a:ext cx="2667000" cy="400050"/>
              <a:chOff x="3408" y="3744"/>
              <a:chExt cx="1680" cy="252"/>
            </a:xfrm>
          </p:grpSpPr>
          <p:sp>
            <p:nvSpPr>
              <p:cNvPr id="38" name="Text Box 14"/>
              <p:cNvSpPr txBox="1">
                <a:spLocks noChangeArrowheads="1"/>
              </p:cNvSpPr>
              <p:nvPr/>
            </p:nvSpPr>
            <p:spPr bwMode="auto">
              <a:xfrm>
                <a:off x="4080" y="3744"/>
                <a:ext cx="1008" cy="25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Patient</a:t>
                </a:r>
                <a:endParaRPr 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Line 18"/>
              <p:cNvSpPr>
                <a:spLocks noChangeShapeType="1"/>
              </p:cNvSpPr>
              <p:nvPr/>
            </p:nvSpPr>
            <p:spPr bwMode="auto">
              <a:xfrm>
                <a:off x="3408" y="3888"/>
                <a:ext cx="67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6705600" y="2438400"/>
              <a:ext cx="304800" cy="457200"/>
              <a:chOff x="3888" y="960"/>
              <a:chExt cx="192" cy="288"/>
            </a:xfrm>
          </p:grpSpPr>
          <p:sp>
            <p:nvSpPr>
              <p:cNvPr id="43" name="Line 15"/>
              <p:cNvSpPr>
                <a:spLocks noChangeShapeType="1"/>
              </p:cNvSpPr>
              <p:nvPr/>
            </p:nvSpPr>
            <p:spPr bwMode="auto">
              <a:xfrm flipH="1">
                <a:off x="3888" y="960"/>
                <a:ext cx="19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16"/>
              <p:cNvSpPr>
                <a:spLocks noChangeShapeType="1"/>
              </p:cNvSpPr>
              <p:nvPr/>
            </p:nvSpPr>
            <p:spPr bwMode="auto">
              <a:xfrm>
                <a:off x="3888" y="1104"/>
                <a:ext cx="19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" name="Oval 28"/>
            <p:cNvSpPr>
              <a:spLocks noChangeArrowheads="1"/>
            </p:cNvSpPr>
            <p:nvPr/>
          </p:nvSpPr>
          <p:spPr bwMode="auto">
            <a:xfrm>
              <a:off x="6400800" y="2514600"/>
              <a:ext cx="304800" cy="304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37"/>
            <p:cNvSpPr>
              <a:spLocks noChangeShapeType="1"/>
            </p:cNvSpPr>
            <p:nvPr/>
          </p:nvSpPr>
          <p:spPr bwMode="auto">
            <a:xfrm>
              <a:off x="3200400" y="2438400"/>
              <a:ext cx="0" cy="457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38"/>
            <p:cNvSpPr>
              <a:spLocks noChangeShapeType="1"/>
            </p:cNvSpPr>
            <p:nvPr/>
          </p:nvSpPr>
          <p:spPr bwMode="auto">
            <a:xfrm>
              <a:off x="3352800" y="2438400"/>
              <a:ext cx="0" cy="457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Attributes??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85800" y="2514600"/>
            <a:ext cx="8305800" cy="2667000"/>
            <a:chOff x="838200" y="2514600"/>
            <a:chExt cx="8305800" cy="2667000"/>
          </a:xfrm>
        </p:grpSpPr>
        <p:grpSp>
          <p:nvGrpSpPr>
            <p:cNvPr id="8" name="Group 7"/>
            <p:cNvGrpSpPr/>
            <p:nvPr/>
          </p:nvGrpSpPr>
          <p:grpSpPr>
            <a:xfrm>
              <a:off x="838200" y="2514600"/>
              <a:ext cx="2057400" cy="2667000"/>
              <a:chOff x="838200" y="2514600"/>
              <a:chExt cx="2057400" cy="2667000"/>
            </a:xfrm>
          </p:grpSpPr>
          <p:sp>
            <p:nvSpPr>
              <p:cNvPr id="53" name="Line 59"/>
              <p:cNvSpPr>
                <a:spLocks noChangeShapeType="1"/>
              </p:cNvSpPr>
              <p:nvPr/>
            </p:nvSpPr>
            <p:spPr bwMode="auto">
              <a:xfrm flipH="1" flipV="1">
                <a:off x="2895600" y="2514600"/>
                <a:ext cx="0" cy="236443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914400" y="2895600"/>
                <a:ext cx="1981200" cy="609600"/>
                <a:chOff x="914400" y="2895600"/>
                <a:chExt cx="1981200" cy="609600"/>
              </a:xfrm>
            </p:grpSpPr>
            <p:grpSp>
              <p:nvGrpSpPr>
                <p:cNvPr id="66" name="Group 65"/>
                <p:cNvGrpSpPr/>
                <p:nvPr/>
              </p:nvGrpSpPr>
              <p:grpSpPr>
                <a:xfrm>
                  <a:off x="914400" y="28956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68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9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</a:t>
                    </a:r>
                    <a:r>
                      <a:rPr lang="en-US" sz="2400" b="0" u="sng" dirty="0" smtClean="0">
                        <a:solidFill>
                          <a:schemeClr val="tx1"/>
                        </a:solidFill>
                      </a:rPr>
                      <a:t>Name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67" name="Line 42"/>
                <p:cNvSpPr>
                  <a:spLocks noChangeShapeType="1"/>
                </p:cNvSpPr>
                <p:nvPr/>
              </p:nvSpPr>
              <p:spPr bwMode="auto">
                <a:xfrm>
                  <a:off x="2514601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838200" y="3581400"/>
                <a:ext cx="2057400" cy="838200"/>
                <a:chOff x="838200" y="3581400"/>
                <a:chExt cx="2057400" cy="838200"/>
              </a:xfrm>
            </p:grpSpPr>
            <p:grpSp>
              <p:nvGrpSpPr>
                <p:cNvPr id="73" name="Group 72"/>
                <p:cNvGrpSpPr/>
                <p:nvPr/>
              </p:nvGrpSpPr>
              <p:grpSpPr>
                <a:xfrm>
                  <a:off x="914400" y="3733799"/>
                  <a:ext cx="1981200" cy="609600"/>
                  <a:chOff x="914400" y="2895600"/>
                  <a:chExt cx="1981200" cy="609600"/>
                </a:xfrm>
              </p:grpSpPr>
              <p:grpSp>
                <p:nvGrpSpPr>
                  <p:cNvPr id="74" name="Group 73"/>
                  <p:cNvGrpSpPr/>
                  <p:nvPr/>
                </p:nvGrpSpPr>
                <p:grpSpPr>
                  <a:xfrm>
                    <a:off x="914400" y="2895600"/>
                    <a:ext cx="1600200" cy="609600"/>
                    <a:chOff x="533400" y="5029200"/>
                    <a:chExt cx="1066800" cy="609600"/>
                  </a:xfrm>
                </p:grpSpPr>
                <p:sp>
                  <p:nvSpPr>
                    <p:cNvPr id="76" name="Oval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400" y="5029200"/>
                      <a:ext cx="1066800" cy="609600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7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5800" y="5105400"/>
                      <a:ext cx="9144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75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2514601" y="3200398"/>
                    <a:ext cx="380999" cy="1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1" name="Oval 20"/>
                <p:cNvSpPr>
                  <a:spLocks noChangeArrowheads="1"/>
                </p:cNvSpPr>
                <p:nvPr/>
              </p:nvSpPr>
              <p:spPr bwMode="auto">
                <a:xfrm>
                  <a:off x="838200" y="3581400"/>
                  <a:ext cx="1790700" cy="8382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5" name="Group 84"/>
              <p:cNvGrpSpPr/>
              <p:nvPr/>
            </p:nvGrpSpPr>
            <p:grpSpPr>
              <a:xfrm>
                <a:off x="914400" y="4572000"/>
                <a:ext cx="1981200" cy="609600"/>
                <a:chOff x="914400" y="2895600"/>
                <a:chExt cx="1981200" cy="609600"/>
              </a:xfrm>
            </p:grpSpPr>
            <p:grpSp>
              <p:nvGrpSpPr>
                <p:cNvPr id="86" name="Group 85"/>
                <p:cNvGrpSpPr/>
                <p:nvPr/>
              </p:nvGrpSpPr>
              <p:grpSpPr>
                <a:xfrm>
                  <a:off x="914400" y="28956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88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Specialty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87" name="Line 42"/>
                <p:cNvSpPr>
                  <a:spLocks noChangeShapeType="1"/>
                </p:cNvSpPr>
                <p:nvPr/>
              </p:nvSpPr>
              <p:spPr bwMode="auto">
                <a:xfrm>
                  <a:off x="2514601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" name="Group 11"/>
            <p:cNvGrpSpPr/>
            <p:nvPr/>
          </p:nvGrpSpPr>
          <p:grpSpPr>
            <a:xfrm>
              <a:off x="7086599" y="2514600"/>
              <a:ext cx="2057401" cy="1905000"/>
              <a:chOff x="7086599" y="2514600"/>
              <a:chExt cx="2057401" cy="1905000"/>
            </a:xfrm>
          </p:grpSpPr>
          <p:sp>
            <p:nvSpPr>
              <p:cNvPr id="91" name="Line 59"/>
              <p:cNvSpPr>
                <a:spLocks noChangeShapeType="1"/>
              </p:cNvSpPr>
              <p:nvPr/>
            </p:nvSpPr>
            <p:spPr bwMode="auto">
              <a:xfrm flipH="1" flipV="1">
                <a:off x="7086599" y="2514600"/>
                <a:ext cx="1" cy="152399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7086600" y="2895600"/>
                <a:ext cx="1981200" cy="609600"/>
                <a:chOff x="7086600" y="2895600"/>
                <a:chExt cx="1981200" cy="609600"/>
              </a:xfrm>
            </p:grpSpPr>
            <p:grpSp>
              <p:nvGrpSpPr>
                <p:cNvPr id="105" name="Group 104"/>
                <p:cNvGrpSpPr/>
                <p:nvPr/>
              </p:nvGrpSpPr>
              <p:grpSpPr>
                <a:xfrm>
                  <a:off x="7467600" y="28956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107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</a:t>
                    </a:r>
                    <a:r>
                      <a:rPr lang="en-US" sz="2400" b="0" u="sng" dirty="0" smtClean="0">
                        <a:solidFill>
                          <a:schemeClr val="tx1"/>
                        </a:solidFill>
                      </a:rPr>
                      <a:t>Name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06" name="Line 42"/>
                <p:cNvSpPr>
                  <a:spLocks noChangeShapeType="1"/>
                </p:cNvSpPr>
                <p:nvPr/>
              </p:nvSpPr>
              <p:spPr bwMode="auto">
                <a:xfrm>
                  <a:off x="7086600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7086601" y="3581400"/>
                <a:ext cx="2057399" cy="838200"/>
                <a:chOff x="7086601" y="3581400"/>
                <a:chExt cx="2057399" cy="838200"/>
              </a:xfrm>
            </p:grpSpPr>
            <p:grpSp>
              <p:nvGrpSpPr>
                <p:cNvPr id="10" name="Group 9"/>
                <p:cNvGrpSpPr/>
                <p:nvPr/>
              </p:nvGrpSpPr>
              <p:grpSpPr>
                <a:xfrm>
                  <a:off x="7086601" y="3733799"/>
                  <a:ext cx="1981199" cy="609600"/>
                  <a:chOff x="7086601" y="3733799"/>
                  <a:chExt cx="1981199" cy="609600"/>
                </a:xfrm>
              </p:grpSpPr>
              <p:grpSp>
                <p:nvGrpSpPr>
                  <p:cNvPr id="101" name="Group 100"/>
                  <p:cNvGrpSpPr/>
                  <p:nvPr/>
                </p:nvGrpSpPr>
                <p:grpSpPr>
                  <a:xfrm>
                    <a:off x="7467600" y="3733799"/>
                    <a:ext cx="1600200" cy="609600"/>
                    <a:chOff x="533400" y="5029200"/>
                    <a:chExt cx="1066800" cy="609600"/>
                  </a:xfrm>
                </p:grpSpPr>
                <p:sp>
                  <p:nvSpPr>
                    <p:cNvPr id="103" name="Oval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400" y="5029200"/>
                      <a:ext cx="1066800" cy="609600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5800" y="5105400"/>
                      <a:ext cx="9144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02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7086601" y="4038597"/>
                    <a:ext cx="380999" cy="1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0" name="Oval 20"/>
                <p:cNvSpPr>
                  <a:spLocks noChangeArrowheads="1"/>
                </p:cNvSpPr>
                <p:nvPr/>
              </p:nvSpPr>
              <p:spPr bwMode="auto">
                <a:xfrm>
                  <a:off x="7353300" y="3581400"/>
                  <a:ext cx="1790700" cy="8382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9" name="Text Box 3"/>
          <p:cNvSpPr txBox="1">
            <a:spLocks noChangeArrowheads="1"/>
          </p:cNvSpPr>
          <p:nvPr/>
        </p:nvSpPr>
        <p:spPr bwMode="auto">
          <a:xfrm>
            <a:off x="0" y="5660924"/>
            <a:ext cx="94476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 dirty="0" smtClean="0">
                <a:solidFill>
                  <a:srgbClr val="C00000"/>
                </a:solidFill>
                <a:sym typeface="Symbol" pitchFamily="18" charset="2"/>
              </a:rPr>
              <a:t>What is wrong with these attributes??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09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1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7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dirty="0" smtClean="0"/>
              <a:t>CIS </a:t>
            </a:r>
            <a:r>
              <a:rPr lang="en-US" i="1" dirty="0" smtClean="0"/>
              <a:t>4365                            </a:t>
            </a:r>
            <a:r>
              <a:rPr lang="en-US" i="1" dirty="0" smtClean="0"/>
              <a:t>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What if, in addition to looking for a physician (or patient) only by name, we look for them by name AND address?? 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10" name="Text Box 5"/>
          <p:cNvSpPr txBox="1">
            <a:spLocks noChangeArrowheads="1"/>
          </p:cNvSpPr>
          <p:nvPr/>
        </p:nvSpPr>
        <p:spPr bwMode="auto">
          <a:xfrm>
            <a:off x="990600" y="22860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Probably </a:t>
            </a:r>
            <a:r>
              <a:rPr lang="en-US" sz="2400" i="1" dirty="0" smtClean="0">
                <a:solidFill>
                  <a:schemeClr val="tx1"/>
                </a:solidFill>
              </a:rPr>
              <a:t>NOT</a:t>
            </a:r>
            <a:r>
              <a:rPr lang="en-US" sz="2400" b="0" dirty="0" smtClean="0">
                <a:solidFill>
                  <a:schemeClr val="tx1"/>
                </a:solidFill>
              </a:rPr>
              <a:t> a good idea (think: George Foreman)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1" name="Text Box 5"/>
          <p:cNvSpPr txBox="1">
            <a:spLocks noChangeArrowheads="1"/>
          </p:cNvSpPr>
          <p:nvPr/>
        </p:nvSpPr>
        <p:spPr bwMode="auto">
          <a:xfrm>
            <a:off x="609600" y="26670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Solution</a:t>
            </a:r>
            <a:r>
              <a:rPr lang="en-US" sz="2400" dirty="0" smtClean="0">
                <a:solidFill>
                  <a:schemeClr val="tx1"/>
                </a:solidFill>
              </a:rPr>
              <a:t>: Assign a </a:t>
            </a:r>
            <a:r>
              <a:rPr lang="en-US" sz="2400" i="1" dirty="0" smtClean="0">
                <a:solidFill>
                  <a:schemeClr val="tx1"/>
                </a:solidFill>
              </a:rPr>
              <a:t>UNIQUE</a:t>
            </a:r>
            <a:r>
              <a:rPr lang="en-US" sz="2400" dirty="0" smtClean="0">
                <a:solidFill>
                  <a:schemeClr val="tx1"/>
                </a:solidFill>
              </a:rPr>
              <a:t> identifier: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85800" y="3124200"/>
            <a:ext cx="8382000" cy="3657600"/>
            <a:chOff x="685800" y="3048000"/>
            <a:chExt cx="8382000" cy="3657600"/>
          </a:xfrm>
        </p:grpSpPr>
        <p:grpSp>
          <p:nvGrpSpPr>
            <p:cNvPr id="112" name="Group 111"/>
            <p:cNvGrpSpPr/>
            <p:nvPr/>
          </p:nvGrpSpPr>
          <p:grpSpPr>
            <a:xfrm>
              <a:off x="1295400" y="3048000"/>
              <a:ext cx="7086600" cy="914400"/>
              <a:chOff x="1524000" y="2209800"/>
              <a:chExt cx="7086600" cy="914400"/>
            </a:xfrm>
          </p:grpSpPr>
          <p:sp>
            <p:nvSpPr>
              <p:cNvPr id="113" name="Text Box 10"/>
              <p:cNvSpPr txBox="1">
                <a:spLocks noChangeArrowheads="1"/>
              </p:cNvSpPr>
              <p:nvPr/>
            </p:nvSpPr>
            <p:spPr bwMode="auto">
              <a:xfrm>
                <a:off x="1524000" y="2473325"/>
                <a:ext cx="1600200" cy="40011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2000">
                    <a:solidFill>
                      <a:schemeClr val="tx1"/>
                    </a:solidFill>
                  </a:rPr>
                  <a:t>Physician</a:t>
                </a:r>
                <a:endParaRPr lang="en-US" sz="2400" b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4" name="Group 113"/>
              <p:cNvGrpSpPr/>
              <p:nvPr/>
            </p:nvGrpSpPr>
            <p:grpSpPr>
              <a:xfrm>
                <a:off x="3124200" y="2209800"/>
                <a:ext cx="2895600" cy="914400"/>
                <a:chOff x="2743200" y="1752600"/>
                <a:chExt cx="2895600" cy="914400"/>
              </a:xfrm>
            </p:grpSpPr>
            <p:grpSp>
              <p:nvGrpSpPr>
                <p:cNvPr id="124" name="Group 123"/>
                <p:cNvGrpSpPr/>
                <p:nvPr/>
              </p:nvGrpSpPr>
              <p:grpSpPr>
                <a:xfrm>
                  <a:off x="3604054" y="1752600"/>
                  <a:ext cx="2034746" cy="914400"/>
                  <a:chOff x="3604054" y="1752600"/>
                  <a:chExt cx="2034746" cy="914400"/>
                </a:xfrm>
              </p:grpSpPr>
              <p:sp>
                <p:nvSpPr>
                  <p:cNvPr id="126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3604054" y="1752600"/>
                    <a:ext cx="2034746" cy="914400"/>
                  </a:xfrm>
                  <a:prstGeom prst="diamond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51870" y="1981200"/>
                    <a:ext cx="1095632" cy="4572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>
                        <a:solidFill>
                          <a:schemeClr val="tx1"/>
                        </a:solidFill>
                      </a:rPr>
                      <a:t>Treats</a:t>
                    </a:r>
                    <a:endParaRPr lang="en-US" sz="2400" b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25" name="Line 15"/>
                <p:cNvSpPr>
                  <a:spLocks noChangeShapeType="1"/>
                </p:cNvSpPr>
                <p:nvPr/>
              </p:nvSpPr>
              <p:spPr bwMode="auto">
                <a:xfrm>
                  <a:off x="2743200" y="2209800"/>
                  <a:ext cx="93911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5" name="Group 19"/>
              <p:cNvGrpSpPr>
                <a:grpSpLocks/>
              </p:cNvGrpSpPr>
              <p:nvPr/>
            </p:nvGrpSpPr>
            <p:grpSpPr bwMode="auto">
              <a:xfrm>
                <a:off x="5943600" y="2473325"/>
                <a:ext cx="2667000" cy="400050"/>
                <a:chOff x="3408" y="3744"/>
                <a:chExt cx="1680" cy="252"/>
              </a:xfrm>
            </p:grpSpPr>
            <p:sp>
              <p:nvSpPr>
                <p:cNvPr id="12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080" y="3744"/>
                  <a:ext cx="1008" cy="25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sz="2000">
                      <a:solidFill>
                        <a:schemeClr val="tx1"/>
                      </a:solidFill>
                    </a:rPr>
                    <a:t>Patient</a:t>
                  </a:r>
                  <a:endParaRPr lang="en-US" sz="2400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3" name="Line 18"/>
                <p:cNvSpPr>
                  <a:spLocks noChangeShapeType="1"/>
                </p:cNvSpPr>
                <p:nvPr/>
              </p:nvSpPr>
              <p:spPr bwMode="auto">
                <a:xfrm>
                  <a:off x="3408" y="3888"/>
                  <a:ext cx="672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6" name="Group 27"/>
              <p:cNvGrpSpPr>
                <a:grpSpLocks/>
              </p:cNvGrpSpPr>
              <p:nvPr/>
            </p:nvGrpSpPr>
            <p:grpSpPr bwMode="auto">
              <a:xfrm>
                <a:off x="6705600" y="2438400"/>
                <a:ext cx="304800" cy="457200"/>
                <a:chOff x="3888" y="960"/>
                <a:chExt cx="192" cy="288"/>
              </a:xfrm>
            </p:grpSpPr>
            <p:sp>
              <p:nvSpPr>
                <p:cNvPr id="120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888" y="960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Line 16"/>
                <p:cNvSpPr>
                  <a:spLocks noChangeShapeType="1"/>
                </p:cNvSpPr>
                <p:nvPr/>
              </p:nvSpPr>
              <p:spPr bwMode="auto">
                <a:xfrm>
                  <a:off x="3888" y="1104"/>
                  <a:ext cx="192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7" name="Oval 28"/>
              <p:cNvSpPr>
                <a:spLocks noChangeArrowheads="1"/>
              </p:cNvSpPr>
              <p:nvPr/>
            </p:nvSpPr>
            <p:spPr bwMode="auto">
              <a:xfrm>
                <a:off x="6400800" y="2514600"/>
                <a:ext cx="304800" cy="3048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Line 37"/>
              <p:cNvSpPr>
                <a:spLocks noChangeShapeType="1"/>
              </p:cNvSpPr>
              <p:nvPr/>
            </p:nvSpPr>
            <p:spPr bwMode="auto">
              <a:xfrm>
                <a:off x="3200400" y="2438400"/>
                <a:ext cx="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Line 38"/>
              <p:cNvSpPr>
                <a:spLocks noChangeShapeType="1"/>
              </p:cNvSpPr>
              <p:nvPr/>
            </p:nvSpPr>
            <p:spPr bwMode="auto">
              <a:xfrm>
                <a:off x="3352800" y="2438400"/>
                <a:ext cx="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85800" y="3733800"/>
              <a:ext cx="2057400" cy="2971800"/>
              <a:chOff x="685800" y="3733800"/>
              <a:chExt cx="2057400" cy="2971800"/>
            </a:xfrm>
          </p:grpSpPr>
          <p:sp>
            <p:nvSpPr>
              <p:cNvPr id="144" name="Line 59"/>
              <p:cNvSpPr>
                <a:spLocks noChangeShapeType="1"/>
              </p:cNvSpPr>
              <p:nvPr/>
            </p:nvSpPr>
            <p:spPr bwMode="auto">
              <a:xfrm flipH="1" flipV="1">
                <a:off x="2743200" y="3733800"/>
                <a:ext cx="0" cy="2667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5" name="Group 144"/>
              <p:cNvGrpSpPr/>
              <p:nvPr/>
            </p:nvGrpSpPr>
            <p:grpSpPr>
              <a:xfrm>
                <a:off x="762000" y="3810000"/>
                <a:ext cx="1981200" cy="609600"/>
                <a:chOff x="914400" y="2895600"/>
                <a:chExt cx="1981200" cy="609600"/>
              </a:xfrm>
            </p:grpSpPr>
            <p:grpSp>
              <p:nvGrpSpPr>
                <p:cNvPr id="158" name="Group 157"/>
                <p:cNvGrpSpPr/>
                <p:nvPr/>
              </p:nvGrpSpPr>
              <p:grpSpPr>
                <a:xfrm>
                  <a:off x="914400" y="28956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16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1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</a:t>
                    </a:r>
                    <a:r>
                      <a:rPr lang="en-US" sz="2400" b="0" u="sng" dirty="0" err="1" smtClean="0">
                        <a:solidFill>
                          <a:srgbClr val="C00000"/>
                        </a:solidFill>
                      </a:rPr>
                      <a:t>PhysID</a:t>
                    </a:r>
                    <a:endParaRPr lang="en-US" sz="2400" b="0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159" name="Line 42"/>
                <p:cNvSpPr>
                  <a:spLocks noChangeShapeType="1"/>
                </p:cNvSpPr>
                <p:nvPr/>
              </p:nvSpPr>
              <p:spPr bwMode="auto">
                <a:xfrm>
                  <a:off x="2514601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685800" y="5181600"/>
                <a:ext cx="2057400" cy="838200"/>
                <a:chOff x="838200" y="3581400"/>
                <a:chExt cx="2057400" cy="838200"/>
              </a:xfrm>
            </p:grpSpPr>
            <p:grpSp>
              <p:nvGrpSpPr>
                <p:cNvPr id="152" name="Group 151"/>
                <p:cNvGrpSpPr/>
                <p:nvPr/>
              </p:nvGrpSpPr>
              <p:grpSpPr>
                <a:xfrm>
                  <a:off x="914400" y="3733799"/>
                  <a:ext cx="1981200" cy="609600"/>
                  <a:chOff x="914400" y="2895600"/>
                  <a:chExt cx="1981200" cy="609600"/>
                </a:xfrm>
              </p:grpSpPr>
              <p:grpSp>
                <p:nvGrpSpPr>
                  <p:cNvPr id="154" name="Group 153"/>
                  <p:cNvGrpSpPr/>
                  <p:nvPr/>
                </p:nvGrpSpPr>
                <p:grpSpPr>
                  <a:xfrm>
                    <a:off x="914400" y="2895600"/>
                    <a:ext cx="1600200" cy="609600"/>
                    <a:chOff x="533400" y="5029200"/>
                    <a:chExt cx="1066800" cy="609600"/>
                  </a:xfrm>
                </p:grpSpPr>
                <p:sp>
                  <p:nvSpPr>
                    <p:cNvPr id="156" name="Oval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400" y="5029200"/>
                      <a:ext cx="1066800" cy="609600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7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5800" y="5105400"/>
                      <a:ext cx="9144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55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2514601" y="3200398"/>
                    <a:ext cx="380999" cy="1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3" name="Oval 20"/>
                <p:cNvSpPr>
                  <a:spLocks noChangeArrowheads="1"/>
                </p:cNvSpPr>
                <p:nvPr/>
              </p:nvSpPr>
              <p:spPr bwMode="auto">
                <a:xfrm>
                  <a:off x="838200" y="3581400"/>
                  <a:ext cx="1790700" cy="8382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7" name="Group 146"/>
              <p:cNvGrpSpPr/>
              <p:nvPr/>
            </p:nvGrpSpPr>
            <p:grpSpPr>
              <a:xfrm>
                <a:off x="762000" y="6096000"/>
                <a:ext cx="1981200" cy="609600"/>
                <a:chOff x="914400" y="2895600"/>
                <a:chExt cx="1981200" cy="609600"/>
              </a:xfrm>
            </p:grpSpPr>
            <p:grpSp>
              <p:nvGrpSpPr>
                <p:cNvPr id="148" name="Group 147"/>
                <p:cNvGrpSpPr/>
                <p:nvPr/>
              </p:nvGrpSpPr>
              <p:grpSpPr>
                <a:xfrm>
                  <a:off x="914400" y="28956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15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Specialty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49" name="Line 42"/>
                <p:cNvSpPr>
                  <a:spLocks noChangeShapeType="1"/>
                </p:cNvSpPr>
                <p:nvPr/>
              </p:nvSpPr>
              <p:spPr bwMode="auto">
                <a:xfrm>
                  <a:off x="2514601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2" name="Group 161"/>
              <p:cNvGrpSpPr/>
              <p:nvPr/>
            </p:nvGrpSpPr>
            <p:grpSpPr>
              <a:xfrm>
                <a:off x="762000" y="4495800"/>
                <a:ext cx="1981200" cy="609600"/>
                <a:chOff x="914400" y="2895600"/>
                <a:chExt cx="1981200" cy="609600"/>
              </a:xfrm>
            </p:grpSpPr>
            <p:grpSp>
              <p:nvGrpSpPr>
                <p:cNvPr id="163" name="Group 162"/>
                <p:cNvGrpSpPr/>
                <p:nvPr/>
              </p:nvGrpSpPr>
              <p:grpSpPr>
                <a:xfrm>
                  <a:off x="914400" y="28956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165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Name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64" name="Line 42"/>
                <p:cNvSpPr>
                  <a:spLocks noChangeShapeType="1"/>
                </p:cNvSpPr>
                <p:nvPr/>
              </p:nvSpPr>
              <p:spPr bwMode="auto">
                <a:xfrm>
                  <a:off x="2514601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" name="Group 14"/>
            <p:cNvGrpSpPr/>
            <p:nvPr/>
          </p:nvGrpSpPr>
          <p:grpSpPr>
            <a:xfrm>
              <a:off x="6934198" y="3733800"/>
              <a:ext cx="2133602" cy="2362201"/>
              <a:chOff x="6934198" y="3733799"/>
              <a:chExt cx="2133602" cy="2362201"/>
            </a:xfrm>
          </p:grpSpPr>
          <p:sp>
            <p:nvSpPr>
              <p:cNvPr id="131" name="Line 59"/>
              <p:cNvSpPr>
                <a:spLocks noChangeShapeType="1"/>
              </p:cNvSpPr>
              <p:nvPr/>
            </p:nvSpPr>
            <p:spPr bwMode="auto">
              <a:xfrm flipH="1" flipV="1">
                <a:off x="6934198" y="3733799"/>
                <a:ext cx="2" cy="198343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2" name="Group 131"/>
              <p:cNvGrpSpPr/>
              <p:nvPr/>
            </p:nvGrpSpPr>
            <p:grpSpPr>
              <a:xfrm>
                <a:off x="6934200" y="3810000"/>
                <a:ext cx="1981200" cy="609600"/>
                <a:chOff x="7086600" y="2895600"/>
                <a:chExt cx="1981200" cy="609600"/>
              </a:xfrm>
            </p:grpSpPr>
            <p:grpSp>
              <p:nvGrpSpPr>
                <p:cNvPr id="140" name="Group 139"/>
                <p:cNvGrpSpPr/>
                <p:nvPr/>
              </p:nvGrpSpPr>
              <p:grpSpPr>
                <a:xfrm>
                  <a:off x="7467600" y="2895600"/>
                  <a:ext cx="1600200" cy="609600"/>
                  <a:chOff x="533400" y="5029200"/>
                  <a:chExt cx="1066800" cy="609600"/>
                </a:xfrm>
              </p:grpSpPr>
              <p:sp>
                <p:nvSpPr>
                  <p:cNvPr id="142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8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smtClean="0">
                        <a:solidFill>
                          <a:schemeClr val="tx1"/>
                        </a:solidFill>
                      </a:rPr>
                      <a:t>  Name</a:t>
                    </a:r>
                    <a:endParaRPr lang="en-US" sz="2400" b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41" name="Line 42"/>
                <p:cNvSpPr>
                  <a:spLocks noChangeShapeType="1"/>
                </p:cNvSpPr>
                <p:nvPr/>
              </p:nvSpPr>
              <p:spPr bwMode="auto">
                <a:xfrm>
                  <a:off x="7086600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3" name="Group 132"/>
              <p:cNvGrpSpPr/>
              <p:nvPr/>
            </p:nvGrpSpPr>
            <p:grpSpPr>
              <a:xfrm>
                <a:off x="6934201" y="5257800"/>
                <a:ext cx="2057399" cy="838200"/>
                <a:chOff x="7086601" y="3581400"/>
                <a:chExt cx="2057399" cy="838200"/>
              </a:xfrm>
            </p:grpSpPr>
            <p:grpSp>
              <p:nvGrpSpPr>
                <p:cNvPr id="134" name="Group 133"/>
                <p:cNvGrpSpPr/>
                <p:nvPr/>
              </p:nvGrpSpPr>
              <p:grpSpPr>
                <a:xfrm>
                  <a:off x="7086601" y="3733799"/>
                  <a:ext cx="1981199" cy="609600"/>
                  <a:chOff x="7086601" y="3733799"/>
                  <a:chExt cx="1981199" cy="609600"/>
                </a:xfrm>
              </p:grpSpPr>
              <p:grpSp>
                <p:nvGrpSpPr>
                  <p:cNvPr id="136" name="Group 135"/>
                  <p:cNvGrpSpPr/>
                  <p:nvPr/>
                </p:nvGrpSpPr>
                <p:grpSpPr>
                  <a:xfrm>
                    <a:off x="7467600" y="3733799"/>
                    <a:ext cx="1600200" cy="609600"/>
                    <a:chOff x="533400" y="5029200"/>
                    <a:chExt cx="1066800" cy="609600"/>
                  </a:xfrm>
                </p:grpSpPr>
                <p:sp>
                  <p:nvSpPr>
                    <p:cNvPr id="138" name="Oval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400" y="5029200"/>
                      <a:ext cx="1066800" cy="609600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9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5800" y="5105400"/>
                      <a:ext cx="9144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b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37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7086601" y="4038597"/>
                    <a:ext cx="380999" cy="1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5" name="Oval 20"/>
                <p:cNvSpPr>
                  <a:spLocks noChangeArrowheads="1"/>
                </p:cNvSpPr>
                <p:nvPr/>
              </p:nvSpPr>
              <p:spPr bwMode="auto">
                <a:xfrm>
                  <a:off x="7353300" y="3581400"/>
                  <a:ext cx="1790700" cy="8382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7" name="Group 166"/>
              <p:cNvGrpSpPr/>
              <p:nvPr/>
            </p:nvGrpSpPr>
            <p:grpSpPr>
              <a:xfrm>
                <a:off x="6934200" y="4495800"/>
                <a:ext cx="2133600" cy="609600"/>
                <a:chOff x="7086600" y="2895600"/>
                <a:chExt cx="2133600" cy="609600"/>
              </a:xfrm>
            </p:grpSpPr>
            <p:grpSp>
              <p:nvGrpSpPr>
                <p:cNvPr id="168" name="Group 167"/>
                <p:cNvGrpSpPr/>
                <p:nvPr/>
              </p:nvGrpSpPr>
              <p:grpSpPr>
                <a:xfrm>
                  <a:off x="7467600" y="2895600"/>
                  <a:ext cx="1752600" cy="609600"/>
                  <a:chOff x="533400" y="5029200"/>
                  <a:chExt cx="1168400" cy="609600"/>
                </a:xfrm>
              </p:grpSpPr>
              <p:sp>
                <p:nvSpPr>
                  <p:cNvPr id="17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5029200"/>
                    <a:ext cx="1066800" cy="6096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1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7400" y="5105400"/>
                    <a:ext cx="9144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US" sz="2400" b="0" dirty="0" err="1" smtClean="0">
                        <a:solidFill>
                          <a:srgbClr val="C00000"/>
                        </a:solidFill>
                      </a:rPr>
                      <a:t>PatID</a:t>
                    </a:r>
                    <a:endParaRPr lang="en-US" sz="2400" b="0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169" name="Line 42"/>
                <p:cNvSpPr>
                  <a:spLocks noChangeShapeType="1"/>
                </p:cNvSpPr>
                <p:nvPr/>
              </p:nvSpPr>
              <p:spPr bwMode="auto">
                <a:xfrm>
                  <a:off x="7086600" y="3200398"/>
                  <a:ext cx="380999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6508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110" grpId="0"/>
      <p:bldP spid="1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8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dirty="0" smtClean="0"/>
              <a:t>CIS </a:t>
            </a:r>
            <a:r>
              <a:rPr lang="en-US" i="1" dirty="0" smtClean="0"/>
              <a:t>4365                            </a:t>
            </a:r>
            <a:r>
              <a:rPr lang="en-US" i="1" dirty="0" smtClean="0"/>
              <a:t>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Physician to their Patients?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10" name="Text Box 5"/>
          <p:cNvSpPr txBox="1">
            <a:spLocks noChangeArrowheads="1"/>
          </p:cNvSpPr>
          <p:nvPr/>
        </p:nvSpPr>
        <p:spPr bwMode="auto">
          <a:xfrm>
            <a:off x="609600" y="1981200"/>
            <a:ext cx="84582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</a:rPr>
              <a:t>We </a:t>
            </a:r>
            <a:r>
              <a:rPr lang="en-US" sz="2400" b="0" i="1" dirty="0" smtClean="0">
                <a:solidFill>
                  <a:schemeClr val="tx1"/>
                </a:solidFill>
              </a:rPr>
              <a:t>could</a:t>
            </a:r>
            <a:r>
              <a:rPr lang="en-US" sz="2400" b="0" dirty="0" smtClean="0">
                <a:solidFill>
                  <a:schemeClr val="tx1"/>
                </a:solidFill>
              </a:rPr>
              <a:t> place </a:t>
            </a:r>
            <a:r>
              <a:rPr lang="en-US" sz="2400" b="0" dirty="0">
                <a:solidFill>
                  <a:schemeClr val="tx1"/>
                </a:solidFill>
              </a:rPr>
              <a:t>the Patient Information (e.g., using the primary key </a:t>
            </a:r>
            <a:r>
              <a:rPr lang="en-US" sz="2400" b="0" dirty="0" err="1">
                <a:solidFill>
                  <a:schemeClr val="tx1"/>
                </a:solidFill>
              </a:rPr>
              <a:t>PatID</a:t>
            </a:r>
            <a:r>
              <a:rPr lang="en-US" sz="2400" b="0" dirty="0">
                <a:solidFill>
                  <a:schemeClr val="tx1"/>
                </a:solidFill>
              </a:rPr>
              <a:t>) as an attribute in the Physician Entity </a:t>
            </a:r>
          </a:p>
        </p:txBody>
      </p:sp>
      <p:sp>
        <p:nvSpPr>
          <p:cNvPr id="70" name="Text Box 10"/>
          <p:cNvSpPr txBox="1">
            <a:spLocks noChangeArrowheads="1"/>
          </p:cNvSpPr>
          <p:nvPr/>
        </p:nvSpPr>
        <p:spPr bwMode="auto">
          <a:xfrm>
            <a:off x="3657600" y="2876490"/>
            <a:ext cx="1600200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Physician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85" name="Line 24"/>
          <p:cNvSpPr>
            <a:spLocks noChangeShapeType="1"/>
          </p:cNvSpPr>
          <p:nvPr/>
        </p:nvSpPr>
        <p:spPr bwMode="auto">
          <a:xfrm flipV="1">
            <a:off x="2667000" y="3076545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6" name="Group 185"/>
          <p:cNvGrpSpPr/>
          <p:nvPr/>
        </p:nvGrpSpPr>
        <p:grpSpPr>
          <a:xfrm>
            <a:off x="1066800" y="2819400"/>
            <a:ext cx="1600200" cy="609600"/>
            <a:chOff x="533400" y="5029200"/>
            <a:chExt cx="1066800" cy="609600"/>
          </a:xfrm>
        </p:grpSpPr>
        <p:sp>
          <p:nvSpPr>
            <p:cNvPr id="188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Text Box 21"/>
            <p:cNvSpPr txBox="1">
              <a:spLocks noChangeArrowheads="1"/>
            </p:cNvSpPr>
            <p:nvPr/>
          </p:nvSpPr>
          <p:spPr bwMode="auto">
            <a:xfrm>
              <a:off x="685800" y="5105400"/>
              <a:ext cx="914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dirty="0" smtClean="0">
                  <a:solidFill>
                    <a:schemeClr val="tx1"/>
                  </a:solidFill>
                </a:rPr>
                <a:t>  </a:t>
              </a:r>
              <a:r>
                <a:rPr lang="en-US" sz="2400" b="0" u="sng" dirty="0" err="1" smtClean="0">
                  <a:solidFill>
                    <a:schemeClr val="tx1"/>
                  </a:solidFill>
                </a:rPr>
                <a:t>PhysID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028700" y="4180114"/>
            <a:ext cx="1790700" cy="838200"/>
            <a:chOff x="1085850" y="4180114"/>
            <a:chExt cx="1790700" cy="838200"/>
          </a:xfrm>
        </p:grpSpPr>
        <p:grpSp>
          <p:nvGrpSpPr>
            <p:cNvPr id="182" name="Group 181"/>
            <p:cNvGrpSpPr/>
            <p:nvPr/>
          </p:nvGrpSpPr>
          <p:grpSpPr>
            <a:xfrm>
              <a:off x="1143000" y="4294414"/>
              <a:ext cx="1600200" cy="609600"/>
              <a:chOff x="533400" y="5029200"/>
              <a:chExt cx="1066800" cy="609600"/>
            </a:xfrm>
          </p:grpSpPr>
          <p:sp>
            <p:nvSpPr>
              <p:cNvPr id="184" name="Oval 2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" name="Text Box 21"/>
              <p:cNvSpPr txBox="1">
                <a:spLocks noChangeArrowheads="1"/>
              </p:cNvSpPr>
              <p:nvPr/>
            </p:nvSpPr>
            <p:spPr bwMode="auto">
              <a:xfrm>
                <a:off x="685800" y="5105400"/>
                <a:ext cx="9144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b="0" dirty="0" smtClean="0">
                    <a:solidFill>
                      <a:schemeClr val="tx1"/>
                    </a:solidFill>
                  </a:rPr>
                  <a:t>Address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1" name="Oval 20"/>
            <p:cNvSpPr>
              <a:spLocks noChangeArrowheads="1"/>
            </p:cNvSpPr>
            <p:nvPr/>
          </p:nvSpPr>
          <p:spPr bwMode="auto">
            <a:xfrm>
              <a:off x="1085850" y="4180114"/>
              <a:ext cx="1790700" cy="838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1143000" y="5105400"/>
            <a:ext cx="1600200" cy="609600"/>
            <a:chOff x="533400" y="5029200"/>
            <a:chExt cx="1066800" cy="609600"/>
          </a:xfrm>
        </p:grpSpPr>
        <p:sp>
          <p:nvSpPr>
            <p:cNvPr id="178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Text Box 21"/>
            <p:cNvSpPr txBox="1">
              <a:spLocks noChangeArrowheads="1"/>
            </p:cNvSpPr>
            <p:nvPr/>
          </p:nvSpPr>
          <p:spPr bwMode="auto">
            <a:xfrm>
              <a:off x="685800" y="5105400"/>
              <a:ext cx="914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dirty="0" smtClean="0">
                  <a:solidFill>
                    <a:schemeClr val="tx1"/>
                  </a:solidFill>
                </a:rPr>
                <a:t>Specialty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1066800" y="3516086"/>
            <a:ext cx="1600200" cy="609600"/>
            <a:chOff x="533400" y="5029200"/>
            <a:chExt cx="1066800" cy="609600"/>
          </a:xfrm>
        </p:grpSpPr>
        <p:sp>
          <p:nvSpPr>
            <p:cNvPr id="174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Text Box 21"/>
            <p:cNvSpPr txBox="1">
              <a:spLocks noChangeArrowheads="1"/>
            </p:cNvSpPr>
            <p:nvPr/>
          </p:nvSpPr>
          <p:spPr bwMode="auto">
            <a:xfrm>
              <a:off x="685800" y="5105400"/>
              <a:ext cx="914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dirty="0" smtClean="0">
                  <a:solidFill>
                    <a:schemeClr val="tx1"/>
                  </a:solidFill>
                </a:rPr>
                <a:t>  Name</a:t>
              </a:r>
              <a:endParaRPr lang="en-US" sz="24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205" name="Line 24"/>
          <p:cNvSpPr>
            <a:spLocks noChangeShapeType="1"/>
          </p:cNvSpPr>
          <p:nvPr/>
        </p:nvSpPr>
        <p:spPr bwMode="auto">
          <a:xfrm flipV="1">
            <a:off x="2667000" y="3200400"/>
            <a:ext cx="990600" cy="6095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" name="Line 24"/>
          <p:cNvSpPr>
            <a:spLocks noChangeShapeType="1"/>
          </p:cNvSpPr>
          <p:nvPr/>
        </p:nvSpPr>
        <p:spPr bwMode="auto">
          <a:xfrm flipV="1">
            <a:off x="2686050" y="3276600"/>
            <a:ext cx="1123950" cy="109401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" name="Line 24"/>
          <p:cNvSpPr>
            <a:spLocks noChangeShapeType="1"/>
          </p:cNvSpPr>
          <p:nvPr/>
        </p:nvSpPr>
        <p:spPr bwMode="auto">
          <a:xfrm flipV="1">
            <a:off x="2686050" y="3276600"/>
            <a:ext cx="1123950" cy="205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" name="Line 24"/>
          <p:cNvSpPr>
            <a:spLocks noChangeShapeType="1"/>
          </p:cNvSpPr>
          <p:nvPr/>
        </p:nvSpPr>
        <p:spPr bwMode="auto">
          <a:xfrm flipV="1">
            <a:off x="3886200" y="3276600"/>
            <a:ext cx="0" cy="101781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9" name="Group 208"/>
          <p:cNvGrpSpPr/>
          <p:nvPr/>
        </p:nvGrpSpPr>
        <p:grpSpPr>
          <a:xfrm>
            <a:off x="3238500" y="4267200"/>
            <a:ext cx="1333500" cy="609600"/>
            <a:chOff x="533400" y="5029200"/>
            <a:chExt cx="1066800" cy="609600"/>
          </a:xfrm>
        </p:grpSpPr>
        <p:sp>
          <p:nvSpPr>
            <p:cNvPr id="210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Text Box 21"/>
            <p:cNvSpPr txBox="1">
              <a:spLocks noChangeArrowheads="1"/>
            </p:cNvSpPr>
            <p:nvPr/>
          </p:nvSpPr>
          <p:spPr bwMode="auto">
            <a:xfrm>
              <a:off x="685800" y="5105400"/>
              <a:ext cx="914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 err="1" smtClean="0">
                  <a:solidFill>
                    <a:schemeClr val="tx1"/>
                  </a:solidFill>
                </a:rPr>
                <a:t>PatID</a:t>
              </a:r>
              <a:r>
                <a:rPr lang="en-US" sz="2400" b="0" baseline="-25000" dirty="0" err="1" smtClean="0">
                  <a:solidFill>
                    <a:schemeClr val="tx1"/>
                  </a:solidFill>
                </a:rPr>
                <a:t>a</a:t>
              </a:r>
              <a:endParaRPr lang="en-US" sz="2400" b="0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2" name="Line 24"/>
          <p:cNvSpPr>
            <a:spLocks noChangeShapeType="1"/>
          </p:cNvSpPr>
          <p:nvPr/>
        </p:nvSpPr>
        <p:spPr bwMode="auto">
          <a:xfrm flipV="1">
            <a:off x="5105400" y="3276600"/>
            <a:ext cx="0" cy="101781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3" name="Group 212"/>
          <p:cNvGrpSpPr/>
          <p:nvPr/>
        </p:nvGrpSpPr>
        <p:grpSpPr>
          <a:xfrm>
            <a:off x="4610100" y="4267200"/>
            <a:ext cx="1333500" cy="609600"/>
            <a:chOff x="533400" y="5029200"/>
            <a:chExt cx="1066800" cy="609600"/>
          </a:xfrm>
        </p:grpSpPr>
        <p:sp>
          <p:nvSpPr>
            <p:cNvPr id="214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Text Box 21"/>
            <p:cNvSpPr txBox="1">
              <a:spLocks noChangeArrowheads="1"/>
            </p:cNvSpPr>
            <p:nvPr/>
          </p:nvSpPr>
          <p:spPr bwMode="auto">
            <a:xfrm>
              <a:off x="685800" y="5105400"/>
              <a:ext cx="914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 err="1" smtClean="0">
                  <a:solidFill>
                    <a:schemeClr val="tx1"/>
                  </a:solidFill>
                </a:rPr>
                <a:t>PatID</a:t>
              </a:r>
              <a:r>
                <a:rPr lang="en-US" sz="2400" b="0" baseline="-25000" dirty="0" err="1" smtClean="0">
                  <a:solidFill>
                    <a:schemeClr val="tx1"/>
                  </a:solidFill>
                </a:rPr>
                <a:t>b</a:t>
              </a:r>
              <a:endParaRPr lang="en-US" sz="2400" b="0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096000" y="44151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°°°°</a:t>
            </a:r>
            <a:r>
              <a:rPr lang="en-US" sz="2400" dirty="0"/>
              <a:t>°°</a:t>
            </a:r>
          </a:p>
        </p:txBody>
      </p:sp>
      <p:sp>
        <p:nvSpPr>
          <p:cNvPr id="216" name="Line 24"/>
          <p:cNvSpPr>
            <a:spLocks noChangeShapeType="1"/>
          </p:cNvSpPr>
          <p:nvPr/>
        </p:nvSpPr>
        <p:spPr bwMode="auto">
          <a:xfrm flipH="1" flipV="1">
            <a:off x="5276850" y="3124200"/>
            <a:ext cx="234315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7" name="Group 216"/>
          <p:cNvGrpSpPr/>
          <p:nvPr/>
        </p:nvGrpSpPr>
        <p:grpSpPr>
          <a:xfrm>
            <a:off x="7010400" y="4267200"/>
            <a:ext cx="1333500" cy="609600"/>
            <a:chOff x="533400" y="5029200"/>
            <a:chExt cx="1066800" cy="609600"/>
          </a:xfrm>
        </p:grpSpPr>
        <p:sp>
          <p:nvSpPr>
            <p:cNvPr id="218" name="Oval 20"/>
            <p:cNvSpPr>
              <a:spLocks noChangeArrowheads="1"/>
            </p:cNvSpPr>
            <p:nvPr/>
          </p:nvSpPr>
          <p:spPr bwMode="auto">
            <a:xfrm>
              <a:off x="533400" y="5029200"/>
              <a:ext cx="1066800" cy="609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Text Box 21"/>
            <p:cNvSpPr txBox="1">
              <a:spLocks noChangeArrowheads="1"/>
            </p:cNvSpPr>
            <p:nvPr/>
          </p:nvSpPr>
          <p:spPr bwMode="auto">
            <a:xfrm>
              <a:off x="685800" y="5105400"/>
              <a:ext cx="914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0" u="dashLong" dirty="0" err="1" smtClean="0">
                  <a:solidFill>
                    <a:srgbClr val="C00000"/>
                  </a:solidFill>
                </a:rPr>
                <a:t>PatID</a:t>
              </a:r>
              <a:r>
                <a:rPr lang="en-US" sz="2400" b="0" baseline="-25000" dirty="0" smtClean="0">
                  <a:solidFill>
                    <a:srgbClr val="C00000"/>
                  </a:solidFill>
                </a:rPr>
                <a:t>??</a:t>
              </a:r>
              <a:endParaRPr lang="en-US" sz="2400" b="0" baseline="-25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220" name="Text Box 3"/>
          <p:cNvSpPr txBox="1">
            <a:spLocks noChangeArrowheads="1"/>
          </p:cNvSpPr>
          <p:nvPr/>
        </p:nvSpPr>
        <p:spPr bwMode="auto">
          <a:xfrm>
            <a:off x="2686051" y="5344180"/>
            <a:ext cx="6457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C00000"/>
                </a:solidFill>
                <a:sym typeface="Symbol" pitchFamily="18" charset="2"/>
              </a:rPr>
              <a:t>I think we have a problem!!!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01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5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00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110" grpId="0"/>
      <p:bldP spid="70" grpId="0" animBg="1"/>
      <p:bldP spid="85" grpId="0" animBg="1"/>
      <p:bldP spid="205" grpId="0" animBg="1"/>
      <p:bldP spid="206" grpId="0" animBg="1"/>
      <p:bldP spid="207" grpId="0" animBg="1"/>
      <p:bldP spid="208" grpId="0" animBg="1"/>
      <p:bldP spid="212" grpId="0" animBg="1"/>
      <p:bldP spid="4" grpId="0"/>
      <p:bldP spid="216" grpId="0" animBg="1"/>
      <p:bldP spid="2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4800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Your Individual Project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5F5F5F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72300" y="152400"/>
            <a:ext cx="1905000" cy="457200"/>
          </a:xfrm>
        </p:spPr>
        <p:txBody>
          <a:bodyPr/>
          <a:lstStyle/>
          <a:p>
            <a:fld id="{8AC56D48-9345-4BDE-BA0B-FB696AD706A2}" type="slidenum">
              <a:rPr lang="en-US" smtClean="0"/>
              <a:t>9</a:t>
            </a:fld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609600" y="-228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i="1" dirty="0" smtClean="0"/>
              <a:t>CIS </a:t>
            </a:r>
            <a:r>
              <a:rPr lang="en-US" i="1" dirty="0" smtClean="0"/>
              <a:t>4365                            </a:t>
            </a:r>
            <a:r>
              <a:rPr lang="en-US" i="1" dirty="0" smtClean="0"/>
              <a:t>Entity Relationship Diagrams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1st Relationship: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458200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C00000"/>
                </a:solidFill>
              </a:rPr>
              <a:t>How do we relate a Physician to their Patients?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10" name="Text Box 5"/>
          <p:cNvSpPr txBox="1">
            <a:spLocks noChangeArrowheads="1"/>
          </p:cNvSpPr>
          <p:nvPr/>
        </p:nvSpPr>
        <p:spPr bwMode="auto">
          <a:xfrm>
            <a:off x="609600" y="3810000"/>
            <a:ext cx="80772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>
              <a:lnSpc>
                <a:spcPct val="85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  <a:latin typeface="+mn-lt"/>
              </a:rPr>
              <a:t>Because this is a relational database, we need what is the maximum number of patients a patient can have: 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43000" y="2057400"/>
            <a:ext cx="6640286" cy="1538645"/>
            <a:chOff x="914400" y="2876490"/>
            <a:chExt cx="6640286" cy="1538645"/>
          </a:xfrm>
        </p:grpSpPr>
        <p:sp>
          <p:nvSpPr>
            <p:cNvPr id="70" name="Text Box 10"/>
            <p:cNvSpPr txBox="1">
              <a:spLocks noChangeArrowheads="1"/>
            </p:cNvSpPr>
            <p:nvPr/>
          </p:nvSpPr>
          <p:spPr bwMode="auto">
            <a:xfrm>
              <a:off x="3657600" y="2876490"/>
              <a:ext cx="16002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200" dirty="0">
                  <a:solidFill>
                    <a:schemeClr val="tx1"/>
                  </a:solidFill>
                </a:rPr>
                <a:t>Physician</a:t>
              </a:r>
              <a:endParaRPr lang="en-US" sz="1200" b="0" dirty="0">
                <a:solidFill>
                  <a:schemeClr val="tx1"/>
                </a:solidFill>
              </a:endParaRPr>
            </a:p>
          </p:txBody>
        </p:sp>
        <p:sp>
          <p:nvSpPr>
            <p:cNvPr id="85" name="Line 24"/>
            <p:cNvSpPr>
              <a:spLocks noChangeShapeType="1"/>
            </p:cNvSpPr>
            <p:nvPr/>
          </p:nvSpPr>
          <p:spPr bwMode="auto">
            <a:xfrm flipV="1">
              <a:off x="2362200" y="3076545"/>
              <a:ext cx="1295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6" name="Group 185"/>
            <p:cNvGrpSpPr/>
            <p:nvPr/>
          </p:nvGrpSpPr>
          <p:grpSpPr>
            <a:xfrm>
              <a:off x="1066800" y="2923401"/>
              <a:ext cx="1600200" cy="276999"/>
              <a:chOff x="533400" y="5133201"/>
              <a:chExt cx="1066800" cy="276999"/>
            </a:xfrm>
          </p:grpSpPr>
          <p:sp>
            <p:nvSpPr>
              <p:cNvPr id="188" name="Oval 20"/>
              <p:cNvSpPr>
                <a:spLocks noChangeArrowheads="1"/>
              </p:cNvSpPr>
              <p:nvPr/>
            </p:nvSpPr>
            <p:spPr bwMode="auto">
              <a:xfrm>
                <a:off x="533400" y="5133201"/>
                <a:ext cx="863600" cy="27699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Text Box 21"/>
              <p:cNvSpPr txBox="1">
                <a:spLocks noChangeArrowheads="1"/>
              </p:cNvSpPr>
              <p:nvPr/>
            </p:nvSpPr>
            <p:spPr bwMode="auto">
              <a:xfrm>
                <a:off x="685800" y="5133201"/>
                <a:ext cx="9144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b="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200" b="0" u="sng" dirty="0" err="1" smtClean="0">
                    <a:solidFill>
                      <a:schemeClr val="tx1"/>
                    </a:solidFill>
                  </a:rPr>
                  <a:t>PhysID</a:t>
                </a:r>
                <a:endParaRPr lang="en-US" sz="1200" b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4" name="Oval 20"/>
            <p:cNvSpPr>
              <a:spLocks noChangeArrowheads="1"/>
            </p:cNvSpPr>
            <p:nvPr/>
          </p:nvSpPr>
          <p:spPr bwMode="auto">
            <a:xfrm>
              <a:off x="1085850" y="3733800"/>
              <a:ext cx="1276350" cy="24919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Text Box 21"/>
            <p:cNvSpPr txBox="1">
              <a:spLocks noChangeArrowheads="1"/>
            </p:cNvSpPr>
            <p:nvPr/>
          </p:nvSpPr>
          <p:spPr bwMode="auto">
            <a:xfrm>
              <a:off x="1390650" y="3733800"/>
              <a:ext cx="7429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0" dirty="0" smtClean="0">
                  <a:solidFill>
                    <a:schemeClr val="tx1"/>
                  </a:solidFill>
                </a:rPr>
                <a:t>Address</a:t>
              </a:r>
              <a:endParaRPr lang="en-US" sz="1200" b="0" dirty="0">
                <a:solidFill>
                  <a:schemeClr val="tx1"/>
                </a:solidFill>
              </a:endParaRPr>
            </a:p>
          </p:txBody>
        </p:sp>
        <p:sp>
          <p:nvSpPr>
            <p:cNvPr id="181" name="Oval 20"/>
            <p:cNvSpPr>
              <a:spLocks noChangeArrowheads="1"/>
            </p:cNvSpPr>
            <p:nvPr/>
          </p:nvSpPr>
          <p:spPr bwMode="auto">
            <a:xfrm>
              <a:off x="914400" y="3657600"/>
              <a:ext cx="1600200" cy="419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Oval 20"/>
            <p:cNvSpPr>
              <a:spLocks noChangeArrowheads="1"/>
            </p:cNvSpPr>
            <p:nvPr/>
          </p:nvSpPr>
          <p:spPr bwMode="auto">
            <a:xfrm>
              <a:off x="1085850" y="4114800"/>
              <a:ext cx="1276350" cy="30033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Text Box 21"/>
            <p:cNvSpPr txBox="1">
              <a:spLocks noChangeArrowheads="1"/>
            </p:cNvSpPr>
            <p:nvPr/>
          </p:nvSpPr>
          <p:spPr bwMode="auto">
            <a:xfrm>
              <a:off x="1338943" y="4114800"/>
              <a:ext cx="1175657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0" dirty="0" smtClean="0">
                  <a:solidFill>
                    <a:schemeClr val="tx1"/>
                  </a:solidFill>
                </a:rPr>
                <a:t>Specialty</a:t>
              </a:r>
              <a:endParaRPr lang="en-US" sz="1200" b="0" dirty="0">
                <a:solidFill>
                  <a:schemeClr val="tx1"/>
                </a:solidFill>
              </a:endParaRPr>
            </a:p>
          </p:txBody>
        </p:sp>
        <p:grpSp>
          <p:nvGrpSpPr>
            <p:cNvPr id="172" name="Group 171"/>
            <p:cNvGrpSpPr/>
            <p:nvPr/>
          </p:nvGrpSpPr>
          <p:grpSpPr>
            <a:xfrm>
              <a:off x="1066800" y="3276600"/>
              <a:ext cx="1600200" cy="276999"/>
              <a:chOff x="533400" y="4789714"/>
              <a:chExt cx="1066800" cy="276999"/>
            </a:xfrm>
          </p:grpSpPr>
          <p:sp>
            <p:nvSpPr>
              <p:cNvPr id="174" name="Oval 20"/>
              <p:cNvSpPr>
                <a:spLocks noChangeArrowheads="1"/>
              </p:cNvSpPr>
              <p:nvPr/>
            </p:nvSpPr>
            <p:spPr bwMode="auto">
              <a:xfrm>
                <a:off x="533400" y="4789714"/>
                <a:ext cx="863600" cy="27699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Text Box 21"/>
              <p:cNvSpPr txBox="1">
                <a:spLocks noChangeArrowheads="1"/>
              </p:cNvSpPr>
              <p:nvPr/>
            </p:nvSpPr>
            <p:spPr bwMode="auto">
              <a:xfrm>
                <a:off x="685800" y="4789714"/>
                <a:ext cx="9144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b="0" dirty="0" smtClean="0">
                    <a:solidFill>
                      <a:schemeClr val="tx1"/>
                    </a:solidFill>
                  </a:rPr>
                  <a:t>  Name</a:t>
                </a:r>
                <a:endParaRPr lang="en-US" sz="1200" b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5" name="Line 24"/>
            <p:cNvSpPr>
              <a:spLocks noChangeShapeType="1"/>
            </p:cNvSpPr>
            <p:nvPr/>
          </p:nvSpPr>
          <p:spPr bwMode="auto">
            <a:xfrm flipV="1">
              <a:off x="2362200" y="3124202"/>
              <a:ext cx="1295400" cy="3047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24"/>
            <p:cNvSpPr>
              <a:spLocks noChangeShapeType="1"/>
            </p:cNvSpPr>
            <p:nvPr/>
          </p:nvSpPr>
          <p:spPr bwMode="auto">
            <a:xfrm flipV="1">
              <a:off x="2514600" y="3153488"/>
              <a:ext cx="1143000" cy="71880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24"/>
            <p:cNvSpPr>
              <a:spLocks noChangeShapeType="1"/>
            </p:cNvSpPr>
            <p:nvPr/>
          </p:nvSpPr>
          <p:spPr bwMode="auto">
            <a:xfrm flipV="1">
              <a:off x="2362200" y="3153488"/>
              <a:ext cx="1428750" cy="11409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24"/>
            <p:cNvSpPr>
              <a:spLocks noChangeShapeType="1"/>
            </p:cNvSpPr>
            <p:nvPr/>
          </p:nvSpPr>
          <p:spPr bwMode="auto">
            <a:xfrm flipV="1">
              <a:off x="3843562" y="3153487"/>
              <a:ext cx="20865" cy="5041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9" name="Group 208"/>
            <p:cNvGrpSpPr/>
            <p:nvPr/>
          </p:nvGrpSpPr>
          <p:grpSpPr>
            <a:xfrm>
              <a:off x="3352800" y="3657600"/>
              <a:ext cx="1066800" cy="378767"/>
              <a:chOff x="533400" y="5029200"/>
              <a:chExt cx="1106311" cy="609600"/>
            </a:xfrm>
          </p:grpSpPr>
          <p:sp>
            <p:nvSpPr>
              <p:cNvPr id="210" name="Oval 2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Text Box 21"/>
              <p:cNvSpPr txBox="1">
                <a:spLocks noChangeArrowheads="1"/>
              </p:cNvSpPr>
              <p:nvPr/>
            </p:nvSpPr>
            <p:spPr bwMode="auto">
              <a:xfrm>
                <a:off x="725311" y="5105400"/>
                <a:ext cx="9144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b="0" u="dashLong" dirty="0" err="1" smtClean="0">
                    <a:solidFill>
                      <a:schemeClr val="tx1"/>
                    </a:solidFill>
                  </a:rPr>
                  <a:t>PatID</a:t>
                </a:r>
                <a:r>
                  <a:rPr lang="en-US" sz="1200" b="0" baseline="-25000" dirty="0" err="1" smtClean="0">
                    <a:solidFill>
                      <a:schemeClr val="tx1"/>
                    </a:solidFill>
                  </a:rPr>
                  <a:t>a</a:t>
                </a:r>
                <a:endParaRPr lang="en-US" sz="1200" b="0" baseline="-25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2" name="Line 24"/>
            <p:cNvSpPr>
              <a:spLocks noChangeShapeType="1"/>
            </p:cNvSpPr>
            <p:nvPr/>
          </p:nvSpPr>
          <p:spPr bwMode="auto">
            <a:xfrm flipV="1">
              <a:off x="5029200" y="3153488"/>
              <a:ext cx="0" cy="5514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3" name="Group 212"/>
            <p:cNvGrpSpPr/>
            <p:nvPr/>
          </p:nvGrpSpPr>
          <p:grpSpPr>
            <a:xfrm>
              <a:off x="4495800" y="3685401"/>
              <a:ext cx="1066800" cy="353199"/>
              <a:chOff x="533400" y="5029200"/>
              <a:chExt cx="1106311" cy="609600"/>
            </a:xfrm>
          </p:grpSpPr>
          <p:sp>
            <p:nvSpPr>
              <p:cNvPr id="214" name="Oval 2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" name="Text Box 21"/>
              <p:cNvSpPr txBox="1">
                <a:spLocks noChangeArrowheads="1"/>
              </p:cNvSpPr>
              <p:nvPr/>
            </p:nvSpPr>
            <p:spPr bwMode="auto">
              <a:xfrm>
                <a:off x="725311" y="5105400"/>
                <a:ext cx="9144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b="0" u="dashLong" dirty="0" err="1" smtClean="0">
                    <a:solidFill>
                      <a:schemeClr val="tx1"/>
                    </a:solidFill>
                  </a:rPr>
                  <a:t>PatID</a:t>
                </a:r>
                <a:r>
                  <a:rPr lang="en-US" sz="1200" b="0" baseline="-25000" dirty="0" err="1" smtClean="0">
                    <a:solidFill>
                      <a:schemeClr val="tx1"/>
                    </a:solidFill>
                  </a:rPr>
                  <a:t>b</a:t>
                </a:r>
                <a:endParaRPr lang="en-US" sz="1200" b="0" baseline="-25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562600" y="3729335"/>
              <a:ext cx="1371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°°°°</a:t>
              </a:r>
              <a:r>
                <a:rPr lang="en-US" sz="2400" dirty="0"/>
                <a:t>°°</a:t>
              </a:r>
            </a:p>
          </p:txBody>
        </p:sp>
        <p:sp>
          <p:nvSpPr>
            <p:cNvPr id="216" name="Line 24"/>
            <p:cNvSpPr>
              <a:spLocks noChangeShapeType="1"/>
            </p:cNvSpPr>
            <p:nvPr/>
          </p:nvSpPr>
          <p:spPr bwMode="auto">
            <a:xfrm flipH="1" flipV="1">
              <a:off x="5257800" y="3061899"/>
              <a:ext cx="1676400" cy="6430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7" name="Group 216"/>
            <p:cNvGrpSpPr/>
            <p:nvPr/>
          </p:nvGrpSpPr>
          <p:grpSpPr>
            <a:xfrm>
              <a:off x="6564086" y="3685401"/>
              <a:ext cx="990600" cy="353199"/>
              <a:chOff x="533400" y="5029200"/>
              <a:chExt cx="1066800" cy="609600"/>
            </a:xfrm>
          </p:grpSpPr>
          <p:sp>
            <p:nvSpPr>
              <p:cNvPr id="218" name="Oval 20"/>
              <p:cNvSpPr>
                <a:spLocks noChangeArrowheads="1"/>
              </p:cNvSpPr>
              <p:nvPr/>
            </p:nvSpPr>
            <p:spPr bwMode="auto">
              <a:xfrm>
                <a:off x="533400" y="5029200"/>
                <a:ext cx="1066800" cy="6096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" name="Text Box 21"/>
              <p:cNvSpPr txBox="1">
                <a:spLocks noChangeArrowheads="1"/>
              </p:cNvSpPr>
              <p:nvPr/>
            </p:nvSpPr>
            <p:spPr bwMode="auto">
              <a:xfrm>
                <a:off x="685800" y="5105400"/>
                <a:ext cx="9144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b="0" u="dashLong" dirty="0" err="1" smtClean="0">
                    <a:solidFill>
                      <a:schemeClr val="tx1"/>
                    </a:solidFill>
                  </a:rPr>
                  <a:t>PatID</a:t>
                </a:r>
                <a:r>
                  <a:rPr lang="en-US" sz="1200" b="0" baseline="-25000" dirty="0" smtClean="0">
                    <a:solidFill>
                      <a:schemeClr val="tx1"/>
                    </a:solidFill>
                  </a:rPr>
                  <a:t>??</a:t>
                </a:r>
                <a:endParaRPr lang="en-US" sz="1200" b="0" baseline="-250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21" name="Text Box 53"/>
          <p:cNvSpPr txBox="1">
            <a:spLocks noChangeArrowheads="1"/>
          </p:cNvSpPr>
          <p:nvPr/>
        </p:nvSpPr>
        <p:spPr bwMode="auto">
          <a:xfrm>
            <a:off x="990600" y="4583052"/>
            <a:ext cx="8534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  None? Maybe the physician has no patients presently admitted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2" name="Text Box 54"/>
          <p:cNvSpPr txBox="1">
            <a:spLocks noChangeArrowheads="1"/>
          </p:cNvSpPr>
          <p:nvPr/>
        </p:nvSpPr>
        <p:spPr bwMode="auto">
          <a:xfrm>
            <a:off x="990600" y="5010090"/>
            <a:ext cx="8534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  One? Maybe they are the President’s Physician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3" name="Text Box 55"/>
          <p:cNvSpPr txBox="1">
            <a:spLocks noChangeArrowheads="1"/>
          </p:cNvSpPr>
          <p:nvPr/>
        </p:nvSpPr>
        <p:spPr bwMode="auto">
          <a:xfrm>
            <a:off x="990600" y="5467290"/>
            <a:ext cx="8534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tx1"/>
                </a:solidFill>
                <a:latin typeface="+mn-lt"/>
                <a:sym typeface="Symbol" pitchFamily="18" charset="2"/>
              </a:rPr>
              <a:t>  A Million? Maybe they are 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  <a:sym typeface="Symbol" pitchFamily="18" charset="2"/>
              </a:rPr>
              <a:t>ambulance chasers</a:t>
            </a:r>
            <a:endParaRPr lang="en-US" sz="20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4" name="Text Box 3"/>
          <p:cNvSpPr txBox="1">
            <a:spLocks noChangeArrowheads="1"/>
          </p:cNvSpPr>
          <p:nvPr/>
        </p:nvSpPr>
        <p:spPr bwMode="auto">
          <a:xfrm>
            <a:off x="-18143" y="595378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288925" indent="-288925">
              <a:defRPr sz="28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8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8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C00000"/>
                </a:solidFill>
                <a:sym typeface="Symbol" pitchFamily="18" charset="2"/>
              </a:rPr>
              <a:t>Let’s Assume the Maximum is 1,000.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2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221" grpId="0" autoUpdateAnimBg="0"/>
      <p:bldP spid="222" grpId="0" autoUpdateAnimBg="0"/>
      <p:bldP spid="223" grpId="0" autoUpdateAnimBg="0"/>
      <p:bldP spid="224" grpId="0"/>
    </p:bldLst>
  </p:timing>
</p:sld>
</file>

<file path=ppt/theme/theme1.xml><?xml version="1.0" encoding="utf-8"?>
<a:theme xmlns:a="http://schemas.openxmlformats.org/drawingml/2006/main" name="Conference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Conference</Template>
  <TotalTime>16091</TotalTime>
  <Words>4518</Words>
  <Application>Microsoft Office PowerPoint</Application>
  <PresentationFormat>On-screen Show (4:3)</PresentationFormat>
  <Paragraphs>1703</Paragraphs>
  <Slides>54</Slides>
  <Notes>54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Conference</vt:lpstr>
      <vt:lpstr>CIS 4365                            Entity Relationship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Texas at El Paso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Kirs, Peeter J.</dc:creator>
  <cp:lastModifiedBy>Kirs, Peeter J.</cp:lastModifiedBy>
  <cp:revision>331</cp:revision>
  <dcterms:created xsi:type="dcterms:W3CDTF">2011-02-01T22:40:36Z</dcterms:created>
  <dcterms:modified xsi:type="dcterms:W3CDTF">2011-09-08T14:50:07Z</dcterms:modified>
</cp:coreProperties>
</file>