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7" r:id="rId2"/>
    <p:sldId id="258" r:id="rId3"/>
    <p:sldId id="259" r:id="rId4"/>
    <p:sldId id="260" r:id="rId5"/>
    <p:sldId id="261" r:id="rId6"/>
    <p:sldId id="262" r:id="rId7"/>
    <p:sldId id="263" r:id="rId8"/>
    <p:sldId id="268" r:id="rId9"/>
    <p:sldId id="393" r:id="rId10"/>
    <p:sldId id="394" r:id="rId11"/>
    <p:sldId id="398" r:id="rId12"/>
    <p:sldId id="395" r:id="rId13"/>
    <p:sldId id="397" r:id="rId14"/>
    <p:sldId id="396" r:id="rId15"/>
    <p:sldId id="404" r:id="rId16"/>
    <p:sldId id="406" r:id="rId17"/>
    <p:sldId id="405" r:id="rId18"/>
    <p:sldId id="408" r:id="rId19"/>
    <p:sldId id="412" r:id="rId20"/>
    <p:sldId id="413" r:id="rId21"/>
    <p:sldId id="423" r:id="rId22"/>
    <p:sldId id="414" r:id="rId23"/>
    <p:sldId id="415" r:id="rId24"/>
    <p:sldId id="419" r:id="rId25"/>
    <p:sldId id="420" r:id="rId26"/>
    <p:sldId id="421" r:id="rId27"/>
    <p:sldId id="422" r:id="rId28"/>
    <p:sldId id="416" r:id="rId29"/>
    <p:sldId id="417" r:id="rId30"/>
    <p:sldId id="418" r:id="rId31"/>
    <p:sldId id="373" r:id="rId32"/>
    <p:sldId id="264" r:id="rId33"/>
    <p:sldId id="265" r:id="rId34"/>
    <p:sldId id="363" r:id="rId35"/>
    <p:sldId id="365" r:id="rId36"/>
    <p:sldId id="367" r:id="rId37"/>
    <p:sldId id="368" r:id="rId38"/>
    <p:sldId id="369" r:id="rId39"/>
    <p:sldId id="370" r:id="rId40"/>
    <p:sldId id="371" r:id="rId41"/>
    <p:sldId id="372" r:id="rId42"/>
    <p:sldId id="392" r:id="rId43"/>
    <p:sldId id="391" r:id="rId44"/>
    <p:sldId id="269" r:id="rId45"/>
    <p:sldId id="375" r:id="rId46"/>
    <p:sldId id="271" r:id="rId47"/>
    <p:sldId id="376" r:id="rId48"/>
    <p:sldId id="377" r:id="rId49"/>
    <p:sldId id="378" r:id="rId50"/>
    <p:sldId id="379" r:id="rId51"/>
    <p:sldId id="380" r:id="rId52"/>
    <p:sldId id="381" r:id="rId53"/>
    <p:sldId id="382" r:id="rId54"/>
    <p:sldId id="383" r:id="rId55"/>
    <p:sldId id="384" r:id="rId56"/>
    <p:sldId id="386" r:id="rId57"/>
    <p:sldId id="387"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71" autoAdjust="0"/>
  </p:normalViewPr>
  <p:slideViewPr>
    <p:cSldViewPr>
      <p:cViewPr>
        <p:scale>
          <a:sx n="66" d="100"/>
          <a:sy n="66" d="100"/>
        </p:scale>
        <p:origin x="-1194" y="-402"/>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15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9577D4-217D-495F-AEE9-92BEEC61E289}" type="datetimeFigureOut">
              <a:rPr lang="en-US" smtClean="0"/>
              <a:t>9/4/2014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DBBD-D4B6-4ECD-B075-5A60309A9C9D}" type="slidenum">
              <a:rPr lang="en-US" smtClean="0"/>
              <a:t>‹#›</a:t>
            </a:fld>
            <a:endParaRPr lang="en-US"/>
          </a:p>
        </p:txBody>
      </p:sp>
    </p:spTree>
    <p:extLst>
      <p:ext uri="{BB962C8B-B14F-4D97-AF65-F5344CB8AC3E}">
        <p14:creationId xmlns:p14="http://schemas.microsoft.com/office/powerpoint/2010/main" val="2416959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09701E-1A62-409D-9159-3100FF5840AA}" type="datetimeFigureOut">
              <a:rPr lang="en-US" smtClean="0"/>
              <a:t>9/4/2014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0EC021-485C-47DE-AEC2-A0A912C6117C}" type="slidenum">
              <a:rPr lang="en-US" smtClean="0"/>
              <a:t>‹#›</a:t>
            </a:fld>
            <a:endParaRPr lang="en-US"/>
          </a:p>
        </p:txBody>
      </p:sp>
    </p:spTree>
    <p:extLst>
      <p:ext uri="{BB962C8B-B14F-4D97-AF65-F5344CB8AC3E}">
        <p14:creationId xmlns:p14="http://schemas.microsoft.com/office/powerpoint/2010/main" val="355756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FC304886-96A8-4F2F-9955-43352257F93A}" type="slidenum">
              <a:rPr lang="en-US" sz="1200" b="0">
                <a:solidFill>
                  <a:schemeClr val="tx1"/>
                </a:solidFill>
              </a:rPr>
              <a:pPr/>
              <a:t>1</a:t>
            </a:fld>
            <a:endParaRPr lang="en-US" sz="1200" b="0" dirty="0">
              <a:solidFill>
                <a:schemeClr val="tx1"/>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10</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11</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12</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13</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14</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15</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16</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17</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18</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19</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B44FA7E5-AB9F-49D8-8B68-C949AE4B344C}" type="slidenum">
              <a:rPr lang="en-US" sz="1200" b="0">
                <a:solidFill>
                  <a:schemeClr val="tx1"/>
                </a:solidFill>
              </a:rPr>
              <a:pPr/>
              <a:t>2</a:t>
            </a:fld>
            <a:endParaRPr lang="en-US" sz="1200" b="0" dirty="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20</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21</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22</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23</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24</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25</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26</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27</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28</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29</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E34B9318-3EAC-4C3F-83B3-26E1A6FC5A6B}" type="slidenum">
              <a:rPr lang="en-US" sz="1200" b="0">
                <a:solidFill>
                  <a:schemeClr val="tx1"/>
                </a:solidFill>
              </a:rPr>
              <a:pPr/>
              <a:t>3</a:t>
            </a:fld>
            <a:endParaRPr lang="en-US" sz="1200" b="0" dirty="0">
              <a:solidFill>
                <a:schemeClr val="tx1"/>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30</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31</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FDD04F4D-7AF9-4AFD-A2AA-72A3F652EED5}" type="slidenum">
              <a:rPr lang="en-US" sz="1200" b="0">
                <a:solidFill>
                  <a:schemeClr val="tx1"/>
                </a:solidFill>
              </a:rPr>
              <a:pPr/>
              <a:t>32</a:t>
            </a:fld>
            <a:endParaRPr lang="en-US" sz="1200" b="0">
              <a:solidFill>
                <a:schemeClr val="tx1"/>
              </a:solidFill>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009DB0FC-45E2-4A4A-B900-17EFAAA6244C}" type="slidenum">
              <a:rPr lang="en-US" sz="1200" b="0">
                <a:solidFill>
                  <a:schemeClr val="tx1"/>
                </a:solidFill>
              </a:rPr>
              <a:pPr/>
              <a:t>33</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34</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35</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36</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37</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38</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39</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B0C1B6E0-16AE-4644-8FD3-E443BFB44D0C}" type="slidenum">
              <a:rPr lang="en-US" sz="1200" b="0">
                <a:solidFill>
                  <a:schemeClr val="tx1"/>
                </a:solidFill>
              </a:rPr>
              <a:pPr/>
              <a:t>4</a:t>
            </a:fld>
            <a:endParaRPr lang="en-US" sz="1200" b="0">
              <a:solidFill>
                <a:schemeClr val="tx1"/>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40</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171B7E40-3594-420B-97EC-A39F9E1C78F4}" type="slidenum">
              <a:rPr lang="en-US" sz="1200" b="0">
                <a:solidFill>
                  <a:schemeClr val="tx1"/>
                </a:solidFill>
              </a:rPr>
              <a:pPr/>
              <a:t>41</a:t>
            </a:fld>
            <a:endParaRPr lang="en-US" sz="1200" b="0">
              <a:solidFill>
                <a:schemeClr val="tx1"/>
              </a:solidFill>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009DB0FC-45E2-4A4A-B900-17EFAAA6244C}" type="slidenum">
              <a:rPr lang="en-US" sz="1200" b="0">
                <a:solidFill>
                  <a:schemeClr val="tx1"/>
                </a:solidFill>
              </a:rPr>
              <a:pPr/>
              <a:t>42</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009DB0FC-45E2-4A4A-B900-17EFAAA6244C}" type="slidenum">
              <a:rPr lang="en-US" sz="1200" b="0">
                <a:solidFill>
                  <a:schemeClr val="tx1"/>
                </a:solidFill>
              </a:rPr>
              <a:pPr/>
              <a:t>43</a:t>
            </a:fld>
            <a:endParaRPr lang="en-US" sz="1200" b="0">
              <a:solidFill>
                <a:schemeClr val="tx1"/>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E10C428B-0A29-450E-9E66-BCB2B8EAC313}" type="slidenum">
              <a:rPr lang="en-US" sz="1200" b="0">
                <a:solidFill>
                  <a:schemeClr val="tx1"/>
                </a:solidFill>
              </a:rPr>
              <a:pPr/>
              <a:t>44</a:t>
            </a:fld>
            <a:endParaRPr lang="en-US" sz="1200" b="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E10C428B-0A29-450E-9E66-BCB2B8EAC313}" type="slidenum">
              <a:rPr lang="en-US" sz="1200" b="0">
                <a:solidFill>
                  <a:schemeClr val="tx1"/>
                </a:solidFill>
              </a:rPr>
              <a:pPr/>
              <a:t>45</a:t>
            </a:fld>
            <a:endParaRPr lang="en-US" sz="1200" b="0">
              <a:solidFill>
                <a:schemeClr val="tx1"/>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46</a:t>
            </a:fld>
            <a:endParaRPr 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47</a:t>
            </a:fld>
            <a:endParaRPr 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48</a:t>
            </a:fld>
            <a:endParaRPr 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49</a:t>
            </a:fld>
            <a:endParaRPr 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FED336B-CF55-4550-A7BF-44A6F77EE4AB}" type="slidenum">
              <a:rPr lang="en-US" sz="1200" b="0">
                <a:solidFill>
                  <a:schemeClr val="tx1"/>
                </a:solidFill>
              </a:rPr>
              <a:pPr/>
              <a:t>5</a:t>
            </a:fld>
            <a:endParaRPr lang="en-US" sz="1200" b="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50</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51</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52</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53</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54</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55</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56</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25DA4796-3EEE-4250-8B18-F9CD9317E842}" type="slidenum">
              <a:rPr lang="en-US" sz="1200" b="0">
                <a:solidFill>
                  <a:schemeClr val="tx1"/>
                </a:solidFill>
              </a:rPr>
              <a:pPr/>
              <a:t>57</a:t>
            </a:fld>
            <a:endParaRPr lang="en-US" sz="1200" b="0" dirty="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9A17FBF2-D697-4A1C-9D5D-1F3749C03DEF}" type="slidenum">
              <a:rPr lang="en-US" sz="1200" b="0">
                <a:solidFill>
                  <a:schemeClr val="tx1"/>
                </a:solidFill>
              </a:rPr>
              <a:pPr/>
              <a:t>6</a:t>
            </a:fld>
            <a:endParaRPr lang="en-US" sz="1200" b="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047678F3-3B79-4143-8FAA-496A9D48B39B}" type="slidenum">
              <a:rPr lang="en-US" sz="1200" b="0">
                <a:solidFill>
                  <a:schemeClr val="tx1"/>
                </a:solidFill>
              </a:rPr>
              <a:pPr/>
              <a:t>7</a:t>
            </a:fld>
            <a:endParaRPr lang="en-US" sz="1200" b="0">
              <a:solidFill>
                <a:schemeClr val="tx1"/>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8</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fld id="{DBAFCD7D-F69C-4D4D-962D-ADE8633FDFE4}" type="slidenum">
              <a:rPr lang="en-US" sz="1200" b="0">
                <a:solidFill>
                  <a:schemeClr val="tx1"/>
                </a:solidFill>
              </a:rPr>
              <a:pPr/>
              <a:t>9</a:t>
            </a:fld>
            <a:endParaRPr lang="en-US" sz="1200" b="0">
              <a:solidFill>
                <a:schemeClr val="tx1"/>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304800" cy="4876800"/>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5" name="Rectangle 9"/>
          <p:cNvSpPr>
            <a:spLocks noChangeArrowheads="1"/>
          </p:cNvSpPr>
          <p:nvPr/>
        </p:nvSpPr>
        <p:spPr bwMode="auto">
          <a:xfrm>
            <a:off x="6248400" y="381000"/>
            <a:ext cx="2514600" cy="152400"/>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Line 10"/>
          <p:cNvSpPr>
            <a:spLocks noChangeShapeType="1"/>
          </p:cNvSpPr>
          <p:nvPr/>
        </p:nvSpPr>
        <p:spPr bwMode="auto">
          <a:xfrm>
            <a:off x="279400" y="457200"/>
            <a:ext cx="8331200" cy="0"/>
          </a:xfrm>
          <a:prstGeom prst="line">
            <a:avLst/>
          </a:prstGeom>
          <a:noFill/>
          <a:ln w="44450">
            <a:solidFill>
              <a:schemeClr val="bg2"/>
            </a:solidFill>
            <a:round/>
            <a:headEnd/>
            <a:tailEnd/>
          </a:ln>
          <a:effectLst/>
        </p:spPr>
        <p:txBody>
          <a:bodyPr/>
          <a:lstStyle/>
          <a:p>
            <a:pPr>
              <a:defRPr/>
            </a:pPr>
            <a:endParaRPr lang="en-US"/>
          </a:p>
        </p:txBody>
      </p:sp>
      <p:sp>
        <p:nvSpPr>
          <p:cNvPr id="11275" name="Rectangle 11"/>
          <p:cNvSpPr>
            <a:spLocks noGrp="1" noChangeArrowheads="1"/>
          </p:cNvSpPr>
          <p:nvPr>
            <p:ph type="ctrTitle"/>
          </p:nvPr>
        </p:nvSpPr>
        <p:spPr>
          <a:xfrm>
            <a:off x="2057400" y="1143000"/>
            <a:ext cx="6629400" cy="2209800"/>
          </a:xfrm>
        </p:spPr>
        <p:txBody>
          <a:bodyPr/>
          <a:lstStyle>
            <a:lvl1pPr>
              <a:defRPr sz="4800"/>
            </a:lvl1pPr>
          </a:lstStyle>
          <a:p>
            <a:r>
              <a:rPr lang="en-US" smtClean="0"/>
              <a:t>Click to edit Master title style</a:t>
            </a:r>
            <a:endParaRPr lang="en-US"/>
          </a:p>
        </p:txBody>
      </p:sp>
      <p:sp>
        <p:nvSpPr>
          <p:cNvPr id="1127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13"/>
          <p:cNvSpPr>
            <a:spLocks noGrp="1" noChangeArrowheads="1"/>
          </p:cNvSpPr>
          <p:nvPr>
            <p:ph type="dt" sz="half" idx="10"/>
          </p:nvPr>
        </p:nvSpPr>
        <p:spPr>
          <a:xfrm>
            <a:off x="912813" y="6251575"/>
            <a:ext cx="1905000" cy="457200"/>
          </a:xfrm>
        </p:spPr>
        <p:txBody>
          <a:bodyPr/>
          <a:lstStyle>
            <a:lvl1pPr>
              <a:defRPr/>
            </a:lvl1pPr>
          </a:lstStyle>
          <a:p>
            <a:fld id="{3D941A81-8A8D-4A35-9F40-DBA7DBD233F5}" type="datetime1">
              <a:rPr lang="en-US" smtClean="0"/>
              <a:t>9/4/2014</a:t>
            </a:fld>
            <a:endParaRPr lang="en-US"/>
          </a:p>
        </p:txBody>
      </p:sp>
      <p:sp>
        <p:nvSpPr>
          <p:cNvPr id="8" name="Rectangle 14"/>
          <p:cNvSpPr>
            <a:spLocks noGrp="1" noChangeArrowheads="1"/>
          </p:cNvSpPr>
          <p:nvPr>
            <p:ph type="ftr" sz="quarter" idx="11"/>
          </p:nvPr>
        </p:nvSpPr>
        <p:spPr>
          <a:xfrm>
            <a:off x="3354388" y="6248400"/>
            <a:ext cx="2895600" cy="457200"/>
          </a:xfrm>
        </p:spPr>
        <p:txBody>
          <a:bodyPr/>
          <a:lstStyle>
            <a:lvl1pPr>
              <a:defRPr/>
            </a:lvl1pPr>
          </a:lstStyle>
          <a:p>
            <a:endParaRPr lang="en-US"/>
          </a:p>
        </p:txBody>
      </p:sp>
      <p:sp>
        <p:nvSpPr>
          <p:cNvPr id="9" name="Rectangle 15"/>
          <p:cNvSpPr>
            <a:spLocks noGrp="1" noChangeArrowheads="1"/>
          </p:cNvSpPr>
          <p:nvPr>
            <p:ph type="sldNum" sz="quarter" idx="12"/>
          </p:nvPr>
        </p:nvSpPr>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92CB4DCC-39B1-41F6-8A72-AC56CC0C66B1}" type="datetime1">
              <a:rPr lang="en-US" smtClean="0"/>
              <a:t>9/4/2014</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885ED086-1C36-40B7-B23D-EECFE1FF24A9}" type="datetime1">
              <a:rPr lang="en-US" smtClean="0"/>
              <a:t>9/4/2014</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8382000" cy="1143000"/>
          </a:xfrm>
        </p:spPr>
        <p:txBody>
          <a:bodyPr/>
          <a:lstStyle>
            <a:lvl1pPr algn="l">
              <a:defRPr sz="1600" baseline="0">
                <a:latin typeface="+mn-lt"/>
              </a:defRPr>
            </a:lvl1pPr>
          </a:lstStyle>
          <a:p>
            <a:r>
              <a:rPr lang="en-US" i="1" dirty="0" smtClean="0"/>
              <a:t>CIS 5365                            Entity Relationship Diagrams</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fld id="{95289E10-2EAA-4ECC-9C86-2F11BDC89412}" type="datetime1">
              <a:rPr lang="en-US" smtClean="0"/>
              <a:t>9/4/2014</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xfrm>
            <a:off x="7010400" y="152400"/>
            <a:ext cx="1905000" cy="457200"/>
          </a:xfrm>
          <a:ln/>
        </p:spPr>
        <p:txBody>
          <a:bodyPr/>
          <a:lstStyle>
            <a:lvl1pPr>
              <a:defRPr/>
            </a:lvl1pPr>
          </a:lstStyle>
          <a:p>
            <a:fld id="{8AC56D48-9345-4BDE-BA0B-FB696AD706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fld id="{8D7E1A1E-A80F-47DF-BFC0-AD3A58EBC07A}" type="datetime1">
              <a:rPr lang="en-US" smtClean="0"/>
              <a:t>9/4/2014</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fld id="{8D4072DF-C59B-46A2-B681-BCFB8F45401F}" type="datetime1">
              <a:rPr lang="en-US" smtClean="0"/>
              <a:t>9/4/2014</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fld id="{D6522B14-549C-4BEB-9A6C-D2D20C84F034}" type="datetime1">
              <a:rPr lang="en-US" smtClean="0"/>
              <a:t>9/4/2014</a:t>
            </a:fld>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fld id="{E08C0519-ABE9-4AD7-9B25-4D3B019D4F44}" type="datetime1">
              <a:rPr lang="en-US" smtClean="0"/>
              <a:t>9/4/2014</a:t>
            </a:fld>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xfrm>
            <a:off x="7239000" y="6553200"/>
            <a:ext cx="1905000" cy="457200"/>
          </a:xfrm>
          <a:ln/>
        </p:spPr>
        <p:txBody>
          <a:bodyPr/>
          <a:lstStyle>
            <a:lvl1pPr>
              <a:defRPr/>
            </a:lvl1pPr>
          </a:lstStyle>
          <a:p>
            <a:fld id="{8AC56D48-9345-4BDE-BA0B-FB696AD706A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6333CA65-CE96-4AFA-8C0C-E8C915678B5D}" type="datetime1">
              <a:rPr lang="en-US" smtClean="0"/>
              <a:t>9/4/2014</a:t>
            </a:fld>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C43281F7-972D-47B7-8465-55EAF25D74B6}" type="datetime1">
              <a:rPr lang="en-US" smtClean="0"/>
              <a:t>9/4/2014</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6CE1B91D-6E97-4DE0-925B-51234D5F302C}" type="datetime1">
              <a:rPr lang="en-US" smtClean="0"/>
              <a:t>9/4/2014</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8AC56D48-9345-4BDE-BA0B-FB696AD706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0" y="0"/>
            <a:ext cx="609600" cy="4876800"/>
          </a:xfrm>
          <a:prstGeom prst="rect">
            <a:avLst/>
          </a:prstGeom>
          <a:solidFill>
            <a:schemeClr val="accent1"/>
          </a:solidFill>
          <a:ln w="9525">
            <a:noFill/>
            <a:miter lim="800000"/>
            <a:headEnd/>
            <a:tailEnd/>
          </a:ln>
          <a:effectLst/>
        </p:spPr>
        <p:txBody>
          <a:bodyPr wrap="none" anchor="ctr"/>
          <a:lstStyle/>
          <a:p>
            <a:pPr algn="ctr">
              <a:defRPr/>
            </a:pPr>
            <a:endParaRPr lang="en-US" sz="2400">
              <a:latin typeface="Times New Roman" pitchFamily="18" charset="0"/>
            </a:endParaRPr>
          </a:p>
        </p:txBody>
      </p:sp>
      <p:grpSp>
        <p:nvGrpSpPr>
          <p:cNvPr id="1034" name="Group 4"/>
          <p:cNvGrpSpPr>
            <a:grpSpLocks/>
          </p:cNvGrpSpPr>
          <p:nvPr/>
        </p:nvGrpSpPr>
        <p:grpSpPr bwMode="auto">
          <a:xfrm>
            <a:off x="609600" y="503237"/>
            <a:ext cx="8305800" cy="182563"/>
            <a:chOff x="240" y="893"/>
            <a:chExt cx="5232" cy="115"/>
          </a:xfrm>
        </p:grpSpPr>
        <p:sp>
          <p:nvSpPr>
            <p:cNvPr id="1024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024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en-US"/>
            </a:p>
          </p:txBody>
        </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4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fld id="{534C17E1-8486-4AB9-90F2-6ABF1DC7EF1D}" type="datetime1">
              <a:rPr lang="en-US" smtClean="0"/>
              <a:t>9/4/2014</a:t>
            </a:fld>
            <a:endParaRPr lang="en-US"/>
          </a:p>
        </p:txBody>
      </p:sp>
      <p:sp>
        <p:nvSpPr>
          <p:cNvPr id="1025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en-US"/>
          </a:p>
        </p:txBody>
      </p:sp>
      <p:sp>
        <p:nvSpPr>
          <p:cNvPr id="1025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8AC56D48-9345-4BDE-BA0B-FB696AD706A2}" type="slidenum">
              <a:rPr lang="en-US" smtClean="0"/>
              <a:t>‹#›</a:t>
            </a:fld>
            <a:endParaRPr lang="en-US"/>
          </a:p>
        </p:txBody>
      </p:sp>
      <p:sp>
        <p:nvSpPr>
          <p:cNvPr id="1025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vig-fp.prenhall.com/bigcovers/0136003915.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pkirs.utep.edu/cis4365/PPoint/StudProf.xlsx"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www.pkirs.utep.edu/cis4365/VLookupEx.xls"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Text Box 3"/>
          <p:cNvSpPr txBox="1">
            <a:spLocks noChangeArrowheads="1"/>
          </p:cNvSpPr>
          <p:nvPr/>
        </p:nvSpPr>
        <p:spPr bwMode="auto">
          <a:xfrm>
            <a:off x="0" y="838200"/>
            <a:ext cx="891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0000"/>
              </a:lnSpc>
              <a:spcBef>
                <a:spcPct val="50000"/>
              </a:spcBef>
            </a:pPr>
            <a:r>
              <a:rPr lang="en-US" sz="4800" dirty="0" smtClean="0"/>
              <a:t>Chapter3</a:t>
            </a:r>
            <a:r>
              <a:rPr lang="en-US" sz="4800" dirty="0"/>
              <a:t>:</a:t>
            </a:r>
          </a:p>
        </p:txBody>
      </p:sp>
      <p:sp>
        <p:nvSpPr>
          <p:cNvPr id="421892" name="Text Box 4"/>
          <p:cNvSpPr txBox="1">
            <a:spLocks noChangeArrowheads="1"/>
          </p:cNvSpPr>
          <p:nvPr/>
        </p:nvSpPr>
        <p:spPr bwMode="auto">
          <a:xfrm>
            <a:off x="228600" y="1600200"/>
            <a:ext cx="891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0000"/>
              </a:lnSpc>
              <a:spcBef>
                <a:spcPct val="50000"/>
              </a:spcBef>
            </a:pPr>
            <a:r>
              <a:rPr lang="en-US" sz="4800" dirty="0">
                <a:solidFill>
                  <a:srgbClr val="C00000"/>
                </a:solidFill>
              </a:rPr>
              <a:t>Entity-Relationship </a:t>
            </a:r>
            <a:r>
              <a:rPr lang="en-US" sz="4800" dirty="0" smtClean="0">
                <a:solidFill>
                  <a:srgbClr val="C00000"/>
                </a:solidFill>
              </a:rPr>
              <a:t>Modeling:</a:t>
            </a:r>
            <a:endParaRPr lang="en-US" sz="4800" dirty="0">
              <a:solidFill>
                <a:srgbClr val="C00000"/>
              </a:solidFill>
            </a:endParaRPr>
          </a:p>
        </p:txBody>
      </p:sp>
      <p:pic>
        <p:nvPicPr>
          <p:cNvPr id="1026" name="Picture 2" descr="http://vig-fp.prenhall.com/coverimage/0136003915.jpg">
            <a:hlinkClick r:id="rId3" tooltip="View Larger Cover Imag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738" y="3124200"/>
            <a:ext cx="2481262" cy="34689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AC56D48-9345-4BDE-BA0B-FB696AD706A2}" type="slidenum">
              <a:rPr lang="en-US" smtClean="0"/>
              <a:t>1</a:t>
            </a:fld>
            <a:endParaRPr lang="en-US" dirty="0"/>
          </a:p>
        </p:txBody>
      </p:sp>
      <p:sp>
        <p:nvSpPr>
          <p:cNvPr id="11" name="Rectangle 1026"/>
          <p:cNvSpPr>
            <a:spLocks noGrp="1" noChangeArrowheads="1"/>
          </p:cNvSpPr>
          <p:nvPr>
            <p:ph type="title"/>
          </p:nvPr>
        </p:nvSpPr>
        <p:spPr>
          <a:xfrm>
            <a:off x="609600" y="-228600"/>
            <a:ext cx="8382000" cy="1143000"/>
          </a:xfrm>
        </p:spPr>
        <p:txBody>
          <a:bodyPr/>
          <a:lstStyle/>
          <a:p>
            <a:r>
              <a:rPr lang="en-US" i="1" dirty="0"/>
              <a:t>CIS </a:t>
            </a:r>
            <a:r>
              <a:rPr lang="en-US" i="1" dirty="0" smtClean="0"/>
              <a:t>4365                            </a:t>
            </a:r>
            <a:r>
              <a:rPr lang="en-US" i="1" dirty="0"/>
              <a:t>Entity Relationship Diagrams</a:t>
            </a:r>
            <a:endParaRPr lang="en-US" dirty="0" smtClean="0"/>
          </a:p>
        </p:txBody>
      </p:sp>
      <p:sp>
        <p:nvSpPr>
          <p:cNvPr id="7" name="Text Box 4"/>
          <p:cNvSpPr txBox="1">
            <a:spLocks noChangeArrowheads="1"/>
          </p:cNvSpPr>
          <p:nvPr/>
        </p:nvSpPr>
        <p:spPr bwMode="auto">
          <a:xfrm>
            <a:off x="228600" y="2141537"/>
            <a:ext cx="891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0000"/>
              </a:lnSpc>
              <a:spcBef>
                <a:spcPct val="50000"/>
              </a:spcBef>
            </a:pPr>
            <a:r>
              <a:rPr lang="en-US" sz="4800" dirty="0" smtClean="0">
                <a:solidFill>
                  <a:srgbClr val="C00000"/>
                </a:solidFill>
              </a:rPr>
              <a:t>Part 1</a:t>
            </a:r>
            <a:endParaRPr lang="en-US" sz="4800" dirty="0">
              <a:solidFill>
                <a:srgbClr val="C00000"/>
              </a:solidFill>
            </a:endParaRPr>
          </a:p>
        </p:txBody>
      </p:sp>
    </p:spTree>
    <p:extLst>
      <p:ext uri="{BB962C8B-B14F-4D97-AF65-F5344CB8AC3E}">
        <p14:creationId xmlns:p14="http://schemas.microsoft.com/office/powerpoint/2010/main" val="100550693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21891"/>
                                        </p:tgtEl>
                                        <p:attrNameLst>
                                          <p:attrName>style.visibility</p:attrName>
                                        </p:attrNameLst>
                                      </p:cBhvr>
                                      <p:to>
                                        <p:strVal val="visible"/>
                                      </p:to>
                                    </p:set>
                                    <p:animEffect transition="in" filter="box(in)">
                                      <p:cBhvr>
                                        <p:cTn id="7" dur="500"/>
                                        <p:tgtEl>
                                          <p:spTgt spid="421891"/>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421892"/>
                                        </p:tgtEl>
                                        <p:attrNameLst>
                                          <p:attrName>style.visibility</p:attrName>
                                        </p:attrNameLst>
                                      </p:cBhvr>
                                      <p:to>
                                        <p:strVal val="visible"/>
                                      </p:to>
                                    </p:set>
                                    <p:animEffect transition="in" filter="box(out)">
                                      <p:cBhvr>
                                        <p:cTn id="11" dur="500"/>
                                        <p:tgtEl>
                                          <p:spTgt spid="421892"/>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ou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autoUpdateAnimBg="0"/>
      <p:bldP spid="421892" grpId="0" autoUpdateAnimBg="0"/>
      <p:bldP spid="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3" name="Slide Number Placeholder 2"/>
          <p:cNvSpPr>
            <a:spLocks noGrp="1"/>
          </p:cNvSpPr>
          <p:nvPr>
            <p:ph type="sldNum" sz="quarter" idx="12"/>
          </p:nvPr>
        </p:nvSpPr>
        <p:spPr/>
        <p:txBody>
          <a:bodyPr/>
          <a:lstStyle/>
          <a:p>
            <a:fld id="{8AC56D48-9345-4BDE-BA0B-FB696AD706A2}" type="slidenum">
              <a:rPr lang="en-US" smtClean="0">
                <a:latin typeface="+mn-lt"/>
              </a:rPr>
              <a:t>10</a:t>
            </a:fld>
            <a:endParaRPr lang="en-US" dirty="0">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It’s time to populate your database (insert the data)</a:t>
            </a:r>
            <a:endParaRPr lang="en-US" sz="2000" b="0" dirty="0">
              <a:solidFill>
                <a:schemeClr val="tx1"/>
              </a:solidFill>
              <a:latin typeface="+mn-lt"/>
            </a:endParaRPr>
          </a:p>
        </p:txBody>
      </p:sp>
      <p:sp>
        <p:nvSpPr>
          <p:cNvPr id="10" name="Text Box 32"/>
          <p:cNvSpPr txBox="1">
            <a:spLocks noChangeArrowheads="1"/>
          </p:cNvSpPr>
          <p:nvPr/>
        </p:nvSpPr>
        <p:spPr bwMode="auto">
          <a:xfrm>
            <a:off x="685800" y="14478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One way to do this is with the ‘insert into’ command</a:t>
            </a:r>
            <a:endParaRPr lang="en-US" sz="2000" b="0" dirty="0">
              <a:solidFill>
                <a:schemeClr val="tx1"/>
              </a:solidFill>
              <a:latin typeface="+mn-lt"/>
            </a:endParaRPr>
          </a:p>
        </p:txBody>
      </p:sp>
      <p:sp>
        <p:nvSpPr>
          <p:cNvPr id="11" name="Text Box 32"/>
          <p:cNvSpPr txBox="1">
            <a:spLocks noChangeArrowheads="1"/>
          </p:cNvSpPr>
          <p:nvPr/>
        </p:nvSpPr>
        <p:spPr bwMode="auto">
          <a:xfrm>
            <a:off x="685800" y="18096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smtClean="0">
                <a:solidFill>
                  <a:schemeClr val="tx1"/>
                </a:solidFill>
                <a:latin typeface="+mn-lt"/>
              </a:rPr>
              <a:t>• For example, to enter a professor, we would use the command: </a:t>
            </a:r>
            <a:endParaRPr lang="en-US" sz="2000" b="0" dirty="0">
              <a:solidFill>
                <a:schemeClr val="tx1"/>
              </a:solidFill>
              <a:latin typeface="+mn-lt"/>
            </a:endParaRPr>
          </a:p>
        </p:txBody>
      </p:sp>
      <p:sp>
        <p:nvSpPr>
          <p:cNvPr id="2" name="Rectangle 1"/>
          <p:cNvSpPr/>
          <p:nvPr/>
        </p:nvSpPr>
        <p:spPr>
          <a:xfrm>
            <a:off x="1143000" y="2209800"/>
            <a:ext cx="7391400" cy="369332"/>
          </a:xfrm>
          <a:prstGeom prst="rect">
            <a:avLst/>
          </a:prstGeom>
        </p:spPr>
        <p:txBody>
          <a:bodyPr wrap="square">
            <a:spAutoFit/>
          </a:bodyPr>
          <a:lstStyle/>
          <a:p>
            <a:r>
              <a:rPr lang="en-US" dirty="0"/>
              <a:t>INSERT INTO professors VALUES ('345990274', 'Stephen Salter');</a:t>
            </a:r>
          </a:p>
        </p:txBody>
      </p:sp>
      <p:sp>
        <p:nvSpPr>
          <p:cNvPr id="13" name="Text Box 32"/>
          <p:cNvSpPr txBox="1">
            <a:spLocks noChangeArrowheads="1"/>
          </p:cNvSpPr>
          <p:nvPr/>
        </p:nvSpPr>
        <p:spPr bwMode="auto">
          <a:xfrm>
            <a:off x="685800" y="25716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smtClean="0">
                <a:solidFill>
                  <a:schemeClr val="tx1"/>
                </a:solidFill>
                <a:latin typeface="+mn-lt"/>
              </a:rPr>
              <a:t>• Enter in the values above into your workbench</a:t>
            </a:r>
            <a:endParaRPr lang="en-US" sz="2000" b="0" dirty="0">
              <a:solidFill>
                <a:schemeClr val="tx1"/>
              </a:solidFill>
              <a:latin typeface="+mn-lt"/>
            </a:endParaRPr>
          </a:p>
        </p:txBody>
      </p:sp>
      <p:sp>
        <p:nvSpPr>
          <p:cNvPr id="14" name="Text Box 32"/>
          <p:cNvSpPr txBox="1">
            <a:spLocks noChangeArrowheads="1"/>
          </p:cNvSpPr>
          <p:nvPr/>
        </p:nvSpPr>
        <p:spPr bwMode="auto">
          <a:xfrm>
            <a:off x="685800" y="5616714"/>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smtClean="0">
                <a:solidFill>
                  <a:schemeClr val="tx1"/>
                </a:solidFill>
                <a:latin typeface="+mn-lt"/>
              </a:rPr>
              <a:t>• Execute the command</a:t>
            </a:r>
            <a:endParaRPr lang="en-US" sz="2000" b="0" dirty="0">
              <a:solidFill>
                <a:schemeClr val="tx1"/>
              </a:solidFill>
              <a:latin typeface="+mn-l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050490"/>
            <a:ext cx="7315200" cy="2435910"/>
          </a:xfrm>
          <a:prstGeom prst="rect">
            <a:avLst/>
          </a:prstGeom>
        </p:spPr>
      </p:pic>
    </p:spTree>
    <p:extLst>
      <p:ext uri="{BB962C8B-B14F-4D97-AF65-F5344CB8AC3E}">
        <p14:creationId xmlns:p14="http://schemas.microsoft.com/office/powerpoint/2010/main" val="130902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1000"/>
                                        <p:tgtEl>
                                          <p:spTgt spid="11"/>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p:tgtEl>
                                          <p:spTgt spid="2"/>
                                        </p:tgtEl>
                                        <p:attrNameLst>
                                          <p:attrName>ppt_y</p:attrName>
                                        </p:attrNameLst>
                                      </p:cBhvr>
                                      <p:tavLst>
                                        <p:tav tm="0">
                                          <p:val>
                                            <p:strVal val="#ppt_y+#ppt_h*1.125000"/>
                                          </p:val>
                                        </p:tav>
                                        <p:tav tm="100000">
                                          <p:val>
                                            <p:strVal val="#ppt_y"/>
                                          </p:val>
                                        </p:tav>
                                      </p:tavLst>
                                    </p:anim>
                                    <p:animEffect transition="in" filter="wipe(up)">
                                      <p:cBhvr>
                                        <p:cTn id="22" dur="500"/>
                                        <p:tgtEl>
                                          <p:spTgt spid="2"/>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1000"/>
                                        <p:tgtEl>
                                          <p:spTgt spid="13"/>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ppt_y</p:attrName>
                                        </p:attrNameLst>
                                      </p:cBhvr>
                                      <p:tavLst>
                                        <p:tav tm="0">
                                          <p:val>
                                            <p:strVal val="#ppt_y+#ppt_h*1.125000"/>
                                          </p:val>
                                        </p:tav>
                                        <p:tav tm="100000">
                                          <p:val>
                                            <p:strVal val="#ppt_y"/>
                                          </p:val>
                                        </p:tav>
                                      </p:tavLst>
                                    </p:anim>
                                    <p:animEffect transition="in" filter="wipe(up)">
                                      <p:cBhvr>
                                        <p:cTn id="31" dur="500"/>
                                        <p:tgtEl>
                                          <p:spTgt spid="1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Check to see if you were successful:</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600200"/>
            <a:ext cx="8214487" cy="4629090"/>
          </a:xfrm>
          <a:prstGeom prst="rect">
            <a:avLst/>
          </a:prstGeom>
        </p:spPr>
      </p:pic>
    </p:spTree>
    <p:extLst>
      <p:ext uri="{BB962C8B-B14F-4D97-AF65-F5344CB8AC3E}">
        <p14:creationId xmlns:p14="http://schemas.microsoft.com/office/powerpoint/2010/main" val="270903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To save you some time, I have put all of the insert commands in a file which you can download here: </a:t>
            </a:r>
            <a:r>
              <a:rPr lang="en-US" sz="2000" b="0" dirty="0" err="1">
                <a:solidFill>
                  <a:schemeClr val="tx1"/>
                </a:solidFill>
                <a:latin typeface="+mn-lt"/>
              </a:rPr>
              <a:t>ProfessorList</a:t>
            </a:r>
            <a:endParaRPr lang="en-US" sz="2000" b="0" dirty="0">
              <a:solidFill>
                <a:schemeClr val="tx1"/>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362200"/>
            <a:ext cx="7146586" cy="4267200"/>
          </a:xfrm>
          <a:prstGeom prst="rect">
            <a:avLst/>
          </a:prstGeom>
        </p:spPr>
      </p:pic>
      <p:sp>
        <p:nvSpPr>
          <p:cNvPr id="15" name="Text Box 32"/>
          <p:cNvSpPr txBox="1">
            <a:spLocks noChangeArrowheads="1"/>
          </p:cNvSpPr>
          <p:nvPr/>
        </p:nvSpPr>
        <p:spPr bwMode="auto">
          <a:xfrm>
            <a:off x="685800" y="1806714"/>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The complete file looks like this:</a:t>
            </a:r>
            <a:endParaRPr lang="en-US" sz="2000" b="0" dirty="0">
              <a:solidFill>
                <a:schemeClr val="tx1"/>
              </a:solidFill>
              <a:latin typeface="+mn-lt"/>
            </a:endParaRPr>
          </a:p>
        </p:txBody>
      </p:sp>
    </p:spTree>
    <p:extLst>
      <p:ext uri="{BB962C8B-B14F-4D97-AF65-F5344CB8AC3E}">
        <p14:creationId xmlns:p14="http://schemas.microsoft.com/office/powerpoint/2010/main" val="2469838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Copy all of the records:</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101" y="1695510"/>
            <a:ext cx="7396568" cy="4400490"/>
          </a:xfrm>
          <a:prstGeom prst="rect">
            <a:avLst/>
          </a:prstGeom>
        </p:spPr>
      </p:pic>
    </p:spTree>
    <p:extLst>
      <p:ext uri="{BB962C8B-B14F-4D97-AF65-F5344CB8AC3E}">
        <p14:creationId xmlns:p14="http://schemas.microsoft.com/office/powerpoint/2010/main" val="270903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a:solidFill>
                  <a:schemeClr val="tx1"/>
                </a:solidFill>
                <a:latin typeface="+mn-lt"/>
              </a:rPr>
              <a:t>A</a:t>
            </a:r>
            <a:r>
              <a:rPr lang="en-US" sz="2000" b="0" dirty="0" smtClean="0">
                <a:solidFill>
                  <a:schemeClr val="tx1"/>
                </a:solidFill>
                <a:latin typeface="+mn-lt"/>
              </a:rPr>
              <a:t>nd paste them into your script: </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76400"/>
            <a:ext cx="8305800" cy="4495800"/>
          </a:xfrm>
          <a:prstGeom prst="rect">
            <a:avLst/>
          </a:prstGeom>
        </p:spPr>
      </p:pic>
    </p:spTree>
    <p:extLst>
      <p:ext uri="{BB962C8B-B14F-4D97-AF65-F5344CB8AC3E}">
        <p14:creationId xmlns:p14="http://schemas.microsoft.com/office/powerpoint/2010/main" val="632667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Highlight all the records you just entered:</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00200"/>
            <a:ext cx="8229600" cy="4324290"/>
          </a:xfrm>
          <a:prstGeom prst="rect">
            <a:avLst/>
          </a:prstGeom>
        </p:spPr>
      </p:pic>
      <p:sp>
        <p:nvSpPr>
          <p:cNvPr id="7" name="Text Box 32"/>
          <p:cNvSpPr txBox="1">
            <a:spLocks noChangeArrowheads="1"/>
          </p:cNvSpPr>
          <p:nvPr/>
        </p:nvSpPr>
        <p:spPr bwMode="auto">
          <a:xfrm>
            <a:off x="685800" y="59244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and execute the commands</a:t>
            </a:r>
            <a:endParaRPr lang="en-US" sz="2000" b="0" dirty="0">
              <a:solidFill>
                <a:schemeClr val="tx1"/>
              </a:solidFill>
              <a:latin typeface="+mn-lt"/>
            </a:endParaRPr>
          </a:p>
        </p:txBody>
      </p:sp>
    </p:spTree>
    <p:extLst>
      <p:ext uri="{BB962C8B-B14F-4D97-AF65-F5344CB8AC3E}">
        <p14:creationId xmlns:p14="http://schemas.microsoft.com/office/powerpoint/2010/main" val="271379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If have have been following my instructions, you should have gotten an error message:</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53268"/>
            <a:ext cx="8458200" cy="3099732"/>
          </a:xfrm>
          <a:prstGeom prst="rect">
            <a:avLst/>
          </a:prstGeom>
        </p:spPr>
      </p:pic>
      <p:sp>
        <p:nvSpPr>
          <p:cNvPr id="6" name="Text Box 5"/>
          <p:cNvSpPr txBox="1">
            <a:spLocks noChangeArrowheads="1"/>
          </p:cNvSpPr>
          <p:nvPr/>
        </p:nvSpPr>
        <p:spPr bwMode="auto">
          <a:xfrm>
            <a:off x="105229" y="5410200"/>
            <a:ext cx="899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3200" i="1" dirty="0" smtClean="0">
                <a:solidFill>
                  <a:srgbClr val="C00000"/>
                </a:solidFill>
              </a:rPr>
              <a:t>Why ???</a:t>
            </a:r>
            <a:endParaRPr lang="en-US" sz="3200" i="1" dirty="0">
              <a:solidFill>
                <a:srgbClr val="C00000"/>
              </a:solidFill>
            </a:endParaRPr>
          </a:p>
        </p:txBody>
      </p:sp>
    </p:spTree>
    <p:extLst>
      <p:ext uri="{BB962C8B-B14F-4D97-AF65-F5344CB8AC3E}">
        <p14:creationId xmlns:p14="http://schemas.microsoft.com/office/powerpoint/2010/main" val="271379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1500"/>
                            </p:stCondLst>
                            <p:childTnLst>
                              <p:par>
                                <p:cTn id="14" presetID="1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We need to create a new table: Students</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67" y="1524000"/>
            <a:ext cx="8209503" cy="5105400"/>
          </a:xfrm>
          <a:prstGeom prst="rect">
            <a:avLst/>
          </a:prstGeom>
        </p:spPr>
      </p:pic>
    </p:spTree>
    <p:extLst>
      <p:ext uri="{BB962C8B-B14F-4D97-AF65-F5344CB8AC3E}">
        <p14:creationId xmlns:p14="http://schemas.microsoft.com/office/powerpoint/2010/main" val="271379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2000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Notice that this table </a:t>
            </a:r>
            <a:r>
              <a:rPr lang="en-US" sz="2000" i="1" dirty="0" smtClean="0">
                <a:solidFill>
                  <a:schemeClr val="tx1"/>
                </a:solidFill>
                <a:latin typeface="+mn-lt"/>
              </a:rPr>
              <a:t>MUST</a:t>
            </a:r>
            <a:r>
              <a:rPr lang="en-US" sz="2000" b="0" dirty="0" smtClean="0">
                <a:solidFill>
                  <a:schemeClr val="tx1"/>
                </a:solidFill>
                <a:latin typeface="+mn-lt"/>
              </a:rPr>
              <a:t> be created </a:t>
            </a:r>
            <a:r>
              <a:rPr lang="en-US" sz="2000" i="1" dirty="0" smtClean="0">
                <a:solidFill>
                  <a:schemeClr val="tx1"/>
                </a:solidFill>
                <a:latin typeface="+mn-lt"/>
              </a:rPr>
              <a:t>AFTER</a:t>
            </a:r>
            <a:r>
              <a:rPr lang="en-US" sz="2000" b="0" dirty="0" smtClean="0">
                <a:solidFill>
                  <a:schemeClr val="tx1"/>
                </a:solidFill>
                <a:latin typeface="+mn-lt"/>
              </a:rPr>
              <a:t> table professors</a:t>
            </a:r>
            <a:endParaRPr lang="en-US" sz="2000" b="0" dirty="0">
              <a:solidFill>
                <a:schemeClr val="tx1"/>
              </a:solidFill>
              <a:latin typeface="+mn-lt"/>
            </a:endParaRPr>
          </a:p>
        </p:txBody>
      </p:sp>
      <p:sp>
        <p:nvSpPr>
          <p:cNvPr id="5" name="Text Box 5"/>
          <p:cNvSpPr txBox="1">
            <a:spLocks noChangeArrowheads="1"/>
          </p:cNvSpPr>
          <p:nvPr/>
        </p:nvSpPr>
        <p:spPr bwMode="auto">
          <a:xfrm>
            <a:off x="105229" y="1630362"/>
            <a:ext cx="899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3200" i="1" dirty="0" smtClean="0">
                <a:solidFill>
                  <a:srgbClr val="C00000"/>
                </a:solidFill>
              </a:rPr>
              <a:t>Why ???</a:t>
            </a:r>
            <a:endParaRPr lang="en-US" sz="3200" i="1" dirty="0">
              <a:solidFill>
                <a:srgbClr val="C00000"/>
              </a:solidFill>
            </a:endParaRPr>
          </a:p>
        </p:txBody>
      </p:sp>
      <p:sp>
        <p:nvSpPr>
          <p:cNvPr id="6" name="Text Box 32"/>
          <p:cNvSpPr txBox="1">
            <a:spLocks noChangeArrowheads="1"/>
          </p:cNvSpPr>
          <p:nvPr/>
        </p:nvSpPr>
        <p:spPr bwMode="auto">
          <a:xfrm>
            <a:off x="685800" y="23622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I have created a file for you (called </a:t>
            </a:r>
            <a:r>
              <a:rPr lang="en-US" sz="2000" b="0" dirty="0" err="1" smtClean="0">
                <a:solidFill>
                  <a:schemeClr val="tx1"/>
                </a:solidFill>
                <a:latin typeface="+mn-lt"/>
              </a:rPr>
              <a:t>students.</a:t>
            </a:r>
            <a:r>
              <a:rPr lang="en-US" sz="2000" dirty="0" err="1" smtClean="0">
                <a:solidFill>
                  <a:schemeClr val="tx1"/>
                </a:solidFill>
                <a:latin typeface="+mn-lt"/>
              </a:rPr>
              <a:t>csv</a:t>
            </a:r>
            <a:r>
              <a:rPr lang="en-US" sz="2000" b="0" dirty="0" smtClean="0">
                <a:solidFill>
                  <a:schemeClr val="tx1"/>
                </a:solidFill>
                <a:latin typeface="+mn-lt"/>
              </a:rPr>
              <a:t>), which looks like this:</a:t>
            </a:r>
            <a:endParaRPr lang="en-US" sz="2000" b="0" dirty="0">
              <a:solidFill>
                <a:schemeClr val="tx1"/>
              </a:solidFill>
              <a:latin typeface="+mn-l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98775"/>
            <a:ext cx="4859092"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32"/>
          <p:cNvSpPr txBox="1">
            <a:spLocks noChangeArrowheads="1"/>
          </p:cNvSpPr>
          <p:nvPr/>
        </p:nvSpPr>
        <p:spPr bwMode="auto">
          <a:xfrm>
            <a:off x="685800" y="60198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0" indent="0" algn="ctr">
              <a:spcBef>
                <a:spcPct val="50000"/>
              </a:spcBef>
            </a:pPr>
            <a:r>
              <a:rPr lang="en-US" sz="2000" b="0" dirty="0" smtClean="0">
                <a:solidFill>
                  <a:schemeClr val="tx1"/>
                </a:solidFill>
                <a:latin typeface="+mn-lt"/>
              </a:rPr>
              <a:t>(there are 100 records)</a:t>
            </a:r>
            <a:endParaRPr lang="en-US" sz="2000" b="0" dirty="0">
              <a:solidFill>
                <a:schemeClr val="tx1"/>
              </a:solidFill>
              <a:latin typeface="+mn-lt"/>
            </a:endParaRPr>
          </a:p>
        </p:txBody>
      </p:sp>
    </p:spTree>
    <p:extLst>
      <p:ext uri="{BB962C8B-B14F-4D97-AF65-F5344CB8AC3E}">
        <p14:creationId xmlns:p14="http://schemas.microsoft.com/office/powerpoint/2010/main" val="1940677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Bottom)">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1000"/>
                                        <p:tgtEl>
                                          <p:spTgt spid="6"/>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wipe(up)">
                                      <p:cBhvr>
                                        <p:cTn id="20" dur="500"/>
                                        <p:tgtEl>
                                          <p:spTgt spid="92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09600" y="1066800"/>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You will need to open the file and save it to your </a:t>
            </a:r>
            <a:r>
              <a:rPr lang="en-US" sz="2000" dirty="0" smtClean="0">
                <a:solidFill>
                  <a:schemeClr val="tx1"/>
                </a:solidFill>
                <a:latin typeface="+mn-lt"/>
              </a:rPr>
              <a:t>desktop</a:t>
            </a:r>
            <a:r>
              <a:rPr lang="en-US" sz="2000" b="0" dirty="0" smtClean="0">
                <a:solidFill>
                  <a:schemeClr val="tx1"/>
                </a:solidFill>
                <a:latin typeface="+mn-lt"/>
              </a:rPr>
              <a:t> as a </a:t>
            </a:r>
            <a:r>
              <a:rPr lang="en-US" sz="2000" dirty="0" smtClean="0">
                <a:solidFill>
                  <a:schemeClr val="tx1"/>
                </a:solidFill>
                <a:latin typeface="+mn-lt"/>
              </a:rPr>
              <a:t>CSV</a:t>
            </a:r>
            <a:r>
              <a:rPr lang="en-US" sz="2000" b="0" dirty="0" smtClean="0">
                <a:solidFill>
                  <a:schemeClr val="tx1"/>
                </a:solidFill>
                <a:latin typeface="+mn-lt"/>
              </a:rPr>
              <a:t> file)</a:t>
            </a:r>
            <a:endParaRPr lang="en-US" sz="2000" b="0" dirty="0">
              <a:solidFill>
                <a:schemeClr val="tx1"/>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199" y="1524000"/>
            <a:ext cx="7054217" cy="5257800"/>
          </a:xfrm>
          <a:prstGeom prst="rect">
            <a:avLst/>
          </a:prstGeom>
        </p:spPr>
      </p:pic>
    </p:spTree>
    <p:extLst>
      <p:ext uri="{BB962C8B-B14F-4D97-AF65-F5344CB8AC3E}">
        <p14:creationId xmlns:p14="http://schemas.microsoft.com/office/powerpoint/2010/main" val="969972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en-US" i="1" dirty="0"/>
              <a:t>CIS 4365 </a:t>
            </a:r>
            <a:r>
              <a:rPr lang="en-US" i="1" dirty="0" smtClean="0"/>
              <a:t>		Entity </a:t>
            </a:r>
            <a:r>
              <a:rPr lang="en-US" i="1" dirty="0"/>
              <a:t>Relationship Diagrams</a:t>
            </a:r>
            <a:endParaRPr lang="en-US" dirty="0" smtClean="0"/>
          </a:p>
        </p:txBody>
      </p:sp>
      <p:sp>
        <p:nvSpPr>
          <p:cNvPr id="423939" name="Text Box 1027"/>
          <p:cNvSpPr txBox="1">
            <a:spLocks noChangeArrowheads="1"/>
          </p:cNvSpPr>
          <p:nvPr/>
        </p:nvSpPr>
        <p:spPr bwMode="auto">
          <a:xfrm>
            <a:off x="533400" y="639762"/>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3200" b="0" dirty="0">
                <a:solidFill>
                  <a:schemeClr val="tx1"/>
                </a:solidFill>
                <a:sym typeface="Symbol" pitchFamily="18" charset="2"/>
              </a:rPr>
              <a:t>  The </a:t>
            </a:r>
            <a:r>
              <a:rPr lang="en-US" sz="3200" u="sng" dirty="0">
                <a:solidFill>
                  <a:schemeClr val="tx1"/>
                </a:solidFill>
                <a:sym typeface="Symbol" pitchFamily="18" charset="2"/>
              </a:rPr>
              <a:t>E</a:t>
            </a:r>
            <a:r>
              <a:rPr lang="en-US" sz="3200" b="0" dirty="0">
                <a:solidFill>
                  <a:schemeClr val="tx1"/>
                </a:solidFill>
                <a:sym typeface="Symbol" pitchFamily="18" charset="2"/>
              </a:rPr>
              <a:t>ntity </a:t>
            </a:r>
            <a:r>
              <a:rPr lang="en-US" sz="3200" u="sng" dirty="0">
                <a:solidFill>
                  <a:schemeClr val="tx1"/>
                </a:solidFill>
                <a:sym typeface="Symbol" pitchFamily="18" charset="2"/>
              </a:rPr>
              <a:t>R</a:t>
            </a:r>
            <a:r>
              <a:rPr lang="en-US" sz="3200" b="0" dirty="0">
                <a:solidFill>
                  <a:schemeClr val="tx1"/>
                </a:solidFill>
                <a:sym typeface="Symbol" pitchFamily="18" charset="2"/>
              </a:rPr>
              <a:t>elationship </a:t>
            </a:r>
            <a:r>
              <a:rPr lang="en-US" sz="3200" u="sng" dirty="0">
                <a:solidFill>
                  <a:schemeClr val="tx1"/>
                </a:solidFill>
                <a:sym typeface="Symbol" pitchFamily="18" charset="2"/>
              </a:rPr>
              <a:t>D</a:t>
            </a:r>
            <a:r>
              <a:rPr lang="en-US" sz="3200" b="0" dirty="0">
                <a:solidFill>
                  <a:schemeClr val="tx1"/>
                </a:solidFill>
                <a:sym typeface="Symbol" pitchFamily="18" charset="2"/>
              </a:rPr>
              <a:t>iagram (</a:t>
            </a:r>
            <a:r>
              <a:rPr lang="en-US" sz="3200" dirty="0">
                <a:solidFill>
                  <a:schemeClr val="tx1"/>
                </a:solidFill>
                <a:sym typeface="Symbol" pitchFamily="18" charset="2"/>
              </a:rPr>
              <a:t>ERD</a:t>
            </a:r>
            <a:r>
              <a:rPr lang="en-US" sz="3200" b="0" dirty="0">
                <a:solidFill>
                  <a:schemeClr val="tx1"/>
                </a:solidFill>
                <a:sym typeface="Symbol" pitchFamily="18" charset="2"/>
              </a:rPr>
              <a:t>)</a:t>
            </a:r>
            <a:endParaRPr lang="en-US" sz="3200" b="0" dirty="0">
              <a:solidFill>
                <a:schemeClr val="tx1"/>
              </a:solidFill>
            </a:endParaRPr>
          </a:p>
        </p:txBody>
      </p:sp>
      <p:sp>
        <p:nvSpPr>
          <p:cNvPr id="423940" name="Text Box 1028"/>
          <p:cNvSpPr txBox="1">
            <a:spLocks noChangeArrowheads="1"/>
          </p:cNvSpPr>
          <p:nvPr/>
        </p:nvSpPr>
        <p:spPr bwMode="auto">
          <a:xfrm>
            <a:off x="685800" y="12192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FFFFFF"/>
                </a:solidFill>
              </a:rPr>
              <a:t> •</a:t>
            </a:r>
            <a:r>
              <a:rPr lang="en-US" sz="2400" dirty="0">
                <a:solidFill>
                  <a:schemeClr val="tx1"/>
                </a:solidFill>
              </a:rPr>
              <a:t>  Developed by Chen (1976)</a:t>
            </a:r>
          </a:p>
        </p:txBody>
      </p:sp>
      <p:sp>
        <p:nvSpPr>
          <p:cNvPr id="423941" name="Text Box 1029"/>
          <p:cNvSpPr txBox="1">
            <a:spLocks noChangeArrowheads="1"/>
          </p:cNvSpPr>
          <p:nvPr/>
        </p:nvSpPr>
        <p:spPr bwMode="auto">
          <a:xfrm>
            <a:off x="990600" y="1676400"/>
            <a:ext cx="510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4488" indent="-344488">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 •  </a:t>
            </a:r>
            <a:r>
              <a:rPr lang="en-US" sz="2400" i="1" dirty="0">
                <a:solidFill>
                  <a:schemeClr val="tx1"/>
                </a:solidFill>
              </a:rPr>
              <a:t>THE</a:t>
            </a:r>
            <a:r>
              <a:rPr lang="en-US" sz="2400" dirty="0">
                <a:solidFill>
                  <a:schemeClr val="tx1"/>
                </a:solidFill>
              </a:rPr>
              <a:t> Most commonly used data modeling tool</a:t>
            </a:r>
          </a:p>
        </p:txBody>
      </p:sp>
      <p:sp>
        <p:nvSpPr>
          <p:cNvPr id="423943" name="Text Box 1031"/>
          <p:cNvSpPr txBox="1">
            <a:spLocks noChangeArrowheads="1"/>
          </p:cNvSpPr>
          <p:nvPr/>
        </p:nvSpPr>
        <p:spPr bwMode="auto">
          <a:xfrm>
            <a:off x="990600" y="2546350"/>
            <a:ext cx="5562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50838" indent="-350838">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 •  Shows the structure, requirements and constraints of the intended system, </a:t>
            </a:r>
            <a:r>
              <a:rPr lang="en-US" sz="2400" i="1" dirty="0">
                <a:solidFill>
                  <a:schemeClr val="tx1"/>
                </a:solidFill>
              </a:rPr>
              <a:t>independent of software</a:t>
            </a:r>
            <a:r>
              <a:rPr lang="en-US" sz="2400" dirty="0">
                <a:solidFill>
                  <a:schemeClr val="tx1"/>
                </a:solidFill>
              </a:rPr>
              <a:t> (DBMS),  at a higher level of abstraction </a:t>
            </a:r>
          </a:p>
        </p:txBody>
      </p:sp>
      <p:sp>
        <p:nvSpPr>
          <p:cNvPr id="423944" name="Text Box 1032"/>
          <p:cNvSpPr txBox="1">
            <a:spLocks noChangeArrowheads="1"/>
          </p:cNvSpPr>
          <p:nvPr/>
        </p:nvSpPr>
        <p:spPr bwMode="auto">
          <a:xfrm>
            <a:off x="990600" y="41148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 •  Tool for communications between database designers and users</a:t>
            </a:r>
          </a:p>
        </p:txBody>
      </p:sp>
      <p:sp>
        <p:nvSpPr>
          <p:cNvPr id="423945" name="Text Box 1033"/>
          <p:cNvSpPr txBox="1">
            <a:spLocks noChangeArrowheads="1"/>
          </p:cNvSpPr>
          <p:nvPr/>
        </p:nvSpPr>
        <p:spPr bwMode="auto">
          <a:xfrm>
            <a:off x="990600" y="49530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50838" indent="-350838">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0" indent="0">
              <a:spcBef>
                <a:spcPct val="50000"/>
              </a:spcBef>
            </a:pPr>
            <a:r>
              <a:rPr lang="en-US" sz="2400" dirty="0">
                <a:solidFill>
                  <a:schemeClr val="tx1"/>
                </a:solidFill>
              </a:rPr>
              <a:t> •  </a:t>
            </a:r>
            <a:r>
              <a:rPr lang="en-US" sz="2400" dirty="0" smtClean="0">
                <a:solidFill>
                  <a:schemeClr val="tx1"/>
                </a:solidFill>
              </a:rPr>
              <a:t>Also used as </a:t>
            </a:r>
            <a:r>
              <a:rPr lang="en-US" sz="2400" dirty="0">
                <a:solidFill>
                  <a:schemeClr val="tx1"/>
                </a:solidFill>
              </a:rPr>
              <a:t>a planning/organization tool</a:t>
            </a:r>
          </a:p>
        </p:txBody>
      </p:sp>
      <p:sp>
        <p:nvSpPr>
          <p:cNvPr id="2" name="Slide Number Placeholder 1"/>
          <p:cNvSpPr>
            <a:spLocks noGrp="1"/>
          </p:cNvSpPr>
          <p:nvPr>
            <p:ph type="sldNum" sz="quarter" idx="12"/>
          </p:nvPr>
        </p:nvSpPr>
        <p:spPr/>
        <p:txBody>
          <a:bodyPr/>
          <a:lstStyle/>
          <a:p>
            <a:fld id="{8AC56D48-9345-4BDE-BA0B-FB696AD706A2}" type="slidenum">
              <a:rPr lang="en-US" smtClean="0"/>
              <a:t>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328434"/>
            <a:ext cx="2228850" cy="2429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388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423939"/>
                                        </p:tgtEl>
                                        <p:attrNameLst>
                                          <p:attrName>style.visibility</p:attrName>
                                        </p:attrNameLst>
                                      </p:cBhvr>
                                      <p:to>
                                        <p:strVal val="visible"/>
                                      </p:to>
                                    </p:set>
                                    <p:anim calcmode="lin" valueType="num">
                                      <p:cBhvr>
                                        <p:cTn id="7" dur="500" fill="hold"/>
                                        <p:tgtEl>
                                          <p:spTgt spid="423939"/>
                                        </p:tgtEl>
                                        <p:attrNameLst>
                                          <p:attrName>ppt_x</p:attrName>
                                        </p:attrNameLst>
                                      </p:cBhvr>
                                      <p:tavLst>
                                        <p:tav tm="0">
                                          <p:val>
                                            <p:strVal val="#ppt_x"/>
                                          </p:val>
                                        </p:tav>
                                        <p:tav tm="100000">
                                          <p:val>
                                            <p:strVal val="#ppt_x"/>
                                          </p:val>
                                        </p:tav>
                                      </p:tavLst>
                                    </p:anim>
                                    <p:anim calcmode="lin" valueType="num">
                                      <p:cBhvr>
                                        <p:cTn id="8" dur="500" fill="hold"/>
                                        <p:tgtEl>
                                          <p:spTgt spid="423939"/>
                                        </p:tgtEl>
                                        <p:attrNameLst>
                                          <p:attrName>ppt_y</p:attrName>
                                        </p:attrNameLst>
                                      </p:cBhvr>
                                      <p:tavLst>
                                        <p:tav tm="0">
                                          <p:val>
                                            <p:strVal val="#ppt_y+#ppt_h/2"/>
                                          </p:val>
                                        </p:tav>
                                        <p:tav tm="100000">
                                          <p:val>
                                            <p:strVal val="#ppt_y"/>
                                          </p:val>
                                        </p:tav>
                                      </p:tavLst>
                                    </p:anim>
                                    <p:anim calcmode="lin" valueType="num">
                                      <p:cBhvr>
                                        <p:cTn id="9" dur="500" fill="hold"/>
                                        <p:tgtEl>
                                          <p:spTgt spid="423939"/>
                                        </p:tgtEl>
                                        <p:attrNameLst>
                                          <p:attrName>ppt_w</p:attrName>
                                        </p:attrNameLst>
                                      </p:cBhvr>
                                      <p:tavLst>
                                        <p:tav tm="0">
                                          <p:val>
                                            <p:strVal val="#ppt_w"/>
                                          </p:val>
                                        </p:tav>
                                        <p:tav tm="100000">
                                          <p:val>
                                            <p:strVal val="#ppt_w"/>
                                          </p:val>
                                        </p:tav>
                                      </p:tavLst>
                                    </p:anim>
                                    <p:anim calcmode="lin" valueType="num">
                                      <p:cBhvr>
                                        <p:cTn id="10" dur="500" fill="hold"/>
                                        <p:tgtEl>
                                          <p:spTgt spid="423939"/>
                                        </p:tgtEl>
                                        <p:attrNameLst>
                                          <p:attrName>ppt_h</p:attrName>
                                        </p:attrNameLst>
                                      </p:cBhvr>
                                      <p:tavLst>
                                        <p:tav tm="0">
                                          <p:val>
                                            <p:fltVal val="0"/>
                                          </p:val>
                                        </p:tav>
                                        <p:tav tm="100000">
                                          <p:val>
                                            <p:strVal val="#ppt_h"/>
                                          </p:val>
                                        </p:tav>
                                      </p:tavLst>
                                    </p:anim>
                                  </p:childTnLst>
                                </p:cTn>
                              </p:par>
                            </p:childTnLst>
                          </p:cTn>
                        </p:par>
                        <p:par>
                          <p:cTn id="11" fill="hold" nodeType="with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23940"/>
                                        </p:tgtEl>
                                        <p:attrNameLst>
                                          <p:attrName>style.visibility</p:attrName>
                                        </p:attrNameLst>
                                      </p:cBhvr>
                                      <p:to>
                                        <p:strVal val="visible"/>
                                      </p:to>
                                    </p:set>
                                    <p:anim calcmode="lin" valueType="num">
                                      <p:cBhvr additive="base">
                                        <p:cTn id="14" dur="1000" fill="hold"/>
                                        <p:tgtEl>
                                          <p:spTgt spid="423940"/>
                                        </p:tgtEl>
                                        <p:attrNameLst>
                                          <p:attrName>ppt_x</p:attrName>
                                        </p:attrNameLst>
                                      </p:cBhvr>
                                      <p:tavLst>
                                        <p:tav tm="0">
                                          <p:val>
                                            <p:strVal val="0-#ppt_w/2"/>
                                          </p:val>
                                        </p:tav>
                                        <p:tav tm="100000">
                                          <p:val>
                                            <p:strVal val="#ppt_x"/>
                                          </p:val>
                                        </p:tav>
                                      </p:tavLst>
                                    </p:anim>
                                    <p:anim calcmode="lin" valueType="num">
                                      <p:cBhvr additive="base">
                                        <p:cTn id="15" dur="1000" fill="hold"/>
                                        <p:tgtEl>
                                          <p:spTgt spid="423940"/>
                                        </p:tgtEl>
                                        <p:attrNameLst>
                                          <p:attrName>ppt_y</p:attrName>
                                        </p:attrNameLst>
                                      </p:cBhvr>
                                      <p:tavLst>
                                        <p:tav tm="0">
                                          <p:val>
                                            <p:strVal val="#ppt_y"/>
                                          </p:val>
                                        </p:tav>
                                        <p:tav tm="100000">
                                          <p:val>
                                            <p:strVal val="#ppt_y"/>
                                          </p:val>
                                        </p:tav>
                                      </p:tavLst>
                                    </p:anim>
                                  </p:childTnLst>
                                </p:cTn>
                              </p:par>
                              <p:par>
                                <p:cTn id="16" presetID="21" presetClass="entr" presetSubtype="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heel(1)">
                                      <p:cBhvr>
                                        <p:cTn id="18" dur="2000"/>
                                        <p:tgtEl>
                                          <p:spTgt spid="2050"/>
                                        </p:tgtEl>
                                      </p:cBhvr>
                                    </p:animEffect>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423941"/>
                                        </p:tgtEl>
                                        <p:attrNameLst>
                                          <p:attrName>style.visibility</p:attrName>
                                        </p:attrNameLst>
                                      </p:cBhvr>
                                      <p:to>
                                        <p:strVal val="visible"/>
                                      </p:to>
                                    </p:set>
                                    <p:anim calcmode="lin" valueType="num">
                                      <p:cBhvr additive="base">
                                        <p:cTn id="22" dur="500" fill="hold"/>
                                        <p:tgtEl>
                                          <p:spTgt spid="423941"/>
                                        </p:tgtEl>
                                        <p:attrNameLst>
                                          <p:attrName>ppt_x</p:attrName>
                                        </p:attrNameLst>
                                      </p:cBhvr>
                                      <p:tavLst>
                                        <p:tav tm="0">
                                          <p:val>
                                            <p:strVal val="0-#ppt_w/2"/>
                                          </p:val>
                                        </p:tav>
                                        <p:tav tm="100000">
                                          <p:val>
                                            <p:strVal val="#ppt_x"/>
                                          </p:val>
                                        </p:tav>
                                      </p:tavLst>
                                    </p:anim>
                                    <p:anim calcmode="lin" valueType="num">
                                      <p:cBhvr additive="base">
                                        <p:cTn id="23" dur="500" fill="hold"/>
                                        <p:tgtEl>
                                          <p:spTgt spid="423941"/>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423943"/>
                                        </p:tgtEl>
                                        <p:attrNameLst>
                                          <p:attrName>style.visibility</p:attrName>
                                        </p:attrNameLst>
                                      </p:cBhvr>
                                      <p:to>
                                        <p:strVal val="visible"/>
                                      </p:to>
                                    </p:set>
                                    <p:anim calcmode="lin" valueType="num">
                                      <p:cBhvr additive="base">
                                        <p:cTn id="27" dur="1000" fill="hold"/>
                                        <p:tgtEl>
                                          <p:spTgt spid="423943"/>
                                        </p:tgtEl>
                                        <p:attrNameLst>
                                          <p:attrName>ppt_x</p:attrName>
                                        </p:attrNameLst>
                                      </p:cBhvr>
                                      <p:tavLst>
                                        <p:tav tm="0">
                                          <p:val>
                                            <p:strVal val="1+#ppt_w/2"/>
                                          </p:val>
                                        </p:tav>
                                        <p:tav tm="100000">
                                          <p:val>
                                            <p:strVal val="#ppt_x"/>
                                          </p:val>
                                        </p:tav>
                                      </p:tavLst>
                                    </p:anim>
                                    <p:anim calcmode="lin" valueType="num">
                                      <p:cBhvr additive="base">
                                        <p:cTn id="28" dur="1000" fill="hold"/>
                                        <p:tgtEl>
                                          <p:spTgt spid="423943"/>
                                        </p:tgtEl>
                                        <p:attrNameLst>
                                          <p:attrName>ppt_y</p:attrName>
                                        </p:attrNameLst>
                                      </p:cBhvr>
                                      <p:tavLst>
                                        <p:tav tm="0">
                                          <p:val>
                                            <p:strVal val="#ppt_y"/>
                                          </p:val>
                                        </p:tav>
                                        <p:tav tm="100000">
                                          <p:val>
                                            <p:strVal val="#ppt_y"/>
                                          </p:val>
                                        </p:tav>
                                      </p:tavLst>
                                    </p:anim>
                                  </p:childTnLst>
                                </p:cTn>
                              </p:par>
                            </p:childTnLst>
                          </p:cTn>
                        </p:par>
                        <p:par>
                          <p:cTn id="29" fill="hold">
                            <p:stCondLst>
                              <p:cond delay="4000"/>
                            </p:stCondLst>
                            <p:childTnLst>
                              <p:par>
                                <p:cTn id="30" presetID="2" presetClass="entr" presetSubtype="2" fill="hold" grpId="0" nodeType="afterEffect">
                                  <p:stCondLst>
                                    <p:cond delay="0"/>
                                  </p:stCondLst>
                                  <p:childTnLst>
                                    <p:set>
                                      <p:cBhvr>
                                        <p:cTn id="31" dur="1" fill="hold">
                                          <p:stCondLst>
                                            <p:cond delay="0"/>
                                          </p:stCondLst>
                                        </p:cTn>
                                        <p:tgtEl>
                                          <p:spTgt spid="423944"/>
                                        </p:tgtEl>
                                        <p:attrNameLst>
                                          <p:attrName>style.visibility</p:attrName>
                                        </p:attrNameLst>
                                      </p:cBhvr>
                                      <p:to>
                                        <p:strVal val="visible"/>
                                      </p:to>
                                    </p:set>
                                    <p:anim calcmode="lin" valueType="num">
                                      <p:cBhvr additive="base">
                                        <p:cTn id="32" dur="1000" fill="hold"/>
                                        <p:tgtEl>
                                          <p:spTgt spid="423944"/>
                                        </p:tgtEl>
                                        <p:attrNameLst>
                                          <p:attrName>ppt_x</p:attrName>
                                        </p:attrNameLst>
                                      </p:cBhvr>
                                      <p:tavLst>
                                        <p:tav tm="0">
                                          <p:val>
                                            <p:strVal val="1+#ppt_w/2"/>
                                          </p:val>
                                        </p:tav>
                                        <p:tav tm="100000">
                                          <p:val>
                                            <p:strVal val="#ppt_x"/>
                                          </p:val>
                                        </p:tav>
                                      </p:tavLst>
                                    </p:anim>
                                    <p:anim calcmode="lin" valueType="num">
                                      <p:cBhvr additive="base">
                                        <p:cTn id="33" dur="1000" fill="hold"/>
                                        <p:tgtEl>
                                          <p:spTgt spid="42394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23945"/>
                                        </p:tgtEl>
                                        <p:attrNameLst>
                                          <p:attrName>style.visibility</p:attrName>
                                        </p:attrNameLst>
                                      </p:cBhvr>
                                      <p:to>
                                        <p:strVal val="visible"/>
                                      </p:to>
                                    </p:set>
                                    <p:anim calcmode="lin" valueType="num">
                                      <p:cBhvr additive="base">
                                        <p:cTn id="38" dur="1000" fill="hold"/>
                                        <p:tgtEl>
                                          <p:spTgt spid="423945"/>
                                        </p:tgtEl>
                                        <p:attrNameLst>
                                          <p:attrName>ppt_x</p:attrName>
                                        </p:attrNameLst>
                                      </p:cBhvr>
                                      <p:tavLst>
                                        <p:tav tm="0">
                                          <p:val>
                                            <p:strVal val="1+#ppt_w/2"/>
                                          </p:val>
                                        </p:tav>
                                        <p:tav tm="100000">
                                          <p:val>
                                            <p:strVal val="#ppt_x"/>
                                          </p:val>
                                        </p:tav>
                                      </p:tavLst>
                                    </p:anim>
                                    <p:anim calcmode="lin" valueType="num">
                                      <p:cBhvr additive="base">
                                        <p:cTn id="39" dur="1000" fill="hold"/>
                                        <p:tgtEl>
                                          <p:spTgt spid="4239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autoUpdateAnimBg="0"/>
      <p:bldP spid="423940" grpId="0" autoUpdateAnimBg="0"/>
      <p:bldP spid="423941" grpId="0" autoUpdateAnimBg="0"/>
      <p:bldP spid="423943" grpId="0" autoUpdateAnimBg="0"/>
      <p:bldP spid="423944" grpId="0" autoUpdateAnimBg="0"/>
      <p:bldP spid="42394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Enter the following lines of code:</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99668"/>
            <a:ext cx="7437971" cy="4648732"/>
          </a:xfrm>
          <a:prstGeom prst="rect">
            <a:avLst/>
          </a:prstGeom>
        </p:spPr>
      </p:pic>
      <p:sp>
        <p:nvSpPr>
          <p:cNvPr id="7" name="Text Box 32"/>
          <p:cNvSpPr txBox="1">
            <a:spLocks noChangeArrowheads="1"/>
          </p:cNvSpPr>
          <p:nvPr/>
        </p:nvSpPr>
        <p:spPr bwMode="auto">
          <a:xfrm>
            <a:off x="685800" y="63816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And execute</a:t>
            </a:r>
            <a:endParaRPr lang="en-US" sz="2000" b="0" dirty="0">
              <a:solidFill>
                <a:schemeClr val="tx1"/>
              </a:solidFill>
              <a:latin typeface="+mn-lt"/>
            </a:endParaRPr>
          </a:p>
        </p:txBody>
      </p:sp>
    </p:spTree>
    <p:extLst>
      <p:ext uri="{BB962C8B-B14F-4D97-AF65-F5344CB8AC3E}">
        <p14:creationId xmlns:p14="http://schemas.microsoft.com/office/powerpoint/2010/main" val="193007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dirty="0" smtClean="0">
                <a:solidFill>
                  <a:schemeClr val="tx1"/>
                </a:solidFill>
                <a:latin typeface="+mn-lt"/>
              </a:rPr>
              <a:t>NOTE:</a:t>
            </a:r>
            <a:r>
              <a:rPr lang="en-US" sz="2000" b="0" dirty="0" smtClean="0">
                <a:solidFill>
                  <a:schemeClr val="tx1"/>
                </a:solidFill>
                <a:latin typeface="+mn-lt"/>
              </a:rPr>
              <a:t> I forgot one command. The load command should be: </a:t>
            </a:r>
            <a:endParaRPr lang="en-US" sz="2000" b="0" dirty="0">
              <a:solidFill>
                <a:schemeClr val="tx1"/>
              </a:solidFill>
              <a:latin typeface="+mn-lt"/>
            </a:endParaRPr>
          </a:p>
        </p:txBody>
      </p:sp>
      <p:sp>
        <p:nvSpPr>
          <p:cNvPr id="3" name="Rectangle 2"/>
          <p:cNvSpPr/>
          <p:nvPr/>
        </p:nvSpPr>
        <p:spPr>
          <a:xfrm>
            <a:off x="838200" y="1752600"/>
            <a:ext cx="7315200" cy="1477328"/>
          </a:xfrm>
          <a:prstGeom prst="rect">
            <a:avLst/>
          </a:prstGeom>
        </p:spPr>
        <p:txBody>
          <a:bodyPr wrap="square">
            <a:spAutoFit/>
          </a:bodyPr>
          <a:lstStyle/>
          <a:p>
            <a:r>
              <a:rPr lang="en-US" dirty="0">
                <a:solidFill>
                  <a:srgbClr val="0070C0"/>
                </a:solidFill>
              </a:rPr>
              <a:t>load data local </a:t>
            </a:r>
            <a:r>
              <a:rPr lang="en-US" dirty="0" err="1"/>
              <a:t>infile</a:t>
            </a:r>
            <a:r>
              <a:rPr lang="en-US" dirty="0"/>
              <a:t> </a:t>
            </a:r>
            <a:r>
              <a:rPr lang="en-US" dirty="0">
                <a:solidFill>
                  <a:srgbClr val="00B050"/>
                </a:solidFill>
              </a:rPr>
              <a:t>'C:/\Users/\</a:t>
            </a:r>
            <a:r>
              <a:rPr lang="en-US" dirty="0" err="1">
                <a:solidFill>
                  <a:srgbClr val="00B050"/>
                </a:solidFill>
              </a:rPr>
              <a:t>pkirs</a:t>
            </a:r>
            <a:r>
              <a:rPr lang="en-US" dirty="0">
                <a:solidFill>
                  <a:srgbClr val="00B050"/>
                </a:solidFill>
              </a:rPr>
              <a:t>/\Desktop/\</a:t>
            </a:r>
            <a:r>
              <a:rPr lang="en-US" dirty="0" err="1">
                <a:solidFill>
                  <a:srgbClr val="00B050"/>
                </a:solidFill>
              </a:rPr>
              <a:t>students.csv</a:t>
            </a:r>
            <a:r>
              <a:rPr lang="en-US" dirty="0"/>
              <a:t>' </a:t>
            </a:r>
            <a:endParaRPr lang="en-US" dirty="0" smtClean="0"/>
          </a:p>
          <a:p>
            <a:r>
              <a:rPr lang="en-US" dirty="0" smtClean="0">
                <a:solidFill>
                  <a:srgbClr val="0070C0"/>
                </a:solidFill>
              </a:rPr>
              <a:t>into </a:t>
            </a:r>
            <a:r>
              <a:rPr lang="en-US" dirty="0">
                <a:solidFill>
                  <a:srgbClr val="0070C0"/>
                </a:solidFill>
              </a:rPr>
              <a:t>table </a:t>
            </a:r>
            <a:r>
              <a:rPr lang="en-US" dirty="0"/>
              <a:t>students </a:t>
            </a:r>
            <a:endParaRPr lang="en-US" dirty="0" smtClean="0"/>
          </a:p>
          <a:p>
            <a:r>
              <a:rPr lang="en-US" dirty="0" smtClean="0">
                <a:solidFill>
                  <a:srgbClr val="0070C0"/>
                </a:solidFill>
              </a:rPr>
              <a:t>fields </a:t>
            </a:r>
            <a:r>
              <a:rPr lang="en-US" dirty="0">
                <a:solidFill>
                  <a:srgbClr val="0070C0"/>
                </a:solidFill>
              </a:rPr>
              <a:t>terminated by </a:t>
            </a:r>
            <a:r>
              <a:rPr lang="en-US" dirty="0">
                <a:solidFill>
                  <a:srgbClr val="00B050"/>
                </a:solidFill>
              </a:rPr>
              <a:t>','</a:t>
            </a:r>
            <a:r>
              <a:rPr lang="en-US" dirty="0"/>
              <a:t> </a:t>
            </a:r>
            <a:endParaRPr lang="en-US" dirty="0" smtClean="0"/>
          </a:p>
          <a:p>
            <a:r>
              <a:rPr lang="en-US" dirty="0" smtClean="0">
                <a:solidFill>
                  <a:srgbClr val="0070C0"/>
                </a:solidFill>
              </a:rPr>
              <a:t>enclosed </a:t>
            </a:r>
            <a:r>
              <a:rPr lang="en-US" dirty="0">
                <a:solidFill>
                  <a:srgbClr val="0070C0"/>
                </a:solidFill>
              </a:rPr>
              <a:t>by</a:t>
            </a:r>
            <a:r>
              <a:rPr lang="en-US" dirty="0"/>
              <a:t> </a:t>
            </a:r>
            <a:r>
              <a:rPr lang="en-US" dirty="0" smtClean="0">
                <a:solidFill>
                  <a:srgbClr val="00B050"/>
                </a:solidFill>
              </a:rPr>
              <a:t>'"‘</a:t>
            </a:r>
          </a:p>
          <a:p>
            <a:r>
              <a:rPr lang="en-US" dirty="0" smtClean="0">
                <a:solidFill>
                  <a:srgbClr val="0070C0"/>
                </a:solidFill>
              </a:rPr>
              <a:t>lines </a:t>
            </a:r>
            <a:r>
              <a:rPr lang="en-US" dirty="0">
                <a:solidFill>
                  <a:srgbClr val="0070C0"/>
                </a:solidFill>
              </a:rPr>
              <a:t>terminated by</a:t>
            </a:r>
            <a:r>
              <a:rPr lang="en-US" dirty="0"/>
              <a:t> </a:t>
            </a:r>
            <a:r>
              <a:rPr lang="en-US" dirty="0">
                <a:solidFill>
                  <a:srgbClr val="00B050"/>
                </a:solidFill>
              </a:rPr>
              <a:t>'\n</a:t>
            </a:r>
            <a:r>
              <a:rPr lang="en-US" dirty="0" smtClean="0">
                <a:solidFill>
                  <a:srgbClr val="00B050"/>
                </a:solidFill>
              </a:rPr>
              <a:t>';</a:t>
            </a:r>
            <a:endParaRPr lang="en-US" dirty="0">
              <a:solidFill>
                <a:srgbClr val="00B050"/>
              </a:solidFill>
            </a:endParaRPr>
          </a:p>
        </p:txBody>
      </p:sp>
      <p:sp>
        <p:nvSpPr>
          <p:cNvPr id="4" name="Rectangle 3"/>
          <p:cNvSpPr/>
          <p:nvPr/>
        </p:nvSpPr>
        <p:spPr>
          <a:xfrm>
            <a:off x="1066800" y="4038600"/>
            <a:ext cx="3760966" cy="707886"/>
          </a:xfrm>
          <a:prstGeom prst="rect">
            <a:avLst/>
          </a:prstGeom>
        </p:spPr>
        <p:txBody>
          <a:bodyPr wrap="none">
            <a:spAutoFit/>
          </a:bodyPr>
          <a:lstStyle/>
          <a:p>
            <a:r>
              <a:rPr lang="en-US" sz="4000" dirty="0">
                <a:solidFill>
                  <a:srgbClr val="0070C0"/>
                </a:solidFill>
              </a:rPr>
              <a:t>enclosed by</a:t>
            </a:r>
            <a:r>
              <a:rPr lang="en-US" sz="4000" dirty="0"/>
              <a:t> </a:t>
            </a:r>
            <a:r>
              <a:rPr lang="en-US" sz="4000" dirty="0" smtClean="0">
                <a:solidFill>
                  <a:srgbClr val="00B050"/>
                </a:solidFill>
              </a:rPr>
              <a:t>‘ “ ‘</a:t>
            </a:r>
            <a:endParaRPr lang="en-US" sz="4000" dirty="0">
              <a:solidFill>
                <a:srgbClr val="00B050"/>
              </a:solidFill>
            </a:endParaRPr>
          </a:p>
        </p:txBody>
      </p:sp>
    </p:spTree>
    <p:extLst>
      <p:ext uri="{BB962C8B-B14F-4D97-AF65-F5344CB8AC3E}">
        <p14:creationId xmlns:p14="http://schemas.microsoft.com/office/powerpoint/2010/main" val="602507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5" name="Text Box 32"/>
          <p:cNvSpPr txBox="1">
            <a:spLocks noChangeArrowheads="1"/>
          </p:cNvSpPr>
          <p:nvPr/>
        </p:nvSpPr>
        <p:spPr bwMode="auto">
          <a:xfrm>
            <a:off x="762000" y="1197114"/>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Once again, if have have been following my instructions, you should have gotten an error message:</a:t>
            </a:r>
            <a:endParaRPr lang="en-US" sz="2000" b="0"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912534"/>
            <a:ext cx="8907119" cy="983066"/>
          </a:xfrm>
          <a:prstGeom prst="rect">
            <a:avLst/>
          </a:prstGeom>
        </p:spPr>
      </p:pic>
      <p:sp>
        <p:nvSpPr>
          <p:cNvPr id="7" name="Text Box 5"/>
          <p:cNvSpPr txBox="1">
            <a:spLocks noChangeArrowheads="1"/>
          </p:cNvSpPr>
          <p:nvPr/>
        </p:nvSpPr>
        <p:spPr bwMode="auto">
          <a:xfrm>
            <a:off x="105229" y="3048000"/>
            <a:ext cx="899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3200" i="1" dirty="0" smtClean="0">
                <a:solidFill>
                  <a:srgbClr val="C00000"/>
                </a:solidFill>
              </a:rPr>
              <a:t>Why ???</a:t>
            </a:r>
            <a:endParaRPr lang="en-US" sz="3200" i="1" dirty="0">
              <a:solidFill>
                <a:srgbClr val="C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76395152"/>
              </p:ext>
            </p:extLst>
          </p:nvPr>
        </p:nvGraphicFramePr>
        <p:xfrm>
          <a:off x="1600200" y="4191000"/>
          <a:ext cx="5715001" cy="283845"/>
        </p:xfrm>
        <a:graphic>
          <a:graphicData uri="http://schemas.openxmlformats.org/drawingml/2006/table">
            <a:tbl>
              <a:tblPr/>
              <a:tblGrid>
                <a:gridCol w="1362631"/>
                <a:gridCol w="1362631"/>
                <a:gridCol w="1448873"/>
                <a:gridCol w="1540866"/>
              </a:tblGrid>
              <a:tr h="190500">
                <a:tc>
                  <a:txBody>
                    <a:bodyPr/>
                    <a:lstStyle/>
                    <a:p>
                      <a:pPr algn="r" fontAlgn="b"/>
                      <a:r>
                        <a:rPr lang="en-US" sz="1800" b="0" i="0" u="none" strike="noStrike" baseline="0" dirty="0">
                          <a:solidFill>
                            <a:srgbClr val="000000"/>
                          </a:solidFill>
                          <a:effectLst/>
                          <a:latin typeface="Arial" panose="020B0604020202020204" pitchFamily="34" charset="0"/>
                        </a:rPr>
                        <a:t>100238226</a:t>
                      </a:r>
                    </a:p>
                  </a:txBody>
                  <a:tcPr marL="9525" marR="9525" marT="9525" marB="0" anchor="b">
                    <a:lnL>
                      <a:noFill/>
                    </a:lnL>
                    <a:lnR>
                      <a:noFill/>
                    </a:lnR>
                    <a:lnT>
                      <a:noFill/>
                    </a:lnT>
                    <a:lnB>
                      <a:noFill/>
                    </a:lnB>
                  </a:tcPr>
                </a:tc>
                <a:tc>
                  <a:txBody>
                    <a:bodyPr/>
                    <a:lstStyle/>
                    <a:p>
                      <a:pPr algn="l" fontAlgn="b"/>
                      <a:r>
                        <a:rPr lang="en-US" sz="1800" b="0" i="0" u="none" strike="noStrike" baseline="0" dirty="0" smtClean="0">
                          <a:solidFill>
                            <a:srgbClr val="000000"/>
                          </a:solidFill>
                          <a:effectLst/>
                          <a:latin typeface="Arial" panose="020B0604020202020204" pitchFamily="34" charset="0"/>
                        </a:rPr>
                        <a:t>   Pérez</a:t>
                      </a:r>
                      <a:endParaRPr lang="en-US" sz="1800" b="0" i="0" u="none" strike="noStrike" baseline="0"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baseline="0" dirty="0" smtClean="0">
                          <a:solidFill>
                            <a:srgbClr val="000000"/>
                          </a:solidFill>
                          <a:effectLst/>
                          <a:latin typeface="Arial" panose="020B0604020202020204" pitchFamily="34" charset="0"/>
                        </a:rPr>
                        <a:t>Anthony</a:t>
                      </a:r>
                      <a:endParaRPr lang="en-US" sz="1800" b="0" i="0" u="none" strike="noStrike" baseline="0"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800" b="0" i="0" u="none" strike="noStrike" baseline="0" dirty="0">
                          <a:solidFill>
                            <a:srgbClr val="000000"/>
                          </a:solidFill>
                          <a:effectLst/>
                          <a:latin typeface="Arial" panose="020B0604020202020204" pitchFamily="34" charset="0"/>
                        </a:rPr>
                        <a:t>345990313</a:t>
                      </a:r>
                    </a:p>
                  </a:txBody>
                  <a:tcPr marL="9525" marR="9525" marT="9525" marB="0" anchor="b">
                    <a:lnL>
                      <a:noFill/>
                    </a:lnL>
                    <a:lnR>
                      <a:noFill/>
                    </a:lnR>
                    <a:lnT>
                      <a:noFill/>
                    </a:lnT>
                    <a:lnB>
                      <a:noFill/>
                    </a:lnB>
                  </a:tcPr>
                </a:tc>
              </a:tr>
            </a:tbl>
          </a:graphicData>
        </a:graphic>
      </p:graphicFrame>
      <p:sp>
        <p:nvSpPr>
          <p:cNvPr id="10" name="Text Box 32"/>
          <p:cNvSpPr txBox="1">
            <a:spLocks noChangeArrowheads="1"/>
          </p:cNvSpPr>
          <p:nvPr/>
        </p:nvSpPr>
        <p:spPr bwMode="auto">
          <a:xfrm>
            <a:off x="609600" y="36384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Consider the following student entry</a:t>
            </a:r>
            <a:endParaRPr lang="en-US" sz="2000" b="0" dirty="0">
              <a:solidFill>
                <a:schemeClr val="tx1"/>
              </a:solidFill>
              <a:latin typeface="+mn-lt"/>
            </a:endParaRPr>
          </a:p>
        </p:txBody>
      </p:sp>
      <p:sp>
        <p:nvSpPr>
          <p:cNvPr id="11" name="Text Box 32"/>
          <p:cNvSpPr txBox="1">
            <a:spLocks noChangeArrowheads="1"/>
          </p:cNvSpPr>
          <p:nvPr/>
        </p:nvSpPr>
        <p:spPr bwMode="auto">
          <a:xfrm>
            <a:off x="609600" y="4705290"/>
            <a:ext cx="838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Where the value 345990313 is the foreign key referring to the professors table (this foreign key in table students points to the primary key in table professors which is associated with Dr. Udo)</a:t>
            </a:r>
            <a:endParaRPr lang="en-US" sz="2000" b="0" dirty="0">
              <a:solidFill>
                <a:schemeClr val="tx1"/>
              </a:solidFill>
              <a:latin typeface="+mn-lt"/>
            </a:endParaRPr>
          </a:p>
        </p:txBody>
      </p:sp>
    </p:spTree>
    <p:extLst>
      <p:ext uri="{BB962C8B-B14F-4D97-AF65-F5344CB8AC3E}">
        <p14:creationId xmlns:p14="http://schemas.microsoft.com/office/powerpoint/2010/main" val="193007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1000"/>
                                        <p:tgtEl>
                                          <p:spTgt spid="10"/>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go back to your workbench and get a list of all professors</a:t>
            </a:r>
            <a:endParaRPr lang="en-US" sz="2000" b="0" dirty="0">
              <a:solidFill>
                <a:schemeClr val="tx1"/>
              </a:solidFill>
              <a:latin typeface="+mn-lt"/>
            </a:endParaRPr>
          </a:p>
        </p:txBody>
      </p:sp>
      <p:sp>
        <p:nvSpPr>
          <p:cNvPr id="2" name="Rectangle 1"/>
          <p:cNvSpPr/>
          <p:nvPr/>
        </p:nvSpPr>
        <p:spPr>
          <a:xfrm>
            <a:off x="2209800" y="1447800"/>
            <a:ext cx="6248400" cy="523220"/>
          </a:xfrm>
          <a:prstGeom prst="rect">
            <a:avLst/>
          </a:prstGeom>
        </p:spPr>
        <p:txBody>
          <a:bodyPr wrap="square">
            <a:spAutoFit/>
          </a:bodyPr>
          <a:lstStyle/>
          <a:p>
            <a:r>
              <a:rPr lang="en-US" sz="2800" dirty="0" smtClean="0">
                <a:solidFill>
                  <a:srgbClr val="0070C0"/>
                </a:solidFill>
              </a:rPr>
              <a:t>select</a:t>
            </a:r>
            <a:r>
              <a:rPr lang="en-US" sz="2800" dirty="0" smtClean="0"/>
              <a:t> * </a:t>
            </a:r>
            <a:r>
              <a:rPr lang="en-US" sz="2800" dirty="0">
                <a:solidFill>
                  <a:srgbClr val="0070C0"/>
                </a:solidFill>
              </a:rPr>
              <a:t>from</a:t>
            </a:r>
            <a:r>
              <a:rPr lang="en-US" sz="2800" dirty="0"/>
              <a:t> professors;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980530"/>
            <a:ext cx="3743571" cy="4801270"/>
          </a:xfrm>
          <a:prstGeom prst="rect">
            <a:avLst/>
          </a:prstGeom>
        </p:spPr>
      </p:pic>
      <p:sp>
        <p:nvSpPr>
          <p:cNvPr id="10" name="Text Box 5"/>
          <p:cNvSpPr txBox="1">
            <a:spLocks noChangeArrowheads="1"/>
          </p:cNvSpPr>
          <p:nvPr/>
        </p:nvSpPr>
        <p:spPr bwMode="auto">
          <a:xfrm>
            <a:off x="105229" y="5440362"/>
            <a:ext cx="248557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3200" i="1" dirty="0" smtClean="0">
                <a:solidFill>
                  <a:srgbClr val="C00000"/>
                </a:solidFill>
              </a:rPr>
              <a:t>Where is </a:t>
            </a:r>
            <a:r>
              <a:rPr lang="en-US" sz="3200" i="1" dirty="0" err="1" smtClean="0">
                <a:solidFill>
                  <a:srgbClr val="C00000"/>
                </a:solidFill>
              </a:rPr>
              <a:t>Dr</a:t>
            </a:r>
            <a:r>
              <a:rPr lang="en-US" sz="3200" i="1" dirty="0" smtClean="0">
                <a:solidFill>
                  <a:srgbClr val="C00000"/>
                </a:solidFill>
              </a:rPr>
              <a:t> Udo ???</a:t>
            </a:r>
            <a:endParaRPr lang="en-US" sz="3200" i="1" dirty="0">
              <a:solidFill>
                <a:srgbClr val="C00000"/>
              </a:solidFill>
            </a:endParaRPr>
          </a:p>
        </p:txBody>
      </p:sp>
    </p:spTree>
    <p:extLst>
      <p:ext uri="{BB962C8B-B14F-4D97-AF65-F5344CB8AC3E}">
        <p14:creationId xmlns:p14="http://schemas.microsoft.com/office/powerpoint/2010/main" val="193007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1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lide(fromBottom)">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Remember what happened earlier:</a:t>
            </a:r>
            <a:endParaRPr lang="en-US" sz="2000" b="0" dirty="0">
              <a:solidFill>
                <a:schemeClr val="tx1"/>
              </a:solidFill>
              <a:latin typeface="+mn-lt"/>
            </a:endParaRPr>
          </a:p>
        </p:txBody>
      </p:sp>
      <p:sp>
        <p:nvSpPr>
          <p:cNvPr id="5" name="Text Box 32"/>
          <p:cNvSpPr txBox="1">
            <a:spLocks noChangeArrowheads="1"/>
          </p:cNvSpPr>
          <p:nvPr/>
        </p:nvSpPr>
        <p:spPr bwMode="auto">
          <a:xfrm>
            <a:off x="838200" y="15048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spcBef>
                <a:spcPct val="50000"/>
              </a:spcBef>
              <a:tabLst>
                <a:tab pos="290513" algn="l"/>
              </a:tabLst>
            </a:pPr>
            <a:r>
              <a:rPr lang="en-US" sz="2000" b="0" dirty="0">
                <a:solidFill>
                  <a:schemeClr val="tx1"/>
                </a:solidFill>
                <a:latin typeface="+mn-lt"/>
              </a:rPr>
              <a:t>• </a:t>
            </a:r>
            <a:r>
              <a:rPr lang="en-US" sz="2000" b="0" dirty="0" smtClean="0">
                <a:solidFill>
                  <a:schemeClr val="tx1"/>
                </a:solidFill>
                <a:latin typeface="+mn-lt"/>
              </a:rPr>
              <a:t>	We entered Dr. Salter first</a:t>
            </a:r>
            <a:endParaRPr lang="en-US" sz="2000" b="0" dirty="0">
              <a:solidFill>
                <a:schemeClr val="tx1"/>
              </a:solidFill>
              <a:latin typeface="+mn-lt"/>
            </a:endParaRPr>
          </a:p>
        </p:txBody>
      </p:sp>
      <p:sp>
        <p:nvSpPr>
          <p:cNvPr id="6" name="Text Box 32"/>
          <p:cNvSpPr txBox="1">
            <a:spLocks noChangeArrowheads="1"/>
          </p:cNvSpPr>
          <p:nvPr/>
        </p:nvSpPr>
        <p:spPr bwMode="auto">
          <a:xfrm>
            <a:off x="838200" y="18288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spcBef>
                <a:spcPct val="50000"/>
              </a:spcBef>
              <a:tabLst>
                <a:tab pos="290513" algn="l"/>
              </a:tabLst>
            </a:pPr>
            <a:r>
              <a:rPr lang="en-US" sz="2000" b="0" dirty="0">
                <a:solidFill>
                  <a:schemeClr val="tx1"/>
                </a:solidFill>
                <a:latin typeface="+mn-lt"/>
              </a:rPr>
              <a:t>• </a:t>
            </a:r>
            <a:r>
              <a:rPr lang="en-US" sz="2000" b="0" dirty="0" smtClean="0">
                <a:solidFill>
                  <a:schemeClr val="tx1"/>
                </a:solidFill>
                <a:latin typeface="+mn-lt"/>
              </a:rPr>
              <a:t>	Then we entered the complete list of professors (including Dr</a:t>
            </a:r>
            <a:r>
              <a:rPr lang="en-US" sz="2000" b="0" dirty="0" smtClean="0">
                <a:solidFill>
                  <a:schemeClr val="tx1"/>
                </a:solidFill>
                <a:latin typeface="+mn-lt"/>
              </a:rPr>
              <a:t>. Salter, again.</a:t>
            </a:r>
            <a:endParaRPr lang="en-US" sz="2000" b="0" dirty="0">
              <a:solidFill>
                <a:schemeClr val="tx1"/>
              </a:solidFill>
              <a:latin typeface="+mn-lt"/>
            </a:endParaRPr>
          </a:p>
        </p:txBody>
      </p:sp>
      <p:sp>
        <p:nvSpPr>
          <p:cNvPr id="7" name="Text Box 32"/>
          <p:cNvSpPr txBox="1">
            <a:spLocks noChangeArrowheads="1"/>
          </p:cNvSpPr>
          <p:nvPr/>
        </p:nvSpPr>
        <p:spPr bwMode="auto">
          <a:xfrm>
            <a:off x="838200" y="25146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spcBef>
                <a:spcPct val="50000"/>
              </a:spcBef>
              <a:tabLst>
                <a:tab pos="290513" algn="l"/>
              </a:tabLst>
            </a:pPr>
            <a:r>
              <a:rPr lang="en-US" sz="2000" b="0" dirty="0">
                <a:solidFill>
                  <a:schemeClr val="tx1"/>
                </a:solidFill>
                <a:latin typeface="+mn-lt"/>
              </a:rPr>
              <a:t>• </a:t>
            </a:r>
            <a:r>
              <a:rPr lang="en-US" sz="2000" b="0" dirty="0" smtClean="0">
                <a:solidFill>
                  <a:schemeClr val="tx1"/>
                </a:solidFill>
                <a:latin typeface="+mn-lt"/>
              </a:rPr>
              <a:t>	We then received the  error message</a:t>
            </a:r>
            <a:endParaRPr lang="en-US" sz="2000" b="0" dirty="0">
              <a:solidFill>
                <a:schemeClr val="tx1"/>
              </a:solidFill>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71800"/>
            <a:ext cx="8305800" cy="3099732"/>
          </a:xfrm>
          <a:prstGeom prst="rect">
            <a:avLst/>
          </a:prstGeom>
        </p:spPr>
      </p:pic>
      <p:sp>
        <p:nvSpPr>
          <p:cNvPr id="10" name="Text Box 32"/>
          <p:cNvSpPr txBox="1">
            <a:spLocks noChangeArrowheads="1"/>
          </p:cNvSpPr>
          <p:nvPr/>
        </p:nvSpPr>
        <p:spPr bwMode="auto">
          <a:xfrm>
            <a:off x="838200" y="61722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spcBef>
                <a:spcPct val="50000"/>
              </a:spcBef>
              <a:tabLst>
                <a:tab pos="290513" algn="l"/>
              </a:tabLst>
            </a:pPr>
            <a:r>
              <a:rPr lang="en-US" sz="2000" b="0" dirty="0">
                <a:solidFill>
                  <a:schemeClr val="tx1"/>
                </a:solidFill>
                <a:latin typeface="+mn-lt"/>
              </a:rPr>
              <a:t>• </a:t>
            </a:r>
            <a:r>
              <a:rPr lang="en-US" sz="2000" b="0" dirty="0" smtClean="0">
                <a:solidFill>
                  <a:schemeClr val="tx1"/>
                </a:solidFill>
                <a:latin typeface="+mn-lt"/>
              </a:rPr>
              <a:t>	No records following Dr. Salter (i.e., Dr. Udo) were entered</a:t>
            </a:r>
            <a:endParaRPr lang="en-US" sz="2000" b="0" dirty="0">
              <a:solidFill>
                <a:schemeClr val="tx1"/>
              </a:solidFill>
              <a:latin typeface="+mn-lt"/>
            </a:endParaRPr>
          </a:p>
        </p:txBody>
      </p:sp>
    </p:spTree>
    <p:extLst>
      <p:ext uri="{BB962C8B-B14F-4D97-AF65-F5344CB8AC3E}">
        <p14:creationId xmlns:p14="http://schemas.microsoft.com/office/powerpoint/2010/main" val="377847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par>
                          <p:cTn id="25" fill="hold">
                            <p:stCondLst>
                              <p:cond delay="4500"/>
                            </p:stCondLst>
                            <p:childTnLst>
                              <p:par>
                                <p:cTn id="26" presetID="2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8096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Adding Dr. Udo to the list of professors is easy</a:t>
            </a:r>
            <a:endParaRPr lang="en-US" sz="2000" b="0" dirty="0">
              <a:solidFill>
                <a:schemeClr val="tx1"/>
              </a:solidFill>
              <a:latin typeface="+mn-lt"/>
            </a:endParaRPr>
          </a:p>
        </p:txBody>
      </p:sp>
      <p:sp>
        <p:nvSpPr>
          <p:cNvPr id="6" name="Text Box 5"/>
          <p:cNvSpPr txBox="1">
            <a:spLocks noChangeArrowheads="1"/>
          </p:cNvSpPr>
          <p:nvPr/>
        </p:nvSpPr>
        <p:spPr bwMode="auto">
          <a:xfrm>
            <a:off x="609600" y="1178243"/>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3200" i="1" dirty="0" smtClean="0">
                <a:solidFill>
                  <a:srgbClr val="C00000"/>
                </a:solidFill>
              </a:rPr>
              <a:t>How do we fix that ???</a:t>
            </a:r>
            <a:endParaRPr lang="en-US" sz="3200" i="1" dirty="0">
              <a:solidFill>
                <a:srgbClr val="C00000"/>
              </a:solidFill>
            </a:endParaRPr>
          </a:p>
        </p:txBody>
      </p:sp>
      <p:sp>
        <p:nvSpPr>
          <p:cNvPr id="2" name="Rectangle 1"/>
          <p:cNvSpPr/>
          <p:nvPr/>
        </p:nvSpPr>
        <p:spPr>
          <a:xfrm>
            <a:off x="990600" y="2286000"/>
            <a:ext cx="7010400" cy="369332"/>
          </a:xfrm>
          <a:prstGeom prst="rect">
            <a:avLst/>
          </a:prstGeom>
        </p:spPr>
        <p:txBody>
          <a:bodyPr wrap="square">
            <a:spAutoFit/>
          </a:bodyPr>
          <a:lstStyle/>
          <a:p>
            <a:r>
              <a:rPr lang="en-US" dirty="0"/>
              <a:t>INSERT INTO professors VALUES ('345990313', 'Godwin Udo');</a:t>
            </a:r>
          </a:p>
        </p:txBody>
      </p:sp>
      <p:sp>
        <p:nvSpPr>
          <p:cNvPr id="8" name="Text Box 32"/>
          <p:cNvSpPr txBox="1">
            <a:spLocks noChangeArrowheads="1"/>
          </p:cNvSpPr>
          <p:nvPr/>
        </p:nvSpPr>
        <p:spPr bwMode="auto">
          <a:xfrm>
            <a:off x="609600" y="26478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lgn="ctr">
              <a:spcBef>
                <a:spcPct val="50000"/>
              </a:spcBef>
            </a:pPr>
            <a:r>
              <a:rPr lang="en-US" sz="2000" b="0" dirty="0" smtClean="0">
                <a:solidFill>
                  <a:schemeClr val="tx1"/>
                </a:solidFill>
                <a:latin typeface="+mn-lt"/>
              </a:rPr>
              <a:t>(Please </a:t>
            </a:r>
            <a:r>
              <a:rPr lang="en-US" sz="2000" i="1" u="sng" dirty="0" smtClean="0">
                <a:solidFill>
                  <a:schemeClr val="tx1"/>
                </a:solidFill>
                <a:latin typeface="+mn-lt"/>
              </a:rPr>
              <a:t>Do</a:t>
            </a:r>
            <a:r>
              <a:rPr lang="en-US" sz="2000" b="0" dirty="0" smtClean="0">
                <a:solidFill>
                  <a:schemeClr val="tx1"/>
                </a:solidFill>
                <a:latin typeface="+mn-lt"/>
              </a:rPr>
              <a:t> enter him into your table)</a:t>
            </a:r>
            <a:endParaRPr lang="en-US" sz="2000" b="0" dirty="0">
              <a:solidFill>
                <a:schemeClr val="tx1"/>
              </a:solidFill>
              <a:latin typeface="+mn-lt"/>
            </a:endParaRPr>
          </a:p>
        </p:txBody>
      </p:sp>
      <p:sp>
        <p:nvSpPr>
          <p:cNvPr id="10" name="Text Box 32"/>
          <p:cNvSpPr txBox="1">
            <a:spLocks noChangeArrowheads="1"/>
          </p:cNvSpPr>
          <p:nvPr/>
        </p:nvSpPr>
        <p:spPr bwMode="auto">
          <a:xfrm>
            <a:off x="685800" y="31812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But let’s take a look at our student table</a:t>
            </a:r>
            <a:endParaRPr lang="en-US" sz="2000" b="0" dirty="0">
              <a:solidFill>
                <a:schemeClr val="tx1"/>
              </a:solidFill>
              <a:latin typeface="+mn-lt"/>
            </a:endParaRPr>
          </a:p>
        </p:txBody>
      </p:sp>
      <p:sp>
        <p:nvSpPr>
          <p:cNvPr id="3" name="Rectangle 2"/>
          <p:cNvSpPr/>
          <p:nvPr/>
        </p:nvSpPr>
        <p:spPr>
          <a:xfrm>
            <a:off x="3019058" y="3581400"/>
            <a:ext cx="2467342" cy="369332"/>
          </a:xfrm>
          <a:prstGeom prst="rect">
            <a:avLst/>
          </a:prstGeom>
        </p:spPr>
        <p:txBody>
          <a:bodyPr wrap="none">
            <a:spAutoFit/>
          </a:bodyPr>
          <a:lstStyle/>
          <a:p>
            <a:r>
              <a:rPr lang="en-US" dirty="0">
                <a:solidFill>
                  <a:srgbClr val="0070C0"/>
                </a:solidFill>
              </a:rPr>
              <a:t>select</a:t>
            </a:r>
            <a:r>
              <a:rPr lang="en-US" dirty="0"/>
              <a:t> * </a:t>
            </a:r>
            <a:r>
              <a:rPr lang="en-US" dirty="0">
                <a:solidFill>
                  <a:srgbClr val="0070C0"/>
                </a:solidFill>
              </a:rPr>
              <a:t>from</a:t>
            </a:r>
            <a:r>
              <a:rPr lang="en-US" dirty="0"/>
              <a:t> </a:t>
            </a:r>
            <a:r>
              <a:rPr lang="en-US" dirty="0" smtClean="0"/>
              <a:t>students;</a:t>
            </a:r>
            <a:endParaRPr lang="en-US" dirty="0"/>
          </a:p>
        </p:txBody>
      </p:sp>
      <p:sp>
        <p:nvSpPr>
          <p:cNvPr id="11" name="Text Box 32"/>
          <p:cNvSpPr txBox="1">
            <a:spLocks noChangeArrowheads="1"/>
          </p:cNvSpPr>
          <p:nvPr/>
        </p:nvSpPr>
        <p:spPr bwMode="auto">
          <a:xfrm>
            <a:off x="685800" y="39624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When we look at the output, we find:</a:t>
            </a:r>
            <a:endParaRPr lang="en-US" sz="2000" b="0" dirty="0">
              <a:solidFill>
                <a:schemeClr val="tx1"/>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495800"/>
            <a:ext cx="7755687" cy="2209800"/>
          </a:xfrm>
          <a:prstGeom prst="rect">
            <a:avLst/>
          </a:prstGeom>
        </p:spPr>
      </p:pic>
    </p:spTree>
    <p:extLst>
      <p:ext uri="{BB962C8B-B14F-4D97-AF65-F5344CB8AC3E}">
        <p14:creationId xmlns:p14="http://schemas.microsoft.com/office/powerpoint/2010/main" val="377847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1000"/>
                                        <p:tgtEl>
                                          <p:spTgt spid="10"/>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1000"/>
                                        <p:tgtEl>
                                          <p:spTgt spid="11"/>
                                        </p:tgtEl>
                                      </p:cBhvr>
                                    </p:animEffect>
                                  </p:child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2" grpId="0"/>
      <p:bldP spid="8" grpId="0"/>
      <p:bldP spid="10" grpId="0"/>
      <p:bldP spid="3"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go back and reenter your student data:</a:t>
            </a:r>
            <a:endParaRPr lang="en-US" sz="2000" b="0" dirty="0">
              <a:solidFill>
                <a:schemeClr val="tx1"/>
              </a:solidFill>
              <a:latin typeface="+mn-lt"/>
            </a:endParaRP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64262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2"/>
          <p:cNvSpPr txBox="1">
            <a:spLocks noChangeArrowheads="1"/>
          </p:cNvSpPr>
          <p:nvPr/>
        </p:nvSpPr>
        <p:spPr bwMode="auto">
          <a:xfrm>
            <a:off x="685800" y="3181290"/>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Your output should appear approximately as it does on the following slide </a:t>
            </a:r>
            <a:endParaRPr lang="en-US" sz="2000" b="0" dirty="0">
              <a:solidFill>
                <a:schemeClr val="tx1"/>
              </a:solidFill>
              <a:latin typeface="+mn-lt"/>
            </a:endParaRPr>
          </a:p>
        </p:txBody>
      </p:sp>
    </p:spTree>
    <p:extLst>
      <p:ext uri="{BB962C8B-B14F-4D97-AF65-F5344CB8AC3E}">
        <p14:creationId xmlns:p14="http://schemas.microsoft.com/office/powerpoint/2010/main" val="3778474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ipe(down)">
                                      <p:cBhvr>
                                        <p:cTn id="11" dur="500"/>
                                        <p:tgtEl>
                                          <p:spTgt spid="194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9836" y="609601"/>
            <a:ext cx="3485677" cy="6172200"/>
          </a:xfrm>
          <a:prstGeom prst="rect">
            <a:avLst/>
          </a:prstGeom>
        </p:spPr>
      </p:pic>
    </p:spTree>
    <p:extLst>
      <p:ext uri="{BB962C8B-B14F-4D97-AF65-F5344CB8AC3E}">
        <p14:creationId xmlns:p14="http://schemas.microsoft.com/office/powerpoint/2010/main" val="3778474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Its time join the tables together and print out some results  </a:t>
            </a:r>
            <a:endParaRPr lang="en-US" sz="2000" b="0" dirty="0">
              <a:solidFill>
                <a:schemeClr val="tx1"/>
              </a:solidFill>
              <a:latin typeface="+mn-lt"/>
            </a:endParaRPr>
          </a:p>
        </p:txBody>
      </p:sp>
      <p:sp>
        <p:nvSpPr>
          <p:cNvPr id="2" name="Rectangle 1"/>
          <p:cNvSpPr/>
          <p:nvPr/>
        </p:nvSpPr>
        <p:spPr>
          <a:xfrm>
            <a:off x="685800" y="1994118"/>
            <a:ext cx="8077200" cy="1815882"/>
          </a:xfrm>
          <a:prstGeom prst="rect">
            <a:avLst/>
          </a:prstGeom>
        </p:spPr>
        <p:txBody>
          <a:bodyPr wrap="square">
            <a:spAutoFit/>
          </a:bodyPr>
          <a:lstStyle/>
          <a:p>
            <a:r>
              <a:rPr lang="en-US" sz="2800" dirty="0">
                <a:solidFill>
                  <a:srgbClr val="0070C0"/>
                </a:solidFill>
              </a:rPr>
              <a:t>select </a:t>
            </a:r>
            <a:r>
              <a:rPr lang="en-US" sz="2800" dirty="0" err="1"/>
              <a:t>studlname</a:t>
            </a:r>
            <a:r>
              <a:rPr lang="en-US" sz="2800" dirty="0"/>
              <a:t>, </a:t>
            </a:r>
            <a:r>
              <a:rPr lang="en-US" sz="2800" dirty="0" err="1"/>
              <a:t>studfname</a:t>
            </a:r>
            <a:r>
              <a:rPr lang="en-US" sz="2800" dirty="0"/>
              <a:t>,  </a:t>
            </a:r>
            <a:r>
              <a:rPr lang="en-US" sz="2800" dirty="0" err="1" smtClean="0"/>
              <a:t>profname</a:t>
            </a:r>
            <a:endParaRPr lang="en-US" sz="2800" dirty="0" smtClean="0"/>
          </a:p>
          <a:p>
            <a:r>
              <a:rPr lang="en-US" sz="2800" dirty="0" smtClean="0">
                <a:solidFill>
                  <a:srgbClr val="0070C0"/>
                </a:solidFill>
              </a:rPr>
              <a:t>from</a:t>
            </a:r>
            <a:r>
              <a:rPr lang="en-US" sz="2800" dirty="0" smtClean="0"/>
              <a:t> </a:t>
            </a:r>
            <a:r>
              <a:rPr lang="en-US" sz="2800" dirty="0"/>
              <a:t>students, </a:t>
            </a:r>
            <a:r>
              <a:rPr lang="en-US" sz="2800" dirty="0" smtClean="0"/>
              <a:t>professors</a:t>
            </a:r>
          </a:p>
          <a:p>
            <a:r>
              <a:rPr lang="en-US" sz="2800" dirty="0" smtClean="0">
                <a:solidFill>
                  <a:srgbClr val="0070C0"/>
                </a:solidFill>
              </a:rPr>
              <a:t>where</a:t>
            </a:r>
            <a:r>
              <a:rPr lang="en-US" sz="2800" dirty="0" smtClean="0"/>
              <a:t> </a:t>
            </a:r>
            <a:r>
              <a:rPr lang="en-US" sz="2800" dirty="0" err="1"/>
              <a:t>students.profID</a:t>
            </a:r>
            <a:r>
              <a:rPr lang="en-US" sz="2800" dirty="0"/>
              <a:t> = </a:t>
            </a:r>
            <a:r>
              <a:rPr lang="en-US" sz="2800" dirty="0" err="1" smtClean="0"/>
              <a:t>professors.profID</a:t>
            </a:r>
            <a:endParaRPr lang="en-US" sz="2800" dirty="0" smtClean="0"/>
          </a:p>
          <a:p>
            <a:r>
              <a:rPr lang="en-US" sz="2800" dirty="0" smtClean="0">
                <a:solidFill>
                  <a:srgbClr val="0070C0"/>
                </a:solidFill>
              </a:rPr>
              <a:t>order </a:t>
            </a:r>
            <a:r>
              <a:rPr lang="en-US" sz="2800" dirty="0">
                <a:solidFill>
                  <a:srgbClr val="0070C0"/>
                </a:solidFill>
              </a:rPr>
              <a:t>by</a:t>
            </a:r>
            <a:r>
              <a:rPr lang="en-US" sz="2800" dirty="0"/>
              <a:t> </a:t>
            </a:r>
            <a:r>
              <a:rPr lang="en-US" sz="2800" dirty="0" err="1"/>
              <a:t>studlname</a:t>
            </a:r>
            <a:r>
              <a:rPr lang="en-US" sz="2800" dirty="0"/>
              <a:t>;</a:t>
            </a:r>
          </a:p>
        </p:txBody>
      </p:sp>
      <p:sp>
        <p:nvSpPr>
          <p:cNvPr id="7" name="Text Box 32"/>
          <p:cNvSpPr txBox="1">
            <a:spLocks noChangeArrowheads="1"/>
          </p:cNvSpPr>
          <p:nvPr/>
        </p:nvSpPr>
        <p:spPr bwMode="auto">
          <a:xfrm>
            <a:off x="685800" y="150489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E</a:t>
            </a:r>
            <a:r>
              <a:rPr lang="en-US" sz="2000" b="0" dirty="0" smtClean="0">
                <a:solidFill>
                  <a:schemeClr val="tx1"/>
                </a:solidFill>
                <a:latin typeface="+mn-lt"/>
              </a:rPr>
              <a:t>nter the following query:</a:t>
            </a:r>
            <a:endParaRPr lang="en-US" sz="2000" b="0" dirty="0">
              <a:solidFill>
                <a:schemeClr val="tx1"/>
              </a:solidFill>
              <a:latin typeface="+mn-lt"/>
            </a:endParaRPr>
          </a:p>
        </p:txBody>
      </p:sp>
    </p:spTree>
    <p:extLst>
      <p:ext uri="{BB962C8B-B14F-4D97-AF65-F5344CB8AC3E}">
        <p14:creationId xmlns:p14="http://schemas.microsoft.com/office/powerpoint/2010/main" val="193007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 You should have obtained a large number of output lines (100) from your query. </a:t>
            </a:r>
            <a:endParaRPr lang="en-US" sz="2000" b="0" dirty="0">
              <a:solidFill>
                <a:schemeClr val="tx1"/>
              </a:solidFill>
              <a:latin typeface="+mn-lt"/>
            </a:endParaRPr>
          </a:p>
        </p:txBody>
      </p:sp>
      <p:sp>
        <p:nvSpPr>
          <p:cNvPr id="5" name="Text Box 32"/>
          <p:cNvSpPr txBox="1">
            <a:spLocks noChangeArrowheads="1"/>
          </p:cNvSpPr>
          <p:nvPr/>
        </p:nvSpPr>
        <p:spPr bwMode="auto">
          <a:xfrm>
            <a:off x="685800" y="19050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 let’s modify our query so that we get only students who have had either Dr. </a:t>
            </a:r>
            <a:r>
              <a:rPr lang="en-US" sz="2000" b="0" dirty="0" err="1" smtClean="0">
                <a:solidFill>
                  <a:schemeClr val="tx1"/>
                </a:solidFill>
                <a:latin typeface="+mn-lt"/>
              </a:rPr>
              <a:t>Bagchi</a:t>
            </a:r>
            <a:r>
              <a:rPr lang="en-US" sz="2000" b="0" dirty="0" smtClean="0">
                <a:solidFill>
                  <a:schemeClr val="tx1"/>
                </a:solidFill>
                <a:latin typeface="+mn-lt"/>
              </a:rPr>
              <a:t> or Dr. Gemoets as a professor. </a:t>
            </a:r>
            <a:endParaRPr lang="en-US" sz="2000" b="0" dirty="0">
              <a:solidFill>
                <a:schemeClr val="tx1"/>
              </a:solidFill>
              <a:latin typeface="+mn-lt"/>
            </a:endParaRPr>
          </a:p>
        </p:txBody>
      </p:sp>
      <p:sp>
        <p:nvSpPr>
          <p:cNvPr id="6" name="Rectangle 5"/>
          <p:cNvSpPr/>
          <p:nvPr/>
        </p:nvSpPr>
        <p:spPr>
          <a:xfrm>
            <a:off x="609600" y="2667000"/>
            <a:ext cx="8458200" cy="2308324"/>
          </a:xfrm>
          <a:prstGeom prst="rect">
            <a:avLst/>
          </a:prstGeom>
        </p:spPr>
        <p:txBody>
          <a:bodyPr wrap="square">
            <a:spAutoFit/>
          </a:bodyPr>
          <a:lstStyle/>
          <a:p>
            <a:r>
              <a:rPr lang="en-US" sz="2400" dirty="0">
                <a:solidFill>
                  <a:srgbClr val="0070C0"/>
                </a:solidFill>
              </a:rPr>
              <a:t>select </a:t>
            </a:r>
            <a:r>
              <a:rPr lang="en-US" sz="2400" dirty="0" err="1"/>
              <a:t>studlname</a:t>
            </a:r>
            <a:r>
              <a:rPr lang="en-US" sz="2400" dirty="0"/>
              <a:t>, </a:t>
            </a:r>
            <a:r>
              <a:rPr lang="en-US" sz="2400" dirty="0" err="1"/>
              <a:t>studfname</a:t>
            </a:r>
            <a:r>
              <a:rPr lang="en-US" sz="2400" dirty="0"/>
              <a:t>,  </a:t>
            </a:r>
            <a:r>
              <a:rPr lang="en-US" sz="2400" dirty="0" err="1" smtClean="0"/>
              <a:t>profname</a:t>
            </a:r>
            <a:endParaRPr lang="en-US" sz="2400" dirty="0" smtClean="0"/>
          </a:p>
          <a:p>
            <a:r>
              <a:rPr lang="en-US" sz="2400" dirty="0" smtClean="0">
                <a:solidFill>
                  <a:srgbClr val="0070C0"/>
                </a:solidFill>
              </a:rPr>
              <a:t>from</a:t>
            </a:r>
            <a:r>
              <a:rPr lang="en-US" sz="2400" dirty="0" smtClean="0"/>
              <a:t> </a:t>
            </a:r>
            <a:r>
              <a:rPr lang="en-US" sz="2400" dirty="0"/>
              <a:t>students, </a:t>
            </a:r>
            <a:r>
              <a:rPr lang="en-US" sz="2400" dirty="0" smtClean="0"/>
              <a:t>professors</a:t>
            </a:r>
          </a:p>
          <a:p>
            <a:r>
              <a:rPr lang="en-US" sz="2400" dirty="0" smtClean="0">
                <a:solidFill>
                  <a:srgbClr val="0070C0"/>
                </a:solidFill>
              </a:rPr>
              <a:t>where</a:t>
            </a:r>
            <a:r>
              <a:rPr lang="en-US" sz="2400" dirty="0" smtClean="0"/>
              <a:t> </a:t>
            </a:r>
            <a:r>
              <a:rPr lang="en-US" sz="2400" dirty="0" err="1"/>
              <a:t>students.profID</a:t>
            </a:r>
            <a:r>
              <a:rPr lang="en-US" sz="2400" dirty="0"/>
              <a:t> = </a:t>
            </a:r>
            <a:r>
              <a:rPr lang="en-US" sz="2400" dirty="0" err="1" smtClean="0"/>
              <a:t>professors.profID</a:t>
            </a:r>
            <a:endParaRPr lang="en-US" sz="2400" dirty="0" smtClean="0"/>
          </a:p>
          <a:p>
            <a:r>
              <a:rPr lang="en-US" sz="2400" dirty="0"/>
              <a:t>a</a:t>
            </a:r>
            <a:r>
              <a:rPr lang="en-US" sz="2400" dirty="0" smtClean="0"/>
              <a:t>nd (</a:t>
            </a:r>
            <a:r>
              <a:rPr lang="en-US" sz="2400" dirty="0" err="1" smtClean="0"/>
              <a:t>student.profID</a:t>
            </a:r>
            <a:r>
              <a:rPr lang="en-US" sz="2400" dirty="0" smtClean="0"/>
              <a:t> </a:t>
            </a:r>
            <a:r>
              <a:rPr lang="en-US" sz="2400" dirty="0"/>
              <a:t>= </a:t>
            </a:r>
            <a:r>
              <a:rPr lang="en-US" sz="2400" dirty="0" smtClean="0"/>
              <a:t>'345989689‘ </a:t>
            </a:r>
          </a:p>
          <a:p>
            <a:r>
              <a:rPr lang="en-US" sz="2400" dirty="0" smtClean="0"/>
              <a:t>or </a:t>
            </a:r>
            <a:r>
              <a:rPr lang="en-US" sz="2400" dirty="0" err="1" smtClean="0"/>
              <a:t>student.profID</a:t>
            </a:r>
            <a:r>
              <a:rPr lang="en-US" sz="2400" dirty="0"/>
              <a:t> = </a:t>
            </a:r>
            <a:r>
              <a:rPr lang="en-US" sz="2400" dirty="0" smtClean="0"/>
              <a:t>‘345989806’)</a:t>
            </a:r>
          </a:p>
          <a:p>
            <a:r>
              <a:rPr lang="en-US" sz="2400" dirty="0" smtClean="0">
                <a:solidFill>
                  <a:srgbClr val="0070C0"/>
                </a:solidFill>
              </a:rPr>
              <a:t>order </a:t>
            </a:r>
            <a:r>
              <a:rPr lang="en-US" sz="2400" dirty="0">
                <a:solidFill>
                  <a:srgbClr val="0070C0"/>
                </a:solidFill>
              </a:rPr>
              <a:t>by</a:t>
            </a:r>
            <a:r>
              <a:rPr lang="en-US" sz="2400" dirty="0"/>
              <a:t> </a:t>
            </a:r>
            <a:r>
              <a:rPr lang="en-US" sz="2400" dirty="0" err="1"/>
              <a:t>studlname</a:t>
            </a:r>
            <a:r>
              <a:rPr lang="en-US" sz="2400" dirty="0"/>
              <a:t>;</a:t>
            </a:r>
          </a:p>
        </p:txBody>
      </p:sp>
    </p:spTree>
    <p:extLst>
      <p:ext uri="{BB962C8B-B14F-4D97-AF65-F5344CB8AC3E}">
        <p14:creationId xmlns:p14="http://schemas.microsoft.com/office/powerpoint/2010/main" val="193007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078" name="Picture 6" descr="dc9_30ncentral"/>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251575" y="838200"/>
            <a:ext cx="2587625" cy="1765300"/>
          </a:xfrm>
          <a:noFill/>
        </p:spPr>
      </p:pic>
      <p:sp>
        <p:nvSpPr>
          <p:cNvPr id="515075" name="Text Box 3"/>
          <p:cNvSpPr txBox="1">
            <a:spLocks noChangeArrowheads="1"/>
          </p:cNvSpPr>
          <p:nvPr/>
        </p:nvSpPr>
        <p:spPr bwMode="auto">
          <a:xfrm>
            <a:off x="685800" y="6858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3200" i="1" dirty="0">
                <a:solidFill>
                  <a:srgbClr val="C00000"/>
                </a:solidFill>
                <a:sym typeface="Symbol" pitchFamily="18" charset="2"/>
              </a:rPr>
              <a:t>A Quick Aside:</a:t>
            </a:r>
            <a:endParaRPr lang="en-US" sz="3200" i="1" dirty="0">
              <a:solidFill>
                <a:srgbClr val="C00000"/>
              </a:solidFill>
            </a:endParaRPr>
          </a:p>
        </p:txBody>
      </p:sp>
      <p:sp>
        <p:nvSpPr>
          <p:cNvPr id="515076" name="Text Box 4"/>
          <p:cNvSpPr txBox="1">
            <a:spLocks noChangeArrowheads="1"/>
          </p:cNvSpPr>
          <p:nvPr/>
        </p:nvSpPr>
        <p:spPr bwMode="auto">
          <a:xfrm>
            <a:off x="609600" y="1295400"/>
            <a:ext cx="57912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dirty="0">
                <a:solidFill>
                  <a:schemeClr val="tx1"/>
                </a:solidFill>
              </a:rPr>
              <a:t> •  How many times have you been shown a model in a class only to find out it is useless ??</a:t>
            </a:r>
          </a:p>
        </p:txBody>
      </p:sp>
      <p:sp>
        <p:nvSpPr>
          <p:cNvPr id="515077" name="Text Box 5"/>
          <p:cNvSpPr txBox="1">
            <a:spLocks noChangeArrowheads="1"/>
          </p:cNvSpPr>
          <p:nvPr/>
        </p:nvSpPr>
        <p:spPr bwMode="auto">
          <a:xfrm>
            <a:off x="152400" y="2667000"/>
            <a:ext cx="899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3200" i="1" dirty="0">
                <a:solidFill>
                  <a:srgbClr val="FF0000"/>
                </a:solidFill>
              </a:rPr>
              <a:t>Too Many !!!</a:t>
            </a:r>
          </a:p>
        </p:txBody>
      </p:sp>
      <p:sp>
        <p:nvSpPr>
          <p:cNvPr id="515080" name="Text Box 8"/>
          <p:cNvSpPr txBox="1">
            <a:spLocks noChangeArrowheads="1"/>
          </p:cNvSpPr>
          <p:nvPr/>
        </p:nvSpPr>
        <p:spPr bwMode="auto">
          <a:xfrm>
            <a:off x="533400" y="3429000"/>
            <a:ext cx="86106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dirty="0">
                <a:solidFill>
                  <a:schemeClr val="tx1"/>
                </a:solidFill>
              </a:rPr>
              <a:t> •  This is NOT one of those times ---</a:t>
            </a:r>
          </a:p>
        </p:txBody>
      </p:sp>
      <p:pic>
        <p:nvPicPr>
          <p:cNvPr id="515081" name="Picture 9" descr="V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338638"/>
            <a:ext cx="2971800"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083" name="Text Box 11"/>
          <p:cNvSpPr txBox="1">
            <a:spLocks noChangeArrowheads="1"/>
          </p:cNvSpPr>
          <p:nvPr/>
        </p:nvSpPr>
        <p:spPr bwMode="auto">
          <a:xfrm>
            <a:off x="3810000" y="4267200"/>
            <a:ext cx="5105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dirty="0">
                <a:solidFill>
                  <a:schemeClr val="tx1"/>
                </a:solidFill>
              </a:rPr>
              <a:t> •  ERDs form the foundation of all database modeling</a:t>
            </a:r>
          </a:p>
        </p:txBody>
      </p:sp>
      <p:sp>
        <p:nvSpPr>
          <p:cNvPr id="515084" name="Text Box 12"/>
          <p:cNvSpPr txBox="1">
            <a:spLocks noChangeArrowheads="1"/>
          </p:cNvSpPr>
          <p:nvPr/>
        </p:nvSpPr>
        <p:spPr bwMode="auto">
          <a:xfrm>
            <a:off x="3886200" y="5208588"/>
            <a:ext cx="51054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dirty="0">
                <a:solidFill>
                  <a:schemeClr val="tx1"/>
                </a:solidFill>
              </a:rPr>
              <a:t> •  It is </a:t>
            </a:r>
            <a:r>
              <a:rPr lang="en-US" i="1" u="sng" dirty="0">
                <a:solidFill>
                  <a:schemeClr val="tx1"/>
                </a:solidFill>
              </a:rPr>
              <a:t>IMPOSSIBLE</a:t>
            </a:r>
            <a:r>
              <a:rPr lang="en-US" dirty="0">
                <a:solidFill>
                  <a:schemeClr val="tx1"/>
                </a:solidFill>
              </a:rPr>
              <a:t> to develop a working Database without them </a:t>
            </a:r>
          </a:p>
        </p:txBody>
      </p:sp>
      <p:sp>
        <p:nvSpPr>
          <p:cNvPr id="2" name="Slide Number Placeholder 1"/>
          <p:cNvSpPr>
            <a:spLocks noGrp="1"/>
          </p:cNvSpPr>
          <p:nvPr>
            <p:ph type="sldNum" sz="quarter" idx="12"/>
          </p:nvPr>
        </p:nvSpPr>
        <p:spPr/>
        <p:txBody>
          <a:bodyPr/>
          <a:lstStyle/>
          <a:p>
            <a:fld id="{8AC56D48-9345-4BDE-BA0B-FB696AD706A2}" type="slidenum">
              <a:rPr lang="en-US" smtClean="0"/>
              <a:t>3</a:t>
            </a:fld>
            <a:endParaRPr lang="en-US" dirty="0"/>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1163284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515075"/>
                                        </p:tgtEl>
                                        <p:attrNameLst>
                                          <p:attrName>style.visibility</p:attrName>
                                        </p:attrNameLst>
                                      </p:cBhvr>
                                      <p:to>
                                        <p:strVal val="visible"/>
                                      </p:to>
                                    </p:set>
                                    <p:anim calcmode="lin" valueType="num">
                                      <p:cBhvr>
                                        <p:cTn id="7" dur="500" fill="hold"/>
                                        <p:tgtEl>
                                          <p:spTgt spid="515075"/>
                                        </p:tgtEl>
                                        <p:attrNameLst>
                                          <p:attrName>ppt_x</p:attrName>
                                        </p:attrNameLst>
                                      </p:cBhvr>
                                      <p:tavLst>
                                        <p:tav tm="0">
                                          <p:val>
                                            <p:strVal val="#ppt_x"/>
                                          </p:val>
                                        </p:tav>
                                        <p:tav tm="100000">
                                          <p:val>
                                            <p:strVal val="#ppt_x"/>
                                          </p:val>
                                        </p:tav>
                                      </p:tavLst>
                                    </p:anim>
                                    <p:anim calcmode="lin" valueType="num">
                                      <p:cBhvr>
                                        <p:cTn id="8" dur="500" fill="hold"/>
                                        <p:tgtEl>
                                          <p:spTgt spid="515075"/>
                                        </p:tgtEl>
                                        <p:attrNameLst>
                                          <p:attrName>ppt_y</p:attrName>
                                        </p:attrNameLst>
                                      </p:cBhvr>
                                      <p:tavLst>
                                        <p:tav tm="0">
                                          <p:val>
                                            <p:strVal val="#ppt_y+#ppt_h/2"/>
                                          </p:val>
                                        </p:tav>
                                        <p:tav tm="100000">
                                          <p:val>
                                            <p:strVal val="#ppt_y"/>
                                          </p:val>
                                        </p:tav>
                                      </p:tavLst>
                                    </p:anim>
                                    <p:anim calcmode="lin" valueType="num">
                                      <p:cBhvr>
                                        <p:cTn id="9" dur="500" fill="hold"/>
                                        <p:tgtEl>
                                          <p:spTgt spid="515075"/>
                                        </p:tgtEl>
                                        <p:attrNameLst>
                                          <p:attrName>ppt_w</p:attrName>
                                        </p:attrNameLst>
                                      </p:cBhvr>
                                      <p:tavLst>
                                        <p:tav tm="0">
                                          <p:val>
                                            <p:strVal val="#ppt_w"/>
                                          </p:val>
                                        </p:tav>
                                        <p:tav tm="100000">
                                          <p:val>
                                            <p:strVal val="#ppt_w"/>
                                          </p:val>
                                        </p:tav>
                                      </p:tavLst>
                                    </p:anim>
                                    <p:anim calcmode="lin" valueType="num">
                                      <p:cBhvr>
                                        <p:cTn id="10" dur="500" fill="hold"/>
                                        <p:tgtEl>
                                          <p:spTgt spid="51507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515076"/>
                                        </p:tgtEl>
                                        <p:attrNameLst>
                                          <p:attrName>style.visibility</p:attrName>
                                        </p:attrNameLst>
                                      </p:cBhvr>
                                      <p:to>
                                        <p:strVal val="visible"/>
                                      </p:to>
                                    </p:set>
                                    <p:anim calcmode="lin" valueType="num">
                                      <p:cBhvr additive="base">
                                        <p:cTn id="14" dur="1000" fill="hold"/>
                                        <p:tgtEl>
                                          <p:spTgt spid="515076"/>
                                        </p:tgtEl>
                                        <p:attrNameLst>
                                          <p:attrName>ppt_x</p:attrName>
                                        </p:attrNameLst>
                                      </p:cBhvr>
                                      <p:tavLst>
                                        <p:tav tm="0">
                                          <p:val>
                                            <p:strVal val="0-#ppt_w/2"/>
                                          </p:val>
                                        </p:tav>
                                        <p:tav tm="100000">
                                          <p:val>
                                            <p:strVal val="#ppt_x"/>
                                          </p:val>
                                        </p:tav>
                                      </p:tavLst>
                                    </p:anim>
                                    <p:anim calcmode="lin" valueType="num">
                                      <p:cBhvr additive="base">
                                        <p:cTn id="15" dur="1000" fill="hold"/>
                                        <p:tgtEl>
                                          <p:spTgt spid="515076"/>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515078"/>
                                        </p:tgtEl>
                                        <p:attrNameLst>
                                          <p:attrName>style.visibility</p:attrName>
                                        </p:attrNameLst>
                                      </p:cBhvr>
                                      <p:to>
                                        <p:strVal val="visible"/>
                                      </p:to>
                                    </p:set>
                                    <p:anim calcmode="lin" valueType="num">
                                      <p:cBhvr additive="base">
                                        <p:cTn id="18" dur="1000" fill="hold"/>
                                        <p:tgtEl>
                                          <p:spTgt spid="515078"/>
                                        </p:tgtEl>
                                        <p:attrNameLst>
                                          <p:attrName>ppt_x</p:attrName>
                                        </p:attrNameLst>
                                      </p:cBhvr>
                                      <p:tavLst>
                                        <p:tav tm="0">
                                          <p:val>
                                            <p:strVal val="1+#ppt_w/2"/>
                                          </p:val>
                                        </p:tav>
                                        <p:tav tm="100000">
                                          <p:val>
                                            <p:strVal val="#ppt_x"/>
                                          </p:val>
                                        </p:tav>
                                      </p:tavLst>
                                    </p:anim>
                                    <p:anim calcmode="lin" valueType="num">
                                      <p:cBhvr additive="base">
                                        <p:cTn id="19" dur="1000" fill="hold"/>
                                        <p:tgtEl>
                                          <p:spTgt spid="515078"/>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515077"/>
                                        </p:tgtEl>
                                        <p:attrNameLst>
                                          <p:attrName>style.visibility</p:attrName>
                                        </p:attrNameLst>
                                      </p:cBhvr>
                                      <p:to>
                                        <p:strVal val="visible"/>
                                      </p:to>
                                    </p:set>
                                    <p:animEffect transition="in" filter="slide(fromBottom)">
                                      <p:cBhvr>
                                        <p:cTn id="23" dur="2000"/>
                                        <p:tgtEl>
                                          <p:spTgt spid="5150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15080"/>
                                        </p:tgtEl>
                                        <p:attrNameLst>
                                          <p:attrName>style.visibility</p:attrName>
                                        </p:attrNameLst>
                                      </p:cBhvr>
                                      <p:to>
                                        <p:strVal val="visible"/>
                                      </p:to>
                                    </p:set>
                                    <p:anim calcmode="lin" valueType="num">
                                      <p:cBhvr additive="base">
                                        <p:cTn id="28" dur="1000" fill="hold"/>
                                        <p:tgtEl>
                                          <p:spTgt spid="515080"/>
                                        </p:tgtEl>
                                        <p:attrNameLst>
                                          <p:attrName>ppt_x</p:attrName>
                                        </p:attrNameLst>
                                      </p:cBhvr>
                                      <p:tavLst>
                                        <p:tav tm="0">
                                          <p:val>
                                            <p:strVal val="0-#ppt_w/2"/>
                                          </p:val>
                                        </p:tav>
                                        <p:tav tm="100000">
                                          <p:val>
                                            <p:strVal val="#ppt_x"/>
                                          </p:val>
                                        </p:tav>
                                      </p:tavLst>
                                    </p:anim>
                                    <p:anim calcmode="lin" valueType="num">
                                      <p:cBhvr additive="base">
                                        <p:cTn id="29" dur="1000" fill="hold"/>
                                        <p:tgtEl>
                                          <p:spTgt spid="515080"/>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1000"/>
                            </p:stCondLst>
                            <p:childTnLst>
                              <p:par>
                                <p:cTn id="31" presetID="2" presetClass="entr" presetSubtype="8" fill="hold" nodeType="afterEffect">
                                  <p:stCondLst>
                                    <p:cond delay="0"/>
                                  </p:stCondLst>
                                  <p:childTnLst>
                                    <p:set>
                                      <p:cBhvr>
                                        <p:cTn id="32" dur="1" fill="hold">
                                          <p:stCondLst>
                                            <p:cond delay="0"/>
                                          </p:stCondLst>
                                        </p:cTn>
                                        <p:tgtEl>
                                          <p:spTgt spid="515081"/>
                                        </p:tgtEl>
                                        <p:attrNameLst>
                                          <p:attrName>style.visibility</p:attrName>
                                        </p:attrNameLst>
                                      </p:cBhvr>
                                      <p:to>
                                        <p:strVal val="visible"/>
                                      </p:to>
                                    </p:set>
                                    <p:anim calcmode="lin" valueType="num">
                                      <p:cBhvr additive="base">
                                        <p:cTn id="33" dur="1000" fill="hold"/>
                                        <p:tgtEl>
                                          <p:spTgt spid="515081"/>
                                        </p:tgtEl>
                                        <p:attrNameLst>
                                          <p:attrName>ppt_x</p:attrName>
                                        </p:attrNameLst>
                                      </p:cBhvr>
                                      <p:tavLst>
                                        <p:tav tm="0">
                                          <p:val>
                                            <p:strVal val="0-#ppt_w/2"/>
                                          </p:val>
                                        </p:tav>
                                        <p:tav tm="100000">
                                          <p:val>
                                            <p:strVal val="#ppt_x"/>
                                          </p:val>
                                        </p:tav>
                                      </p:tavLst>
                                    </p:anim>
                                    <p:anim calcmode="lin" valueType="num">
                                      <p:cBhvr additive="base">
                                        <p:cTn id="34" dur="1000" fill="hold"/>
                                        <p:tgtEl>
                                          <p:spTgt spid="51508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515083"/>
                                        </p:tgtEl>
                                        <p:attrNameLst>
                                          <p:attrName>style.visibility</p:attrName>
                                        </p:attrNameLst>
                                      </p:cBhvr>
                                      <p:to>
                                        <p:strVal val="visible"/>
                                      </p:to>
                                    </p:set>
                                    <p:anim calcmode="lin" valueType="num">
                                      <p:cBhvr additive="base">
                                        <p:cTn id="37" dur="1000" fill="hold"/>
                                        <p:tgtEl>
                                          <p:spTgt spid="515083"/>
                                        </p:tgtEl>
                                        <p:attrNameLst>
                                          <p:attrName>ppt_x</p:attrName>
                                        </p:attrNameLst>
                                      </p:cBhvr>
                                      <p:tavLst>
                                        <p:tav tm="0">
                                          <p:val>
                                            <p:strVal val="1+#ppt_w/2"/>
                                          </p:val>
                                        </p:tav>
                                        <p:tav tm="100000">
                                          <p:val>
                                            <p:strVal val="#ppt_x"/>
                                          </p:val>
                                        </p:tav>
                                      </p:tavLst>
                                    </p:anim>
                                    <p:anim calcmode="lin" valueType="num">
                                      <p:cBhvr additive="base">
                                        <p:cTn id="38" dur="1000" fill="hold"/>
                                        <p:tgtEl>
                                          <p:spTgt spid="51508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
                            </p:stCondLst>
                            <p:childTnLst>
                              <p:par>
                                <p:cTn id="40" presetID="2" presetClass="entr" presetSubtype="2" fill="hold" grpId="0" nodeType="afterEffect">
                                  <p:stCondLst>
                                    <p:cond delay="0"/>
                                  </p:stCondLst>
                                  <p:childTnLst>
                                    <p:set>
                                      <p:cBhvr>
                                        <p:cTn id="41" dur="1" fill="hold">
                                          <p:stCondLst>
                                            <p:cond delay="0"/>
                                          </p:stCondLst>
                                        </p:cTn>
                                        <p:tgtEl>
                                          <p:spTgt spid="515084"/>
                                        </p:tgtEl>
                                        <p:attrNameLst>
                                          <p:attrName>style.visibility</p:attrName>
                                        </p:attrNameLst>
                                      </p:cBhvr>
                                      <p:to>
                                        <p:strVal val="visible"/>
                                      </p:to>
                                    </p:set>
                                    <p:anim calcmode="lin" valueType="num">
                                      <p:cBhvr additive="base">
                                        <p:cTn id="42" dur="1000" fill="hold"/>
                                        <p:tgtEl>
                                          <p:spTgt spid="515084"/>
                                        </p:tgtEl>
                                        <p:attrNameLst>
                                          <p:attrName>ppt_x</p:attrName>
                                        </p:attrNameLst>
                                      </p:cBhvr>
                                      <p:tavLst>
                                        <p:tav tm="0">
                                          <p:val>
                                            <p:strVal val="1+#ppt_w/2"/>
                                          </p:val>
                                        </p:tav>
                                        <p:tav tm="100000">
                                          <p:val>
                                            <p:strVal val="#ppt_x"/>
                                          </p:val>
                                        </p:tav>
                                      </p:tavLst>
                                    </p:anim>
                                    <p:anim calcmode="lin" valueType="num">
                                      <p:cBhvr additive="base">
                                        <p:cTn id="43" dur="1000" fill="hold"/>
                                        <p:tgtEl>
                                          <p:spTgt spid="515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autoUpdateAnimBg="0"/>
      <p:bldP spid="515076" grpId="0" autoUpdateAnimBg="0"/>
      <p:bldP spid="515077" grpId="0"/>
      <p:bldP spid="515080" grpId="0" autoUpdateAnimBg="0"/>
      <p:bldP spid="515083" grpId="0" autoUpdateAnimBg="0"/>
      <p:bldP spid="5150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dirty="0" smtClean="0"/>
              <a:t>CIS </a:t>
            </a:r>
            <a:r>
              <a:rPr lang="en-US" i="1" dirty="0" smtClean="0"/>
              <a:t>4365                            </a:t>
            </a:r>
            <a:r>
              <a:rPr lang="en-US" i="1" dirty="0" smtClean="0"/>
              <a:t>Entity Relationship Diagrams</a:t>
            </a:r>
            <a:endParaRPr lang="en-US" dirty="0"/>
          </a:p>
        </p:txBody>
      </p:sp>
      <p:sp>
        <p:nvSpPr>
          <p:cNvPr id="9" name="Text Box 32"/>
          <p:cNvSpPr txBox="1">
            <a:spLocks noChangeArrowheads="1"/>
          </p:cNvSpPr>
          <p:nvPr/>
        </p:nvSpPr>
        <p:spPr bwMode="auto">
          <a:xfrm>
            <a:off x="685800" y="11430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Your Output should appear as:</a:t>
            </a:r>
            <a:endParaRPr lang="en-US" sz="2000" b="0" dirty="0">
              <a:solidFill>
                <a:schemeClr val="tx1"/>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11160"/>
            <a:ext cx="4571145" cy="5170640"/>
          </a:xfrm>
          <a:prstGeom prst="rect">
            <a:avLst/>
          </a:prstGeom>
        </p:spPr>
      </p:pic>
    </p:spTree>
    <p:extLst>
      <p:ext uri="{BB962C8B-B14F-4D97-AF65-F5344CB8AC3E}">
        <p14:creationId xmlns:p14="http://schemas.microsoft.com/office/powerpoint/2010/main" val="193007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sym typeface="Symbol" pitchFamily="18" charset="2"/>
              </a:rPr>
              <a:t>Degree </a:t>
            </a:r>
            <a:r>
              <a:rPr lang="en-US" sz="2600" dirty="0">
                <a:solidFill>
                  <a:srgbClr val="C00000"/>
                </a:solidFill>
                <a:sym typeface="Symbol" pitchFamily="18" charset="2"/>
              </a:rPr>
              <a:t>of Relationship: </a:t>
            </a:r>
            <a:r>
              <a:rPr lang="en-US" sz="2600" b="0" dirty="0">
                <a:solidFill>
                  <a:schemeClr val="tx1"/>
                </a:solidFill>
                <a:sym typeface="Symbol" pitchFamily="18" charset="2"/>
              </a:rPr>
              <a:t>Number of Entities Participating</a:t>
            </a:r>
            <a:endParaRPr lang="en-US" sz="2600" b="0" dirty="0">
              <a:solidFill>
                <a:schemeClr val="tx1"/>
              </a:solidFill>
            </a:endParaRP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31</a:t>
            </a:fld>
            <a:endParaRPr lang="en-US"/>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101" name="Text Box 32"/>
          <p:cNvSpPr txBox="1">
            <a:spLocks noChangeArrowheads="1"/>
          </p:cNvSpPr>
          <p:nvPr/>
        </p:nvSpPr>
        <p:spPr bwMode="auto">
          <a:xfrm>
            <a:off x="685800" y="1290935"/>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400" dirty="0">
                <a:solidFill>
                  <a:schemeClr val="tx1"/>
                </a:solidFill>
              </a:rPr>
              <a:t>• </a:t>
            </a:r>
            <a:r>
              <a:rPr lang="en-US" sz="2400" dirty="0" smtClean="0">
                <a:solidFill>
                  <a:srgbClr val="002060"/>
                </a:solidFill>
              </a:rPr>
              <a:t>Other Relationships</a:t>
            </a:r>
            <a:endParaRPr lang="en-US" sz="2400" b="0" dirty="0">
              <a:solidFill>
                <a:schemeClr val="tx1"/>
              </a:solidFill>
            </a:endParaRPr>
          </a:p>
        </p:txBody>
      </p:sp>
      <p:grpSp>
        <p:nvGrpSpPr>
          <p:cNvPr id="67" name="Group 66"/>
          <p:cNvGrpSpPr/>
          <p:nvPr/>
        </p:nvGrpSpPr>
        <p:grpSpPr>
          <a:xfrm>
            <a:off x="1524000" y="1828800"/>
            <a:ext cx="6477000" cy="838200"/>
            <a:chOff x="1524000" y="1828800"/>
            <a:chExt cx="6477000" cy="838200"/>
          </a:xfrm>
        </p:grpSpPr>
        <p:grpSp>
          <p:nvGrpSpPr>
            <p:cNvPr id="66" name="Group 65"/>
            <p:cNvGrpSpPr/>
            <p:nvPr/>
          </p:nvGrpSpPr>
          <p:grpSpPr>
            <a:xfrm>
              <a:off x="1524000" y="1828800"/>
              <a:ext cx="2133600" cy="838200"/>
              <a:chOff x="1371600" y="1828800"/>
              <a:chExt cx="2133600" cy="838200"/>
            </a:xfrm>
          </p:grpSpPr>
          <p:sp>
            <p:nvSpPr>
              <p:cNvPr id="109" name="Line 30"/>
              <p:cNvSpPr>
                <a:spLocks noChangeShapeType="1"/>
              </p:cNvSpPr>
              <p:nvPr/>
            </p:nvSpPr>
            <p:spPr bwMode="auto">
              <a:xfrm flipV="1">
                <a:off x="1828800" y="1828800"/>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65" name="Group 64"/>
              <p:cNvGrpSpPr/>
              <p:nvPr/>
            </p:nvGrpSpPr>
            <p:grpSpPr>
              <a:xfrm>
                <a:off x="1371600" y="1828800"/>
                <a:ext cx="2133600" cy="838200"/>
                <a:chOff x="1371600" y="1828800"/>
                <a:chExt cx="2133600" cy="838200"/>
              </a:xfrm>
            </p:grpSpPr>
            <p:sp>
              <p:nvSpPr>
                <p:cNvPr id="2" name="Rectangle 1"/>
                <p:cNvSpPr/>
                <p:nvPr/>
              </p:nvSpPr>
              <p:spPr>
                <a:xfrm>
                  <a:off x="1371600" y="2057399"/>
                  <a:ext cx="838200" cy="3592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Line 30"/>
                <p:cNvSpPr>
                  <a:spLocks noChangeShapeType="1"/>
                </p:cNvSpPr>
                <p:nvPr/>
              </p:nvSpPr>
              <p:spPr bwMode="auto">
                <a:xfrm flipV="1">
                  <a:off x="1600200" y="25146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64" name="Group 63"/>
                <p:cNvGrpSpPr/>
                <p:nvPr/>
              </p:nvGrpSpPr>
              <p:grpSpPr>
                <a:xfrm>
                  <a:off x="1600200" y="1828800"/>
                  <a:ext cx="1905000" cy="838200"/>
                  <a:chOff x="1600200" y="1828800"/>
                  <a:chExt cx="1905000" cy="838200"/>
                </a:xfrm>
              </p:grpSpPr>
              <p:sp>
                <p:nvSpPr>
                  <p:cNvPr id="108" name="Line 30"/>
                  <p:cNvSpPr>
                    <a:spLocks noChangeShapeType="1"/>
                  </p:cNvSpPr>
                  <p:nvPr/>
                </p:nvSpPr>
                <p:spPr bwMode="auto">
                  <a:xfrm flipV="1">
                    <a:off x="1828800" y="2438400"/>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30"/>
                  <p:cNvSpPr>
                    <a:spLocks noChangeShapeType="1"/>
                  </p:cNvSpPr>
                  <p:nvPr/>
                </p:nvSpPr>
                <p:spPr bwMode="auto">
                  <a:xfrm flipV="1">
                    <a:off x="2971800" y="1828800"/>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1" name="Group 30"/>
                  <p:cNvGrpSpPr/>
                  <p:nvPr/>
                </p:nvGrpSpPr>
                <p:grpSpPr>
                  <a:xfrm>
                    <a:off x="1600200" y="1828800"/>
                    <a:ext cx="1905000" cy="838200"/>
                    <a:chOff x="1600200" y="1828800"/>
                    <a:chExt cx="1905000" cy="838200"/>
                  </a:xfrm>
                </p:grpSpPr>
                <p:grpSp>
                  <p:nvGrpSpPr>
                    <p:cNvPr id="6" name="Group 5"/>
                    <p:cNvGrpSpPr/>
                    <p:nvPr/>
                  </p:nvGrpSpPr>
                  <p:grpSpPr>
                    <a:xfrm>
                      <a:off x="2438400" y="2057399"/>
                      <a:ext cx="1066800" cy="364672"/>
                      <a:chOff x="2590800" y="5105400"/>
                      <a:chExt cx="1066800" cy="533400"/>
                    </a:xfrm>
                  </p:grpSpPr>
                  <p:sp>
                    <p:nvSpPr>
                      <p:cNvPr id="14364" name="Line 84"/>
                      <p:cNvSpPr>
                        <a:spLocks noChangeShapeType="1"/>
                      </p:cNvSpPr>
                      <p:nvPr/>
                    </p:nvSpPr>
                    <p:spPr bwMode="auto">
                      <a:xfrm flipV="1">
                        <a:off x="3124200" y="54102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5" name="Line 85"/>
                      <p:cNvSpPr>
                        <a:spLocks noChangeShapeType="1"/>
                      </p:cNvSpPr>
                      <p:nvPr/>
                    </p:nvSpPr>
                    <p:spPr bwMode="auto">
                      <a:xfrm>
                        <a:off x="2590800" y="54102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86"/>
                      <p:cNvSpPr>
                        <a:spLocks noChangeShapeType="1"/>
                      </p:cNvSpPr>
                      <p:nvPr/>
                    </p:nvSpPr>
                    <p:spPr bwMode="auto">
                      <a:xfrm flipV="1">
                        <a:off x="2590800" y="51054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8" name="Line 88"/>
                      <p:cNvSpPr>
                        <a:spLocks noChangeShapeType="1"/>
                      </p:cNvSpPr>
                      <p:nvPr/>
                    </p:nvSpPr>
                    <p:spPr bwMode="auto">
                      <a:xfrm>
                        <a:off x="3124200" y="51054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1" name="Line 30"/>
                    <p:cNvSpPr>
                      <a:spLocks noChangeShapeType="1"/>
                    </p:cNvSpPr>
                    <p:nvPr/>
                  </p:nvSpPr>
                  <p:spPr bwMode="auto">
                    <a:xfrm flipV="1">
                      <a:off x="2971800" y="2438400"/>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30"/>
                    <p:cNvSpPr>
                      <a:spLocks noChangeShapeType="1"/>
                    </p:cNvSpPr>
                    <p:nvPr/>
                  </p:nvSpPr>
                  <p:spPr bwMode="auto">
                    <a:xfrm>
                      <a:off x="1828800" y="1828800"/>
                      <a:ext cx="1143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30"/>
                    <p:cNvSpPr>
                      <a:spLocks noChangeShapeType="1"/>
                    </p:cNvSpPr>
                    <p:nvPr/>
                  </p:nvSpPr>
                  <p:spPr bwMode="auto">
                    <a:xfrm>
                      <a:off x="1828800" y="2667000"/>
                      <a:ext cx="1143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8" name="Group 7"/>
                    <p:cNvGrpSpPr/>
                    <p:nvPr/>
                  </p:nvGrpSpPr>
                  <p:grpSpPr>
                    <a:xfrm>
                      <a:off x="1600200" y="1904998"/>
                      <a:ext cx="381000" cy="152402"/>
                      <a:chOff x="1600200" y="1904998"/>
                      <a:chExt cx="381000" cy="152402"/>
                    </a:xfrm>
                  </p:grpSpPr>
                  <p:sp>
                    <p:nvSpPr>
                      <p:cNvPr id="115"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sp>
          <p:nvSpPr>
            <p:cNvPr id="117" name="Text Box 102"/>
            <p:cNvSpPr txBox="1">
              <a:spLocks noChangeArrowheads="1"/>
            </p:cNvSpPr>
            <p:nvPr/>
          </p:nvSpPr>
          <p:spPr bwMode="auto">
            <a:xfrm>
              <a:off x="4038600" y="1981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a </a:t>
              </a:r>
              <a:r>
                <a:rPr lang="en-US" sz="2400" dirty="0" smtClean="0">
                  <a:solidFill>
                    <a:schemeClr val="tx1"/>
                  </a:solidFill>
                </a:rPr>
                <a:t>1:M </a:t>
              </a:r>
              <a:r>
                <a:rPr lang="en-US" sz="2400" dirty="0" smtClean="0">
                  <a:solidFill>
                    <a:srgbClr val="C00000"/>
                  </a:solidFill>
                </a:rPr>
                <a:t>Unary </a:t>
              </a:r>
              <a:r>
                <a:rPr lang="en-US" sz="2400" dirty="0">
                  <a:solidFill>
                    <a:schemeClr val="tx1"/>
                  </a:solidFill>
                </a:rPr>
                <a:t>Relationship</a:t>
              </a:r>
            </a:p>
          </p:txBody>
        </p:sp>
      </p:grpSp>
      <p:grpSp>
        <p:nvGrpSpPr>
          <p:cNvPr id="68" name="Group 67"/>
          <p:cNvGrpSpPr/>
          <p:nvPr/>
        </p:nvGrpSpPr>
        <p:grpSpPr>
          <a:xfrm>
            <a:off x="762000" y="2965161"/>
            <a:ext cx="8001000" cy="1073439"/>
            <a:chOff x="762000" y="2965161"/>
            <a:chExt cx="8001000" cy="1073439"/>
          </a:xfrm>
        </p:grpSpPr>
        <p:grpSp>
          <p:nvGrpSpPr>
            <p:cNvPr id="30" name="Group 29"/>
            <p:cNvGrpSpPr/>
            <p:nvPr/>
          </p:nvGrpSpPr>
          <p:grpSpPr>
            <a:xfrm>
              <a:off x="762000" y="2965161"/>
              <a:ext cx="3505200" cy="1073439"/>
              <a:chOff x="762000" y="2895600"/>
              <a:chExt cx="3505200" cy="1073439"/>
            </a:xfrm>
          </p:grpSpPr>
          <p:sp>
            <p:nvSpPr>
              <p:cNvPr id="130" name="Line 30"/>
              <p:cNvSpPr>
                <a:spLocks noChangeShapeType="1"/>
              </p:cNvSpPr>
              <p:nvPr/>
            </p:nvSpPr>
            <p:spPr bwMode="auto">
              <a:xfrm>
                <a:off x="3048000" y="38100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1" name="Line 30"/>
              <p:cNvSpPr>
                <a:spLocks noChangeShapeType="1"/>
              </p:cNvSpPr>
              <p:nvPr/>
            </p:nvSpPr>
            <p:spPr bwMode="auto">
              <a:xfrm>
                <a:off x="1600200" y="38100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12"/>
              <p:cNvGrpSpPr/>
              <p:nvPr/>
            </p:nvGrpSpPr>
            <p:grpSpPr>
              <a:xfrm>
                <a:off x="762000" y="2895600"/>
                <a:ext cx="3505200" cy="1073439"/>
                <a:chOff x="762000" y="2895600"/>
                <a:chExt cx="3505200" cy="1073439"/>
              </a:xfrm>
            </p:grpSpPr>
            <p:grpSp>
              <p:nvGrpSpPr>
                <p:cNvPr id="119" name="Group 118"/>
                <p:cNvGrpSpPr/>
                <p:nvPr/>
              </p:nvGrpSpPr>
              <p:grpSpPr>
                <a:xfrm>
                  <a:off x="1981200" y="3597728"/>
                  <a:ext cx="1066800" cy="364672"/>
                  <a:chOff x="2590800" y="5105400"/>
                  <a:chExt cx="1066800" cy="533400"/>
                </a:xfrm>
              </p:grpSpPr>
              <p:sp>
                <p:nvSpPr>
                  <p:cNvPr id="120" name="Line 84"/>
                  <p:cNvSpPr>
                    <a:spLocks noChangeShapeType="1"/>
                  </p:cNvSpPr>
                  <p:nvPr/>
                </p:nvSpPr>
                <p:spPr bwMode="auto">
                  <a:xfrm flipV="1">
                    <a:off x="3124200" y="54102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1" name="Line 85"/>
                  <p:cNvSpPr>
                    <a:spLocks noChangeShapeType="1"/>
                  </p:cNvSpPr>
                  <p:nvPr/>
                </p:nvSpPr>
                <p:spPr bwMode="auto">
                  <a:xfrm>
                    <a:off x="2590800" y="54102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86"/>
                  <p:cNvSpPr>
                    <a:spLocks noChangeShapeType="1"/>
                  </p:cNvSpPr>
                  <p:nvPr/>
                </p:nvSpPr>
                <p:spPr bwMode="auto">
                  <a:xfrm flipV="1">
                    <a:off x="2590800" y="51054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3" name="Line 88"/>
                  <p:cNvSpPr>
                    <a:spLocks noChangeShapeType="1"/>
                  </p:cNvSpPr>
                  <p:nvPr/>
                </p:nvSpPr>
                <p:spPr bwMode="auto">
                  <a:xfrm>
                    <a:off x="3124200" y="51054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 name="Group 10"/>
                <p:cNvGrpSpPr/>
                <p:nvPr/>
              </p:nvGrpSpPr>
              <p:grpSpPr>
                <a:xfrm>
                  <a:off x="2133600" y="2895600"/>
                  <a:ext cx="838200" cy="702128"/>
                  <a:chOff x="2133600" y="2895600"/>
                  <a:chExt cx="838200" cy="702128"/>
                </a:xfrm>
              </p:grpSpPr>
              <p:sp>
                <p:nvSpPr>
                  <p:cNvPr id="118" name="Rectangle 117"/>
                  <p:cNvSpPr/>
                  <p:nvPr/>
                </p:nvSpPr>
                <p:spPr>
                  <a:xfrm>
                    <a:off x="2133600" y="2895600"/>
                    <a:ext cx="838200" cy="359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rot="10800000">
                    <a:off x="2353807" y="3252114"/>
                    <a:ext cx="381000" cy="152402"/>
                    <a:chOff x="1600200" y="1904998"/>
                    <a:chExt cx="381000" cy="152402"/>
                  </a:xfrm>
                </p:grpSpPr>
                <p:sp>
                  <p:nvSpPr>
                    <p:cNvPr id="125"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6"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7" name="Line 30"/>
                  <p:cNvSpPr>
                    <a:spLocks noChangeShapeType="1"/>
                  </p:cNvSpPr>
                  <p:nvPr/>
                </p:nvSpPr>
                <p:spPr bwMode="auto">
                  <a:xfrm flipV="1">
                    <a:off x="2506206" y="3238500"/>
                    <a:ext cx="0" cy="35922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8" name="Rectangle 127"/>
                <p:cNvSpPr/>
                <p:nvPr/>
              </p:nvSpPr>
              <p:spPr>
                <a:xfrm>
                  <a:off x="3429000" y="3603171"/>
                  <a:ext cx="838200" cy="359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762000" y="3603171"/>
                  <a:ext cx="838200" cy="359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rot="5400000">
                  <a:off x="1514709" y="3673530"/>
                  <a:ext cx="381000" cy="210018"/>
                  <a:chOff x="1600200" y="1904998"/>
                  <a:chExt cx="381000" cy="152402"/>
                </a:xfrm>
              </p:grpSpPr>
              <p:sp>
                <p:nvSpPr>
                  <p:cNvPr id="133"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5" name="Group 134"/>
                <p:cNvGrpSpPr/>
                <p:nvPr/>
              </p:nvGrpSpPr>
              <p:grpSpPr>
                <a:xfrm rot="16200000">
                  <a:off x="3178030" y="3718070"/>
                  <a:ext cx="311441" cy="190498"/>
                  <a:chOff x="1600200" y="1904998"/>
                  <a:chExt cx="381000" cy="152402"/>
                </a:xfrm>
              </p:grpSpPr>
              <p:sp>
                <p:nvSpPr>
                  <p:cNvPr id="136"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7"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170" name="Text Box 102"/>
            <p:cNvSpPr txBox="1">
              <a:spLocks noChangeArrowheads="1"/>
            </p:cNvSpPr>
            <p:nvPr/>
          </p:nvSpPr>
          <p:spPr bwMode="auto">
            <a:xfrm>
              <a:off x="4152900" y="3195935"/>
              <a:ext cx="461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a </a:t>
              </a:r>
              <a:r>
                <a:rPr lang="en-US" sz="2400" dirty="0" smtClean="0">
                  <a:solidFill>
                    <a:schemeClr val="tx1"/>
                  </a:solidFill>
                </a:rPr>
                <a:t>M:M:M </a:t>
              </a:r>
              <a:r>
                <a:rPr lang="en-US" sz="2400" dirty="0" smtClean="0">
                  <a:solidFill>
                    <a:srgbClr val="C00000"/>
                  </a:solidFill>
                </a:rPr>
                <a:t>Ternary </a:t>
              </a:r>
              <a:r>
                <a:rPr lang="en-US" sz="2400" dirty="0" smtClean="0">
                  <a:solidFill>
                    <a:schemeClr val="tx1"/>
                  </a:solidFill>
                </a:rPr>
                <a:t>Relationship</a:t>
              </a:r>
              <a:endParaRPr lang="en-US" sz="2400" dirty="0">
                <a:solidFill>
                  <a:schemeClr val="tx1"/>
                </a:solidFill>
              </a:endParaRPr>
            </a:p>
          </p:txBody>
        </p:sp>
      </p:grpSp>
      <p:grpSp>
        <p:nvGrpSpPr>
          <p:cNvPr id="70" name="Group 69"/>
          <p:cNvGrpSpPr/>
          <p:nvPr/>
        </p:nvGrpSpPr>
        <p:grpSpPr>
          <a:xfrm>
            <a:off x="762000" y="4343400"/>
            <a:ext cx="8191500" cy="1752600"/>
            <a:chOff x="838200" y="4495800"/>
            <a:chExt cx="8191500" cy="1752600"/>
          </a:xfrm>
        </p:grpSpPr>
        <p:grpSp>
          <p:nvGrpSpPr>
            <p:cNvPr id="69" name="Group 68"/>
            <p:cNvGrpSpPr/>
            <p:nvPr/>
          </p:nvGrpSpPr>
          <p:grpSpPr>
            <a:xfrm>
              <a:off x="838200" y="4495800"/>
              <a:ext cx="3505200" cy="1752600"/>
              <a:chOff x="838200" y="4495800"/>
              <a:chExt cx="3505200" cy="1752600"/>
            </a:xfrm>
          </p:grpSpPr>
          <p:grpSp>
            <p:nvGrpSpPr>
              <p:cNvPr id="139" name="Group 138"/>
              <p:cNvGrpSpPr/>
              <p:nvPr/>
            </p:nvGrpSpPr>
            <p:grpSpPr>
              <a:xfrm rot="10800000">
                <a:off x="2133600" y="5546272"/>
                <a:ext cx="838200" cy="702128"/>
                <a:chOff x="2133600" y="2895600"/>
                <a:chExt cx="838200" cy="702128"/>
              </a:xfrm>
            </p:grpSpPr>
            <p:sp>
              <p:nvSpPr>
                <p:cNvPr id="140" name="Rectangle 139"/>
                <p:cNvSpPr/>
                <p:nvPr/>
              </p:nvSpPr>
              <p:spPr>
                <a:xfrm>
                  <a:off x="2133600" y="2895600"/>
                  <a:ext cx="838200" cy="359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rot="10800000">
                  <a:off x="2353807" y="3252114"/>
                  <a:ext cx="381000" cy="152402"/>
                  <a:chOff x="1600200" y="1904998"/>
                  <a:chExt cx="381000" cy="152402"/>
                </a:xfrm>
              </p:grpSpPr>
              <p:sp>
                <p:nvSpPr>
                  <p:cNvPr id="143"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2" name="Line 30"/>
                <p:cNvSpPr>
                  <a:spLocks noChangeShapeType="1"/>
                </p:cNvSpPr>
                <p:nvPr/>
              </p:nvSpPr>
              <p:spPr bwMode="auto">
                <a:xfrm flipV="1">
                  <a:off x="2506206" y="3238500"/>
                  <a:ext cx="0" cy="35922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 name="Group 14"/>
              <p:cNvGrpSpPr/>
              <p:nvPr/>
            </p:nvGrpSpPr>
            <p:grpSpPr>
              <a:xfrm>
                <a:off x="838200" y="4495800"/>
                <a:ext cx="3505200" cy="1073439"/>
                <a:chOff x="838200" y="4489161"/>
                <a:chExt cx="3505200" cy="1073439"/>
              </a:xfrm>
            </p:grpSpPr>
            <p:grpSp>
              <p:nvGrpSpPr>
                <p:cNvPr id="146" name="Group 145"/>
                <p:cNvGrpSpPr/>
                <p:nvPr/>
              </p:nvGrpSpPr>
              <p:grpSpPr>
                <a:xfrm>
                  <a:off x="838200" y="4489161"/>
                  <a:ext cx="3505200" cy="1073439"/>
                  <a:chOff x="762000" y="2895600"/>
                  <a:chExt cx="3505200" cy="1073439"/>
                </a:xfrm>
              </p:grpSpPr>
              <p:grpSp>
                <p:nvGrpSpPr>
                  <p:cNvPr id="147" name="Group 146"/>
                  <p:cNvGrpSpPr/>
                  <p:nvPr/>
                </p:nvGrpSpPr>
                <p:grpSpPr>
                  <a:xfrm>
                    <a:off x="1981200" y="3597728"/>
                    <a:ext cx="1066800" cy="364672"/>
                    <a:chOff x="2590800" y="5105400"/>
                    <a:chExt cx="1066800" cy="533400"/>
                  </a:xfrm>
                </p:grpSpPr>
                <p:sp>
                  <p:nvSpPr>
                    <p:cNvPr id="162" name="Line 84"/>
                    <p:cNvSpPr>
                      <a:spLocks noChangeShapeType="1"/>
                    </p:cNvSpPr>
                    <p:nvPr/>
                  </p:nvSpPr>
                  <p:spPr bwMode="auto">
                    <a:xfrm flipV="1">
                      <a:off x="3124200" y="54102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3" name="Line 85"/>
                    <p:cNvSpPr>
                      <a:spLocks noChangeShapeType="1"/>
                    </p:cNvSpPr>
                    <p:nvPr/>
                  </p:nvSpPr>
                  <p:spPr bwMode="auto">
                    <a:xfrm>
                      <a:off x="2590800" y="54102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 name="Line 86"/>
                    <p:cNvSpPr>
                      <a:spLocks noChangeShapeType="1"/>
                    </p:cNvSpPr>
                    <p:nvPr/>
                  </p:nvSpPr>
                  <p:spPr bwMode="auto">
                    <a:xfrm flipV="1">
                      <a:off x="2590800" y="51054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5" name="Line 88"/>
                    <p:cNvSpPr>
                      <a:spLocks noChangeShapeType="1"/>
                    </p:cNvSpPr>
                    <p:nvPr/>
                  </p:nvSpPr>
                  <p:spPr bwMode="auto">
                    <a:xfrm>
                      <a:off x="3124200" y="51054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8" name="Group 147"/>
                  <p:cNvGrpSpPr/>
                  <p:nvPr/>
                </p:nvGrpSpPr>
                <p:grpSpPr>
                  <a:xfrm>
                    <a:off x="2133600" y="2895600"/>
                    <a:ext cx="838200" cy="702128"/>
                    <a:chOff x="2133600" y="2895600"/>
                    <a:chExt cx="838200" cy="702128"/>
                  </a:xfrm>
                </p:grpSpPr>
                <p:sp>
                  <p:nvSpPr>
                    <p:cNvPr id="157" name="Rectangle 156"/>
                    <p:cNvSpPr/>
                    <p:nvPr/>
                  </p:nvSpPr>
                  <p:spPr>
                    <a:xfrm>
                      <a:off x="2133600" y="2895600"/>
                      <a:ext cx="838200" cy="359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p:cNvGrpSpPr/>
                    <p:nvPr/>
                  </p:nvGrpSpPr>
                  <p:grpSpPr>
                    <a:xfrm rot="10800000">
                      <a:off x="2353807" y="3252114"/>
                      <a:ext cx="381000" cy="152402"/>
                      <a:chOff x="1600200" y="1904998"/>
                      <a:chExt cx="381000" cy="152402"/>
                    </a:xfrm>
                  </p:grpSpPr>
                  <p:sp>
                    <p:nvSpPr>
                      <p:cNvPr id="160"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1"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59" name="Line 30"/>
                    <p:cNvSpPr>
                      <a:spLocks noChangeShapeType="1"/>
                    </p:cNvSpPr>
                    <p:nvPr/>
                  </p:nvSpPr>
                  <p:spPr bwMode="auto">
                    <a:xfrm flipV="1">
                      <a:off x="2506206" y="3238500"/>
                      <a:ext cx="0" cy="35922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9" name="Rectangle 148"/>
                  <p:cNvSpPr/>
                  <p:nvPr/>
                </p:nvSpPr>
                <p:spPr>
                  <a:xfrm>
                    <a:off x="3429000" y="3603171"/>
                    <a:ext cx="838200" cy="359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762000" y="3603171"/>
                    <a:ext cx="838200" cy="3592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rot="5400000">
                    <a:off x="1514709" y="3673530"/>
                    <a:ext cx="381000" cy="210018"/>
                    <a:chOff x="1600200" y="1904998"/>
                    <a:chExt cx="381000" cy="152402"/>
                  </a:xfrm>
                </p:grpSpPr>
                <p:sp>
                  <p:nvSpPr>
                    <p:cNvPr id="155"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52" name="Group 151"/>
                  <p:cNvGrpSpPr/>
                  <p:nvPr/>
                </p:nvGrpSpPr>
                <p:grpSpPr>
                  <a:xfrm rot="16200000">
                    <a:off x="3178030" y="3718070"/>
                    <a:ext cx="311441" cy="190498"/>
                    <a:chOff x="1600200" y="1904998"/>
                    <a:chExt cx="381000" cy="152402"/>
                  </a:xfrm>
                </p:grpSpPr>
                <p:sp>
                  <p:nvSpPr>
                    <p:cNvPr id="153" name="Line 30"/>
                    <p:cNvSpPr>
                      <a:spLocks noChangeShapeType="1"/>
                    </p:cNvSpPr>
                    <p:nvPr/>
                  </p:nvSpPr>
                  <p:spPr bwMode="auto">
                    <a:xfrm flipV="1">
                      <a:off x="1600200" y="1905000"/>
                      <a:ext cx="228600" cy="152399"/>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 name="Line 30"/>
                    <p:cNvSpPr>
                      <a:spLocks noChangeShapeType="1"/>
                    </p:cNvSpPr>
                    <p:nvPr/>
                  </p:nvSpPr>
                  <p:spPr bwMode="auto">
                    <a:xfrm>
                      <a:off x="1828800" y="1904998"/>
                      <a:ext cx="152400" cy="15240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66" name="Line 30"/>
                <p:cNvSpPr>
                  <a:spLocks noChangeShapeType="1"/>
                </p:cNvSpPr>
                <p:nvPr/>
              </p:nvSpPr>
              <p:spPr bwMode="auto">
                <a:xfrm>
                  <a:off x="1676400" y="54102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7" name="Line 30"/>
                <p:cNvSpPr>
                  <a:spLocks noChangeShapeType="1"/>
                </p:cNvSpPr>
                <p:nvPr/>
              </p:nvSpPr>
              <p:spPr bwMode="auto">
                <a:xfrm>
                  <a:off x="3124200" y="54102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71" name="Text Box 102"/>
            <p:cNvSpPr txBox="1">
              <a:spLocks noChangeArrowheads="1"/>
            </p:cNvSpPr>
            <p:nvPr/>
          </p:nvSpPr>
          <p:spPr bwMode="auto">
            <a:xfrm>
              <a:off x="4419600" y="5105400"/>
              <a:ext cx="4610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a </a:t>
              </a:r>
              <a:r>
                <a:rPr lang="en-US" sz="2400" dirty="0" smtClean="0">
                  <a:solidFill>
                    <a:schemeClr val="tx1"/>
                  </a:solidFill>
                </a:rPr>
                <a:t>M:M:M:M Relationship </a:t>
              </a:r>
              <a:r>
                <a:rPr lang="en-US" sz="2400" dirty="0" smtClean="0">
                  <a:solidFill>
                    <a:srgbClr val="C00000"/>
                  </a:solidFill>
                </a:rPr>
                <a:t>Degree Four</a:t>
              </a:r>
              <a:endParaRPr lang="en-US" sz="2400" dirty="0">
                <a:solidFill>
                  <a:schemeClr val="tx1"/>
                </a:solidFill>
              </a:endParaRPr>
            </a:p>
          </p:txBody>
        </p:sp>
      </p:grpSp>
      <p:sp>
        <p:nvSpPr>
          <p:cNvPr id="180" name="Text Box 5"/>
          <p:cNvSpPr txBox="1">
            <a:spLocks noChangeArrowheads="1"/>
          </p:cNvSpPr>
          <p:nvPr/>
        </p:nvSpPr>
        <p:spPr bwMode="auto">
          <a:xfrm>
            <a:off x="3574142" y="6019800"/>
            <a:ext cx="537935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ts val="2300"/>
              </a:lnSpc>
              <a:spcBef>
                <a:spcPct val="50000"/>
              </a:spcBef>
            </a:pPr>
            <a:r>
              <a:rPr lang="en-US" sz="2000" b="0" dirty="0" smtClean="0">
                <a:solidFill>
                  <a:srgbClr val="C00000"/>
                </a:solidFill>
                <a:latin typeface="+mn-lt"/>
              </a:rPr>
              <a:t>More on these later</a:t>
            </a:r>
            <a:endParaRPr lang="en-US" sz="2000" b="0" dirty="0">
              <a:solidFill>
                <a:srgbClr val="C00000"/>
              </a:solidFill>
              <a:latin typeface="+mn-lt"/>
            </a:endParaRPr>
          </a:p>
        </p:txBody>
      </p:sp>
    </p:spTree>
    <p:extLst>
      <p:ext uri="{BB962C8B-B14F-4D97-AF65-F5344CB8AC3E}">
        <p14:creationId xmlns:p14="http://schemas.microsoft.com/office/powerpoint/2010/main" val="2519565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up)">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2000"/>
                                        <p:tgtEl>
                                          <p:spTgt spid="67"/>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wipe(left)">
                                      <p:cBhvr>
                                        <p:cTn id="15" dur="2000"/>
                                        <p:tgtEl>
                                          <p:spTgt spid="68"/>
                                        </p:tgtEl>
                                      </p:cBhvr>
                                    </p:animEffect>
                                  </p:childTnLst>
                                </p:cTn>
                              </p:par>
                            </p:childTnLst>
                          </p:cTn>
                        </p:par>
                        <p:par>
                          <p:cTn id="16" fill="hold">
                            <p:stCondLst>
                              <p:cond delay="5000"/>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2000"/>
                                        <p:tgtEl>
                                          <p:spTgt spid="70"/>
                                        </p:tgtEl>
                                      </p:cBhvr>
                                    </p:animEffect>
                                  </p:childTnLst>
                                </p:cTn>
                              </p:par>
                            </p:childTnLst>
                          </p:cTn>
                        </p:par>
                        <p:par>
                          <p:cTn id="20" fill="hold">
                            <p:stCondLst>
                              <p:cond delay="7000"/>
                            </p:stCondLst>
                            <p:childTnLst>
                              <p:par>
                                <p:cTn id="21" presetID="55" presetClass="entr" presetSubtype="0" fill="hold" grpId="0" nodeType="afterEffect">
                                  <p:stCondLst>
                                    <p:cond delay="0"/>
                                  </p:stCondLst>
                                  <p:childTnLst>
                                    <p:set>
                                      <p:cBhvr>
                                        <p:cTn id="22" dur="1" fill="hold">
                                          <p:stCondLst>
                                            <p:cond delay="0"/>
                                          </p:stCondLst>
                                        </p:cTn>
                                        <p:tgtEl>
                                          <p:spTgt spid="180"/>
                                        </p:tgtEl>
                                        <p:attrNameLst>
                                          <p:attrName>style.visibility</p:attrName>
                                        </p:attrNameLst>
                                      </p:cBhvr>
                                      <p:to>
                                        <p:strVal val="visible"/>
                                      </p:to>
                                    </p:set>
                                    <p:anim calcmode="lin" valueType="num">
                                      <p:cBhvr>
                                        <p:cTn id="23" dur="2000" fill="hold"/>
                                        <p:tgtEl>
                                          <p:spTgt spid="180"/>
                                        </p:tgtEl>
                                        <p:attrNameLst>
                                          <p:attrName>ppt_w</p:attrName>
                                        </p:attrNameLst>
                                      </p:cBhvr>
                                      <p:tavLst>
                                        <p:tav tm="0">
                                          <p:val>
                                            <p:strVal val="#ppt_w*0.70"/>
                                          </p:val>
                                        </p:tav>
                                        <p:tav tm="100000">
                                          <p:val>
                                            <p:strVal val="#ppt_w"/>
                                          </p:val>
                                        </p:tav>
                                      </p:tavLst>
                                    </p:anim>
                                    <p:anim calcmode="lin" valueType="num">
                                      <p:cBhvr>
                                        <p:cTn id="24" dur="2000" fill="hold"/>
                                        <p:tgtEl>
                                          <p:spTgt spid="180"/>
                                        </p:tgtEl>
                                        <p:attrNameLst>
                                          <p:attrName>ppt_h</p:attrName>
                                        </p:attrNameLst>
                                      </p:cBhvr>
                                      <p:tavLst>
                                        <p:tav tm="0">
                                          <p:val>
                                            <p:strVal val="#ppt_h"/>
                                          </p:val>
                                        </p:tav>
                                        <p:tav tm="100000">
                                          <p:val>
                                            <p:strVal val="#ppt_h"/>
                                          </p:val>
                                        </p:tav>
                                      </p:tavLst>
                                    </p:anim>
                                    <p:animEffect transition="in" filter="fade">
                                      <p:cBhvr>
                                        <p:cTn id="25" dur="2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Text Box 3"/>
          <p:cNvSpPr txBox="1">
            <a:spLocks noChangeArrowheads="1"/>
          </p:cNvSpPr>
          <p:nvPr/>
        </p:nvSpPr>
        <p:spPr bwMode="auto">
          <a:xfrm>
            <a:off x="685800" y="769257"/>
            <a:ext cx="853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Cardinality </a:t>
            </a:r>
            <a:r>
              <a:rPr lang="en-US" sz="2600" i="1" u="sng" dirty="0">
                <a:solidFill>
                  <a:srgbClr val="C00000"/>
                </a:solidFill>
                <a:latin typeface="+mn-lt"/>
                <a:sym typeface="Symbol" pitchFamily="18" charset="2"/>
              </a:rPr>
              <a:t>Constraints</a:t>
            </a:r>
            <a:endParaRPr lang="en-US" sz="2600" i="1" dirty="0">
              <a:solidFill>
                <a:srgbClr val="C00000"/>
              </a:solidFill>
              <a:latin typeface="+mn-lt"/>
            </a:endParaRPr>
          </a:p>
        </p:txBody>
      </p:sp>
      <p:sp>
        <p:nvSpPr>
          <p:cNvPr id="276484" name="Text Box 4"/>
          <p:cNvSpPr txBox="1">
            <a:spLocks noChangeArrowheads="1"/>
          </p:cNvSpPr>
          <p:nvPr/>
        </p:nvSpPr>
        <p:spPr bwMode="auto">
          <a:xfrm>
            <a:off x="762000" y="2674257"/>
            <a:ext cx="1600200" cy="482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sp>
        <p:nvSpPr>
          <p:cNvPr id="276485" name="Text Box 5"/>
          <p:cNvSpPr txBox="1">
            <a:spLocks noChangeArrowheads="1"/>
          </p:cNvSpPr>
          <p:nvPr/>
        </p:nvSpPr>
        <p:spPr bwMode="auto">
          <a:xfrm>
            <a:off x="914400" y="3717483"/>
            <a:ext cx="2667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dirty="0">
                <a:solidFill>
                  <a:schemeClr val="tx1"/>
                </a:solidFill>
              </a:rPr>
              <a:t>A Customer MAY (</a:t>
            </a:r>
            <a:r>
              <a:rPr lang="en-US" sz="2000" dirty="0">
                <a:solidFill>
                  <a:srgbClr val="C00000"/>
                </a:solidFill>
              </a:rPr>
              <a:t>OPTIONAL</a:t>
            </a:r>
            <a:r>
              <a:rPr lang="en-US" sz="2000" dirty="0">
                <a:solidFill>
                  <a:schemeClr val="tx1"/>
                </a:solidFill>
              </a:rPr>
              <a:t>), place more than 1 order.</a:t>
            </a:r>
          </a:p>
        </p:txBody>
      </p:sp>
      <p:sp>
        <p:nvSpPr>
          <p:cNvPr id="276487" name="Text Box 7"/>
          <p:cNvSpPr txBox="1">
            <a:spLocks noChangeArrowheads="1"/>
          </p:cNvSpPr>
          <p:nvPr/>
        </p:nvSpPr>
        <p:spPr bwMode="auto">
          <a:xfrm>
            <a:off x="3581400" y="3689602"/>
            <a:ext cx="2209800"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dirty="0">
                <a:solidFill>
                  <a:schemeClr val="tx1"/>
                </a:solidFill>
              </a:rPr>
              <a:t>An Order MUST (</a:t>
            </a:r>
            <a:r>
              <a:rPr lang="en-US" sz="2000" dirty="0">
                <a:solidFill>
                  <a:srgbClr val="C00000"/>
                </a:solidFill>
              </a:rPr>
              <a:t>MANDATORY</a:t>
            </a:r>
            <a:r>
              <a:rPr lang="en-US" sz="2000" dirty="0">
                <a:solidFill>
                  <a:schemeClr val="tx1"/>
                </a:solidFill>
              </a:rPr>
              <a:t>) be placed by one customer </a:t>
            </a:r>
          </a:p>
        </p:txBody>
      </p:sp>
      <p:sp>
        <p:nvSpPr>
          <p:cNvPr id="276488" name="Text Box 8"/>
          <p:cNvSpPr txBox="1">
            <a:spLocks noChangeArrowheads="1"/>
          </p:cNvSpPr>
          <p:nvPr/>
        </p:nvSpPr>
        <p:spPr bwMode="auto">
          <a:xfrm>
            <a:off x="4038600" y="1743982"/>
            <a:ext cx="48768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dirty="0">
                <a:solidFill>
                  <a:schemeClr val="tx1"/>
                </a:solidFill>
              </a:rPr>
              <a:t>An Order MAY (</a:t>
            </a:r>
            <a:r>
              <a:rPr lang="en-US" sz="2000" dirty="0">
                <a:solidFill>
                  <a:srgbClr val="C00000"/>
                </a:solidFill>
              </a:rPr>
              <a:t>OPTIONAL</a:t>
            </a:r>
            <a:r>
              <a:rPr lang="en-US" sz="2000" dirty="0">
                <a:solidFill>
                  <a:schemeClr val="tx1"/>
                </a:solidFill>
              </a:rPr>
              <a:t>) contain many parts.</a:t>
            </a:r>
          </a:p>
        </p:txBody>
      </p:sp>
      <p:grpSp>
        <p:nvGrpSpPr>
          <p:cNvPr id="6" name="Group 5"/>
          <p:cNvGrpSpPr/>
          <p:nvPr/>
        </p:nvGrpSpPr>
        <p:grpSpPr>
          <a:xfrm>
            <a:off x="2286000" y="2598057"/>
            <a:ext cx="1752600" cy="533400"/>
            <a:chOff x="1981200" y="2590800"/>
            <a:chExt cx="1752600" cy="533400"/>
          </a:xfrm>
        </p:grpSpPr>
        <p:sp>
          <p:nvSpPr>
            <p:cNvPr id="276489" name="Text Box 9"/>
            <p:cNvSpPr txBox="1">
              <a:spLocks noChangeArrowheads="1"/>
            </p:cNvSpPr>
            <p:nvPr/>
          </p:nvSpPr>
          <p:spPr bwMode="auto">
            <a:xfrm>
              <a:off x="1981200" y="2678668"/>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1800">
                  <a:solidFill>
                    <a:schemeClr val="tx1"/>
                  </a:solidFill>
                </a:rPr>
                <a:t>Places</a:t>
              </a:r>
            </a:p>
          </p:txBody>
        </p:sp>
        <p:grpSp>
          <p:nvGrpSpPr>
            <p:cNvPr id="2" name="Group 59"/>
            <p:cNvGrpSpPr>
              <a:grpSpLocks/>
            </p:cNvGrpSpPr>
            <p:nvPr/>
          </p:nvGrpSpPr>
          <p:grpSpPr bwMode="auto">
            <a:xfrm>
              <a:off x="2057400" y="2590800"/>
              <a:ext cx="1371600" cy="533400"/>
              <a:chOff x="1296" y="1632"/>
              <a:chExt cx="864" cy="336"/>
            </a:xfrm>
          </p:grpSpPr>
          <p:grpSp>
            <p:nvGrpSpPr>
              <p:cNvPr id="10291" name="Group 10"/>
              <p:cNvGrpSpPr>
                <a:grpSpLocks/>
              </p:cNvGrpSpPr>
              <p:nvPr/>
            </p:nvGrpSpPr>
            <p:grpSpPr bwMode="auto">
              <a:xfrm>
                <a:off x="1296" y="1632"/>
                <a:ext cx="864" cy="336"/>
                <a:chOff x="1296" y="2064"/>
                <a:chExt cx="864" cy="336"/>
              </a:xfrm>
            </p:grpSpPr>
            <p:sp>
              <p:nvSpPr>
                <p:cNvPr id="10293" name="Line 11"/>
                <p:cNvSpPr>
                  <a:spLocks noChangeShapeType="1"/>
                </p:cNvSpPr>
                <p:nvPr/>
              </p:nvSpPr>
              <p:spPr bwMode="auto">
                <a:xfrm flipV="1">
                  <a:off x="1824" y="2256"/>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4" name="Line 12"/>
                <p:cNvSpPr>
                  <a:spLocks noChangeShapeType="1"/>
                </p:cNvSpPr>
                <p:nvPr/>
              </p:nvSpPr>
              <p:spPr bwMode="auto">
                <a:xfrm>
                  <a:off x="1488" y="2256"/>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5" name="Line 13"/>
                <p:cNvSpPr>
                  <a:spLocks noChangeShapeType="1"/>
                </p:cNvSpPr>
                <p:nvPr/>
              </p:nvSpPr>
              <p:spPr bwMode="auto">
                <a:xfrm flipV="1">
                  <a:off x="1488" y="2064"/>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6" name="Line 14"/>
                <p:cNvSpPr>
                  <a:spLocks noChangeShapeType="1"/>
                </p:cNvSpPr>
                <p:nvPr/>
              </p:nvSpPr>
              <p:spPr bwMode="auto">
                <a:xfrm flipH="1">
                  <a:off x="1296" y="2256"/>
                  <a:ext cx="1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7" name="Line 15"/>
                <p:cNvSpPr>
                  <a:spLocks noChangeShapeType="1"/>
                </p:cNvSpPr>
                <p:nvPr/>
              </p:nvSpPr>
              <p:spPr bwMode="auto">
                <a:xfrm>
                  <a:off x="1824" y="2064"/>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292" name="Line 16"/>
              <p:cNvSpPr>
                <a:spLocks noChangeShapeType="1"/>
              </p:cNvSpPr>
              <p:nvPr/>
            </p:nvSpPr>
            <p:spPr bwMode="auto">
              <a:xfrm>
                <a:off x="1344" y="1728"/>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61"/>
          <p:cNvGrpSpPr>
            <a:grpSpLocks/>
          </p:cNvGrpSpPr>
          <p:nvPr/>
        </p:nvGrpSpPr>
        <p:grpSpPr bwMode="auto">
          <a:xfrm>
            <a:off x="3733800" y="2648857"/>
            <a:ext cx="1676400" cy="482600"/>
            <a:chOff x="2160" y="1664"/>
            <a:chExt cx="1056" cy="304"/>
          </a:xfrm>
        </p:grpSpPr>
        <p:grpSp>
          <p:nvGrpSpPr>
            <p:cNvPr id="10285" name="Group 17"/>
            <p:cNvGrpSpPr>
              <a:grpSpLocks/>
            </p:cNvGrpSpPr>
            <p:nvPr/>
          </p:nvGrpSpPr>
          <p:grpSpPr bwMode="auto">
            <a:xfrm>
              <a:off x="2160" y="1664"/>
              <a:ext cx="1056" cy="304"/>
              <a:chOff x="2160" y="2096"/>
              <a:chExt cx="1056" cy="304"/>
            </a:xfrm>
          </p:grpSpPr>
          <p:sp>
            <p:nvSpPr>
              <p:cNvPr id="10289" name="Text Box 18"/>
              <p:cNvSpPr txBox="1">
                <a:spLocks noChangeArrowheads="1"/>
              </p:cNvSpPr>
              <p:nvPr/>
            </p:nvSpPr>
            <p:spPr bwMode="auto">
              <a:xfrm>
                <a:off x="2400" y="2096"/>
                <a:ext cx="816" cy="304"/>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Orders</a:t>
                </a:r>
                <a:endParaRPr lang="en-US" sz="2400" b="0">
                  <a:solidFill>
                    <a:schemeClr val="tx1"/>
                  </a:solidFill>
                </a:endParaRPr>
              </a:p>
            </p:txBody>
          </p:sp>
          <p:sp>
            <p:nvSpPr>
              <p:cNvPr id="10290" name="Line 19"/>
              <p:cNvSpPr>
                <a:spLocks noChangeShapeType="1"/>
              </p:cNvSpPr>
              <p:nvPr/>
            </p:nvSpPr>
            <p:spPr bwMode="auto">
              <a:xfrm>
                <a:off x="2160" y="2256"/>
                <a:ext cx="2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86" name="Group 20"/>
            <p:cNvGrpSpPr>
              <a:grpSpLocks/>
            </p:cNvGrpSpPr>
            <p:nvPr/>
          </p:nvGrpSpPr>
          <p:grpSpPr bwMode="auto">
            <a:xfrm>
              <a:off x="2256" y="1680"/>
              <a:ext cx="144" cy="288"/>
              <a:chOff x="2256" y="1680"/>
              <a:chExt cx="144" cy="288"/>
            </a:xfrm>
          </p:grpSpPr>
          <p:sp>
            <p:nvSpPr>
              <p:cNvPr id="10287" name="Line 21"/>
              <p:cNvSpPr>
                <a:spLocks noChangeShapeType="1"/>
              </p:cNvSpPr>
              <p:nvPr/>
            </p:nvSpPr>
            <p:spPr bwMode="auto">
              <a:xfrm flipH="1">
                <a:off x="2256" y="1680"/>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8" name="Line 22"/>
              <p:cNvSpPr>
                <a:spLocks noChangeShapeType="1"/>
              </p:cNvSpPr>
              <p:nvPr/>
            </p:nvSpPr>
            <p:spPr bwMode="auto">
              <a:xfrm>
                <a:off x="2256" y="1824"/>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9" name="Group 8"/>
          <p:cNvGrpSpPr/>
          <p:nvPr/>
        </p:nvGrpSpPr>
        <p:grpSpPr>
          <a:xfrm>
            <a:off x="5410200" y="2598057"/>
            <a:ext cx="2057400" cy="609600"/>
            <a:chOff x="5105400" y="2590800"/>
            <a:chExt cx="2057400" cy="609600"/>
          </a:xfrm>
        </p:grpSpPr>
        <p:sp>
          <p:nvSpPr>
            <p:cNvPr id="276486" name="Text Box 6"/>
            <p:cNvSpPr txBox="1">
              <a:spLocks noChangeArrowheads="1"/>
            </p:cNvSpPr>
            <p:nvPr/>
          </p:nvSpPr>
          <p:spPr bwMode="auto">
            <a:xfrm>
              <a:off x="5410200" y="2709446"/>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1600" dirty="0">
                  <a:solidFill>
                    <a:schemeClr val="tx1"/>
                  </a:solidFill>
                </a:rPr>
                <a:t> Contain</a:t>
              </a:r>
              <a:endParaRPr lang="en-US" sz="1600" b="0" dirty="0">
                <a:solidFill>
                  <a:schemeClr val="tx1"/>
                </a:solidFill>
              </a:endParaRPr>
            </a:p>
          </p:txBody>
        </p:sp>
        <p:grpSp>
          <p:nvGrpSpPr>
            <p:cNvPr id="7" name="Group 62"/>
            <p:cNvGrpSpPr>
              <a:grpSpLocks/>
            </p:cNvGrpSpPr>
            <p:nvPr/>
          </p:nvGrpSpPr>
          <p:grpSpPr bwMode="auto">
            <a:xfrm>
              <a:off x="5105400" y="2590800"/>
              <a:ext cx="1676400" cy="609600"/>
              <a:chOff x="3216" y="1632"/>
              <a:chExt cx="1056" cy="384"/>
            </a:xfrm>
          </p:grpSpPr>
          <p:grpSp>
            <p:nvGrpSpPr>
              <p:cNvPr id="10275" name="Group 23"/>
              <p:cNvGrpSpPr>
                <a:grpSpLocks/>
              </p:cNvGrpSpPr>
              <p:nvPr/>
            </p:nvGrpSpPr>
            <p:grpSpPr bwMode="auto">
              <a:xfrm>
                <a:off x="3216" y="1632"/>
                <a:ext cx="1056" cy="384"/>
                <a:chOff x="3216" y="1632"/>
                <a:chExt cx="1056" cy="384"/>
              </a:xfrm>
            </p:grpSpPr>
            <p:sp>
              <p:nvSpPr>
                <p:cNvPr id="10279" name="Line 24"/>
                <p:cNvSpPr>
                  <a:spLocks noChangeShapeType="1"/>
                </p:cNvSpPr>
                <p:nvPr/>
              </p:nvSpPr>
              <p:spPr bwMode="auto">
                <a:xfrm flipH="1">
                  <a:off x="3216" y="1824"/>
                  <a:ext cx="4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0280" name="Group 25"/>
                <p:cNvGrpSpPr>
                  <a:grpSpLocks/>
                </p:cNvGrpSpPr>
                <p:nvPr/>
              </p:nvGrpSpPr>
              <p:grpSpPr bwMode="auto">
                <a:xfrm>
                  <a:off x="3696" y="1632"/>
                  <a:ext cx="576" cy="384"/>
                  <a:chOff x="3696" y="1632"/>
                  <a:chExt cx="576" cy="384"/>
                </a:xfrm>
              </p:grpSpPr>
              <p:sp>
                <p:nvSpPr>
                  <p:cNvPr id="10281" name="Line 26"/>
                  <p:cNvSpPr>
                    <a:spLocks noChangeShapeType="1"/>
                  </p:cNvSpPr>
                  <p:nvPr/>
                </p:nvSpPr>
                <p:spPr bwMode="auto">
                  <a:xfrm>
                    <a:off x="3696" y="1824"/>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2" name="Line 27"/>
                  <p:cNvSpPr>
                    <a:spLocks noChangeShapeType="1"/>
                  </p:cNvSpPr>
                  <p:nvPr/>
                </p:nvSpPr>
                <p:spPr bwMode="auto">
                  <a:xfrm flipV="1">
                    <a:off x="3984" y="1824"/>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3" name="Line 28"/>
                  <p:cNvSpPr>
                    <a:spLocks noChangeShapeType="1"/>
                  </p:cNvSpPr>
                  <p:nvPr/>
                </p:nvSpPr>
                <p:spPr bwMode="auto">
                  <a:xfrm flipV="1">
                    <a:off x="3696" y="1632"/>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84" name="Line 29"/>
                  <p:cNvSpPr>
                    <a:spLocks noChangeShapeType="1"/>
                  </p:cNvSpPr>
                  <p:nvPr/>
                </p:nvSpPr>
                <p:spPr bwMode="auto">
                  <a:xfrm>
                    <a:off x="3984" y="1632"/>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276" name="Group 30"/>
              <p:cNvGrpSpPr>
                <a:grpSpLocks/>
              </p:cNvGrpSpPr>
              <p:nvPr/>
            </p:nvGrpSpPr>
            <p:grpSpPr bwMode="auto">
              <a:xfrm>
                <a:off x="3216" y="1680"/>
                <a:ext cx="192" cy="288"/>
                <a:chOff x="3216" y="1680"/>
                <a:chExt cx="192" cy="288"/>
              </a:xfrm>
            </p:grpSpPr>
            <p:sp>
              <p:nvSpPr>
                <p:cNvPr id="10277" name="Line 31"/>
                <p:cNvSpPr>
                  <a:spLocks noChangeShapeType="1"/>
                </p:cNvSpPr>
                <p:nvPr/>
              </p:nvSpPr>
              <p:spPr bwMode="auto">
                <a:xfrm>
                  <a:off x="3216" y="1680"/>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8" name="Line 32"/>
                <p:cNvSpPr>
                  <a:spLocks noChangeShapeType="1"/>
                </p:cNvSpPr>
                <p:nvPr/>
              </p:nvSpPr>
              <p:spPr bwMode="auto">
                <a:xfrm flipH="1">
                  <a:off x="3216" y="1824"/>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11" name="Group 63"/>
          <p:cNvGrpSpPr>
            <a:grpSpLocks/>
          </p:cNvGrpSpPr>
          <p:nvPr/>
        </p:nvGrpSpPr>
        <p:grpSpPr bwMode="auto">
          <a:xfrm>
            <a:off x="5943600" y="3207657"/>
            <a:ext cx="1295400" cy="1930400"/>
            <a:chOff x="3552" y="2016"/>
            <a:chExt cx="816" cy="1216"/>
          </a:xfrm>
        </p:grpSpPr>
        <p:grpSp>
          <p:nvGrpSpPr>
            <p:cNvPr id="10269" name="Group 33"/>
            <p:cNvGrpSpPr>
              <a:grpSpLocks/>
            </p:cNvGrpSpPr>
            <p:nvPr/>
          </p:nvGrpSpPr>
          <p:grpSpPr bwMode="auto">
            <a:xfrm>
              <a:off x="3552" y="2016"/>
              <a:ext cx="816" cy="1216"/>
              <a:chOff x="3552" y="2448"/>
              <a:chExt cx="816" cy="1216"/>
            </a:xfrm>
          </p:grpSpPr>
          <p:sp>
            <p:nvSpPr>
              <p:cNvPr id="10273" name="Text Box 34"/>
              <p:cNvSpPr txBox="1">
                <a:spLocks noChangeArrowheads="1"/>
              </p:cNvSpPr>
              <p:nvPr/>
            </p:nvSpPr>
            <p:spPr bwMode="auto">
              <a:xfrm>
                <a:off x="3552" y="3360"/>
                <a:ext cx="816" cy="304"/>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Parts</a:t>
                </a:r>
                <a:endParaRPr lang="en-US" sz="2400" b="0">
                  <a:solidFill>
                    <a:schemeClr val="tx1"/>
                  </a:solidFill>
                </a:endParaRPr>
              </a:p>
            </p:txBody>
          </p:sp>
          <p:sp>
            <p:nvSpPr>
              <p:cNvPr id="10274" name="Line 35"/>
              <p:cNvSpPr>
                <a:spLocks noChangeShapeType="1"/>
              </p:cNvSpPr>
              <p:nvPr/>
            </p:nvSpPr>
            <p:spPr bwMode="auto">
              <a:xfrm>
                <a:off x="3984" y="2448"/>
                <a:ext cx="0" cy="9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70" name="Group 36"/>
            <p:cNvGrpSpPr>
              <a:grpSpLocks/>
            </p:cNvGrpSpPr>
            <p:nvPr/>
          </p:nvGrpSpPr>
          <p:grpSpPr bwMode="auto">
            <a:xfrm>
              <a:off x="3792" y="2688"/>
              <a:ext cx="384" cy="240"/>
              <a:chOff x="3792" y="2688"/>
              <a:chExt cx="384" cy="240"/>
            </a:xfrm>
          </p:grpSpPr>
          <p:sp>
            <p:nvSpPr>
              <p:cNvPr id="10271" name="Line 37"/>
              <p:cNvSpPr>
                <a:spLocks noChangeShapeType="1"/>
              </p:cNvSpPr>
              <p:nvPr/>
            </p:nvSpPr>
            <p:spPr bwMode="auto">
              <a:xfrm flipH="1">
                <a:off x="3792" y="2688"/>
                <a:ext cx="192"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72" name="Line 38"/>
              <p:cNvSpPr>
                <a:spLocks noChangeShapeType="1"/>
              </p:cNvSpPr>
              <p:nvPr/>
            </p:nvSpPr>
            <p:spPr bwMode="auto">
              <a:xfrm>
                <a:off x="3984" y="2688"/>
                <a:ext cx="192"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76536" name="Text Box 56"/>
          <p:cNvSpPr txBox="1">
            <a:spLocks noChangeArrowheads="1"/>
          </p:cNvSpPr>
          <p:nvPr/>
        </p:nvSpPr>
        <p:spPr bwMode="auto">
          <a:xfrm>
            <a:off x="4876800" y="5341257"/>
            <a:ext cx="37338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dirty="0">
                <a:solidFill>
                  <a:schemeClr val="tx1"/>
                </a:solidFill>
              </a:rPr>
              <a:t>A Part MUST (</a:t>
            </a:r>
            <a:r>
              <a:rPr lang="en-US" sz="2000" dirty="0">
                <a:solidFill>
                  <a:srgbClr val="C00000"/>
                </a:solidFill>
              </a:rPr>
              <a:t>MANDATORY</a:t>
            </a:r>
            <a:r>
              <a:rPr lang="en-US" sz="2000" dirty="0">
                <a:solidFill>
                  <a:schemeClr val="tx1"/>
                </a:solidFill>
              </a:rPr>
              <a:t>) be contained in many orders</a:t>
            </a:r>
          </a:p>
        </p:txBody>
      </p:sp>
      <p:sp>
        <p:nvSpPr>
          <p:cNvPr id="276544" name="Line 64"/>
          <p:cNvSpPr>
            <a:spLocks noChangeShapeType="1"/>
          </p:cNvSpPr>
          <p:nvPr/>
        </p:nvSpPr>
        <p:spPr bwMode="auto">
          <a:xfrm>
            <a:off x="2514600" y="2750457"/>
            <a:ext cx="0" cy="304800"/>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45" name="Oval 65"/>
          <p:cNvSpPr>
            <a:spLocks noChangeArrowheads="1"/>
          </p:cNvSpPr>
          <p:nvPr/>
        </p:nvSpPr>
        <p:spPr bwMode="auto">
          <a:xfrm>
            <a:off x="3733800" y="2750457"/>
            <a:ext cx="152400" cy="304800"/>
          </a:xfrm>
          <a:prstGeom prst="ellipse">
            <a:avLst/>
          </a:prstGeom>
          <a:noFill/>
          <a:ln w="254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7" name="Oval 67"/>
          <p:cNvSpPr>
            <a:spLocks noChangeArrowheads="1"/>
          </p:cNvSpPr>
          <p:nvPr/>
        </p:nvSpPr>
        <p:spPr bwMode="auto">
          <a:xfrm>
            <a:off x="6477000" y="3969657"/>
            <a:ext cx="304800" cy="304800"/>
          </a:xfrm>
          <a:prstGeom prst="ellipse">
            <a:avLst/>
          </a:prstGeom>
          <a:noFill/>
          <a:ln w="254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8" name="Line 68"/>
          <p:cNvSpPr>
            <a:spLocks noChangeShapeType="1"/>
          </p:cNvSpPr>
          <p:nvPr/>
        </p:nvSpPr>
        <p:spPr bwMode="auto">
          <a:xfrm>
            <a:off x="5715000" y="2750457"/>
            <a:ext cx="0" cy="304800"/>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49" name="Line 69"/>
          <p:cNvSpPr>
            <a:spLocks noChangeShapeType="1"/>
          </p:cNvSpPr>
          <p:nvPr/>
        </p:nvSpPr>
        <p:spPr bwMode="auto">
          <a:xfrm flipV="1">
            <a:off x="4114800" y="3436256"/>
            <a:ext cx="0" cy="253345"/>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0" name="Line 70"/>
          <p:cNvSpPr>
            <a:spLocks noChangeShapeType="1"/>
          </p:cNvSpPr>
          <p:nvPr/>
        </p:nvSpPr>
        <p:spPr bwMode="auto">
          <a:xfrm flipH="1">
            <a:off x="2514600" y="3436257"/>
            <a:ext cx="1600200" cy="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1" name="Line 71"/>
          <p:cNvSpPr>
            <a:spLocks noChangeShapeType="1"/>
          </p:cNvSpPr>
          <p:nvPr/>
        </p:nvSpPr>
        <p:spPr bwMode="auto">
          <a:xfrm flipV="1">
            <a:off x="2514600" y="3131457"/>
            <a:ext cx="0" cy="304800"/>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2" name="Line 72"/>
          <p:cNvSpPr>
            <a:spLocks noChangeShapeType="1"/>
          </p:cNvSpPr>
          <p:nvPr/>
        </p:nvSpPr>
        <p:spPr bwMode="auto">
          <a:xfrm flipV="1">
            <a:off x="1828800" y="3360057"/>
            <a:ext cx="0" cy="22860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3" name="Line 73"/>
          <p:cNvSpPr>
            <a:spLocks noChangeShapeType="1"/>
          </p:cNvSpPr>
          <p:nvPr/>
        </p:nvSpPr>
        <p:spPr bwMode="auto">
          <a:xfrm>
            <a:off x="1828800" y="3360057"/>
            <a:ext cx="1981200" cy="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4" name="Line 74"/>
          <p:cNvSpPr>
            <a:spLocks noChangeShapeType="1"/>
          </p:cNvSpPr>
          <p:nvPr/>
        </p:nvSpPr>
        <p:spPr bwMode="auto">
          <a:xfrm flipV="1">
            <a:off x="3810000" y="3131457"/>
            <a:ext cx="0" cy="228600"/>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5" name="Line 75"/>
          <p:cNvSpPr>
            <a:spLocks noChangeShapeType="1"/>
          </p:cNvSpPr>
          <p:nvPr/>
        </p:nvSpPr>
        <p:spPr bwMode="auto">
          <a:xfrm>
            <a:off x="5638800" y="2133600"/>
            <a:ext cx="2286000" cy="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6" name="Line 76"/>
          <p:cNvSpPr>
            <a:spLocks noChangeShapeType="1"/>
          </p:cNvSpPr>
          <p:nvPr/>
        </p:nvSpPr>
        <p:spPr bwMode="auto">
          <a:xfrm>
            <a:off x="7924800" y="2133600"/>
            <a:ext cx="0" cy="198120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7" name="Line 77"/>
          <p:cNvSpPr>
            <a:spLocks noChangeShapeType="1"/>
          </p:cNvSpPr>
          <p:nvPr/>
        </p:nvSpPr>
        <p:spPr bwMode="auto">
          <a:xfrm flipH="1">
            <a:off x="6934200" y="4114800"/>
            <a:ext cx="990600" cy="6344"/>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58" name="Line 78"/>
          <p:cNvSpPr>
            <a:spLocks noChangeShapeType="1"/>
          </p:cNvSpPr>
          <p:nvPr/>
        </p:nvSpPr>
        <p:spPr bwMode="auto">
          <a:xfrm flipV="1">
            <a:off x="5715000" y="3131457"/>
            <a:ext cx="0" cy="2133600"/>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32</a:t>
            </a:fld>
            <a:endParaRPr lang="en-US"/>
          </a:p>
        </p:txBody>
      </p:sp>
      <p:sp>
        <p:nvSpPr>
          <p:cNvPr id="59" name="Title 1"/>
          <p:cNvSpPr txBox="1">
            <a:spLocks/>
          </p:cNvSpPr>
          <p:nvPr/>
        </p:nvSpPr>
        <p:spPr bwMode="auto">
          <a:xfrm>
            <a:off x="609600" y="-221343"/>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64" name="Text Box 5"/>
          <p:cNvSpPr txBox="1">
            <a:spLocks noChangeArrowheads="1"/>
          </p:cNvSpPr>
          <p:nvPr/>
        </p:nvSpPr>
        <p:spPr bwMode="auto">
          <a:xfrm>
            <a:off x="914400" y="4800600"/>
            <a:ext cx="2667000" cy="35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400" dirty="0" smtClean="0">
                <a:solidFill>
                  <a:srgbClr val="C00000"/>
                </a:solidFill>
              </a:rPr>
              <a:t>NOTE:</a:t>
            </a:r>
            <a:endParaRPr lang="en-US" sz="2400" dirty="0">
              <a:solidFill>
                <a:srgbClr val="C00000"/>
              </a:solidFill>
            </a:endParaRPr>
          </a:p>
        </p:txBody>
      </p:sp>
      <p:sp>
        <p:nvSpPr>
          <p:cNvPr id="65" name="Text Box 5"/>
          <p:cNvSpPr txBox="1">
            <a:spLocks noChangeArrowheads="1"/>
          </p:cNvSpPr>
          <p:nvPr/>
        </p:nvSpPr>
        <p:spPr bwMode="auto">
          <a:xfrm>
            <a:off x="914400" y="5105400"/>
            <a:ext cx="3581400"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dirty="0" smtClean="0">
                <a:solidFill>
                  <a:schemeClr val="tx1"/>
                </a:solidFill>
              </a:rPr>
              <a:t>While we will occasionally use Cardinality constraints (so that you can learn them) they will NOT be required in ERDs that you turn in </a:t>
            </a:r>
            <a:endParaRPr lang="en-US" sz="2000" dirty="0">
              <a:solidFill>
                <a:schemeClr val="tx1"/>
              </a:solidFill>
            </a:endParaRPr>
          </a:p>
        </p:txBody>
      </p:sp>
    </p:spTree>
    <p:extLst>
      <p:ext uri="{BB962C8B-B14F-4D97-AF65-F5344CB8AC3E}">
        <p14:creationId xmlns:p14="http://schemas.microsoft.com/office/powerpoint/2010/main" val="3075711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76483"/>
                                        </p:tgtEl>
                                        <p:attrNameLst>
                                          <p:attrName>style.visibility</p:attrName>
                                        </p:attrNameLst>
                                      </p:cBhvr>
                                      <p:to>
                                        <p:strVal val="visible"/>
                                      </p:to>
                                    </p:set>
                                    <p:anim calcmode="lin" valueType="num">
                                      <p:cBhvr>
                                        <p:cTn id="7" dur="500" fill="hold"/>
                                        <p:tgtEl>
                                          <p:spTgt spid="276483"/>
                                        </p:tgtEl>
                                        <p:attrNameLst>
                                          <p:attrName>ppt_x</p:attrName>
                                        </p:attrNameLst>
                                      </p:cBhvr>
                                      <p:tavLst>
                                        <p:tav tm="0">
                                          <p:val>
                                            <p:strVal val="#ppt_x"/>
                                          </p:val>
                                        </p:tav>
                                        <p:tav tm="100000">
                                          <p:val>
                                            <p:strVal val="#ppt_x"/>
                                          </p:val>
                                        </p:tav>
                                      </p:tavLst>
                                    </p:anim>
                                    <p:anim calcmode="lin" valueType="num">
                                      <p:cBhvr>
                                        <p:cTn id="8" dur="500" fill="hold"/>
                                        <p:tgtEl>
                                          <p:spTgt spid="276483"/>
                                        </p:tgtEl>
                                        <p:attrNameLst>
                                          <p:attrName>ppt_y</p:attrName>
                                        </p:attrNameLst>
                                      </p:cBhvr>
                                      <p:tavLst>
                                        <p:tav tm="0">
                                          <p:val>
                                            <p:strVal val="#ppt_y+#ppt_h/2"/>
                                          </p:val>
                                        </p:tav>
                                        <p:tav tm="100000">
                                          <p:val>
                                            <p:strVal val="#ppt_y"/>
                                          </p:val>
                                        </p:tav>
                                      </p:tavLst>
                                    </p:anim>
                                    <p:anim calcmode="lin" valueType="num">
                                      <p:cBhvr>
                                        <p:cTn id="9" dur="500" fill="hold"/>
                                        <p:tgtEl>
                                          <p:spTgt spid="276483"/>
                                        </p:tgtEl>
                                        <p:attrNameLst>
                                          <p:attrName>ppt_w</p:attrName>
                                        </p:attrNameLst>
                                      </p:cBhvr>
                                      <p:tavLst>
                                        <p:tav tm="0">
                                          <p:val>
                                            <p:strVal val="#ppt_w"/>
                                          </p:val>
                                        </p:tav>
                                        <p:tav tm="100000">
                                          <p:val>
                                            <p:strVal val="#ppt_w"/>
                                          </p:val>
                                        </p:tav>
                                      </p:tavLst>
                                    </p:anim>
                                    <p:anim calcmode="lin" valueType="num">
                                      <p:cBhvr>
                                        <p:cTn id="10" dur="500" fill="hold"/>
                                        <p:tgtEl>
                                          <p:spTgt spid="276483"/>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76484"/>
                                        </p:tgtEl>
                                        <p:attrNameLst>
                                          <p:attrName>style.visibility</p:attrName>
                                        </p:attrNameLst>
                                      </p:cBhvr>
                                      <p:to>
                                        <p:strVal val="visible"/>
                                      </p:to>
                                    </p:set>
                                    <p:animEffect transition="in" filter="strips(downRight)">
                                      <p:cBhvr>
                                        <p:cTn id="14" dur="500"/>
                                        <p:tgtEl>
                                          <p:spTgt spid="27648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17"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ppt_w/2"/>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2500"/>
                            </p:stCondLst>
                            <p:childTnLst>
                              <p:par>
                                <p:cTn id="31" presetID="17" presetClass="entr" presetSubtype="1"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ppt_h/2"/>
                                          </p:val>
                                        </p:tav>
                                        <p:tav tm="100000">
                                          <p:val>
                                            <p:strVal val="#ppt_y"/>
                                          </p:val>
                                        </p:tav>
                                      </p:tavLst>
                                    </p:anim>
                                    <p:anim calcmode="lin" valueType="num">
                                      <p:cBhvr>
                                        <p:cTn id="35" dur="500" fill="hold"/>
                                        <p:tgtEl>
                                          <p:spTgt spid="11"/>
                                        </p:tgtEl>
                                        <p:attrNameLst>
                                          <p:attrName>ppt_w</p:attrName>
                                        </p:attrNameLst>
                                      </p:cBhvr>
                                      <p:tavLst>
                                        <p:tav tm="0">
                                          <p:val>
                                            <p:strVal val="#ppt_w"/>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3000"/>
                            </p:stCondLst>
                            <p:childTnLst>
                              <p:par>
                                <p:cTn id="38" presetID="9" presetClass="entr" presetSubtype="0" fill="hold" grpId="0" nodeType="afterEffect">
                                  <p:stCondLst>
                                    <p:cond delay="0"/>
                                  </p:stCondLst>
                                  <p:childTnLst>
                                    <p:set>
                                      <p:cBhvr>
                                        <p:cTn id="39" dur="1" fill="hold">
                                          <p:stCondLst>
                                            <p:cond delay="0"/>
                                          </p:stCondLst>
                                        </p:cTn>
                                        <p:tgtEl>
                                          <p:spTgt spid="276487"/>
                                        </p:tgtEl>
                                        <p:attrNameLst>
                                          <p:attrName>style.visibility</p:attrName>
                                        </p:attrNameLst>
                                      </p:cBhvr>
                                      <p:to>
                                        <p:strVal val="visible"/>
                                      </p:to>
                                    </p:set>
                                    <p:animEffect transition="in" filter="dissolve">
                                      <p:cBhvr>
                                        <p:cTn id="40" dur="500"/>
                                        <p:tgtEl>
                                          <p:spTgt spid="276487"/>
                                        </p:tgtEl>
                                      </p:cBhvr>
                                    </p:animEffect>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276549"/>
                                        </p:tgtEl>
                                        <p:attrNameLst>
                                          <p:attrName>style.visibility</p:attrName>
                                        </p:attrNameLst>
                                      </p:cBhvr>
                                      <p:to>
                                        <p:strVal val="visible"/>
                                      </p:to>
                                    </p:set>
                                    <p:anim calcmode="lin" valueType="num">
                                      <p:cBhvr additive="base">
                                        <p:cTn id="44" dur="500" fill="hold"/>
                                        <p:tgtEl>
                                          <p:spTgt spid="276549"/>
                                        </p:tgtEl>
                                        <p:attrNameLst>
                                          <p:attrName>ppt_x</p:attrName>
                                        </p:attrNameLst>
                                      </p:cBhvr>
                                      <p:tavLst>
                                        <p:tav tm="0">
                                          <p:val>
                                            <p:strVal val="#ppt_x"/>
                                          </p:val>
                                        </p:tav>
                                        <p:tav tm="100000">
                                          <p:val>
                                            <p:strVal val="#ppt_x"/>
                                          </p:val>
                                        </p:tav>
                                      </p:tavLst>
                                    </p:anim>
                                    <p:anim calcmode="lin" valueType="num">
                                      <p:cBhvr additive="base">
                                        <p:cTn id="45" dur="500" fill="hold"/>
                                        <p:tgtEl>
                                          <p:spTgt spid="276549"/>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76550"/>
                                        </p:tgtEl>
                                        <p:attrNameLst>
                                          <p:attrName>style.visibility</p:attrName>
                                        </p:attrNameLst>
                                      </p:cBhvr>
                                      <p:to>
                                        <p:strVal val="visible"/>
                                      </p:to>
                                    </p:set>
                                    <p:anim calcmode="lin" valueType="num">
                                      <p:cBhvr additive="base">
                                        <p:cTn id="49" dur="500" fill="hold"/>
                                        <p:tgtEl>
                                          <p:spTgt spid="276550"/>
                                        </p:tgtEl>
                                        <p:attrNameLst>
                                          <p:attrName>ppt_x</p:attrName>
                                        </p:attrNameLst>
                                      </p:cBhvr>
                                      <p:tavLst>
                                        <p:tav tm="0">
                                          <p:val>
                                            <p:strVal val="1+#ppt_w/2"/>
                                          </p:val>
                                        </p:tav>
                                        <p:tav tm="100000">
                                          <p:val>
                                            <p:strVal val="#ppt_x"/>
                                          </p:val>
                                        </p:tav>
                                      </p:tavLst>
                                    </p:anim>
                                    <p:anim calcmode="lin" valueType="num">
                                      <p:cBhvr additive="base">
                                        <p:cTn id="50" dur="500" fill="hold"/>
                                        <p:tgtEl>
                                          <p:spTgt spid="27655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276551"/>
                                        </p:tgtEl>
                                        <p:attrNameLst>
                                          <p:attrName>style.visibility</p:attrName>
                                        </p:attrNameLst>
                                      </p:cBhvr>
                                      <p:to>
                                        <p:strVal val="visible"/>
                                      </p:to>
                                    </p:set>
                                    <p:anim calcmode="lin" valueType="num">
                                      <p:cBhvr additive="base">
                                        <p:cTn id="54" dur="500" fill="hold"/>
                                        <p:tgtEl>
                                          <p:spTgt spid="276551"/>
                                        </p:tgtEl>
                                        <p:attrNameLst>
                                          <p:attrName>ppt_x</p:attrName>
                                        </p:attrNameLst>
                                      </p:cBhvr>
                                      <p:tavLst>
                                        <p:tav tm="0">
                                          <p:val>
                                            <p:strVal val="#ppt_x"/>
                                          </p:val>
                                        </p:tav>
                                        <p:tav tm="100000">
                                          <p:val>
                                            <p:strVal val="#ppt_x"/>
                                          </p:val>
                                        </p:tav>
                                      </p:tavLst>
                                    </p:anim>
                                    <p:anim calcmode="lin" valueType="num">
                                      <p:cBhvr additive="base">
                                        <p:cTn id="55" dur="500" fill="hold"/>
                                        <p:tgtEl>
                                          <p:spTgt spid="276551"/>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17" presetClass="entr" presetSubtype="1" fill="hold" grpId="0" nodeType="afterEffect">
                                  <p:stCondLst>
                                    <p:cond delay="0"/>
                                  </p:stCondLst>
                                  <p:childTnLst>
                                    <p:set>
                                      <p:cBhvr>
                                        <p:cTn id="58" dur="1" fill="hold">
                                          <p:stCondLst>
                                            <p:cond delay="0"/>
                                          </p:stCondLst>
                                        </p:cTn>
                                        <p:tgtEl>
                                          <p:spTgt spid="276544"/>
                                        </p:tgtEl>
                                        <p:attrNameLst>
                                          <p:attrName>style.visibility</p:attrName>
                                        </p:attrNameLst>
                                      </p:cBhvr>
                                      <p:to>
                                        <p:strVal val="visible"/>
                                      </p:to>
                                    </p:set>
                                    <p:anim calcmode="lin" valueType="num">
                                      <p:cBhvr>
                                        <p:cTn id="59" dur="500" fill="hold"/>
                                        <p:tgtEl>
                                          <p:spTgt spid="276544"/>
                                        </p:tgtEl>
                                        <p:attrNameLst>
                                          <p:attrName>ppt_x</p:attrName>
                                        </p:attrNameLst>
                                      </p:cBhvr>
                                      <p:tavLst>
                                        <p:tav tm="0">
                                          <p:val>
                                            <p:strVal val="#ppt_x"/>
                                          </p:val>
                                        </p:tav>
                                        <p:tav tm="100000">
                                          <p:val>
                                            <p:strVal val="#ppt_x"/>
                                          </p:val>
                                        </p:tav>
                                      </p:tavLst>
                                    </p:anim>
                                    <p:anim calcmode="lin" valueType="num">
                                      <p:cBhvr>
                                        <p:cTn id="60" dur="500" fill="hold"/>
                                        <p:tgtEl>
                                          <p:spTgt spid="276544"/>
                                        </p:tgtEl>
                                        <p:attrNameLst>
                                          <p:attrName>ppt_y</p:attrName>
                                        </p:attrNameLst>
                                      </p:cBhvr>
                                      <p:tavLst>
                                        <p:tav tm="0">
                                          <p:val>
                                            <p:strVal val="#ppt_y-#ppt_h/2"/>
                                          </p:val>
                                        </p:tav>
                                        <p:tav tm="100000">
                                          <p:val>
                                            <p:strVal val="#ppt_y"/>
                                          </p:val>
                                        </p:tav>
                                      </p:tavLst>
                                    </p:anim>
                                    <p:anim calcmode="lin" valueType="num">
                                      <p:cBhvr>
                                        <p:cTn id="61" dur="500" fill="hold"/>
                                        <p:tgtEl>
                                          <p:spTgt spid="276544"/>
                                        </p:tgtEl>
                                        <p:attrNameLst>
                                          <p:attrName>ppt_w</p:attrName>
                                        </p:attrNameLst>
                                      </p:cBhvr>
                                      <p:tavLst>
                                        <p:tav tm="0">
                                          <p:val>
                                            <p:strVal val="#ppt_w"/>
                                          </p:val>
                                        </p:tav>
                                        <p:tav tm="100000">
                                          <p:val>
                                            <p:strVal val="#ppt_w"/>
                                          </p:val>
                                        </p:tav>
                                      </p:tavLst>
                                    </p:anim>
                                    <p:anim calcmode="lin" valueType="num">
                                      <p:cBhvr>
                                        <p:cTn id="62" dur="500" fill="hold"/>
                                        <p:tgtEl>
                                          <p:spTgt spid="276544"/>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76485"/>
                                        </p:tgtEl>
                                        <p:attrNameLst>
                                          <p:attrName>style.visibility</p:attrName>
                                        </p:attrNameLst>
                                      </p:cBhvr>
                                      <p:to>
                                        <p:strVal val="visible"/>
                                      </p:to>
                                    </p:set>
                                    <p:animEffect transition="in" filter="dissolve">
                                      <p:cBhvr>
                                        <p:cTn id="67" dur="500"/>
                                        <p:tgtEl>
                                          <p:spTgt spid="276485"/>
                                        </p:tgtEl>
                                      </p:cBhvr>
                                    </p:animEffect>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76552"/>
                                        </p:tgtEl>
                                        <p:attrNameLst>
                                          <p:attrName>style.visibility</p:attrName>
                                        </p:attrNameLst>
                                      </p:cBhvr>
                                      <p:to>
                                        <p:strVal val="visible"/>
                                      </p:to>
                                    </p:set>
                                    <p:anim calcmode="lin" valueType="num">
                                      <p:cBhvr additive="base">
                                        <p:cTn id="71" dur="500" fill="hold"/>
                                        <p:tgtEl>
                                          <p:spTgt spid="276552"/>
                                        </p:tgtEl>
                                        <p:attrNameLst>
                                          <p:attrName>ppt_x</p:attrName>
                                        </p:attrNameLst>
                                      </p:cBhvr>
                                      <p:tavLst>
                                        <p:tav tm="0">
                                          <p:val>
                                            <p:strVal val="#ppt_x"/>
                                          </p:val>
                                        </p:tav>
                                        <p:tav tm="100000">
                                          <p:val>
                                            <p:strVal val="#ppt_x"/>
                                          </p:val>
                                        </p:tav>
                                      </p:tavLst>
                                    </p:anim>
                                    <p:anim calcmode="lin" valueType="num">
                                      <p:cBhvr additive="base">
                                        <p:cTn id="72" dur="500" fill="hold"/>
                                        <p:tgtEl>
                                          <p:spTgt spid="276552"/>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8" fill="hold" grpId="0" nodeType="afterEffect">
                                  <p:stCondLst>
                                    <p:cond delay="0"/>
                                  </p:stCondLst>
                                  <p:childTnLst>
                                    <p:set>
                                      <p:cBhvr>
                                        <p:cTn id="75" dur="1" fill="hold">
                                          <p:stCondLst>
                                            <p:cond delay="0"/>
                                          </p:stCondLst>
                                        </p:cTn>
                                        <p:tgtEl>
                                          <p:spTgt spid="276553"/>
                                        </p:tgtEl>
                                        <p:attrNameLst>
                                          <p:attrName>style.visibility</p:attrName>
                                        </p:attrNameLst>
                                      </p:cBhvr>
                                      <p:to>
                                        <p:strVal val="visible"/>
                                      </p:to>
                                    </p:set>
                                    <p:anim calcmode="lin" valueType="num">
                                      <p:cBhvr additive="base">
                                        <p:cTn id="76" dur="500" fill="hold"/>
                                        <p:tgtEl>
                                          <p:spTgt spid="276553"/>
                                        </p:tgtEl>
                                        <p:attrNameLst>
                                          <p:attrName>ppt_x</p:attrName>
                                        </p:attrNameLst>
                                      </p:cBhvr>
                                      <p:tavLst>
                                        <p:tav tm="0">
                                          <p:val>
                                            <p:strVal val="0-#ppt_w/2"/>
                                          </p:val>
                                        </p:tav>
                                        <p:tav tm="100000">
                                          <p:val>
                                            <p:strVal val="#ppt_x"/>
                                          </p:val>
                                        </p:tav>
                                      </p:tavLst>
                                    </p:anim>
                                    <p:anim calcmode="lin" valueType="num">
                                      <p:cBhvr additive="base">
                                        <p:cTn id="77" dur="500" fill="hold"/>
                                        <p:tgtEl>
                                          <p:spTgt spid="276553"/>
                                        </p:tgtEl>
                                        <p:attrNameLst>
                                          <p:attrName>ppt_y</p:attrName>
                                        </p:attrNameLst>
                                      </p:cBhvr>
                                      <p:tavLst>
                                        <p:tav tm="0">
                                          <p:val>
                                            <p:strVal val="#ppt_y"/>
                                          </p:val>
                                        </p:tav>
                                        <p:tav tm="100000">
                                          <p:val>
                                            <p:strVal val="#ppt_y"/>
                                          </p:val>
                                        </p:tav>
                                      </p:tavLst>
                                    </p:anim>
                                  </p:childTnLst>
                                </p:cTn>
                              </p:par>
                            </p:childTnLst>
                          </p:cTn>
                        </p:par>
                        <p:par>
                          <p:cTn id="78" fill="hold">
                            <p:stCondLst>
                              <p:cond delay="1500"/>
                            </p:stCondLst>
                            <p:childTnLst>
                              <p:par>
                                <p:cTn id="79" presetID="2" presetClass="entr" presetSubtype="4" fill="hold" grpId="0" nodeType="afterEffect">
                                  <p:stCondLst>
                                    <p:cond delay="0"/>
                                  </p:stCondLst>
                                  <p:childTnLst>
                                    <p:set>
                                      <p:cBhvr>
                                        <p:cTn id="80" dur="1" fill="hold">
                                          <p:stCondLst>
                                            <p:cond delay="0"/>
                                          </p:stCondLst>
                                        </p:cTn>
                                        <p:tgtEl>
                                          <p:spTgt spid="276554"/>
                                        </p:tgtEl>
                                        <p:attrNameLst>
                                          <p:attrName>style.visibility</p:attrName>
                                        </p:attrNameLst>
                                      </p:cBhvr>
                                      <p:to>
                                        <p:strVal val="visible"/>
                                      </p:to>
                                    </p:set>
                                    <p:anim calcmode="lin" valueType="num">
                                      <p:cBhvr additive="base">
                                        <p:cTn id="81" dur="500" fill="hold"/>
                                        <p:tgtEl>
                                          <p:spTgt spid="276554"/>
                                        </p:tgtEl>
                                        <p:attrNameLst>
                                          <p:attrName>ppt_x</p:attrName>
                                        </p:attrNameLst>
                                      </p:cBhvr>
                                      <p:tavLst>
                                        <p:tav tm="0">
                                          <p:val>
                                            <p:strVal val="#ppt_x"/>
                                          </p:val>
                                        </p:tav>
                                        <p:tav tm="100000">
                                          <p:val>
                                            <p:strVal val="#ppt_x"/>
                                          </p:val>
                                        </p:tav>
                                      </p:tavLst>
                                    </p:anim>
                                    <p:anim calcmode="lin" valueType="num">
                                      <p:cBhvr additive="base">
                                        <p:cTn id="82" dur="500" fill="hold"/>
                                        <p:tgtEl>
                                          <p:spTgt spid="276554"/>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3" presetClass="entr" presetSubtype="16" fill="hold" grpId="0" nodeType="afterEffect">
                                  <p:stCondLst>
                                    <p:cond delay="0"/>
                                  </p:stCondLst>
                                  <p:childTnLst>
                                    <p:set>
                                      <p:cBhvr>
                                        <p:cTn id="85" dur="1" fill="hold">
                                          <p:stCondLst>
                                            <p:cond delay="0"/>
                                          </p:stCondLst>
                                        </p:cTn>
                                        <p:tgtEl>
                                          <p:spTgt spid="276545"/>
                                        </p:tgtEl>
                                        <p:attrNameLst>
                                          <p:attrName>style.visibility</p:attrName>
                                        </p:attrNameLst>
                                      </p:cBhvr>
                                      <p:to>
                                        <p:strVal val="visible"/>
                                      </p:to>
                                    </p:set>
                                    <p:anim calcmode="lin" valueType="num">
                                      <p:cBhvr>
                                        <p:cTn id="86" dur="500" fill="hold"/>
                                        <p:tgtEl>
                                          <p:spTgt spid="276545"/>
                                        </p:tgtEl>
                                        <p:attrNameLst>
                                          <p:attrName>ppt_w</p:attrName>
                                        </p:attrNameLst>
                                      </p:cBhvr>
                                      <p:tavLst>
                                        <p:tav tm="0">
                                          <p:val>
                                            <p:fltVal val="0"/>
                                          </p:val>
                                        </p:tav>
                                        <p:tav tm="100000">
                                          <p:val>
                                            <p:strVal val="#ppt_w"/>
                                          </p:val>
                                        </p:tav>
                                      </p:tavLst>
                                    </p:anim>
                                    <p:anim calcmode="lin" valueType="num">
                                      <p:cBhvr>
                                        <p:cTn id="87" dur="500" fill="hold"/>
                                        <p:tgtEl>
                                          <p:spTgt spid="276545"/>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76488"/>
                                        </p:tgtEl>
                                        <p:attrNameLst>
                                          <p:attrName>style.visibility</p:attrName>
                                        </p:attrNameLst>
                                      </p:cBhvr>
                                      <p:to>
                                        <p:strVal val="visible"/>
                                      </p:to>
                                    </p:set>
                                    <p:animEffect transition="in" filter="dissolve">
                                      <p:cBhvr>
                                        <p:cTn id="92" dur="500"/>
                                        <p:tgtEl>
                                          <p:spTgt spid="276488"/>
                                        </p:tgtEl>
                                      </p:cBhvr>
                                    </p:animEffect>
                                  </p:childTnLst>
                                </p:cTn>
                              </p:par>
                            </p:childTnLst>
                          </p:cTn>
                        </p:par>
                        <p:par>
                          <p:cTn id="93" fill="hold">
                            <p:stCondLst>
                              <p:cond delay="500"/>
                            </p:stCondLst>
                            <p:childTnLst>
                              <p:par>
                                <p:cTn id="94" presetID="2" presetClass="entr" presetSubtype="8" fill="hold" grpId="0" nodeType="afterEffect">
                                  <p:stCondLst>
                                    <p:cond delay="0"/>
                                  </p:stCondLst>
                                  <p:childTnLst>
                                    <p:set>
                                      <p:cBhvr>
                                        <p:cTn id="95" dur="1" fill="hold">
                                          <p:stCondLst>
                                            <p:cond delay="0"/>
                                          </p:stCondLst>
                                        </p:cTn>
                                        <p:tgtEl>
                                          <p:spTgt spid="276555"/>
                                        </p:tgtEl>
                                        <p:attrNameLst>
                                          <p:attrName>style.visibility</p:attrName>
                                        </p:attrNameLst>
                                      </p:cBhvr>
                                      <p:to>
                                        <p:strVal val="visible"/>
                                      </p:to>
                                    </p:set>
                                    <p:anim calcmode="lin" valueType="num">
                                      <p:cBhvr additive="base">
                                        <p:cTn id="96" dur="500" fill="hold"/>
                                        <p:tgtEl>
                                          <p:spTgt spid="276555"/>
                                        </p:tgtEl>
                                        <p:attrNameLst>
                                          <p:attrName>ppt_x</p:attrName>
                                        </p:attrNameLst>
                                      </p:cBhvr>
                                      <p:tavLst>
                                        <p:tav tm="0">
                                          <p:val>
                                            <p:strVal val="0-#ppt_w/2"/>
                                          </p:val>
                                        </p:tav>
                                        <p:tav tm="100000">
                                          <p:val>
                                            <p:strVal val="#ppt_x"/>
                                          </p:val>
                                        </p:tav>
                                      </p:tavLst>
                                    </p:anim>
                                    <p:anim calcmode="lin" valueType="num">
                                      <p:cBhvr additive="base">
                                        <p:cTn id="97" dur="500" fill="hold"/>
                                        <p:tgtEl>
                                          <p:spTgt spid="276555"/>
                                        </p:tgtEl>
                                        <p:attrNameLst>
                                          <p:attrName>ppt_y</p:attrName>
                                        </p:attrNameLst>
                                      </p:cBhvr>
                                      <p:tavLst>
                                        <p:tav tm="0">
                                          <p:val>
                                            <p:strVal val="#ppt_y"/>
                                          </p:val>
                                        </p:tav>
                                        <p:tav tm="100000">
                                          <p:val>
                                            <p:strVal val="#ppt_y"/>
                                          </p:val>
                                        </p:tav>
                                      </p:tavLst>
                                    </p:anim>
                                  </p:childTnLst>
                                </p:cTn>
                              </p:par>
                            </p:childTnLst>
                          </p:cTn>
                        </p:par>
                        <p:par>
                          <p:cTn id="98" fill="hold">
                            <p:stCondLst>
                              <p:cond delay="1000"/>
                            </p:stCondLst>
                            <p:childTnLst>
                              <p:par>
                                <p:cTn id="99" presetID="2" presetClass="entr" presetSubtype="1" fill="hold" grpId="0" nodeType="afterEffect">
                                  <p:stCondLst>
                                    <p:cond delay="0"/>
                                  </p:stCondLst>
                                  <p:childTnLst>
                                    <p:set>
                                      <p:cBhvr>
                                        <p:cTn id="100" dur="1" fill="hold">
                                          <p:stCondLst>
                                            <p:cond delay="0"/>
                                          </p:stCondLst>
                                        </p:cTn>
                                        <p:tgtEl>
                                          <p:spTgt spid="276556"/>
                                        </p:tgtEl>
                                        <p:attrNameLst>
                                          <p:attrName>style.visibility</p:attrName>
                                        </p:attrNameLst>
                                      </p:cBhvr>
                                      <p:to>
                                        <p:strVal val="visible"/>
                                      </p:to>
                                    </p:set>
                                    <p:anim calcmode="lin" valueType="num">
                                      <p:cBhvr additive="base">
                                        <p:cTn id="101" dur="500" fill="hold"/>
                                        <p:tgtEl>
                                          <p:spTgt spid="276556"/>
                                        </p:tgtEl>
                                        <p:attrNameLst>
                                          <p:attrName>ppt_x</p:attrName>
                                        </p:attrNameLst>
                                      </p:cBhvr>
                                      <p:tavLst>
                                        <p:tav tm="0">
                                          <p:val>
                                            <p:strVal val="#ppt_x"/>
                                          </p:val>
                                        </p:tav>
                                        <p:tav tm="100000">
                                          <p:val>
                                            <p:strVal val="#ppt_x"/>
                                          </p:val>
                                        </p:tav>
                                      </p:tavLst>
                                    </p:anim>
                                    <p:anim calcmode="lin" valueType="num">
                                      <p:cBhvr additive="base">
                                        <p:cTn id="102" dur="500" fill="hold"/>
                                        <p:tgtEl>
                                          <p:spTgt spid="276556"/>
                                        </p:tgtEl>
                                        <p:attrNameLst>
                                          <p:attrName>ppt_y</p:attrName>
                                        </p:attrNameLst>
                                      </p:cBhvr>
                                      <p:tavLst>
                                        <p:tav tm="0">
                                          <p:val>
                                            <p:strVal val="0-#ppt_h/2"/>
                                          </p:val>
                                        </p:tav>
                                        <p:tav tm="100000">
                                          <p:val>
                                            <p:strVal val="#ppt_y"/>
                                          </p:val>
                                        </p:tav>
                                      </p:tavLst>
                                    </p:anim>
                                  </p:childTnLst>
                                </p:cTn>
                              </p:par>
                            </p:childTnLst>
                          </p:cTn>
                        </p:par>
                        <p:par>
                          <p:cTn id="103" fill="hold">
                            <p:stCondLst>
                              <p:cond delay="1500"/>
                            </p:stCondLst>
                            <p:childTnLst>
                              <p:par>
                                <p:cTn id="104" presetID="2" presetClass="entr" presetSubtype="2" fill="hold" grpId="0" nodeType="afterEffect">
                                  <p:stCondLst>
                                    <p:cond delay="0"/>
                                  </p:stCondLst>
                                  <p:childTnLst>
                                    <p:set>
                                      <p:cBhvr>
                                        <p:cTn id="105" dur="1" fill="hold">
                                          <p:stCondLst>
                                            <p:cond delay="0"/>
                                          </p:stCondLst>
                                        </p:cTn>
                                        <p:tgtEl>
                                          <p:spTgt spid="276557"/>
                                        </p:tgtEl>
                                        <p:attrNameLst>
                                          <p:attrName>style.visibility</p:attrName>
                                        </p:attrNameLst>
                                      </p:cBhvr>
                                      <p:to>
                                        <p:strVal val="visible"/>
                                      </p:to>
                                    </p:set>
                                    <p:anim calcmode="lin" valueType="num">
                                      <p:cBhvr additive="base">
                                        <p:cTn id="106" dur="500" fill="hold"/>
                                        <p:tgtEl>
                                          <p:spTgt spid="276557"/>
                                        </p:tgtEl>
                                        <p:attrNameLst>
                                          <p:attrName>ppt_x</p:attrName>
                                        </p:attrNameLst>
                                      </p:cBhvr>
                                      <p:tavLst>
                                        <p:tav tm="0">
                                          <p:val>
                                            <p:strVal val="1+#ppt_w/2"/>
                                          </p:val>
                                        </p:tav>
                                        <p:tav tm="100000">
                                          <p:val>
                                            <p:strVal val="#ppt_x"/>
                                          </p:val>
                                        </p:tav>
                                      </p:tavLst>
                                    </p:anim>
                                    <p:anim calcmode="lin" valueType="num">
                                      <p:cBhvr additive="base">
                                        <p:cTn id="107" dur="500" fill="hold"/>
                                        <p:tgtEl>
                                          <p:spTgt spid="276557"/>
                                        </p:tgtEl>
                                        <p:attrNameLst>
                                          <p:attrName>ppt_y</p:attrName>
                                        </p:attrNameLst>
                                      </p:cBhvr>
                                      <p:tavLst>
                                        <p:tav tm="0">
                                          <p:val>
                                            <p:strVal val="#ppt_y"/>
                                          </p:val>
                                        </p:tav>
                                        <p:tav tm="100000">
                                          <p:val>
                                            <p:strVal val="#ppt_y"/>
                                          </p:val>
                                        </p:tav>
                                      </p:tavLst>
                                    </p:anim>
                                  </p:childTnLst>
                                </p:cTn>
                              </p:par>
                            </p:childTnLst>
                          </p:cTn>
                        </p:par>
                        <p:par>
                          <p:cTn id="108" fill="hold">
                            <p:stCondLst>
                              <p:cond delay="2000"/>
                            </p:stCondLst>
                            <p:childTnLst>
                              <p:par>
                                <p:cTn id="109" presetID="17" presetClass="entr" presetSubtype="10" fill="hold" grpId="0" nodeType="afterEffect">
                                  <p:stCondLst>
                                    <p:cond delay="0"/>
                                  </p:stCondLst>
                                  <p:childTnLst>
                                    <p:set>
                                      <p:cBhvr>
                                        <p:cTn id="110" dur="1" fill="hold">
                                          <p:stCondLst>
                                            <p:cond delay="0"/>
                                          </p:stCondLst>
                                        </p:cTn>
                                        <p:tgtEl>
                                          <p:spTgt spid="276547"/>
                                        </p:tgtEl>
                                        <p:attrNameLst>
                                          <p:attrName>style.visibility</p:attrName>
                                        </p:attrNameLst>
                                      </p:cBhvr>
                                      <p:to>
                                        <p:strVal val="visible"/>
                                      </p:to>
                                    </p:set>
                                    <p:anim calcmode="lin" valueType="num">
                                      <p:cBhvr>
                                        <p:cTn id="111" dur="500" fill="hold"/>
                                        <p:tgtEl>
                                          <p:spTgt spid="276547"/>
                                        </p:tgtEl>
                                        <p:attrNameLst>
                                          <p:attrName>ppt_w</p:attrName>
                                        </p:attrNameLst>
                                      </p:cBhvr>
                                      <p:tavLst>
                                        <p:tav tm="0">
                                          <p:val>
                                            <p:fltVal val="0"/>
                                          </p:val>
                                        </p:tav>
                                        <p:tav tm="100000">
                                          <p:val>
                                            <p:strVal val="#ppt_w"/>
                                          </p:val>
                                        </p:tav>
                                      </p:tavLst>
                                    </p:anim>
                                    <p:anim calcmode="lin" valueType="num">
                                      <p:cBhvr>
                                        <p:cTn id="112" dur="500" fill="hold"/>
                                        <p:tgtEl>
                                          <p:spTgt spid="276547"/>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276536"/>
                                        </p:tgtEl>
                                        <p:attrNameLst>
                                          <p:attrName>style.visibility</p:attrName>
                                        </p:attrNameLst>
                                      </p:cBhvr>
                                      <p:to>
                                        <p:strVal val="visible"/>
                                      </p:to>
                                    </p:set>
                                    <p:animEffect transition="in" filter="dissolve">
                                      <p:cBhvr>
                                        <p:cTn id="117" dur="500"/>
                                        <p:tgtEl>
                                          <p:spTgt spid="276536"/>
                                        </p:tgtEl>
                                      </p:cBhvr>
                                    </p:animEffect>
                                  </p:childTnLst>
                                </p:cTn>
                              </p:par>
                            </p:childTnLst>
                          </p:cTn>
                        </p:par>
                        <p:par>
                          <p:cTn id="118" fill="hold">
                            <p:stCondLst>
                              <p:cond delay="500"/>
                            </p:stCondLst>
                            <p:childTnLst>
                              <p:par>
                                <p:cTn id="119" presetID="2" presetClass="entr" presetSubtype="4" fill="hold" grpId="0" nodeType="afterEffect">
                                  <p:stCondLst>
                                    <p:cond delay="0"/>
                                  </p:stCondLst>
                                  <p:childTnLst>
                                    <p:set>
                                      <p:cBhvr>
                                        <p:cTn id="120" dur="1" fill="hold">
                                          <p:stCondLst>
                                            <p:cond delay="0"/>
                                          </p:stCondLst>
                                        </p:cTn>
                                        <p:tgtEl>
                                          <p:spTgt spid="276558"/>
                                        </p:tgtEl>
                                        <p:attrNameLst>
                                          <p:attrName>style.visibility</p:attrName>
                                        </p:attrNameLst>
                                      </p:cBhvr>
                                      <p:to>
                                        <p:strVal val="visible"/>
                                      </p:to>
                                    </p:set>
                                    <p:anim calcmode="lin" valueType="num">
                                      <p:cBhvr additive="base">
                                        <p:cTn id="121" dur="500" fill="hold"/>
                                        <p:tgtEl>
                                          <p:spTgt spid="276558"/>
                                        </p:tgtEl>
                                        <p:attrNameLst>
                                          <p:attrName>ppt_x</p:attrName>
                                        </p:attrNameLst>
                                      </p:cBhvr>
                                      <p:tavLst>
                                        <p:tav tm="0">
                                          <p:val>
                                            <p:strVal val="#ppt_x"/>
                                          </p:val>
                                        </p:tav>
                                        <p:tav tm="100000">
                                          <p:val>
                                            <p:strVal val="#ppt_x"/>
                                          </p:val>
                                        </p:tav>
                                      </p:tavLst>
                                    </p:anim>
                                    <p:anim calcmode="lin" valueType="num">
                                      <p:cBhvr additive="base">
                                        <p:cTn id="122" dur="500" fill="hold"/>
                                        <p:tgtEl>
                                          <p:spTgt spid="276558"/>
                                        </p:tgtEl>
                                        <p:attrNameLst>
                                          <p:attrName>ppt_y</p:attrName>
                                        </p:attrNameLst>
                                      </p:cBhvr>
                                      <p:tavLst>
                                        <p:tav tm="0">
                                          <p:val>
                                            <p:strVal val="1+#ppt_h/2"/>
                                          </p:val>
                                        </p:tav>
                                        <p:tav tm="100000">
                                          <p:val>
                                            <p:strVal val="#ppt_y"/>
                                          </p:val>
                                        </p:tav>
                                      </p:tavLst>
                                    </p:anim>
                                  </p:childTnLst>
                                </p:cTn>
                              </p:par>
                            </p:childTnLst>
                          </p:cTn>
                        </p:par>
                        <p:par>
                          <p:cTn id="123" fill="hold">
                            <p:stCondLst>
                              <p:cond delay="1000"/>
                            </p:stCondLst>
                            <p:childTnLst>
                              <p:par>
                                <p:cTn id="124" presetID="17" presetClass="entr" presetSubtype="1" fill="hold" grpId="0" nodeType="afterEffect">
                                  <p:stCondLst>
                                    <p:cond delay="0"/>
                                  </p:stCondLst>
                                  <p:childTnLst>
                                    <p:set>
                                      <p:cBhvr>
                                        <p:cTn id="125" dur="1" fill="hold">
                                          <p:stCondLst>
                                            <p:cond delay="0"/>
                                          </p:stCondLst>
                                        </p:cTn>
                                        <p:tgtEl>
                                          <p:spTgt spid="276548"/>
                                        </p:tgtEl>
                                        <p:attrNameLst>
                                          <p:attrName>style.visibility</p:attrName>
                                        </p:attrNameLst>
                                      </p:cBhvr>
                                      <p:to>
                                        <p:strVal val="visible"/>
                                      </p:to>
                                    </p:set>
                                    <p:anim calcmode="lin" valueType="num">
                                      <p:cBhvr>
                                        <p:cTn id="126" dur="500" fill="hold"/>
                                        <p:tgtEl>
                                          <p:spTgt spid="276548"/>
                                        </p:tgtEl>
                                        <p:attrNameLst>
                                          <p:attrName>ppt_x</p:attrName>
                                        </p:attrNameLst>
                                      </p:cBhvr>
                                      <p:tavLst>
                                        <p:tav tm="0">
                                          <p:val>
                                            <p:strVal val="#ppt_x"/>
                                          </p:val>
                                        </p:tav>
                                        <p:tav tm="100000">
                                          <p:val>
                                            <p:strVal val="#ppt_x"/>
                                          </p:val>
                                        </p:tav>
                                      </p:tavLst>
                                    </p:anim>
                                    <p:anim calcmode="lin" valueType="num">
                                      <p:cBhvr>
                                        <p:cTn id="127" dur="500" fill="hold"/>
                                        <p:tgtEl>
                                          <p:spTgt spid="276548"/>
                                        </p:tgtEl>
                                        <p:attrNameLst>
                                          <p:attrName>ppt_y</p:attrName>
                                        </p:attrNameLst>
                                      </p:cBhvr>
                                      <p:tavLst>
                                        <p:tav tm="0">
                                          <p:val>
                                            <p:strVal val="#ppt_y-#ppt_h/2"/>
                                          </p:val>
                                        </p:tav>
                                        <p:tav tm="100000">
                                          <p:val>
                                            <p:strVal val="#ppt_y"/>
                                          </p:val>
                                        </p:tav>
                                      </p:tavLst>
                                    </p:anim>
                                    <p:anim calcmode="lin" valueType="num">
                                      <p:cBhvr>
                                        <p:cTn id="128" dur="500" fill="hold"/>
                                        <p:tgtEl>
                                          <p:spTgt spid="276548"/>
                                        </p:tgtEl>
                                        <p:attrNameLst>
                                          <p:attrName>ppt_w</p:attrName>
                                        </p:attrNameLst>
                                      </p:cBhvr>
                                      <p:tavLst>
                                        <p:tav tm="0">
                                          <p:val>
                                            <p:strVal val="#ppt_w"/>
                                          </p:val>
                                        </p:tav>
                                        <p:tav tm="100000">
                                          <p:val>
                                            <p:strVal val="#ppt_w"/>
                                          </p:val>
                                        </p:tav>
                                      </p:tavLst>
                                    </p:anim>
                                    <p:anim calcmode="lin" valueType="num">
                                      <p:cBhvr>
                                        <p:cTn id="129" dur="500" fill="hold"/>
                                        <p:tgtEl>
                                          <p:spTgt spid="276548"/>
                                        </p:tgtEl>
                                        <p:attrNameLst>
                                          <p:attrName>ppt_h</p:attrName>
                                        </p:attrNameLst>
                                      </p:cBhvr>
                                      <p:tavLst>
                                        <p:tav tm="0">
                                          <p:val>
                                            <p:fltVal val="0"/>
                                          </p:val>
                                        </p:tav>
                                        <p:tav tm="100000">
                                          <p:val>
                                            <p:strVal val="#ppt_h"/>
                                          </p:val>
                                        </p:tav>
                                      </p:tavLst>
                                    </p:anim>
                                  </p:childTnLst>
                                </p:cTn>
                              </p:par>
                            </p:childTnLst>
                          </p:cTn>
                        </p:par>
                        <p:par>
                          <p:cTn id="130" fill="hold">
                            <p:stCondLst>
                              <p:cond delay="1500"/>
                            </p:stCondLst>
                            <p:childTnLst>
                              <p:par>
                                <p:cTn id="131" presetID="9" presetClass="entr" presetSubtype="0" fill="hold" grpId="0" nodeType="after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dissolve">
                                      <p:cBhvr>
                                        <p:cTn id="133" dur="1500"/>
                                        <p:tgtEl>
                                          <p:spTgt spid="64"/>
                                        </p:tgtEl>
                                      </p:cBhvr>
                                    </p:animEffect>
                                  </p:childTnLst>
                                </p:cTn>
                              </p:par>
                            </p:childTnLst>
                          </p:cTn>
                        </p:par>
                        <p:par>
                          <p:cTn id="134" fill="hold">
                            <p:stCondLst>
                              <p:cond delay="3000"/>
                            </p:stCondLst>
                            <p:childTnLst>
                              <p:par>
                                <p:cTn id="135" presetID="22" presetClass="entr" presetSubtype="1" fill="hold" grpId="0" nodeType="afterEffect">
                                  <p:stCondLst>
                                    <p:cond delay="0"/>
                                  </p:stCondLst>
                                  <p:childTnLst>
                                    <p:set>
                                      <p:cBhvr>
                                        <p:cTn id="136" dur="1" fill="hold">
                                          <p:stCondLst>
                                            <p:cond delay="0"/>
                                          </p:stCondLst>
                                        </p:cTn>
                                        <p:tgtEl>
                                          <p:spTgt spid="65"/>
                                        </p:tgtEl>
                                        <p:attrNameLst>
                                          <p:attrName>style.visibility</p:attrName>
                                        </p:attrNameLst>
                                      </p:cBhvr>
                                      <p:to>
                                        <p:strVal val="visible"/>
                                      </p:to>
                                    </p:set>
                                    <p:animEffect transition="in" filter="wipe(up)">
                                      <p:cBhvr>
                                        <p:cTn id="137" dur="1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autoUpdateAnimBg="0"/>
      <p:bldP spid="276484" grpId="0" animBg="1" autoUpdateAnimBg="0"/>
      <p:bldP spid="276485" grpId="0" autoUpdateAnimBg="0"/>
      <p:bldP spid="276487" grpId="0" autoUpdateAnimBg="0"/>
      <p:bldP spid="276488" grpId="0" autoUpdateAnimBg="0"/>
      <p:bldP spid="276536" grpId="0" autoUpdateAnimBg="0"/>
      <p:bldP spid="276544" grpId="0" animBg="1"/>
      <p:bldP spid="276545" grpId="0" animBg="1"/>
      <p:bldP spid="276547" grpId="0" animBg="1"/>
      <p:bldP spid="276548" grpId="0" animBg="1"/>
      <p:bldP spid="276549" grpId="0" animBg="1"/>
      <p:bldP spid="276550" grpId="0" animBg="1"/>
      <p:bldP spid="276551" grpId="0" animBg="1"/>
      <p:bldP spid="276552" grpId="0" animBg="1"/>
      <p:bldP spid="276553" grpId="0" animBg="1"/>
      <p:bldP spid="276554" grpId="0" animBg="1"/>
      <p:bldP spid="276555" grpId="0" animBg="1"/>
      <p:bldP spid="276556" grpId="0" animBg="1"/>
      <p:bldP spid="276557" grpId="0" animBg="1"/>
      <p:bldP spid="276558" grpId="0" animBg="1"/>
      <p:bldP spid="64" grpId="0" autoUpdateAnimBg="0"/>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685800" y="634425"/>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3200" dirty="0" smtClean="0">
                <a:solidFill>
                  <a:srgbClr val="C00000"/>
                </a:solidFill>
                <a:latin typeface="+mn-lt"/>
                <a:sym typeface="Symbol" pitchFamily="18" charset="2"/>
              </a:rPr>
              <a:t>Additional </a:t>
            </a:r>
            <a:r>
              <a:rPr lang="en-US" sz="3200" dirty="0">
                <a:solidFill>
                  <a:srgbClr val="C00000"/>
                </a:solidFill>
                <a:latin typeface="+mn-lt"/>
                <a:sym typeface="Symbol" pitchFamily="18" charset="2"/>
              </a:rPr>
              <a:t>Notation</a:t>
            </a:r>
            <a:endParaRPr lang="en-US" sz="3200" dirty="0">
              <a:solidFill>
                <a:srgbClr val="C00000"/>
              </a:solidFill>
              <a:latin typeface="+mn-lt"/>
            </a:endParaRPr>
          </a:p>
        </p:txBody>
      </p:sp>
      <p:sp>
        <p:nvSpPr>
          <p:cNvPr id="245764" name="Text Box 4"/>
          <p:cNvSpPr txBox="1">
            <a:spLocks noChangeArrowheads="1"/>
          </p:cNvSpPr>
          <p:nvPr/>
        </p:nvSpPr>
        <p:spPr bwMode="auto">
          <a:xfrm>
            <a:off x="838200" y="1727200"/>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sp>
        <p:nvSpPr>
          <p:cNvPr id="245765" name="Text Box 5"/>
          <p:cNvSpPr txBox="1">
            <a:spLocks noChangeArrowheads="1"/>
          </p:cNvSpPr>
          <p:nvPr/>
        </p:nvSpPr>
        <p:spPr bwMode="auto">
          <a:xfrm>
            <a:off x="2590800" y="1676400"/>
            <a:ext cx="2438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a:solidFill>
                  <a:srgbClr val="C00000"/>
                </a:solidFill>
              </a:rPr>
              <a:t>Strong Entity</a:t>
            </a:r>
          </a:p>
        </p:txBody>
      </p:sp>
      <p:sp>
        <p:nvSpPr>
          <p:cNvPr id="245766" name="Text Box 6"/>
          <p:cNvSpPr txBox="1">
            <a:spLocks noChangeArrowheads="1"/>
          </p:cNvSpPr>
          <p:nvPr/>
        </p:nvSpPr>
        <p:spPr bwMode="auto">
          <a:xfrm>
            <a:off x="4724400" y="1600200"/>
            <a:ext cx="38862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400" b="0">
                <a:solidFill>
                  <a:schemeClr val="tx1"/>
                </a:solidFill>
              </a:rPr>
              <a:t>An Entity which is not dependent upon other entities</a:t>
            </a:r>
          </a:p>
        </p:txBody>
      </p:sp>
      <p:grpSp>
        <p:nvGrpSpPr>
          <p:cNvPr id="11" name="Group 10"/>
          <p:cNvGrpSpPr/>
          <p:nvPr/>
        </p:nvGrpSpPr>
        <p:grpSpPr>
          <a:xfrm>
            <a:off x="762000" y="2590800"/>
            <a:ext cx="1752600" cy="609600"/>
            <a:chOff x="762000" y="2590800"/>
            <a:chExt cx="1752600" cy="609600"/>
          </a:xfrm>
        </p:grpSpPr>
        <p:sp>
          <p:nvSpPr>
            <p:cNvPr id="11304" name="Line 10"/>
            <p:cNvSpPr>
              <a:spLocks noChangeShapeType="1"/>
            </p:cNvSpPr>
            <p:nvPr/>
          </p:nvSpPr>
          <p:spPr bwMode="auto">
            <a:xfrm flipV="1">
              <a:off x="762000" y="2590800"/>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1305" name="Group 12"/>
            <p:cNvGrpSpPr>
              <a:grpSpLocks/>
            </p:cNvGrpSpPr>
            <p:nvPr/>
          </p:nvGrpSpPr>
          <p:grpSpPr bwMode="auto">
            <a:xfrm>
              <a:off x="762000" y="2590800"/>
              <a:ext cx="1752600" cy="609600"/>
              <a:chOff x="240" y="1872"/>
              <a:chExt cx="1104" cy="384"/>
            </a:xfrm>
          </p:grpSpPr>
          <p:sp>
            <p:nvSpPr>
              <p:cNvPr id="11306" name="Text Box 7"/>
              <p:cNvSpPr txBox="1">
                <a:spLocks noChangeArrowheads="1"/>
              </p:cNvSpPr>
              <p:nvPr/>
            </p:nvSpPr>
            <p:spPr bwMode="auto">
              <a:xfrm>
                <a:off x="288" y="1904"/>
                <a:ext cx="1008" cy="29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Orders</a:t>
                </a:r>
                <a:endParaRPr lang="en-US" sz="2400" b="0">
                  <a:solidFill>
                    <a:schemeClr val="tx1"/>
                  </a:solidFill>
                </a:endParaRPr>
              </a:p>
            </p:txBody>
          </p:sp>
          <p:sp>
            <p:nvSpPr>
              <p:cNvPr id="11307" name="Line 8"/>
              <p:cNvSpPr>
                <a:spLocks noChangeShapeType="1"/>
              </p:cNvSpPr>
              <p:nvPr/>
            </p:nvSpPr>
            <p:spPr bwMode="auto">
              <a:xfrm>
                <a:off x="1344" y="1872"/>
                <a:ext cx="0"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08" name="Line 9"/>
              <p:cNvSpPr>
                <a:spLocks noChangeShapeType="1"/>
              </p:cNvSpPr>
              <p:nvPr/>
            </p:nvSpPr>
            <p:spPr bwMode="auto">
              <a:xfrm flipH="1">
                <a:off x="240" y="2256"/>
                <a:ext cx="110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09" name="Line 11"/>
              <p:cNvSpPr>
                <a:spLocks noChangeShapeType="1"/>
              </p:cNvSpPr>
              <p:nvPr/>
            </p:nvSpPr>
            <p:spPr bwMode="auto">
              <a:xfrm flipH="1">
                <a:off x="240" y="1872"/>
                <a:ext cx="110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45774" name="Text Box 14"/>
          <p:cNvSpPr txBox="1">
            <a:spLocks noChangeArrowheads="1"/>
          </p:cNvSpPr>
          <p:nvPr/>
        </p:nvSpPr>
        <p:spPr bwMode="auto">
          <a:xfrm>
            <a:off x="2590800" y="2635250"/>
            <a:ext cx="2438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a:solidFill>
                  <a:srgbClr val="C00000"/>
                </a:solidFill>
              </a:rPr>
              <a:t>Weak Entity</a:t>
            </a:r>
          </a:p>
        </p:txBody>
      </p:sp>
      <p:sp>
        <p:nvSpPr>
          <p:cNvPr id="245775" name="Text Box 15"/>
          <p:cNvSpPr txBox="1">
            <a:spLocks noChangeArrowheads="1"/>
          </p:cNvSpPr>
          <p:nvPr/>
        </p:nvSpPr>
        <p:spPr bwMode="auto">
          <a:xfrm>
            <a:off x="4724400" y="2524125"/>
            <a:ext cx="41910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400" b="0" dirty="0">
                <a:solidFill>
                  <a:schemeClr val="tx1"/>
                </a:solidFill>
              </a:rPr>
              <a:t>An Entity which exits </a:t>
            </a:r>
            <a:r>
              <a:rPr lang="en-US" sz="2400" b="0" dirty="0" smtClean="0">
                <a:solidFill>
                  <a:schemeClr val="tx1"/>
                </a:solidFill>
              </a:rPr>
              <a:t>only because </a:t>
            </a:r>
            <a:r>
              <a:rPr lang="en-US" sz="2400" b="0" dirty="0">
                <a:solidFill>
                  <a:schemeClr val="tx1"/>
                </a:solidFill>
              </a:rPr>
              <a:t>of another entity</a:t>
            </a:r>
          </a:p>
        </p:txBody>
      </p:sp>
      <p:sp>
        <p:nvSpPr>
          <p:cNvPr id="245803" name="Line 43"/>
          <p:cNvSpPr>
            <a:spLocks noChangeShapeType="1"/>
          </p:cNvSpPr>
          <p:nvPr/>
        </p:nvSpPr>
        <p:spPr bwMode="auto">
          <a:xfrm>
            <a:off x="4343400" y="5029200"/>
            <a:ext cx="0" cy="3810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5804" name="Text Box 44"/>
          <p:cNvSpPr txBox="1">
            <a:spLocks noChangeArrowheads="1"/>
          </p:cNvSpPr>
          <p:nvPr/>
        </p:nvSpPr>
        <p:spPr bwMode="auto">
          <a:xfrm>
            <a:off x="2514600" y="5029200"/>
            <a:ext cx="4343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600" dirty="0">
                <a:solidFill>
                  <a:srgbClr val="C00000"/>
                </a:solidFill>
              </a:rPr>
              <a:t>Identifying Relationship</a:t>
            </a:r>
          </a:p>
        </p:txBody>
      </p:sp>
      <p:grpSp>
        <p:nvGrpSpPr>
          <p:cNvPr id="10" name="Group 9"/>
          <p:cNvGrpSpPr/>
          <p:nvPr/>
        </p:nvGrpSpPr>
        <p:grpSpPr>
          <a:xfrm>
            <a:off x="762000" y="3657600"/>
            <a:ext cx="8077200" cy="1219200"/>
            <a:chOff x="762000" y="3657600"/>
            <a:chExt cx="8077200" cy="1219200"/>
          </a:xfrm>
        </p:grpSpPr>
        <p:grpSp>
          <p:nvGrpSpPr>
            <p:cNvPr id="9" name="Group 8"/>
            <p:cNvGrpSpPr/>
            <p:nvPr/>
          </p:nvGrpSpPr>
          <p:grpSpPr>
            <a:xfrm>
              <a:off x="762000" y="3657600"/>
              <a:ext cx="8077200" cy="1219200"/>
              <a:chOff x="762000" y="3659981"/>
              <a:chExt cx="8077200" cy="1219200"/>
            </a:xfrm>
          </p:grpSpPr>
          <p:sp>
            <p:nvSpPr>
              <p:cNvPr id="11279" name="Text Box 16"/>
              <p:cNvSpPr txBox="1">
                <a:spLocks noChangeArrowheads="1"/>
              </p:cNvSpPr>
              <p:nvPr/>
            </p:nvSpPr>
            <p:spPr bwMode="auto">
              <a:xfrm>
                <a:off x="762000" y="4040981"/>
                <a:ext cx="1600200" cy="461963"/>
              </a:xfrm>
              <a:prstGeom prst="rect">
                <a:avLst/>
              </a:prstGeom>
              <a:noFill/>
              <a:ln w="25400">
                <a:solidFill>
                  <a:schemeClr val="bg1">
                    <a:lumMod val="10000"/>
                  </a:schemeClr>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grpSp>
            <p:nvGrpSpPr>
              <p:cNvPr id="6" name="Group 5"/>
              <p:cNvGrpSpPr/>
              <p:nvPr/>
            </p:nvGrpSpPr>
            <p:grpSpPr>
              <a:xfrm>
                <a:off x="7086600" y="3964781"/>
                <a:ext cx="1752600" cy="609600"/>
                <a:chOff x="7086600" y="3964781"/>
                <a:chExt cx="1752600" cy="609600"/>
              </a:xfrm>
            </p:grpSpPr>
            <p:sp>
              <p:nvSpPr>
                <p:cNvPr id="11298" name="Line 18"/>
                <p:cNvSpPr>
                  <a:spLocks noChangeShapeType="1"/>
                </p:cNvSpPr>
                <p:nvPr/>
              </p:nvSpPr>
              <p:spPr bwMode="auto">
                <a:xfrm flipV="1">
                  <a:off x="7086600" y="3964781"/>
                  <a:ext cx="0" cy="609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1299" name="Group 19"/>
                <p:cNvGrpSpPr>
                  <a:grpSpLocks/>
                </p:cNvGrpSpPr>
                <p:nvPr/>
              </p:nvGrpSpPr>
              <p:grpSpPr bwMode="auto">
                <a:xfrm>
                  <a:off x="7086600" y="3964781"/>
                  <a:ext cx="1752600" cy="609600"/>
                  <a:chOff x="240" y="1872"/>
                  <a:chExt cx="1104" cy="384"/>
                </a:xfrm>
              </p:grpSpPr>
              <p:sp>
                <p:nvSpPr>
                  <p:cNvPr id="11300" name="Text Box 20"/>
                  <p:cNvSpPr txBox="1">
                    <a:spLocks noChangeArrowheads="1"/>
                  </p:cNvSpPr>
                  <p:nvPr/>
                </p:nvSpPr>
                <p:spPr bwMode="auto">
                  <a:xfrm>
                    <a:off x="288" y="1904"/>
                    <a:ext cx="1008" cy="296"/>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Orders</a:t>
                    </a:r>
                    <a:endParaRPr lang="en-US" sz="2400" b="0">
                      <a:solidFill>
                        <a:schemeClr val="tx1"/>
                      </a:solidFill>
                    </a:endParaRPr>
                  </a:p>
                </p:txBody>
              </p:sp>
              <p:sp>
                <p:nvSpPr>
                  <p:cNvPr id="11301" name="Line 21"/>
                  <p:cNvSpPr>
                    <a:spLocks noChangeShapeType="1"/>
                  </p:cNvSpPr>
                  <p:nvPr/>
                </p:nvSpPr>
                <p:spPr bwMode="auto">
                  <a:xfrm>
                    <a:off x="1344" y="1872"/>
                    <a:ext cx="0"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02" name="Line 22"/>
                  <p:cNvSpPr>
                    <a:spLocks noChangeShapeType="1"/>
                  </p:cNvSpPr>
                  <p:nvPr/>
                </p:nvSpPr>
                <p:spPr bwMode="auto">
                  <a:xfrm flipH="1">
                    <a:off x="240" y="2256"/>
                    <a:ext cx="110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03" name="Line 23"/>
                  <p:cNvSpPr>
                    <a:spLocks noChangeShapeType="1"/>
                  </p:cNvSpPr>
                  <p:nvPr/>
                </p:nvSpPr>
                <p:spPr bwMode="auto">
                  <a:xfrm flipH="1">
                    <a:off x="240" y="1872"/>
                    <a:ext cx="110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 name="Group 6"/>
              <p:cNvGrpSpPr/>
              <p:nvPr/>
            </p:nvGrpSpPr>
            <p:grpSpPr>
              <a:xfrm>
                <a:off x="3429000" y="3659981"/>
                <a:ext cx="2438400" cy="1219200"/>
                <a:chOff x="3429000" y="3659981"/>
                <a:chExt cx="2438400" cy="1219200"/>
              </a:xfrm>
            </p:grpSpPr>
            <p:grpSp>
              <p:nvGrpSpPr>
                <p:cNvPr id="11288" name="Group 32"/>
                <p:cNvGrpSpPr>
                  <a:grpSpLocks/>
                </p:cNvGrpSpPr>
                <p:nvPr/>
              </p:nvGrpSpPr>
              <p:grpSpPr bwMode="auto">
                <a:xfrm>
                  <a:off x="3429000" y="3659981"/>
                  <a:ext cx="2438400" cy="1219200"/>
                  <a:chOff x="1872" y="2400"/>
                  <a:chExt cx="1536" cy="768"/>
                </a:xfrm>
              </p:grpSpPr>
              <p:sp>
                <p:nvSpPr>
                  <p:cNvPr id="11290" name="Line 24"/>
                  <p:cNvSpPr>
                    <a:spLocks noChangeShapeType="1"/>
                  </p:cNvSpPr>
                  <p:nvPr/>
                </p:nvSpPr>
                <p:spPr bwMode="auto">
                  <a:xfrm>
                    <a:off x="2064" y="2784"/>
                    <a:ext cx="576"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5"/>
                  <p:cNvSpPr>
                    <a:spLocks noChangeShapeType="1"/>
                  </p:cNvSpPr>
                  <p:nvPr/>
                </p:nvSpPr>
                <p:spPr bwMode="auto">
                  <a:xfrm flipV="1">
                    <a:off x="2640" y="2784"/>
                    <a:ext cx="576"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2" name="Line 26"/>
                  <p:cNvSpPr>
                    <a:spLocks noChangeShapeType="1"/>
                  </p:cNvSpPr>
                  <p:nvPr/>
                </p:nvSpPr>
                <p:spPr bwMode="auto">
                  <a:xfrm flipV="1">
                    <a:off x="2064" y="2496"/>
                    <a:ext cx="576"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3" name="Line 27"/>
                  <p:cNvSpPr>
                    <a:spLocks noChangeShapeType="1"/>
                  </p:cNvSpPr>
                  <p:nvPr/>
                </p:nvSpPr>
                <p:spPr bwMode="auto">
                  <a:xfrm>
                    <a:off x="2640" y="2496"/>
                    <a:ext cx="576"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4" name="Line 28"/>
                  <p:cNvSpPr>
                    <a:spLocks noChangeShapeType="1"/>
                  </p:cNvSpPr>
                  <p:nvPr/>
                </p:nvSpPr>
                <p:spPr bwMode="auto">
                  <a:xfrm flipV="1">
                    <a:off x="2640" y="2784"/>
                    <a:ext cx="768"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5" name="Line 29"/>
                  <p:cNvSpPr>
                    <a:spLocks noChangeShapeType="1"/>
                  </p:cNvSpPr>
                  <p:nvPr/>
                </p:nvSpPr>
                <p:spPr bwMode="auto">
                  <a:xfrm>
                    <a:off x="1872" y="2784"/>
                    <a:ext cx="768"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6" name="Line 30"/>
                  <p:cNvSpPr>
                    <a:spLocks noChangeShapeType="1"/>
                  </p:cNvSpPr>
                  <p:nvPr/>
                </p:nvSpPr>
                <p:spPr bwMode="auto">
                  <a:xfrm flipV="1">
                    <a:off x="1872" y="2400"/>
                    <a:ext cx="768"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97" name="Line 31"/>
                  <p:cNvSpPr>
                    <a:spLocks noChangeShapeType="1"/>
                  </p:cNvSpPr>
                  <p:nvPr/>
                </p:nvSpPr>
                <p:spPr bwMode="auto">
                  <a:xfrm>
                    <a:off x="2640" y="2400"/>
                    <a:ext cx="768"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289" name="Text Box 33"/>
                <p:cNvSpPr txBox="1">
                  <a:spLocks noChangeArrowheads="1"/>
                </p:cNvSpPr>
                <p:nvPr/>
              </p:nvSpPr>
              <p:spPr bwMode="auto">
                <a:xfrm>
                  <a:off x="4191000" y="4040981"/>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a:solidFill>
                        <a:schemeClr val="tx1"/>
                      </a:solidFill>
                    </a:rPr>
                    <a:t>Places</a:t>
                  </a:r>
                </a:p>
              </p:txBody>
            </p:sp>
          </p:grpSp>
          <p:grpSp>
            <p:nvGrpSpPr>
              <p:cNvPr id="8" name="Group 7"/>
              <p:cNvGrpSpPr/>
              <p:nvPr/>
            </p:nvGrpSpPr>
            <p:grpSpPr>
              <a:xfrm>
                <a:off x="2362200" y="4040981"/>
                <a:ext cx="4724400" cy="457200"/>
                <a:chOff x="2362200" y="4040981"/>
                <a:chExt cx="4724400" cy="457200"/>
              </a:xfrm>
            </p:grpSpPr>
            <p:grpSp>
              <p:nvGrpSpPr>
                <p:cNvPr id="11283" name="Group 37"/>
                <p:cNvGrpSpPr>
                  <a:grpSpLocks/>
                </p:cNvGrpSpPr>
                <p:nvPr/>
              </p:nvGrpSpPr>
              <p:grpSpPr bwMode="auto">
                <a:xfrm>
                  <a:off x="2362200" y="4269581"/>
                  <a:ext cx="4724400" cy="0"/>
                  <a:chOff x="1296" y="2880"/>
                  <a:chExt cx="2976" cy="0"/>
                </a:xfrm>
              </p:grpSpPr>
              <p:sp>
                <p:nvSpPr>
                  <p:cNvPr id="11286" name="Line 35"/>
                  <p:cNvSpPr>
                    <a:spLocks noChangeShapeType="1"/>
                  </p:cNvSpPr>
                  <p:nvPr/>
                </p:nvSpPr>
                <p:spPr bwMode="auto">
                  <a:xfrm>
                    <a:off x="1296" y="2880"/>
                    <a:ext cx="67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36"/>
                  <p:cNvSpPr>
                    <a:spLocks noChangeShapeType="1"/>
                  </p:cNvSpPr>
                  <p:nvPr/>
                </p:nvSpPr>
                <p:spPr bwMode="auto">
                  <a:xfrm>
                    <a:off x="3504" y="2880"/>
                    <a:ext cx="76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284" name="Line 38"/>
                <p:cNvSpPr>
                  <a:spLocks noChangeShapeType="1"/>
                </p:cNvSpPr>
                <p:nvPr/>
              </p:nvSpPr>
              <p:spPr bwMode="auto">
                <a:xfrm flipV="1">
                  <a:off x="6781800" y="4040981"/>
                  <a:ext cx="3048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39"/>
                <p:cNvSpPr>
                  <a:spLocks noChangeShapeType="1"/>
                </p:cNvSpPr>
                <p:nvPr/>
              </p:nvSpPr>
              <p:spPr bwMode="auto">
                <a:xfrm>
                  <a:off x="6781800" y="4269581"/>
                  <a:ext cx="3048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1278" name="Line 45"/>
            <p:cNvSpPr>
              <a:spLocks noChangeShapeType="1"/>
            </p:cNvSpPr>
            <p:nvPr/>
          </p:nvSpPr>
          <p:spPr bwMode="auto">
            <a:xfrm>
              <a:off x="2514600" y="4117181"/>
              <a:ext cx="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 name="Slide Number Placeholder 2"/>
          <p:cNvSpPr>
            <a:spLocks noGrp="1"/>
          </p:cNvSpPr>
          <p:nvPr>
            <p:ph type="sldNum" sz="quarter" idx="12"/>
          </p:nvPr>
        </p:nvSpPr>
        <p:spPr>
          <a:xfrm>
            <a:off x="7010400" y="152400"/>
            <a:ext cx="1905000" cy="457200"/>
          </a:xfrm>
        </p:spPr>
        <p:txBody>
          <a:bodyPr/>
          <a:lstStyle/>
          <a:p>
            <a:fld id="{8AC56D48-9345-4BDE-BA0B-FB696AD706A2}" type="slidenum">
              <a:rPr lang="en-US" smtClean="0"/>
              <a:t>33</a:t>
            </a:fld>
            <a:endParaRPr lang="en-US" dirty="0"/>
          </a:p>
        </p:txBody>
      </p:sp>
      <p:sp>
        <p:nvSpPr>
          <p:cNvPr id="47" name="Title 1"/>
          <p:cNvSpPr txBox="1">
            <a:spLocks/>
          </p:cNvSpPr>
          <p:nvPr/>
        </p:nvSpPr>
        <p:spPr bwMode="auto">
          <a:xfrm>
            <a:off x="8128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55" name="Text Box 5"/>
          <p:cNvSpPr txBox="1">
            <a:spLocks noChangeArrowheads="1"/>
          </p:cNvSpPr>
          <p:nvPr/>
        </p:nvSpPr>
        <p:spPr bwMode="auto">
          <a:xfrm>
            <a:off x="685800" y="5178465"/>
            <a:ext cx="1815830" cy="35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400" dirty="0" smtClean="0">
                <a:solidFill>
                  <a:srgbClr val="C00000"/>
                </a:solidFill>
              </a:rPr>
              <a:t>NOTE:</a:t>
            </a:r>
            <a:endParaRPr lang="en-US" sz="2400" dirty="0">
              <a:solidFill>
                <a:srgbClr val="C00000"/>
              </a:solidFill>
            </a:endParaRPr>
          </a:p>
        </p:txBody>
      </p:sp>
      <p:sp>
        <p:nvSpPr>
          <p:cNvPr id="56" name="Text Box 5"/>
          <p:cNvSpPr txBox="1">
            <a:spLocks noChangeArrowheads="1"/>
          </p:cNvSpPr>
          <p:nvPr/>
        </p:nvSpPr>
        <p:spPr bwMode="auto">
          <a:xfrm>
            <a:off x="685800" y="5643106"/>
            <a:ext cx="8077200" cy="60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dirty="0" smtClean="0">
                <a:solidFill>
                  <a:schemeClr val="tx1"/>
                </a:solidFill>
              </a:rPr>
              <a:t>Once again, we will occasionally use this notation (so that you can learn them) they will NOT be required in ERDs that you turn in </a:t>
            </a:r>
            <a:endParaRPr lang="en-US" sz="2000" dirty="0">
              <a:solidFill>
                <a:schemeClr val="tx1"/>
              </a:solidFill>
            </a:endParaRPr>
          </a:p>
        </p:txBody>
      </p:sp>
    </p:spTree>
    <p:extLst>
      <p:ext uri="{BB962C8B-B14F-4D97-AF65-F5344CB8AC3E}">
        <p14:creationId xmlns:p14="http://schemas.microsoft.com/office/powerpoint/2010/main" val="555338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45763"/>
                                        </p:tgtEl>
                                        <p:attrNameLst>
                                          <p:attrName>style.visibility</p:attrName>
                                        </p:attrNameLst>
                                      </p:cBhvr>
                                      <p:to>
                                        <p:strVal val="visible"/>
                                      </p:to>
                                    </p:set>
                                    <p:anim calcmode="lin" valueType="num">
                                      <p:cBhvr>
                                        <p:cTn id="7" dur="500" fill="hold"/>
                                        <p:tgtEl>
                                          <p:spTgt spid="245763"/>
                                        </p:tgtEl>
                                        <p:attrNameLst>
                                          <p:attrName>ppt_x</p:attrName>
                                        </p:attrNameLst>
                                      </p:cBhvr>
                                      <p:tavLst>
                                        <p:tav tm="0">
                                          <p:val>
                                            <p:strVal val="#ppt_x"/>
                                          </p:val>
                                        </p:tav>
                                        <p:tav tm="100000">
                                          <p:val>
                                            <p:strVal val="#ppt_x"/>
                                          </p:val>
                                        </p:tav>
                                      </p:tavLst>
                                    </p:anim>
                                    <p:anim calcmode="lin" valueType="num">
                                      <p:cBhvr>
                                        <p:cTn id="8" dur="500" fill="hold"/>
                                        <p:tgtEl>
                                          <p:spTgt spid="245763"/>
                                        </p:tgtEl>
                                        <p:attrNameLst>
                                          <p:attrName>ppt_y</p:attrName>
                                        </p:attrNameLst>
                                      </p:cBhvr>
                                      <p:tavLst>
                                        <p:tav tm="0">
                                          <p:val>
                                            <p:strVal val="#ppt_y+#ppt_h/2"/>
                                          </p:val>
                                        </p:tav>
                                        <p:tav tm="100000">
                                          <p:val>
                                            <p:strVal val="#ppt_y"/>
                                          </p:val>
                                        </p:tav>
                                      </p:tavLst>
                                    </p:anim>
                                    <p:anim calcmode="lin" valueType="num">
                                      <p:cBhvr>
                                        <p:cTn id="9" dur="500" fill="hold"/>
                                        <p:tgtEl>
                                          <p:spTgt spid="245763"/>
                                        </p:tgtEl>
                                        <p:attrNameLst>
                                          <p:attrName>ppt_w</p:attrName>
                                        </p:attrNameLst>
                                      </p:cBhvr>
                                      <p:tavLst>
                                        <p:tav tm="0">
                                          <p:val>
                                            <p:strVal val="#ppt_w"/>
                                          </p:val>
                                        </p:tav>
                                        <p:tav tm="100000">
                                          <p:val>
                                            <p:strVal val="#ppt_w"/>
                                          </p:val>
                                        </p:tav>
                                      </p:tavLst>
                                    </p:anim>
                                    <p:anim calcmode="lin" valueType="num">
                                      <p:cBhvr>
                                        <p:cTn id="10" dur="500" fill="hold"/>
                                        <p:tgtEl>
                                          <p:spTgt spid="245763"/>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45764"/>
                                        </p:tgtEl>
                                        <p:attrNameLst>
                                          <p:attrName>style.visibility</p:attrName>
                                        </p:attrNameLst>
                                      </p:cBhvr>
                                      <p:to>
                                        <p:strVal val="visible"/>
                                      </p:to>
                                    </p:set>
                                    <p:animEffect transition="in" filter="strips(downRight)">
                                      <p:cBhvr>
                                        <p:cTn id="14" dur="500"/>
                                        <p:tgtEl>
                                          <p:spTgt spid="245764"/>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245765"/>
                                        </p:tgtEl>
                                        <p:attrNameLst>
                                          <p:attrName>style.visibility</p:attrName>
                                        </p:attrNameLst>
                                      </p:cBhvr>
                                      <p:to>
                                        <p:strVal val="visible"/>
                                      </p:to>
                                    </p:set>
                                    <p:anim calcmode="lin" valueType="num">
                                      <p:cBhvr additive="base">
                                        <p:cTn id="18" dur="500" fill="hold"/>
                                        <p:tgtEl>
                                          <p:spTgt spid="245765"/>
                                        </p:tgtEl>
                                        <p:attrNameLst>
                                          <p:attrName>ppt_x</p:attrName>
                                        </p:attrNameLst>
                                      </p:cBhvr>
                                      <p:tavLst>
                                        <p:tav tm="0">
                                          <p:val>
                                            <p:strVal val="1+#ppt_w/2"/>
                                          </p:val>
                                        </p:tav>
                                        <p:tav tm="100000">
                                          <p:val>
                                            <p:strVal val="#ppt_x"/>
                                          </p:val>
                                        </p:tav>
                                      </p:tavLst>
                                    </p:anim>
                                    <p:anim calcmode="lin" valueType="num">
                                      <p:cBhvr additive="base">
                                        <p:cTn id="19" dur="500" fill="hold"/>
                                        <p:tgtEl>
                                          <p:spTgt spid="24576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8" presetClass="entr" presetSubtype="6" fill="hold" grpId="0" nodeType="afterEffect">
                                  <p:stCondLst>
                                    <p:cond delay="0"/>
                                  </p:stCondLst>
                                  <p:childTnLst>
                                    <p:set>
                                      <p:cBhvr>
                                        <p:cTn id="22" dur="1" fill="hold">
                                          <p:stCondLst>
                                            <p:cond delay="0"/>
                                          </p:stCondLst>
                                        </p:cTn>
                                        <p:tgtEl>
                                          <p:spTgt spid="245766"/>
                                        </p:tgtEl>
                                        <p:attrNameLst>
                                          <p:attrName>style.visibility</p:attrName>
                                        </p:attrNameLst>
                                      </p:cBhvr>
                                      <p:to>
                                        <p:strVal val="visible"/>
                                      </p:to>
                                    </p:set>
                                    <p:animEffect transition="in" filter="strips(downRight)">
                                      <p:cBhvr>
                                        <p:cTn id="23" dur="500"/>
                                        <p:tgtEl>
                                          <p:spTgt spid="24576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par>
                          <p:cTn id="29" fill="hold">
                            <p:stCondLst>
                              <p:cond delay="500"/>
                            </p:stCondLst>
                            <p:childTnLst>
                              <p:par>
                                <p:cTn id="30" presetID="2" presetClass="entr" presetSubtype="2" fill="hold" grpId="0" nodeType="afterEffect">
                                  <p:stCondLst>
                                    <p:cond delay="0"/>
                                  </p:stCondLst>
                                  <p:childTnLst>
                                    <p:set>
                                      <p:cBhvr>
                                        <p:cTn id="31" dur="1" fill="hold">
                                          <p:stCondLst>
                                            <p:cond delay="0"/>
                                          </p:stCondLst>
                                        </p:cTn>
                                        <p:tgtEl>
                                          <p:spTgt spid="245774"/>
                                        </p:tgtEl>
                                        <p:attrNameLst>
                                          <p:attrName>style.visibility</p:attrName>
                                        </p:attrNameLst>
                                      </p:cBhvr>
                                      <p:to>
                                        <p:strVal val="visible"/>
                                      </p:to>
                                    </p:set>
                                    <p:anim calcmode="lin" valueType="num">
                                      <p:cBhvr additive="base">
                                        <p:cTn id="32" dur="500" fill="hold"/>
                                        <p:tgtEl>
                                          <p:spTgt spid="245774"/>
                                        </p:tgtEl>
                                        <p:attrNameLst>
                                          <p:attrName>ppt_x</p:attrName>
                                        </p:attrNameLst>
                                      </p:cBhvr>
                                      <p:tavLst>
                                        <p:tav tm="0">
                                          <p:val>
                                            <p:strVal val="1+#ppt_w/2"/>
                                          </p:val>
                                        </p:tav>
                                        <p:tav tm="100000">
                                          <p:val>
                                            <p:strVal val="#ppt_x"/>
                                          </p:val>
                                        </p:tav>
                                      </p:tavLst>
                                    </p:anim>
                                    <p:anim calcmode="lin" valueType="num">
                                      <p:cBhvr additive="base">
                                        <p:cTn id="33" dur="500" fill="hold"/>
                                        <p:tgtEl>
                                          <p:spTgt spid="245774"/>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18" presetClass="entr" presetSubtype="6" fill="hold" grpId="0" nodeType="afterEffect">
                                  <p:stCondLst>
                                    <p:cond delay="0"/>
                                  </p:stCondLst>
                                  <p:childTnLst>
                                    <p:set>
                                      <p:cBhvr>
                                        <p:cTn id="36" dur="1" fill="hold">
                                          <p:stCondLst>
                                            <p:cond delay="0"/>
                                          </p:stCondLst>
                                        </p:cTn>
                                        <p:tgtEl>
                                          <p:spTgt spid="245775"/>
                                        </p:tgtEl>
                                        <p:attrNameLst>
                                          <p:attrName>style.visibility</p:attrName>
                                        </p:attrNameLst>
                                      </p:cBhvr>
                                      <p:to>
                                        <p:strVal val="visible"/>
                                      </p:to>
                                    </p:set>
                                    <p:animEffect transition="in" filter="strips(downRight)">
                                      <p:cBhvr>
                                        <p:cTn id="37" dur="500"/>
                                        <p:tgtEl>
                                          <p:spTgt spid="245775"/>
                                        </p:tgtEl>
                                      </p:cBhvr>
                                    </p:animEffect>
                                  </p:childTnLst>
                                </p:cTn>
                              </p:par>
                            </p:childTnLst>
                          </p:cTn>
                        </p:par>
                        <p:par>
                          <p:cTn id="38" fill="hold">
                            <p:stCondLst>
                              <p:cond delay="1500"/>
                            </p:stCondLst>
                            <p:childTnLst>
                              <p:par>
                                <p:cTn id="39" presetID="17" presetClass="entr" presetSubtype="1" fill="hold" grpId="0" nodeType="afterEffect">
                                  <p:stCondLst>
                                    <p:cond delay="0"/>
                                  </p:stCondLst>
                                  <p:childTnLst>
                                    <p:set>
                                      <p:cBhvr>
                                        <p:cTn id="40" dur="1" fill="hold">
                                          <p:stCondLst>
                                            <p:cond delay="0"/>
                                          </p:stCondLst>
                                        </p:cTn>
                                        <p:tgtEl>
                                          <p:spTgt spid="245803"/>
                                        </p:tgtEl>
                                        <p:attrNameLst>
                                          <p:attrName>style.visibility</p:attrName>
                                        </p:attrNameLst>
                                      </p:cBhvr>
                                      <p:to>
                                        <p:strVal val="visible"/>
                                      </p:to>
                                    </p:set>
                                    <p:anim calcmode="lin" valueType="num">
                                      <p:cBhvr>
                                        <p:cTn id="41" dur="500" fill="hold"/>
                                        <p:tgtEl>
                                          <p:spTgt spid="245803"/>
                                        </p:tgtEl>
                                        <p:attrNameLst>
                                          <p:attrName>ppt_x</p:attrName>
                                        </p:attrNameLst>
                                      </p:cBhvr>
                                      <p:tavLst>
                                        <p:tav tm="0">
                                          <p:val>
                                            <p:strVal val="#ppt_x"/>
                                          </p:val>
                                        </p:tav>
                                        <p:tav tm="100000">
                                          <p:val>
                                            <p:strVal val="#ppt_x"/>
                                          </p:val>
                                        </p:tav>
                                      </p:tavLst>
                                    </p:anim>
                                    <p:anim calcmode="lin" valueType="num">
                                      <p:cBhvr>
                                        <p:cTn id="42" dur="500" fill="hold"/>
                                        <p:tgtEl>
                                          <p:spTgt spid="245803"/>
                                        </p:tgtEl>
                                        <p:attrNameLst>
                                          <p:attrName>ppt_y</p:attrName>
                                        </p:attrNameLst>
                                      </p:cBhvr>
                                      <p:tavLst>
                                        <p:tav tm="0">
                                          <p:val>
                                            <p:strVal val="#ppt_y-#ppt_h/2"/>
                                          </p:val>
                                        </p:tav>
                                        <p:tav tm="100000">
                                          <p:val>
                                            <p:strVal val="#ppt_y"/>
                                          </p:val>
                                        </p:tav>
                                      </p:tavLst>
                                    </p:anim>
                                    <p:anim calcmode="lin" valueType="num">
                                      <p:cBhvr>
                                        <p:cTn id="43" dur="500" fill="hold"/>
                                        <p:tgtEl>
                                          <p:spTgt spid="245803"/>
                                        </p:tgtEl>
                                        <p:attrNameLst>
                                          <p:attrName>ppt_w</p:attrName>
                                        </p:attrNameLst>
                                      </p:cBhvr>
                                      <p:tavLst>
                                        <p:tav tm="0">
                                          <p:val>
                                            <p:strVal val="#ppt_w"/>
                                          </p:val>
                                        </p:tav>
                                        <p:tav tm="100000">
                                          <p:val>
                                            <p:strVal val="#ppt_w"/>
                                          </p:val>
                                        </p:tav>
                                      </p:tavLst>
                                    </p:anim>
                                    <p:anim calcmode="lin" valueType="num">
                                      <p:cBhvr>
                                        <p:cTn id="44" dur="500" fill="hold"/>
                                        <p:tgtEl>
                                          <p:spTgt spid="245803"/>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1000"/>
                                        <p:tgtEl>
                                          <p:spTgt spid="10"/>
                                        </p:tgtEl>
                                      </p:cBhvr>
                                    </p:animEffect>
                                  </p:childTnLst>
                                </p:cTn>
                              </p:par>
                            </p:childTnLst>
                          </p:cTn>
                        </p:par>
                        <p:par>
                          <p:cTn id="50" fill="hold">
                            <p:stCondLst>
                              <p:cond delay="1000"/>
                            </p:stCondLst>
                            <p:childTnLst>
                              <p:par>
                                <p:cTn id="51" presetID="17" presetClass="entr" presetSubtype="4" fill="hold" grpId="0" nodeType="afterEffect">
                                  <p:stCondLst>
                                    <p:cond delay="0"/>
                                  </p:stCondLst>
                                  <p:childTnLst>
                                    <p:set>
                                      <p:cBhvr>
                                        <p:cTn id="52" dur="1" fill="hold">
                                          <p:stCondLst>
                                            <p:cond delay="0"/>
                                          </p:stCondLst>
                                        </p:cTn>
                                        <p:tgtEl>
                                          <p:spTgt spid="245804"/>
                                        </p:tgtEl>
                                        <p:attrNameLst>
                                          <p:attrName>style.visibility</p:attrName>
                                        </p:attrNameLst>
                                      </p:cBhvr>
                                      <p:to>
                                        <p:strVal val="visible"/>
                                      </p:to>
                                    </p:set>
                                    <p:anim calcmode="lin" valueType="num">
                                      <p:cBhvr>
                                        <p:cTn id="53" dur="500" fill="hold"/>
                                        <p:tgtEl>
                                          <p:spTgt spid="245804"/>
                                        </p:tgtEl>
                                        <p:attrNameLst>
                                          <p:attrName>ppt_x</p:attrName>
                                        </p:attrNameLst>
                                      </p:cBhvr>
                                      <p:tavLst>
                                        <p:tav tm="0">
                                          <p:val>
                                            <p:strVal val="#ppt_x"/>
                                          </p:val>
                                        </p:tav>
                                        <p:tav tm="100000">
                                          <p:val>
                                            <p:strVal val="#ppt_x"/>
                                          </p:val>
                                        </p:tav>
                                      </p:tavLst>
                                    </p:anim>
                                    <p:anim calcmode="lin" valueType="num">
                                      <p:cBhvr>
                                        <p:cTn id="54" dur="500" fill="hold"/>
                                        <p:tgtEl>
                                          <p:spTgt spid="245804"/>
                                        </p:tgtEl>
                                        <p:attrNameLst>
                                          <p:attrName>ppt_y</p:attrName>
                                        </p:attrNameLst>
                                      </p:cBhvr>
                                      <p:tavLst>
                                        <p:tav tm="0">
                                          <p:val>
                                            <p:strVal val="#ppt_y+#ppt_h/2"/>
                                          </p:val>
                                        </p:tav>
                                        <p:tav tm="100000">
                                          <p:val>
                                            <p:strVal val="#ppt_y"/>
                                          </p:val>
                                        </p:tav>
                                      </p:tavLst>
                                    </p:anim>
                                    <p:anim calcmode="lin" valueType="num">
                                      <p:cBhvr>
                                        <p:cTn id="55" dur="500" fill="hold"/>
                                        <p:tgtEl>
                                          <p:spTgt spid="245804"/>
                                        </p:tgtEl>
                                        <p:attrNameLst>
                                          <p:attrName>ppt_w</p:attrName>
                                        </p:attrNameLst>
                                      </p:cBhvr>
                                      <p:tavLst>
                                        <p:tav tm="0">
                                          <p:val>
                                            <p:strVal val="#ppt_w"/>
                                          </p:val>
                                        </p:tav>
                                        <p:tav tm="100000">
                                          <p:val>
                                            <p:strVal val="#ppt_w"/>
                                          </p:val>
                                        </p:tav>
                                      </p:tavLst>
                                    </p:anim>
                                    <p:anim calcmode="lin" valueType="num">
                                      <p:cBhvr>
                                        <p:cTn id="56" dur="500" fill="hold"/>
                                        <p:tgtEl>
                                          <p:spTgt spid="245804"/>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9"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dissolve">
                                      <p:cBhvr>
                                        <p:cTn id="60" dur="1500"/>
                                        <p:tgtEl>
                                          <p:spTgt spid="5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up)">
                                      <p:cBhvr>
                                        <p:cTn id="64" dur="1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245764" grpId="0" animBg="1" autoUpdateAnimBg="0"/>
      <p:bldP spid="245765" grpId="0" autoUpdateAnimBg="0"/>
      <p:bldP spid="245766" grpId="0" autoUpdateAnimBg="0"/>
      <p:bldP spid="245774" grpId="0" autoUpdateAnimBg="0"/>
      <p:bldP spid="245775" grpId="0" autoUpdateAnimBg="0"/>
      <p:bldP spid="245803" grpId="0" animBg="1"/>
      <p:bldP spid="245804" grpId="0" autoUpdateAnimBg="0"/>
      <p:bldP spid="55" grpId="0" autoUpdateAnimBg="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Associating </a:t>
            </a:r>
            <a:r>
              <a:rPr lang="en-US" dirty="0">
                <a:solidFill>
                  <a:srgbClr val="C00000"/>
                </a:solidFill>
                <a:sym typeface="Symbol" pitchFamily="18" charset="2"/>
              </a:rPr>
              <a:t>Attributes With Entities</a:t>
            </a:r>
            <a:endParaRPr lang="en-US" dirty="0">
              <a:solidFill>
                <a:srgbClr val="C00000"/>
              </a:solidFill>
            </a:endParaRPr>
          </a:p>
        </p:txBody>
      </p:sp>
      <p:grpSp>
        <p:nvGrpSpPr>
          <p:cNvPr id="9" name="Group 8"/>
          <p:cNvGrpSpPr/>
          <p:nvPr/>
        </p:nvGrpSpPr>
        <p:grpSpPr>
          <a:xfrm>
            <a:off x="990600" y="1768475"/>
            <a:ext cx="4419600" cy="1452265"/>
            <a:chOff x="990600" y="1997075"/>
            <a:chExt cx="4419600" cy="1452265"/>
          </a:xfrm>
        </p:grpSpPr>
        <p:sp>
          <p:nvSpPr>
            <p:cNvPr id="251908" name="Text Box 4"/>
            <p:cNvSpPr txBox="1">
              <a:spLocks noChangeArrowheads="1"/>
            </p:cNvSpPr>
            <p:nvPr/>
          </p:nvSpPr>
          <p:spPr bwMode="auto">
            <a:xfrm>
              <a:off x="3810000" y="2987675"/>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grpSp>
          <p:nvGrpSpPr>
            <p:cNvPr id="7" name="Group 6"/>
            <p:cNvGrpSpPr/>
            <p:nvPr/>
          </p:nvGrpSpPr>
          <p:grpSpPr>
            <a:xfrm>
              <a:off x="990600" y="1997075"/>
              <a:ext cx="2819400" cy="990600"/>
              <a:chOff x="990600" y="1997075"/>
              <a:chExt cx="2819400" cy="990600"/>
            </a:xfrm>
          </p:grpSpPr>
          <p:grpSp>
            <p:nvGrpSpPr>
              <p:cNvPr id="12319" name="Group 17"/>
              <p:cNvGrpSpPr>
                <a:grpSpLocks/>
              </p:cNvGrpSpPr>
              <p:nvPr/>
            </p:nvGrpSpPr>
            <p:grpSpPr bwMode="auto">
              <a:xfrm>
                <a:off x="990600" y="1997075"/>
                <a:ext cx="2819400" cy="990600"/>
                <a:chOff x="624" y="1680"/>
                <a:chExt cx="1776" cy="624"/>
              </a:xfrm>
            </p:grpSpPr>
            <p:sp>
              <p:nvSpPr>
                <p:cNvPr id="12321" name="Oval 5"/>
                <p:cNvSpPr>
                  <a:spLocks noChangeArrowheads="1"/>
                </p:cNvSpPr>
                <p:nvPr/>
              </p:nvSpPr>
              <p:spPr bwMode="auto">
                <a:xfrm>
                  <a:off x="624" y="1680"/>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Line 6"/>
                <p:cNvSpPr>
                  <a:spLocks noChangeShapeType="1"/>
                </p:cNvSpPr>
                <p:nvPr/>
              </p:nvSpPr>
              <p:spPr bwMode="auto">
                <a:xfrm>
                  <a:off x="1920" y="2064"/>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320" name="Text Box 8"/>
              <p:cNvSpPr txBox="1">
                <a:spLocks noChangeArrowheads="1"/>
              </p:cNvSpPr>
              <p:nvPr/>
            </p:nvSpPr>
            <p:spPr bwMode="auto">
              <a:xfrm>
                <a:off x="1143000" y="2149475"/>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Customer_Name</a:t>
                </a:r>
              </a:p>
            </p:txBody>
          </p:sp>
        </p:grpSp>
      </p:gr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1915" name="Text Box 11"/>
          <p:cNvSpPr txBox="1">
            <a:spLocks noChangeArrowheads="1"/>
          </p:cNvSpPr>
          <p:nvPr/>
        </p:nvSpPr>
        <p:spPr bwMode="auto">
          <a:xfrm>
            <a:off x="10668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Simple Attribute</a:t>
            </a: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34</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38" name="Text Box 5"/>
          <p:cNvSpPr txBox="1">
            <a:spLocks noChangeArrowheads="1"/>
          </p:cNvSpPr>
          <p:nvPr/>
        </p:nvSpPr>
        <p:spPr bwMode="auto">
          <a:xfrm>
            <a:off x="838200" y="3711714"/>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400"/>
              </a:lnSpc>
              <a:spcBef>
                <a:spcPct val="50000"/>
              </a:spcBef>
            </a:pPr>
            <a:r>
              <a:rPr lang="en-US" sz="2400" dirty="0" smtClean="0">
                <a:solidFill>
                  <a:srgbClr val="C00000"/>
                </a:solidFill>
              </a:rPr>
              <a:t>An attribute (field) that is functionally dependent upon the primary key:</a:t>
            </a:r>
            <a:endParaRPr lang="en-US" sz="2400" dirty="0">
              <a:solidFill>
                <a:srgbClr val="C00000"/>
              </a:solidFill>
            </a:endParaRPr>
          </a:p>
        </p:txBody>
      </p:sp>
      <p:sp>
        <p:nvSpPr>
          <p:cNvPr id="41" name="Text Box 11"/>
          <p:cNvSpPr txBox="1">
            <a:spLocks noChangeArrowheads="1"/>
          </p:cNvSpPr>
          <p:nvPr/>
        </p:nvSpPr>
        <p:spPr bwMode="auto">
          <a:xfrm>
            <a:off x="762000" y="4572000"/>
            <a:ext cx="79248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7663" indent="-347663">
              <a:lnSpc>
                <a:spcPct val="80000"/>
              </a:lnSpc>
              <a:spcBef>
                <a:spcPct val="50000"/>
              </a:spcBef>
            </a:pPr>
            <a:r>
              <a:rPr lang="en-US" sz="2400" b="0" dirty="0">
                <a:solidFill>
                  <a:schemeClr val="tx1"/>
                </a:solidFill>
              </a:rPr>
              <a:t> •  </a:t>
            </a:r>
            <a:r>
              <a:rPr lang="en-US" sz="2400" b="0" dirty="0" smtClean="0">
                <a:solidFill>
                  <a:schemeClr val="tx1"/>
                </a:solidFill>
              </a:rPr>
              <a:t>Your name, address, GPA, and many other attributes (all simple attributes) are </a:t>
            </a:r>
            <a:r>
              <a:rPr lang="en-US" sz="2400" i="1" dirty="0" smtClean="0">
                <a:solidFill>
                  <a:schemeClr val="tx1"/>
                </a:solidFill>
              </a:rPr>
              <a:t>functionally dependent </a:t>
            </a:r>
            <a:r>
              <a:rPr lang="en-US" sz="2400" b="0" dirty="0" smtClean="0">
                <a:solidFill>
                  <a:schemeClr val="tx1"/>
                </a:solidFill>
              </a:rPr>
              <a:t>on your SSN/Student ID</a:t>
            </a:r>
            <a:endParaRPr lang="en-US" sz="2400" b="0" dirty="0">
              <a:solidFill>
                <a:schemeClr val="tx1"/>
              </a:solidFill>
            </a:endParaRPr>
          </a:p>
        </p:txBody>
      </p:sp>
      <p:sp>
        <p:nvSpPr>
          <p:cNvPr id="42" name="Text Box 11"/>
          <p:cNvSpPr txBox="1">
            <a:spLocks noChangeArrowheads="1"/>
          </p:cNvSpPr>
          <p:nvPr/>
        </p:nvSpPr>
        <p:spPr bwMode="auto">
          <a:xfrm>
            <a:off x="1066800" y="5562600"/>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lnSpc>
                <a:spcPct val="80000"/>
              </a:lnSpc>
              <a:spcBef>
                <a:spcPct val="50000"/>
              </a:spcBef>
            </a:pPr>
            <a:r>
              <a:rPr lang="en-US" sz="2000" b="0" dirty="0">
                <a:solidFill>
                  <a:schemeClr val="tx1"/>
                </a:solidFill>
              </a:rPr>
              <a:t> •  </a:t>
            </a:r>
            <a:r>
              <a:rPr lang="en-US" sz="2000" b="0" dirty="0" smtClean="0">
                <a:solidFill>
                  <a:schemeClr val="tx1"/>
                </a:solidFill>
              </a:rPr>
              <a:t>If I know your SSN/Student ID, I know your name, address, and other </a:t>
            </a:r>
            <a:r>
              <a:rPr lang="en-US" sz="2000" dirty="0" smtClean="0">
                <a:solidFill>
                  <a:schemeClr val="tx1"/>
                </a:solidFill>
              </a:rPr>
              <a:t>simple</a:t>
            </a:r>
            <a:r>
              <a:rPr lang="en-US" sz="2000" b="0" dirty="0" smtClean="0">
                <a:solidFill>
                  <a:schemeClr val="tx1"/>
                </a:solidFill>
              </a:rPr>
              <a:t> information</a:t>
            </a:r>
            <a:endParaRPr lang="en-US" sz="2000" b="0" dirty="0">
              <a:solidFill>
                <a:schemeClr val="tx1"/>
              </a:solidFill>
            </a:endParaRPr>
          </a:p>
        </p:txBody>
      </p:sp>
    </p:spTree>
    <p:extLst>
      <p:ext uri="{BB962C8B-B14F-4D97-AF65-F5344CB8AC3E}">
        <p14:creationId xmlns:p14="http://schemas.microsoft.com/office/powerpoint/2010/main" val="1559625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51907"/>
                                        </p:tgtEl>
                                        <p:attrNameLst>
                                          <p:attrName>style.visibility</p:attrName>
                                        </p:attrNameLst>
                                      </p:cBhvr>
                                      <p:to>
                                        <p:strVal val="visible"/>
                                      </p:to>
                                    </p:set>
                                    <p:anim calcmode="lin" valueType="num">
                                      <p:cBhvr>
                                        <p:cTn id="7" dur="500" fill="hold"/>
                                        <p:tgtEl>
                                          <p:spTgt spid="251907"/>
                                        </p:tgtEl>
                                        <p:attrNameLst>
                                          <p:attrName>ppt_x</p:attrName>
                                        </p:attrNameLst>
                                      </p:cBhvr>
                                      <p:tavLst>
                                        <p:tav tm="0">
                                          <p:val>
                                            <p:strVal val="#ppt_x"/>
                                          </p:val>
                                        </p:tav>
                                        <p:tav tm="100000">
                                          <p:val>
                                            <p:strVal val="#ppt_x"/>
                                          </p:val>
                                        </p:tav>
                                      </p:tavLst>
                                    </p:anim>
                                    <p:anim calcmode="lin" valueType="num">
                                      <p:cBhvr>
                                        <p:cTn id="8" dur="500" fill="hold"/>
                                        <p:tgtEl>
                                          <p:spTgt spid="251907"/>
                                        </p:tgtEl>
                                        <p:attrNameLst>
                                          <p:attrName>ppt_y</p:attrName>
                                        </p:attrNameLst>
                                      </p:cBhvr>
                                      <p:tavLst>
                                        <p:tav tm="0">
                                          <p:val>
                                            <p:strVal val="#ppt_y+#ppt_h/2"/>
                                          </p:val>
                                        </p:tav>
                                        <p:tav tm="100000">
                                          <p:val>
                                            <p:strVal val="#ppt_y"/>
                                          </p:val>
                                        </p:tav>
                                      </p:tavLst>
                                    </p:anim>
                                    <p:anim calcmode="lin" valueType="num">
                                      <p:cBhvr>
                                        <p:cTn id="9" dur="500" fill="hold"/>
                                        <p:tgtEl>
                                          <p:spTgt spid="251907"/>
                                        </p:tgtEl>
                                        <p:attrNameLst>
                                          <p:attrName>ppt_w</p:attrName>
                                        </p:attrNameLst>
                                      </p:cBhvr>
                                      <p:tavLst>
                                        <p:tav tm="0">
                                          <p:val>
                                            <p:strVal val="#ppt_w"/>
                                          </p:val>
                                        </p:tav>
                                        <p:tav tm="100000">
                                          <p:val>
                                            <p:strVal val="#ppt_w"/>
                                          </p:val>
                                        </p:tav>
                                      </p:tavLst>
                                    </p:anim>
                                    <p:anim calcmode="lin" valueType="num">
                                      <p:cBhvr>
                                        <p:cTn id="10" dur="500" fill="hold"/>
                                        <p:tgtEl>
                                          <p:spTgt spid="25190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51914"/>
                                        </p:tgtEl>
                                        <p:attrNameLst>
                                          <p:attrName>style.visibility</p:attrName>
                                        </p:attrNameLst>
                                      </p:cBhvr>
                                      <p:to>
                                        <p:strVal val="visible"/>
                                      </p:to>
                                    </p:set>
                                    <p:anim calcmode="lin" valueType="num">
                                      <p:cBhvr>
                                        <p:cTn id="14" dur="500" fill="hold"/>
                                        <p:tgtEl>
                                          <p:spTgt spid="251914"/>
                                        </p:tgtEl>
                                        <p:attrNameLst>
                                          <p:attrName>ppt_x</p:attrName>
                                        </p:attrNameLst>
                                      </p:cBhvr>
                                      <p:tavLst>
                                        <p:tav tm="0">
                                          <p:val>
                                            <p:strVal val="#ppt_x"/>
                                          </p:val>
                                        </p:tav>
                                        <p:tav tm="100000">
                                          <p:val>
                                            <p:strVal val="#ppt_x"/>
                                          </p:val>
                                        </p:tav>
                                      </p:tavLst>
                                    </p:anim>
                                    <p:anim calcmode="lin" valueType="num">
                                      <p:cBhvr>
                                        <p:cTn id="15" dur="500" fill="hold"/>
                                        <p:tgtEl>
                                          <p:spTgt spid="251914"/>
                                        </p:tgtEl>
                                        <p:attrNameLst>
                                          <p:attrName>ppt_y</p:attrName>
                                        </p:attrNameLst>
                                      </p:cBhvr>
                                      <p:tavLst>
                                        <p:tav tm="0">
                                          <p:val>
                                            <p:strVal val="#ppt_y+#ppt_h/2"/>
                                          </p:val>
                                        </p:tav>
                                        <p:tav tm="100000">
                                          <p:val>
                                            <p:strVal val="#ppt_y"/>
                                          </p:val>
                                        </p:tav>
                                      </p:tavLst>
                                    </p:anim>
                                    <p:anim calcmode="lin" valueType="num">
                                      <p:cBhvr>
                                        <p:cTn id="16" dur="500" fill="hold"/>
                                        <p:tgtEl>
                                          <p:spTgt spid="251914"/>
                                        </p:tgtEl>
                                        <p:attrNameLst>
                                          <p:attrName>ppt_w</p:attrName>
                                        </p:attrNameLst>
                                      </p:cBhvr>
                                      <p:tavLst>
                                        <p:tav tm="0">
                                          <p:val>
                                            <p:strVal val="#ppt_w"/>
                                          </p:val>
                                        </p:tav>
                                        <p:tav tm="100000">
                                          <p:val>
                                            <p:strVal val="#ppt_w"/>
                                          </p:val>
                                        </p:tav>
                                      </p:tavLst>
                                    </p:anim>
                                    <p:anim calcmode="lin" valueType="num">
                                      <p:cBhvr>
                                        <p:cTn id="17" dur="500" fill="hold"/>
                                        <p:tgtEl>
                                          <p:spTgt spid="251914"/>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000"/>
                                        <p:tgtEl>
                                          <p:spTgt spid="9"/>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251915"/>
                                        </p:tgtEl>
                                        <p:attrNameLst>
                                          <p:attrName>style.visibility</p:attrName>
                                        </p:attrNameLst>
                                      </p:cBhvr>
                                      <p:to>
                                        <p:strVal val="visible"/>
                                      </p:to>
                                    </p:set>
                                    <p:animEffect transition="in" filter="dissolve">
                                      <p:cBhvr>
                                        <p:cTn id="25" dur="500"/>
                                        <p:tgtEl>
                                          <p:spTgt spid="251915"/>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1500"/>
                                        <p:tgtEl>
                                          <p:spTgt spid="38"/>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1000"/>
                                        <p:tgtEl>
                                          <p:spTgt spid="41"/>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14" grpId="0" animBg="1"/>
      <p:bldP spid="251915" grpId="0" autoUpdateAnimBg="0"/>
      <p:bldP spid="38"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Associating </a:t>
            </a:r>
            <a:r>
              <a:rPr lang="en-US" dirty="0">
                <a:solidFill>
                  <a:srgbClr val="C00000"/>
                </a:solidFill>
                <a:sym typeface="Symbol" pitchFamily="18" charset="2"/>
              </a:rPr>
              <a:t>Attributes With Entities</a:t>
            </a:r>
            <a:endParaRPr lang="en-US" dirty="0">
              <a:solidFill>
                <a:srgbClr val="C00000"/>
              </a:solidFill>
            </a:endParaRPr>
          </a:p>
        </p:txBody>
      </p:sp>
      <p:grpSp>
        <p:nvGrpSpPr>
          <p:cNvPr id="9" name="Group 8"/>
          <p:cNvGrpSpPr/>
          <p:nvPr/>
        </p:nvGrpSpPr>
        <p:grpSpPr>
          <a:xfrm>
            <a:off x="990600" y="1768475"/>
            <a:ext cx="4419600" cy="1452265"/>
            <a:chOff x="990600" y="1997075"/>
            <a:chExt cx="4419600" cy="1452265"/>
          </a:xfrm>
        </p:grpSpPr>
        <p:sp>
          <p:nvSpPr>
            <p:cNvPr id="251908" name="Text Box 4"/>
            <p:cNvSpPr txBox="1">
              <a:spLocks noChangeArrowheads="1"/>
            </p:cNvSpPr>
            <p:nvPr/>
          </p:nvSpPr>
          <p:spPr bwMode="auto">
            <a:xfrm>
              <a:off x="3810000" y="2987675"/>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grpSp>
          <p:nvGrpSpPr>
            <p:cNvPr id="7" name="Group 6"/>
            <p:cNvGrpSpPr/>
            <p:nvPr/>
          </p:nvGrpSpPr>
          <p:grpSpPr>
            <a:xfrm>
              <a:off x="990600" y="1997075"/>
              <a:ext cx="2819400" cy="990600"/>
              <a:chOff x="990600" y="1997075"/>
              <a:chExt cx="2819400" cy="990600"/>
            </a:xfrm>
          </p:grpSpPr>
          <p:grpSp>
            <p:nvGrpSpPr>
              <p:cNvPr id="12319" name="Group 17"/>
              <p:cNvGrpSpPr>
                <a:grpSpLocks/>
              </p:cNvGrpSpPr>
              <p:nvPr/>
            </p:nvGrpSpPr>
            <p:grpSpPr bwMode="auto">
              <a:xfrm>
                <a:off x="990600" y="1997075"/>
                <a:ext cx="2819400" cy="990600"/>
                <a:chOff x="624" y="1680"/>
                <a:chExt cx="1776" cy="624"/>
              </a:xfrm>
            </p:grpSpPr>
            <p:sp>
              <p:nvSpPr>
                <p:cNvPr id="12321" name="Oval 5"/>
                <p:cNvSpPr>
                  <a:spLocks noChangeArrowheads="1"/>
                </p:cNvSpPr>
                <p:nvPr/>
              </p:nvSpPr>
              <p:spPr bwMode="auto">
                <a:xfrm>
                  <a:off x="624" y="1680"/>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Line 6"/>
                <p:cNvSpPr>
                  <a:spLocks noChangeShapeType="1"/>
                </p:cNvSpPr>
                <p:nvPr/>
              </p:nvSpPr>
              <p:spPr bwMode="auto">
                <a:xfrm>
                  <a:off x="1920" y="2064"/>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320" name="Text Box 8"/>
              <p:cNvSpPr txBox="1">
                <a:spLocks noChangeArrowheads="1"/>
              </p:cNvSpPr>
              <p:nvPr/>
            </p:nvSpPr>
            <p:spPr bwMode="auto">
              <a:xfrm>
                <a:off x="1143000" y="2149475"/>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Customer_Name</a:t>
                </a:r>
              </a:p>
            </p:txBody>
          </p:sp>
        </p:grpSp>
      </p:gr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1915" name="Text Box 11"/>
          <p:cNvSpPr txBox="1">
            <a:spLocks noChangeArrowheads="1"/>
          </p:cNvSpPr>
          <p:nvPr/>
        </p:nvSpPr>
        <p:spPr bwMode="auto">
          <a:xfrm>
            <a:off x="10668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Simple Attribute</a:t>
            </a: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35</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grpSp>
        <p:nvGrpSpPr>
          <p:cNvPr id="2" name="Group 1"/>
          <p:cNvGrpSpPr/>
          <p:nvPr/>
        </p:nvGrpSpPr>
        <p:grpSpPr>
          <a:xfrm>
            <a:off x="5431971" y="1762352"/>
            <a:ext cx="2978888" cy="990600"/>
            <a:chOff x="5431971" y="1762352"/>
            <a:chExt cx="2978888" cy="990600"/>
          </a:xfrm>
        </p:grpSpPr>
        <p:sp>
          <p:nvSpPr>
            <p:cNvPr id="20" name="Oval 25"/>
            <p:cNvSpPr>
              <a:spLocks noChangeArrowheads="1"/>
            </p:cNvSpPr>
            <p:nvPr/>
          </p:nvSpPr>
          <p:spPr bwMode="auto">
            <a:xfrm>
              <a:off x="6158529" y="1762352"/>
              <a:ext cx="2252330" cy="762000"/>
            </a:xfrm>
            <a:prstGeom prst="ellips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26"/>
            <p:cNvSpPr>
              <a:spLocks noChangeShapeType="1"/>
            </p:cNvSpPr>
            <p:nvPr/>
          </p:nvSpPr>
          <p:spPr bwMode="auto">
            <a:xfrm flipV="1">
              <a:off x="5431971" y="2295752"/>
              <a:ext cx="799214"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 name="Text Box 27"/>
          <p:cNvSpPr txBox="1">
            <a:spLocks noChangeArrowheads="1"/>
          </p:cNvSpPr>
          <p:nvPr/>
        </p:nvSpPr>
        <p:spPr bwMode="auto">
          <a:xfrm>
            <a:off x="6376497" y="1914752"/>
            <a:ext cx="217967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Yrs_in_Business</a:t>
            </a:r>
          </a:p>
        </p:txBody>
      </p:sp>
      <p:sp>
        <p:nvSpPr>
          <p:cNvPr id="22" name="Text Box 31"/>
          <p:cNvSpPr txBox="1">
            <a:spLocks noChangeArrowheads="1"/>
          </p:cNvSpPr>
          <p:nvPr/>
        </p:nvSpPr>
        <p:spPr bwMode="auto">
          <a:xfrm>
            <a:off x="61722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Derived Attribute</a:t>
            </a:r>
          </a:p>
        </p:txBody>
      </p:sp>
      <p:sp>
        <p:nvSpPr>
          <p:cNvPr id="24" name="Text Box 5"/>
          <p:cNvSpPr txBox="1">
            <a:spLocks noChangeArrowheads="1"/>
          </p:cNvSpPr>
          <p:nvPr/>
        </p:nvSpPr>
        <p:spPr bwMode="auto">
          <a:xfrm>
            <a:off x="838200" y="3556337"/>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ts val="2400"/>
              </a:lnSpc>
              <a:spcBef>
                <a:spcPct val="50000"/>
              </a:spcBef>
              <a:buFont typeface="Arial" pitchFamily="34" charset="0"/>
              <a:buChar char="•"/>
            </a:pPr>
            <a:r>
              <a:rPr lang="en-US" sz="2400" b="0" dirty="0" smtClean="0">
                <a:solidFill>
                  <a:srgbClr val="C00000"/>
                </a:solidFill>
              </a:rPr>
              <a:t>The </a:t>
            </a:r>
            <a:r>
              <a:rPr lang="en-US" sz="2400" i="1" dirty="0" smtClean="0">
                <a:solidFill>
                  <a:srgbClr val="C00000"/>
                </a:solidFill>
              </a:rPr>
              <a:t>number of years </a:t>
            </a:r>
            <a:r>
              <a:rPr lang="en-US" sz="2400" b="0" dirty="0" smtClean="0">
                <a:solidFill>
                  <a:srgbClr val="C00000"/>
                </a:solidFill>
              </a:rPr>
              <a:t>in business is not actually stored, but will be calculated when displayed</a:t>
            </a:r>
            <a:endParaRPr lang="en-US" sz="2400" b="0" dirty="0">
              <a:solidFill>
                <a:srgbClr val="C00000"/>
              </a:solidFill>
            </a:endParaRPr>
          </a:p>
        </p:txBody>
      </p:sp>
      <p:sp>
        <p:nvSpPr>
          <p:cNvPr id="25" name="Text Box 5"/>
          <p:cNvSpPr txBox="1">
            <a:spLocks noChangeArrowheads="1"/>
          </p:cNvSpPr>
          <p:nvPr/>
        </p:nvSpPr>
        <p:spPr bwMode="auto">
          <a:xfrm>
            <a:off x="838200" y="4318337"/>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ts val="2400"/>
              </a:lnSpc>
              <a:spcBef>
                <a:spcPct val="50000"/>
              </a:spcBef>
              <a:buFont typeface="Arial" pitchFamily="34" charset="0"/>
              <a:buChar char="•"/>
            </a:pPr>
            <a:r>
              <a:rPr lang="en-US" sz="2400" b="0" dirty="0" smtClean="0">
                <a:solidFill>
                  <a:srgbClr val="C00000"/>
                </a:solidFill>
              </a:rPr>
              <a:t>The date established (a numerical value) is stored and then subtracted from the present date (also a numerical value)</a:t>
            </a:r>
            <a:endParaRPr lang="en-US" sz="2400" b="0" dirty="0">
              <a:solidFill>
                <a:srgbClr val="C00000"/>
              </a:solidFill>
            </a:endParaRPr>
          </a:p>
        </p:txBody>
      </p:sp>
    </p:spTree>
    <p:extLst>
      <p:ext uri="{BB962C8B-B14F-4D97-AF65-F5344CB8AC3E}">
        <p14:creationId xmlns:p14="http://schemas.microsoft.com/office/powerpoint/2010/main" val="3049945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251914"/>
                                        </p:tgtEl>
                                        <p:attrNameLst>
                                          <p:attrName>style.visibility</p:attrName>
                                        </p:attrNameLst>
                                      </p:cBhvr>
                                      <p:to>
                                        <p:strVal val="visible"/>
                                      </p:to>
                                    </p:set>
                                    <p:anim calcmode="lin" valueType="num">
                                      <p:cBhvr>
                                        <p:cTn id="11" dur="500" fill="hold"/>
                                        <p:tgtEl>
                                          <p:spTgt spid="251914"/>
                                        </p:tgtEl>
                                        <p:attrNameLst>
                                          <p:attrName>ppt_x</p:attrName>
                                        </p:attrNameLst>
                                      </p:cBhvr>
                                      <p:tavLst>
                                        <p:tav tm="0">
                                          <p:val>
                                            <p:strVal val="#ppt_x"/>
                                          </p:val>
                                        </p:tav>
                                        <p:tav tm="100000">
                                          <p:val>
                                            <p:strVal val="#ppt_x"/>
                                          </p:val>
                                        </p:tav>
                                      </p:tavLst>
                                    </p:anim>
                                    <p:anim calcmode="lin" valueType="num">
                                      <p:cBhvr>
                                        <p:cTn id="12" dur="500" fill="hold"/>
                                        <p:tgtEl>
                                          <p:spTgt spid="251914"/>
                                        </p:tgtEl>
                                        <p:attrNameLst>
                                          <p:attrName>ppt_y</p:attrName>
                                        </p:attrNameLst>
                                      </p:cBhvr>
                                      <p:tavLst>
                                        <p:tav tm="0">
                                          <p:val>
                                            <p:strVal val="#ppt_y+#ppt_h/2"/>
                                          </p:val>
                                        </p:tav>
                                        <p:tav tm="100000">
                                          <p:val>
                                            <p:strVal val="#ppt_y"/>
                                          </p:val>
                                        </p:tav>
                                      </p:tavLst>
                                    </p:anim>
                                    <p:anim calcmode="lin" valueType="num">
                                      <p:cBhvr>
                                        <p:cTn id="13" dur="500" fill="hold"/>
                                        <p:tgtEl>
                                          <p:spTgt spid="251914"/>
                                        </p:tgtEl>
                                        <p:attrNameLst>
                                          <p:attrName>ppt_w</p:attrName>
                                        </p:attrNameLst>
                                      </p:cBhvr>
                                      <p:tavLst>
                                        <p:tav tm="0">
                                          <p:val>
                                            <p:strVal val="#ppt_w"/>
                                          </p:val>
                                        </p:tav>
                                        <p:tav tm="100000">
                                          <p:val>
                                            <p:strVal val="#ppt_w"/>
                                          </p:val>
                                        </p:tav>
                                      </p:tavLst>
                                    </p:anim>
                                    <p:anim calcmode="lin" valueType="num">
                                      <p:cBhvr>
                                        <p:cTn id="14" dur="500" fill="hold"/>
                                        <p:tgtEl>
                                          <p:spTgt spid="251914"/>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1500"/>
                                        <p:tgtEl>
                                          <p:spTgt spid="24"/>
                                        </p:tgtEl>
                                      </p:cBhvr>
                                    </p:animEffect>
                                  </p:childTnLst>
                                </p:cTn>
                              </p:par>
                            </p:childTnLst>
                          </p:cTn>
                        </p:par>
                        <p:par>
                          <p:cTn id="23" fill="hold">
                            <p:stCondLst>
                              <p:cond delay="350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1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4" grpId="0" animBg="1"/>
      <p:bldP spid="22" grpId="0" autoUpdateAnimBg="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Associating </a:t>
            </a:r>
            <a:r>
              <a:rPr lang="en-US" dirty="0">
                <a:solidFill>
                  <a:srgbClr val="C00000"/>
                </a:solidFill>
                <a:sym typeface="Symbol" pitchFamily="18" charset="2"/>
              </a:rPr>
              <a:t>Attributes With Entities</a:t>
            </a:r>
            <a:endParaRPr lang="en-US" dirty="0">
              <a:solidFill>
                <a:srgbClr val="C00000"/>
              </a:solidFill>
            </a:endParaRPr>
          </a:p>
        </p:txBody>
      </p:sp>
      <p:grpSp>
        <p:nvGrpSpPr>
          <p:cNvPr id="9" name="Group 8"/>
          <p:cNvGrpSpPr/>
          <p:nvPr/>
        </p:nvGrpSpPr>
        <p:grpSpPr>
          <a:xfrm>
            <a:off x="990600" y="1768475"/>
            <a:ext cx="4419600" cy="1452265"/>
            <a:chOff x="990600" y="1997075"/>
            <a:chExt cx="4419600" cy="1452265"/>
          </a:xfrm>
        </p:grpSpPr>
        <p:sp>
          <p:nvSpPr>
            <p:cNvPr id="251908" name="Text Box 4"/>
            <p:cNvSpPr txBox="1">
              <a:spLocks noChangeArrowheads="1"/>
            </p:cNvSpPr>
            <p:nvPr/>
          </p:nvSpPr>
          <p:spPr bwMode="auto">
            <a:xfrm>
              <a:off x="3810000" y="2987675"/>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grpSp>
          <p:nvGrpSpPr>
            <p:cNvPr id="7" name="Group 6"/>
            <p:cNvGrpSpPr/>
            <p:nvPr/>
          </p:nvGrpSpPr>
          <p:grpSpPr>
            <a:xfrm>
              <a:off x="990600" y="1997075"/>
              <a:ext cx="2819400" cy="990600"/>
              <a:chOff x="990600" y="1997075"/>
              <a:chExt cx="2819400" cy="990600"/>
            </a:xfrm>
          </p:grpSpPr>
          <p:grpSp>
            <p:nvGrpSpPr>
              <p:cNvPr id="12319" name="Group 17"/>
              <p:cNvGrpSpPr>
                <a:grpSpLocks/>
              </p:cNvGrpSpPr>
              <p:nvPr/>
            </p:nvGrpSpPr>
            <p:grpSpPr bwMode="auto">
              <a:xfrm>
                <a:off x="990600" y="1997075"/>
                <a:ext cx="2819400" cy="990600"/>
                <a:chOff x="624" y="1680"/>
                <a:chExt cx="1776" cy="624"/>
              </a:xfrm>
            </p:grpSpPr>
            <p:sp>
              <p:nvSpPr>
                <p:cNvPr id="12321" name="Oval 5"/>
                <p:cNvSpPr>
                  <a:spLocks noChangeArrowheads="1"/>
                </p:cNvSpPr>
                <p:nvPr/>
              </p:nvSpPr>
              <p:spPr bwMode="auto">
                <a:xfrm>
                  <a:off x="624" y="1680"/>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Line 6"/>
                <p:cNvSpPr>
                  <a:spLocks noChangeShapeType="1"/>
                </p:cNvSpPr>
                <p:nvPr/>
              </p:nvSpPr>
              <p:spPr bwMode="auto">
                <a:xfrm>
                  <a:off x="1920" y="2064"/>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320" name="Text Box 8"/>
              <p:cNvSpPr txBox="1">
                <a:spLocks noChangeArrowheads="1"/>
              </p:cNvSpPr>
              <p:nvPr/>
            </p:nvSpPr>
            <p:spPr bwMode="auto">
              <a:xfrm>
                <a:off x="1143000" y="2149475"/>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Customer_Name</a:t>
                </a:r>
              </a:p>
            </p:txBody>
          </p:sp>
        </p:grpSp>
      </p:gr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1915" name="Text Box 11"/>
          <p:cNvSpPr txBox="1">
            <a:spLocks noChangeArrowheads="1"/>
          </p:cNvSpPr>
          <p:nvPr/>
        </p:nvSpPr>
        <p:spPr bwMode="auto">
          <a:xfrm>
            <a:off x="10668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Simple Attribute</a:t>
            </a: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36</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grpSp>
        <p:nvGrpSpPr>
          <p:cNvPr id="2" name="Group 1"/>
          <p:cNvGrpSpPr/>
          <p:nvPr/>
        </p:nvGrpSpPr>
        <p:grpSpPr>
          <a:xfrm>
            <a:off x="5431971" y="1762352"/>
            <a:ext cx="2978888" cy="990600"/>
            <a:chOff x="5431971" y="1762352"/>
            <a:chExt cx="2978888" cy="990600"/>
          </a:xfrm>
        </p:grpSpPr>
        <p:sp>
          <p:nvSpPr>
            <p:cNvPr id="20" name="Oval 25"/>
            <p:cNvSpPr>
              <a:spLocks noChangeArrowheads="1"/>
            </p:cNvSpPr>
            <p:nvPr/>
          </p:nvSpPr>
          <p:spPr bwMode="auto">
            <a:xfrm>
              <a:off x="6158529" y="1762352"/>
              <a:ext cx="2252330" cy="762000"/>
            </a:xfrm>
            <a:prstGeom prst="ellips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26"/>
            <p:cNvSpPr>
              <a:spLocks noChangeShapeType="1"/>
            </p:cNvSpPr>
            <p:nvPr/>
          </p:nvSpPr>
          <p:spPr bwMode="auto">
            <a:xfrm flipV="1">
              <a:off x="5431971" y="2295752"/>
              <a:ext cx="799214"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 name="Text Box 27"/>
          <p:cNvSpPr txBox="1">
            <a:spLocks noChangeArrowheads="1"/>
          </p:cNvSpPr>
          <p:nvPr/>
        </p:nvSpPr>
        <p:spPr bwMode="auto">
          <a:xfrm>
            <a:off x="6376497" y="1914752"/>
            <a:ext cx="217967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Yrs_in_Business</a:t>
            </a:r>
          </a:p>
        </p:txBody>
      </p:sp>
      <p:sp>
        <p:nvSpPr>
          <p:cNvPr id="22" name="Text Box 31"/>
          <p:cNvSpPr txBox="1">
            <a:spLocks noChangeArrowheads="1"/>
          </p:cNvSpPr>
          <p:nvPr/>
        </p:nvSpPr>
        <p:spPr bwMode="auto">
          <a:xfrm>
            <a:off x="61722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Derived Attribute</a:t>
            </a:r>
          </a:p>
        </p:txBody>
      </p:sp>
      <p:sp>
        <p:nvSpPr>
          <p:cNvPr id="24" name="Text Box 5"/>
          <p:cNvSpPr txBox="1">
            <a:spLocks noChangeArrowheads="1"/>
          </p:cNvSpPr>
          <p:nvPr/>
        </p:nvSpPr>
        <p:spPr bwMode="auto">
          <a:xfrm>
            <a:off x="838200" y="4800600"/>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ts val="2400"/>
              </a:lnSpc>
              <a:spcBef>
                <a:spcPct val="50000"/>
              </a:spcBef>
              <a:buFont typeface="Arial" pitchFamily="34" charset="0"/>
              <a:buChar char="•"/>
            </a:pPr>
            <a:r>
              <a:rPr lang="en-US" sz="2400" b="0" dirty="0" smtClean="0">
                <a:solidFill>
                  <a:srgbClr val="C00000"/>
                </a:solidFill>
              </a:rPr>
              <a:t>The </a:t>
            </a:r>
            <a:r>
              <a:rPr lang="en-US" sz="2400" i="1" dirty="0" smtClean="0">
                <a:solidFill>
                  <a:srgbClr val="C00000"/>
                </a:solidFill>
              </a:rPr>
              <a:t>unique </a:t>
            </a:r>
            <a:r>
              <a:rPr lang="en-US" sz="2400" b="0" dirty="0" smtClean="0">
                <a:solidFill>
                  <a:srgbClr val="C00000"/>
                </a:solidFill>
              </a:rPr>
              <a:t>identifier for each record</a:t>
            </a:r>
            <a:endParaRPr lang="en-US" sz="2400" b="0" dirty="0">
              <a:solidFill>
                <a:srgbClr val="C00000"/>
              </a:solidFill>
            </a:endParaRPr>
          </a:p>
        </p:txBody>
      </p:sp>
      <p:grpSp>
        <p:nvGrpSpPr>
          <p:cNvPr id="4" name="Group 3"/>
          <p:cNvGrpSpPr/>
          <p:nvPr/>
        </p:nvGrpSpPr>
        <p:grpSpPr>
          <a:xfrm>
            <a:off x="914400" y="3200400"/>
            <a:ext cx="2895600" cy="990600"/>
            <a:chOff x="914400" y="3200400"/>
            <a:chExt cx="2895600" cy="990600"/>
          </a:xfrm>
        </p:grpSpPr>
        <p:grpSp>
          <p:nvGrpSpPr>
            <p:cNvPr id="26" name="Group 19"/>
            <p:cNvGrpSpPr>
              <a:grpSpLocks/>
            </p:cNvGrpSpPr>
            <p:nvPr/>
          </p:nvGrpSpPr>
          <p:grpSpPr bwMode="auto">
            <a:xfrm>
              <a:off x="914400" y="3200400"/>
              <a:ext cx="2895600" cy="990600"/>
              <a:chOff x="576" y="2592"/>
              <a:chExt cx="1824" cy="624"/>
            </a:xfrm>
          </p:grpSpPr>
          <p:sp>
            <p:nvSpPr>
              <p:cNvPr id="28" name="Oval 14"/>
              <p:cNvSpPr>
                <a:spLocks noChangeArrowheads="1"/>
              </p:cNvSpPr>
              <p:nvPr/>
            </p:nvSpPr>
            <p:spPr bwMode="auto">
              <a:xfrm>
                <a:off x="576" y="2736"/>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Line 15"/>
              <p:cNvSpPr>
                <a:spLocks noChangeShapeType="1"/>
              </p:cNvSpPr>
              <p:nvPr/>
            </p:nvSpPr>
            <p:spPr bwMode="auto">
              <a:xfrm flipV="1">
                <a:off x="2064" y="2592"/>
                <a:ext cx="336"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 name="Text Box 16"/>
            <p:cNvSpPr txBox="1">
              <a:spLocks noChangeArrowheads="1"/>
            </p:cNvSpPr>
            <p:nvPr/>
          </p:nvSpPr>
          <p:spPr bwMode="auto">
            <a:xfrm>
              <a:off x="1295400" y="35814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u="sng">
                  <a:solidFill>
                    <a:schemeClr val="tx1"/>
                  </a:solidFill>
                </a:rPr>
                <a:t>Customer_ID</a:t>
              </a:r>
              <a:endParaRPr lang="en-US" sz="2200" b="0">
                <a:solidFill>
                  <a:schemeClr val="tx1"/>
                </a:solidFill>
              </a:endParaRPr>
            </a:p>
          </p:txBody>
        </p:sp>
      </p:grpSp>
      <p:sp>
        <p:nvSpPr>
          <p:cNvPr id="30" name="Text Box 22"/>
          <p:cNvSpPr txBox="1">
            <a:spLocks noChangeArrowheads="1"/>
          </p:cNvSpPr>
          <p:nvPr/>
        </p:nvSpPr>
        <p:spPr bwMode="auto">
          <a:xfrm>
            <a:off x="1295400" y="42672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Primary Key</a:t>
            </a:r>
          </a:p>
        </p:txBody>
      </p:sp>
    </p:spTree>
    <p:extLst>
      <p:ext uri="{BB962C8B-B14F-4D97-AF65-F5344CB8AC3E}">
        <p14:creationId xmlns:p14="http://schemas.microsoft.com/office/powerpoint/2010/main" val="279721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1000"/>
                                        <p:tgtEl>
                                          <p:spTgt spid="30"/>
                                        </p:tgtEl>
                                      </p:cBhvr>
                                    </p:animEffect>
                                  </p:childTnLst>
                                </p:cTn>
                              </p:par>
                            </p:childTnLst>
                          </p:cTn>
                        </p:par>
                        <p:par>
                          <p:cTn id="11" fill="hold">
                            <p:stCondLst>
                              <p:cond delay="1000"/>
                            </p:stCondLst>
                            <p:childTnLst>
                              <p:par>
                                <p:cTn id="12" presetID="17" presetClass="entr" presetSubtype="4" fill="hold" grpId="0" nodeType="afterEffect">
                                  <p:stCondLst>
                                    <p:cond delay="0"/>
                                  </p:stCondLst>
                                  <p:childTnLst>
                                    <p:set>
                                      <p:cBhvr>
                                        <p:cTn id="13" dur="1" fill="hold">
                                          <p:stCondLst>
                                            <p:cond delay="0"/>
                                          </p:stCondLst>
                                        </p:cTn>
                                        <p:tgtEl>
                                          <p:spTgt spid="251914"/>
                                        </p:tgtEl>
                                        <p:attrNameLst>
                                          <p:attrName>style.visibility</p:attrName>
                                        </p:attrNameLst>
                                      </p:cBhvr>
                                      <p:to>
                                        <p:strVal val="visible"/>
                                      </p:to>
                                    </p:set>
                                    <p:anim calcmode="lin" valueType="num">
                                      <p:cBhvr>
                                        <p:cTn id="14" dur="500" fill="hold"/>
                                        <p:tgtEl>
                                          <p:spTgt spid="251914"/>
                                        </p:tgtEl>
                                        <p:attrNameLst>
                                          <p:attrName>ppt_x</p:attrName>
                                        </p:attrNameLst>
                                      </p:cBhvr>
                                      <p:tavLst>
                                        <p:tav tm="0">
                                          <p:val>
                                            <p:strVal val="#ppt_x"/>
                                          </p:val>
                                        </p:tav>
                                        <p:tav tm="100000">
                                          <p:val>
                                            <p:strVal val="#ppt_x"/>
                                          </p:val>
                                        </p:tav>
                                      </p:tavLst>
                                    </p:anim>
                                    <p:anim calcmode="lin" valueType="num">
                                      <p:cBhvr>
                                        <p:cTn id="15" dur="500" fill="hold"/>
                                        <p:tgtEl>
                                          <p:spTgt spid="251914"/>
                                        </p:tgtEl>
                                        <p:attrNameLst>
                                          <p:attrName>ppt_y</p:attrName>
                                        </p:attrNameLst>
                                      </p:cBhvr>
                                      <p:tavLst>
                                        <p:tav tm="0">
                                          <p:val>
                                            <p:strVal val="#ppt_y+#ppt_h/2"/>
                                          </p:val>
                                        </p:tav>
                                        <p:tav tm="100000">
                                          <p:val>
                                            <p:strVal val="#ppt_y"/>
                                          </p:val>
                                        </p:tav>
                                      </p:tavLst>
                                    </p:anim>
                                    <p:anim calcmode="lin" valueType="num">
                                      <p:cBhvr>
                                        <p:cTn id="16" dur="500" fill="hold"/>
                                        <p:tgtEl>
                                          <p:spTgt spid="251914"/>
                                        </p:tgtEl>
                                        <p:attrNameLst>
                                          <p:attrName>ppt_w</p:attrName>
                                        </p:attrNameLst>
                                      </p:cBhvr>
                                      <p:tavLst>
                                        <p:tav tm="0">
                                          <p:val>
                                            <p:strVal val="#ppt_w"/>
                                          </p:val>
                                        </p:tav>
                                        <p:tav tm="100000">
                                          <p:val>
                                            <p:strVal val="#ppt_w"/>
                                          </p:val>
                                        </p:tav>
                                      </p:tavLst>
                                    </p:anim>
                                    <p:anim calcmode="lin" valueType="num">
                                      <p:cBhvr>
                                        <p:cTn id="17" dur="500" fill="hold"/>
                                        <p:tgtEl>
                                          <p:spTgt spid="2519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4" grpId="0" animBg="1"/>
      <p:bldP spid="24" grpId="0"/>
      <p:bldP spid="3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Associating </a:t>
            </a:r>
            <a:r>
              <a:rPr lang="en-US" dirty="0">
                <a:solidFill>
                  <a:srgbClr val="C00000"/>
                </a:solidFill>
                <a:sym typeface="Symbol" pitchFamily="18" charset="2"/>
              </a:rPr>
              <a:t>Attributes With Entities</a:t>
            </a:r>
            <a:endParaRPr lang="en-US" dirty="0">
              <a:solidFill>
                <a:srgbClr val="C00000"/>
              </a:solidFill>
            </a:endParaRPr>
          </a:p>
        </p:txBody>
      </p:sp>
      <p:grpSp>
        <p:nvGrpSpPr>
          <p:cNvPr id="9" name="Group 8"/>
          <p:cNvGrpSpPr/>
          <p:nvPr/>
        </p:nvGrpSpPr>
        <p:grpSpPr>
          <a:xfrm>
            <a:off x="990600" y="1768475"/>
            <a:ext cx="4419600" cy="1452265"/>
            <a:chOff x="990600" y="1997075"/>
            <a:chExt cx="4419600" cy="1452265"/>
          </a:xfrm>
        </p:grpSpPr>
        <p:sp>
          <p:nvSpPr>
            <p:cNvPr id="251908" name="Text Box 4"/>
            <p:cNvSpPr txBox="1">
              <a:spLocks noChangeArrowheads="1"/>
            </p:cNvSpPr>
            <p:nvPr/>
          </p:nvSpPr>
          <p:spPr bwMode="auto">
            <a:xfrm>
              <a:off x="3810000" y="2987675"/>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grpSp>
          <p:nvGrpSpPr>
            <p:cNvPr id="7" name="Group 6"/>
            <p:cNvGrpSpPr/>
            <p:nvPr/>
          </p:nvGrpSpPr>
          <p:grpSpPr>
            <a:xfrm>
              <a:off x="990600" y="1997075"/>
              <a:ext cx="2819400" cy="990600"/>
              <a:chOff x="990600" y="1997075"/>
              <a:chExt cx="2819400" cy="990600"/>
            </a:xfrm>
          </p:grpSpPr>
          <p:grpSp>
            <p:nvGrpSpPr>
              <p:cNvPr id="12319" name="Group 17"/>
              <p:cNvGrpSpPr>
                <a:grpSpLocks/>
              </p:cNvGrpSpPr>
              <p:nvPr/>
            </p:nvGrpSpPr>
            <p:grpSpPr bwMode="auto">
              <a:xfrm>
                <a:off x="990600" y="1997075"/>
                <a:ext cx="2819400" cy="990600"/>
                <a:chOff x="624" y="1680"/>
                <a:chExt cx="1776" cy="624"/>
              </a:xfrm>
            </p:grpSpPr>
            <p:sp>
              <p:nvSpPr>
                <p:cNvPr id="12321" name="Oval 5"/>
                <p:cNvSpPr>
                  <a:spLocks noChangeArrowheads="1"/>
                </p:cNvSpPr>
                <p:nvPr/>
              </p:nvSpPr>
              <p:spPr bwMode="auto">
                <a:xfrm>
                  <a:off x="624" y="1680"/>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Line 6"/>
                <p:cNvSpPr>
                  <a:spLocks noChangeShapeType="1"/>
                </p:cNvSpPr>
                <p:nvPr/>
              </p:nvSpPr>
              <p:spPr bwMode="auto">
                <a:xfrm>
                  <a:off x="1920" y="2064"/>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320" name="Text Box 8"/>
              <p:cNvSpPr txBox="1">
                <a:spLocks noChangeArrowheads="1"/>
              </p:cNvSpPr>
              <p:nvPr/>
            </p:nvSpPr>
            <p:spPr bwMode="auto">
              <a:xfrm>
                <a:off x="1143000" y="2149475"/>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Customer_Name</a:t>
                </a:r>
              </a:p>
            </p:txBody>
          </p:sp>
        </p:grpSp>
      </p:gr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1915" name="Text Box 11"/>
          <p:cNvSpPr txBox="1">
            <a:spLocks noChangeArrowheads="1"/>
          </p:cNvSpPr>
          <p:nvPr/>
        </p:nvSpPr>
        <p:spPr bwMode="auto">
          <a:xfrm>
            <a:off x="10668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Simple Attribute</a:t>
            </a: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37</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grpSp>
        <p:nvGrpSpPr>
          <p:cNvPr id="2" name="Group 1"/>
          <p:cNvGrpSpPr/>
          <p:nvPr/>
        </p:nvGrpSpPr>
        <p:grpSpPr>
          <a:xfrm>
            <a:off x="5431971" y="1762352"/>
            <a:ext cx="2978888" cy="990600"/>
            <a:chOff x="5431971" y="1762352"/>
            <a:chExt cx="2978888" cy="990600"/>
          </a:xfrm>
        </p:grpSpPr>
        <p:sp>
          <p:nvSpPr>
            <p:cNvPr id="20" name="Oval 25"/>
            <p:cNvSpPr>
              <a:spLocks noChangeArrowheads="1"/>
            </p:cNvSpPr>
            <p:nvPr/>
          </p:nvSpPr>
          <p:spPr bwMode="auto">
            <a:xfrm>
              <a:off x="6158529" y="1762352"/>
              <a:ext cx="2252330" cy="762000"/>
            </a:xfrm>
            <a:prstGeom prst="ellips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26"/>
            <p:cNvSpPr>
              <a:spLocks noChangeShapeType="1"/>
            </p:cNvSpPr>
            <p:nvPr/>
          </p:nvSpPr>
          <p:spPr bwMode="auto">
            <a:xfrm flipV="1">
              <a:off x="5431971" y="2295752"/>
              <a:ext cx="799214"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 name="Text Box 27"/>
          <p:cNvSpPr txBox="1">
            <a:spLocks noChangeArrowheads="1"/>
          </p:cNvSpPr>
          <p:nvPr/>
        </p:nvSpPr>
        <p:spPr bwMode="auto">
          <a:xfrm>
            <a:off x="6376497" y="1914752"/>
            <a:ext cx="217967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Yrs_in_Business</a:t>
            </a:r>
          </a:p>
        </p:txBody>
      </p:sp>
      <p:sp>
        <p:nvSpPr>
          <p:cNvPr id="22" name="Text Box 31"/>
          <p:cNvSpPr txBox="1">
            <a:spLocks noChangeArrowheads="1"/>
          </p:cNvSpPr>
          <p:nvPr/>
        </p:nvSpPr>
        <p:spPr bwMode="auto">
          <a:xfrm>
            <a:off x="61722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Derived Attribute</a:t>
            </a:r>
          </a:p>
        </p:txBody>
      </p:sp>
      <p:sp>
        <p:nvSpPr>
          <p:cNvPr id="24" name="Text Box 5"/>
          <p:cNvSpPr txBox="1">
            <a:spLocks noChangeArrowheads="1"/>
          </p:cNvSpPr>
          <p:nvPr/>
        </p:nvSpPr>
        <p:spPr bwMode="auto">
          <a:xfrm>
            <a:off x="838200" y="4953000"/>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ts val="2400"/>
              </a:lnSpc>
              <a:spcBef>
                <a:spcPct val="50000"/>
              </a:spcBef>
              <a:buFont typeface="Arial" pitchFamily="34" charset="0"/>
              <a:buChar char="•"/>
            </a:pPr>
            <a:r>
              <a:rPr lang="en-US" sz="2400" b="0" dirty="0" smtClean="0">
                <a:solidFill>
                  <a:srgbClr val="C00000"/>
                </a:solidFill>
              </a:rPr>
              <a:t>A </a:t>
            </a:r>
            <a:r>
              <a:rPr lang="en-US" sz="2400" i="1" dirty="0" smtClean="0">
                <a:solidFill>
                  <a:srgbClr val="C00000"/>
                </a:solidFill>
              </a:rPr>
              <a:t>link </a:t>
            </a:r>
            <a:r>
              <a:rPr lang="en-US" sz="2400" b="0" dirty="0" smtClean="0">
                <a:solidFill>
                  <a:srgbClr val="C00000"/>
                </a:solidFill>
              </a:rPr>
              <a:t>to a </a:t>
            </a:r>
            <a:r>
              <a:rPr lang="en-US" sz="2400" i="1" dirty="0" smtClean="0">
                <a:solidFill>
                  <a:srgbClr val="C00000"/>
                </a:solidFill>
              </a:rPr>
              <a:t>unique</a:t>
            </a:r>
            <a:r>
              <a:rPr lang="en-US" sz="2400" b="0" dirty="0" smtClean="0">
                <a:solidFill>
                  <a:srgbClr val="C00000"/>
                </a:solidFill>
              </a:rPr>
              <a:t> identifier in a different table</a:t>
            </a:r>
            <a:endParaRPr lang="en-US" sz="2400" b="0" dirty="0">
              <a:solidFill>
                <a:srgbClr val="C00000"/>
              </a:solidFill>
            </a:endParaRPr>
          </a:p>
        </p:txBody>
      </p:sp>
      <p:grpSp>
        <p:nvGrpSpPr>
          <p:cNvPr id="4" name="Group 3"/>
          <p:cNvGrpSpPr/>
          <p:nvPr/>
        </p:nvGrpSpPr>
        <p:grpSpPr>
          <a:xfrm>
            <a:off x="914400" y="3200400"/>
            <a:ext cx="2895600" cy="990600"/>
            <a:chOff x="914400" y="3200400"/>
            <a:chExt cx="2895600" cy="990600"/>
          </a:xfrm>
        </p:grpSpPr>
        <p:grpSp>
          <p:nvGrpSpPr>
            <p:cNvPr id="26" name="Group 19"/>
            <p:cNvGrpSpPr>
              <a:grpSpLocks/>
            </p:cNvGrpSpPr>
            <p:nvPr/>
          </p:nvGrpSpPr>
          <p:grpSpPr bwMode="auto">
            <a:xfrm>
              <a:off x="914400" y="3200400"/>
              <a:ext cx="2895600" cy="990600"/>
              <a:chOff x="576" y="2592"/>
              <a:chExt cx="1824" cy="624"/>
            </a:xfrm>
          </p:grpSpPr>
          <p:sp>
            <p:nvSpPr>
              <p:cNvPr id="28" name="Oval 14"/>
              <p:cNvSpPr>
                <a:spLocks noChangeArrowheads="1"/>
              </p:cNvSpPr>
              <p:nvPr/>
            </p:nvSpPr>
            <p:spPr bwMode="auto">
              <a:xfrm>
                <a:off x="576" y="2736"/>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Line 15"/>
              <p:cNvSpPr>
                <a:spLocks noChangeShapeType="1"/>
              </p:cNvSpPr>
              <p:nvPr/>
            </p:nvSpPr>
            <p:spPr bwMode="auto">
              <a:xfrm flipV="1">
                <a:off x="2064" y="2592"/>
                <a:ext cx="336"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 name="Text Box 16"/>
            <p:cNvSpPr txBox="1">
              <a:spLocks noChangeArrowheads="1"/>
            </p:cNvSpPr>
            <p:nvPr/>
          </p:nvSpPr>
          <p:spPr bwMode="auto">
            <a:xfrm>
              <a:off x="1295400" y="35814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u="sng">
                  <a:solidFill>
                    <a:schemeClr val="tx1"/>
                  </a:solidFill>
                </a:rPr>
                <a:t>Customer_ID</a:t>
              </a:r>
              <a:endParaRPr lang="en-US" sz="2200" b="0">
                <a:solidFill>
                  <a:schemeClr val="tx1"/>
                </a:solidFill>
              </a:endParaRPr>
            </a:p>
          </p:txBody>
        </p:sp>
      </p:grpSp>
      <p:sp>
        <p:nvSpPr>
          <p:cNvPr id="30" name="Text Box 22"/>
          <p:cNvSpPr txBox="1">
            <a:spLocks noChangeArrowheads="1"/>
          </p:cNvSpPr>
          <p:nvPr/>
        </p:nvSpPr>
        <p:spPr bwMode="auto">
          <a:xfrm>
            <a:off x="1295400" y="42672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Primary Key</a:t>
            </a:r>
          </a:p>
        </p:txBody>
      </p:sp>
      <p:grpSp>
        <p:nvGrpSpPr>
          <p:cNvPr id="6" name="Group 5"/>
          <p:cNvGrpSpPr/>
          <p:nvPr/>
        </p:nvGrpSpPr>
        <p:grpSpPr>
          <a:xfrm>
            <a:off x="3429000" y="3220740"/>
            <a:ext cx="2362200" cy="1122660"/>
            <a:chOff x="3581400" y="3220740"/>
            <a:chExt cx="2362200" cy="1122660"/>
          </a:xfrm>
        </p:grpSpPr>
        <p:grpSp>
          <p:nvGrpSpPr>
            <p:cNvPr id="5" name="Group 4"/>
            <p:cNvGrpSpPr/>
            <p:nvPr/>
          </p:nvGrpSpPr>
          <p:grpSpPr>
            <a:xfrm>
              <a:off x="3581400" y="3220740"/>
              <a:ext cx="2362200" cy="1122660"/>
              <a:chOff x="3581400" y="3220740"/>
              <a:chExt cx="2362200" cy="1122660"/>
            </a:xfrm>
          </p:grpSpPr>
          <p:sp>
            <p:nvSpPr>
              <p:cNvPr id="34" name="Oval 14"/>
              <p:cNvSpPr>
                <a:spLocks noChangeArrowheads="1"/>
              </p:cNvSpPr>
              <p:nvPr/>
            </p:nvSpPr>
            <p:spPr bwMode="auto">
              <a:xfrm>
                <a:off x="3581400" y="3581400"/>
                <a:ext cx="23622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Line 15"/>
              <p:cNvSpPr>
                <a:spLocks noChangeShapeType="1"/>
              </p:cNvSpPr>
              <p:nvPr/>
            </p:nvSpPr>
            <p:spPr bwMode="auto">
              <a:xfrm flipV="1">
                <a:off x="4724400" y="3220740"/>
                <a:ext cx="0" cy="36066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Text Box 16"/>
            <p:cNvSpPr txBox="1">
              <a:spLocks noChangeArrowheads="1"/>
            </p:cNvSpPr>
            <p:nvPr/>
          </p:nvSpPr>
          <p:spPr bwMode="auto">
            <a:xfrm>
              <a:off x="3581400" y="37338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u="dashLongHeavy" dirty="0" smtClean="0">
                  <a:solidFill>
                    <a:schemeClr val="tx1"/>
                  </a:solidFill>
                </a:rPr>
                <a:t>Employer</a:t>
              </a:r>
              <a:endParaRPr lang="en-US" sz="2200" b="0" u="dashLongHeavy" dirty="0">
                <a:solidFill>
                  <a:schemeClr val="tx1"/>
                </a:solidFill>
              </a:endParaRPr>
            </a:p>
          </p:txBody>
        </p:sp>
      </p:grpSp>
      <p:sp>
        <p:nvSpPr>
          <p:cNvPr id="37" name="Text Box 22"/>
          <p:cNvSpPr txBox="1">
            <a:spLocks noChangeArrowheads="1"/>
          </p:cNvSpPr>
          <p:nvPr/>
        </p:nvSpPr>
        <p:spPr bwMode="auto">
          <a:xfrm>
            <a:off x="3429000" y="4343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Foreign </a:t>
            </a:r>
            <a:r>
              <a:rPr lang="en-US" sz="2000" dirty="0">
                <a:solidFill>
                  <a:schemeClr val="tx1"/>
                </a:solidFill>
              </a:rPr>
              <a:t>Key</a:t>
            </a:r>
          </a:p>
        </p:txBody>
      </p:sp>
      <p:sp>
        <p:nvSpPr>
          <p:cNvPr id="32" name="Text Box 5">
            <a:hlinkClick r:id="rId3"/>
          </p:cNvPr>
          <p:cNvSpPr txBox="1">
            <a:spLocks noChangeArrowheads="1"/>
          </p:cNvSpPr>
          <p:nvPr/>
        </p:nvSpPr>
        <p:spPr bwMode="auto">
          <a:xfrm>
            <a:off x="0" y="5505510"/>
            <a:ext cx="9144000" cy="40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ts val="2400"/>
              </a:lnSpc>
              <a:spcBef>
                <a:spcPct val="50000"/>
              </a:spcBef>
            </a:pPr>
            <a:r>
              <a:rPr lang="en-US" i="1" dirty="0" smtClean="0">
                <a:solidFill>
                  <a:srgbClr val="C00000"/>
                </a:solidFill>
              </a:rPr>
              <a:t>How??</a:t>
            </a:r>
            <a:endParaRPr lang="en-US" i="1" dirty="0">
              <a:solidFill>
                <a:srgbClr val="C00000"/>
              </a:solidFill>
            </a:endParaRPr>
          </a:p>
        </p:txBody>
      </p:sp>
      <p:sp>
        <p:nvSpPr>
          <p:cNvPr id="8" name="Rectangle 7">
            <a:hlinkClick r:id="rId3"/>
          </p:cNvPr>
          <p:cNvSpPr/>
          <p:nvPr/>
        </p:nvSpPr>
        <p:spPr>
          <a:xfrm>
            <a:off x="3771900" y="6031468"/>
            <a:ext cx="5219700" cy="369332"/>
          </a:xfrm>
          <a:prstGeom prst="rect">
            <a:avLst/>
          </a:prstGeom>
        </p:spPr>
        <p:txBody>
          <a:bodyPr wrap="square">
            <a:spAutoFit/>
          </a:bodyPr>
          <a:lstStyle/>
          <a:p>
            <a:pPr algn="r"/>
            <a:r>
              <a:rPr lang="en-US" dirty="0"/>
              <a:t>http://</a:t>
            </a:r>
            <a:r>
              <a:rPr lang="en-US" dirty="0" err="1"/>
              <a:t>pkirs.utep.edu</a:t>
            </a:r>
            <a:r>
              <a:rPr lang="en-US" dirty="0"/>
              <a:t>/</a:t>
            </a:r>
            <a:r>
              <a:rPr lang="en-US" dirty="0" err="1"/>
              <a:t>cis4365</a:t>
            </a:r>
            <a:r>
              <a:rPr lang="en-US" dirty="0"/>
              <a:t>/</a:t>
            </a:r>
            <a:r>
              <a:rPr lang="en-US" dirty="0" err="1"/>
              <a:t>PPoint</a:t>
            </a:r>
            <a:r>
              <a:rPr lang="en-US" dirty="0"/>
              <a:t>/</a:t>
            </a:r>
            <a:r>
              <a:rPr lang="en-US" dirty="0" err="1"/>
              <a:t>StudProf.xlsx</a:t>
            </a:r>
            <a:endParaRPr lang="en-US" dirty="0"/>
          </a:p>
        </p:txBody>
      </p:sp>
      <p:sp>
        <p:nvSpPr>
          <p:cNvPr id="38" name="Text Box 5"/>
          <p:cNvSpPr txBox="1">
            <a:spLocks noChangeArrowheads="1"/>
          </p:cNvSpPr>
          <p:nvPr/>
        </p:nvSpPr>
        <p:spPr bwMode="auto">
          <a:xfrm>
            <a:off x="647700" y="6000690"/>
            <a:ext cx="312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400"/>
              </a:lnSpc>
              <a:spcBef>
                <a:spcPct val="50000"/>
              </a:spcBef>
            </a:pPr>
            <a:r>
              <a:rPr lang="en-US" sz="2400" dirty="0" smtClean="0">
                <a:solidFill>
                  <a:srgbClr val="0070C0"/>
                </a:solidFill>
              </a:rPr>
              <a:t>An Excel Example:</a:t>
            </a:r>
            <a:endParaRPr lang="en-US" sz="2400" dirty="0">
              <a:solidFill>
                <a:srgbClr val="0070C0"/>
              </a:solidFill>
            </a:endParaRPr>
          </a:p>
        </p:txBody>
      </p:sp>
    </p:spTree>
    <p:extLst>
      <p:ext uri="{BB962C8B-B14F-4D97-AF65-F5344CB8AC3E}">
        <p14:creationId xmlns:p14="http://schemas.microsoft.com/office/powerpoint/2010/main" val="156919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1000"/>
                                        <p:tgtEl>
                                          <p:spTgt spid="37"/>
                                        </p:tgtEl>
                                      </p:cBhvr>
                                    </p:animEffect>
                                  </p:childTnLst>
                                </p:cTn>
                              </p:par>
                            </p:childTnLst>
                          </p:cTn>
                        </p:par>
                        <p:par>
                          <p:cTn id="11" fill="hold">
                            <p:stCondLst>
                              <p:cond delay="1000"/>
                            </p:stCondLst>
                            <p:childTnLst>
                              <p:par>
                                <p:cTn id="12" presetID="17" presetClass="entr" presetSubtype="4" fill="hold" grpId="0" nodeType="afterEffect">
                                  <p:stCondLst>
                                    <p:cond delay="0"/>
                                  </p:stCondLst>
                                  <p:childTnLst>
                                    <p:set>
                                      <p:cBhvr>
                                        <p:cTn id="13" dur="1" fill="hold">
                                          <p:stCondLst>
                                            <p:cond delay="0"/>
                                          </p:stCondLst>
                                        </p:cTn>
                                        <p:tgtEl>
                                          <p:spTgt spid="251914"/>
                                        </p:tgtEl>
                                        <p:attrNameLst>
                                          <p:attrName>style.visibility</p:attrName>
                                        </p:attrNameLst>
                                      </p:cBhvr>
                                      <p:to>
                                        <p:strVal val="visible"/>
                                      </p:to>
                                    </p:set>
                                    <p:anim calcmode="lin" valueType="num">
                                      <p:cBhvr>
                                        <p:cTn id="14" dur="500" fill="hold"/>
                                        <p:tgtEl>
                                          <p:spTgt spid="251914"/>
                                        </p:tgtEl>
                                        <p:attrNameLst>
                                          <p:attrName>ppt_x</p:attrName>
                                        </p:attrNameLst>
                                      </p:cBhvr>
                                      <p:tavLst>
                                        <p:tav tm="0">
                                          <p:val>
                                            <p:strVal val="#ppt_x"/>
                                          </p:val>
                                        </p:tav>
                                        <p:tav tm="100000">
                                          <p:val>
                                            <p:strVal val="#ppt_x"/>
                                          </p:val>
                                        </p:tav>
                                      </p:tavLst>
                                    </p:anim>
                                    <p:anim calcmode="lin" valueType="num">
                                      <p:cBhvr>
                                        <p:cTn id="15" dur="500" fill="hold"/>
                                        <p:tgtEl>
                                          <p:spTgt spid="251914"/>
                                        </p:tgtEl>
                                        <p:attrNameLst>
                                          <p:attrName>ppt_y</p:attrName>
                                        </p:attrNameLst>
                                      </p:cBhvr>
                                      <p:tavLst>
                                        <p:tav tm="0">
                                          <p:val>
                                            <p:strVal val="#ppt_y+#ppt_h/2"/>
                                          </p:val>
                                        </p:tav>
                                        <p:tav tm="100000">
                                          <p:val>
                                            <p:strVal val="#ppt_y"/>
                                          </p:val>
                                        </p:tav>
                                      </p:tavLst>
                                    </p:anim>
                                    <p:anim calcmode="lin" valueType="num">
                                      <p:cBhvr>
                                        <p:cTn id="16" dur="500" fill="hold"/>
                                        <p:tgtEl>
                                          <p:spTgt spid="251914"/>
                                        </p:tgtEl>
                                        <p:attrNameLst>
                                          <p:attrName>ppt_w</p:attrName>
                                        </p:attrNameLst>
                                      </p:cBhvr>
                                      <p:tavLst>
                                        <p:tav tm="0">
                                          <p:val>
                                            <p:strVal val="#ppt_w"/>
                                          </p:val>
                                        </p:tav>
                                        <p:tav tm="100000">
                                          <p:val>
                                            <p:strVal val="#ppt_w"/>
                                          </p:val>
                                        </p:tav>
                                      </p:tavLst>
                                    </p:anim>
                                    <p:anim calcmode="lin" valueType="num">
                                      <p:cBhvr>
                                        <p:cTn id="17" dur="500" fill="hold"/>
                                        <p:tgtEl>
                                          <p:spTgt spid="2519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1500"/>
                                        <p:tgtEl>
                                          <p:spTgt spid="24"/>
                                        </p:tgtEl>
                                      </p:cBhvr>
                                    </p:animEffect>
                                  </p:childTnLst>
                                </p:cTn>
                              </p:par>
                            </p:childTnLst>
                          </p:cTn>
                        </p:par>
                        <p:par>
                          <p:cTn id="22" fill="hold">
                            <p:stCondLst>
                              <p:cond delay="3000"/>
                            </p:stCondLst>
                            <p:childTnLst>
                              <p:par>
                                <p:cTn id="23" presetID="22" presetClass="entr" presetSubtype="1" fill="hold" grpId="0" nodeType="afterEffect">
                                  <p:stCondLst>
                                    <p:cond delay="250"/>
                                  </p:stCondLst>
                                  <p:childTnLst>
                                    <p:set>
                                      <p:cBhvr>
                                        <p:cTn id="24" dur="1" fill="hold">
                                          <p:stCondLst>
                                            <p:cond delay="0"/>
                                          </p:stCondLst>
                                        </p:cTn>
                                        <p:tgtEl>
                                          <p:spTgt spid="32"/>
                                        </p:tgtEl>
                                        <p:attrNameLst>
                                          <p:attrName>style.visibility</p:attrName>
                                        </p:attrNameLst>
                                      </p:cBhvr>
                                      <p:to>
                                        <p:strVal val="visible"/>
                                      </p:to>
                                    </p:set>
                                    <p:animEffect transition="in" filter="wipe(up)">
                                      <p:cBhvr>
                                        <p:cTn id="25" dur="20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left)">
                                      <p:cBhvr>
                                        <p:cTn id="30" dur="500"/>
                                        <p:tgtEl>
                                          <p:spTgt spid="3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4" grpId="0" animBg="1"/>
      <p:bldP spid="24" grpId="0"/>
      <p:bldP spid="37" grpId="0" autoUpdateAnimBg="0"/>
      <p:bldP spid="32" grpId="0"/>
      <p:bldP spid="8"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Associating </a:t>
            </a:r>
            <a:r>
              <a:rPr lang="en-US" dirty="0">
                <a:solidFill>
                  <a:srgbClr val="C00000"/>
                </a:solidFill>
                <a:sym typeface="Symbol" pitchFamily="18" charset="2"/>
              </a:rPr>
              <a:t>Attributes With Entities</a:t>
            </a:r>
            <a:endParaRPr lang="en-US" dirty="0">
              <a:solidFill>
                <a:srgbClr val="C00000"/>
              </a:solidFill>
            </a:endParaRPr>
          </a:p>
        </p:txBody>
      </p:sp>
      <p:grpSp>
        <p:nvGrpSpPr>
          <p:cNvPr id="9" name="Group 8"/>
          <p:cNvGrpSpPr/>
          <p:nvPr/>
        </p:nvGrpSpPr>
        <p:grpSpPr>
          <a:xfrm>
            <a:off x="990600" y="1768475"/>
            <a:ext cx="4419600" cy="1452265"/>
            <a:chOff x="990600" y="1997075"/>
            <a:chExt cx="4419600" cy="1452265"/>
          </a:xfrm>
        </p:grpSpPr>
        <p:sp>
          <p:nvSpPr>
            <p:cNvPr id="251908" name="Text Box 4"/>
            <p:cNvSpPr txBox="1">
              <a:spLocks noChangeArrowheads="1"/>
            </p:cNvSpPr>
            <p:nvPr/>
          </p:nvSpPr>
          <p:spPr bwMode="auto">
            <a:xfrm>
              <a:off x="3810000" y="2987675"/>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grpSp>
          <p:nvGrpSpPr>
            <p:cNvPr id="7" name="Group 6"/>
            <p:cNvGrpSpPr/>
            <p:nvPr/>
          </p:nvGrpSpPr>
          <p:grpSpPr>
            <a:xfrm>
              <a:off x="990600" y="1997075"/>
              <a:ext cx="2819400" cy="990600"/>
              <a:chOff x="990600" y="1997075"/>
              <a:chExt cx="2819400" cy="990600"/>
            </a:xfrm>
          </p:grpSpPr>
          <p:grpSp>
            <p:nvGrpSpPr>
              <p:cNvPr id="12319" name="Group 17"/>
              <p:cNvGrpSpPr>
                <a:grpSpLocks/>
              </p:cNvGrpSpPr>
              <p:nvPr/>
            </p:nvGrpSpPr>
            <p:grpSpPr bwMode="auto">
              <a:xfrm>
                <a:off x="990600" y="1997075"/>
                <a:ext cx="2819400" cy="990600"/>
                <a:chOff x="624" y="1680"/>
                <a:chExt cx="1776" cy="624"/>
              </a:xfrm>
            </p:grpSpPr>
            <p:sp>
              <p:nvSpPr>
                <p:cNvPr id="12321" name="Oval 5"/>
                <p:cNvSpPr>
                  <a:spLocks noChangeArrowheads="1"/>
                </p:cNvSpPr>
                <p:nvPr/>
              </p:nvSpPr>
              <p:spPr bwMode="auto">
                <a:xfrm>
                  <a:off x="624" y="1680"/>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Line 6"/>
                <p:cNvSpPr>
                  <a:spLocks noChangeShapeType="1"/>
                </p:cNvSpPr>
                <p:nvPr/>
              </p:nvSpPr>
              <p:spPr bwMode="auto">
                <a:xfrm>
                  <a:off x="1920" y="2064"/>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320" name="Text Box 8"/>
              <p:cNvSpPr txBox="1">
                <a:spLocks noChangeArrowheads="1"/>
              </p:cNvSpPr>
              <p:nvPr/>
            </p:nvSpPr>
            <p:spPr bwMode="auto">
              <a:xfrm>
                <a:off x="1143000" y="2149475"/>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Customer_Name</a:t>
                </a:r>
              </a:p>
            </p:txBody>
          </p:sp>
        </p:grpSp>
      </p:gr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1915" name="Text Box 11"/>
          <p:cNvSpPr txBox="1">
            <a:spLocks noChangeArrowheads="1"/>
          </p:cNvSpPr>
          <p:nvPr/>
        </p:nvSpPr>
        <p:spPr bwMode="auto">
          <a:xfrm>
            <a:off x="10668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Simple Attribute</a:t>
            </a: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38</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grpSp>
        <p:nvGrpSpPr>
          <p:cNvPr id="2" name="Group 1"/>
          <p:cNvGrpSpPr/>
          <p:nvPr/>
        </p:nvGrpSpPr>
        <p:grpSpPr>
          <a:xfrm>
            <a:off x="5431971" y="1762352"/>
            <a:ext cx="2978888" cy="990600"/>
            <a:chOff x="5431971" y="1762352"/>
            <a:chExt cx="2978888" cy="990600"/>
          </a:xfrm>
        </p:grpSpPr>
        <p:sp>
          <p:nvSpPr>
            <p:cNvPr id="20" name="Oval 25"/>
            <p:cNvSpPr>
              <a:spLocks noChangeArrowheads="1"/>
            </p:cNvSpPr>
            <p:nvPr/>
          </p:nvSpPr>
          <p:spPr bwMode="auto">
            <a:xfrm>
              <a:off x="6158529" y="1762352"/>
              <a:ext cx="2252330" cy="762000"/>
            </a:xfrm>
            <a:prstGeom prst="ellips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26"/>
            <p:cNvSpPr>
              <a:spLocks noChangeShapeType="1"/>
            </p:cNvSpPr>
            <p:nvPr/>
          </p:nvSpPr>
          <p:spPr bwMode="auto">
            <a:xfrm flipV="1">
              <a:off x="5431971" y="2295752"/>
              <a:ext cx="799214"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 name="Text Box 27"/>
          <p:cNvSpPr txBox="1">
            <a:spLocks noChangeArrowheads="1"/>
          </p:cNvSpPr>
          <p:nvPr/>
        </p:nvSpPr>
        <p:spPr bwMode="auto">
          <a:xfrm>
            <a:off x="6376497" y="1914752"/>
            <a:ext cx="217967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Yrs_in_Business</a:t>
            </a:r>
          </a:p>
        </p:txBody>
      </p:sp>
      <p:sp>
        <p:nvSpPr>
          <p:cNvPr id="22" name="Text Box 31"/>
          <p:cNvSpPr txBox="1">
            <a:spLocks noChangeArrowheads="1"/>
          </p:cNvSpPr>
          <p:nvPr/>
        </p:nvSpPr>
        <p:spPr bwMode="auto">
          <a:xfrm>
            <a:off x="61722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Derived Attribute</a:t>
            </a:r>
          </a:p>
        </p:txBody>
      </p:sp>
      <p:sp>
        <p:nvSpPr>
          <p:cNvPr id="24" name="Text Box 5"/>
          <p:cNvSpPr txBox="1">
            <a:spLocks noChangeArrowheads="1"/>
          </p:cNvSpPr>
          <p:nvPr/>
        </p:nvSpPr>
        <p:spPr bwMode="auto">
          <a:xfrm>
            <a:off x="609599" y="5235714"/>
            <a:ext cx="4064548"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lnSpc>
                <a:spcPts val="1900"/>
              </a:lnSpc>
              <a:spcBef>
                <a:spcPct val="50000"/>
              </a:spcBef>
              <a:buFont typeface="Arial" pitchFamily="34" charset="0"/>
              <a:buChar char="•"/>
            </a:pPr>
            <a:r>
              <a:rPr lang="en-US" sz="2000" b="0" dirty="0" smtClean="0">
                <a:solidFill>
                  <a:srgbClr val="C00000"/>
                </a:solidFill>
              </a:rPr>
              <a:t>An attribute which contains a fixed number of additional attributes, sometimes shortened as:</a:t>
            </a:r>
            <a:endParaRPr lang="en-US" sz="2000" b="0" dirty="0">
              <a:solidFill>
                <a:srgbClr val="C00000"/>
              </a:solidFill>
            </a:endParaRPr>
          </a:p>
        </p:txBody>
      </p:sp>
      <p:sp>
        <p:nvSpPr>
          <p:cNvPr id="30" name="Text Box 22"/>
          <p:cNvSpPr txBox="1">
            <a:spLocks noChangeArrowheads="1"/>
          </p:cNvSpPr>
          <p:nvPr/>
        </p:nvSpPr>
        <p:spPr bwMode="auto">
          <a:xfrm>
            <a:off x="1295400" y="42672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Primary Key</a:t>
            </a:r>
          </a:p>
        </p:txBody>
      </p:sp>
      <p:grpSp>
        <p:nvGrpSpPr>
          <p:cNvPr id="6" name="Group 5"/>
          <p:cNvGrpSpPr/>
          <p:nvPr/>
        </p:nvGrpSpPr>
        <p:grpSpPr>
          <a:xfrm>
            <a:off x="3429000" y="3220740"/>
            <a:ext cx="2362200" cy="1122660"/>
            <a:chOff x="3581400" y="3220740"/>
            <a:chExt cx="2362200" cy="1122660"/>
          </a:xfrm>
        </p:grpSpPr>
        <p:grpSp>
          <p:nvGrpSpPr>
            <p:cNvPr id="5" name="Group 4"/>
            <p:cNvGrpSpPr/>
            <p:nvPr/>
          </p:nvGrpSpPr>
          <p:grpSpPr>
            <a:xfrm>
              <a:off x="3581400" y="3220740"/>
              <a:ext cx="2362200" cy="1122660"/>
              <a:chOff x="3581400" y="3220740"/>
              <a:chExt cx="2362200" cy="1122660"/>
            </a:xfrm>
          </p:grpSpPr>
          <p:sp>
            <p:nvSpPr>
              <p:cNvPr id="34" name="Oval 14"/>
              <p:cNvSpPr>
                <a:spLocks noChangeArrowheads="1"/>
              </p:cNvSpPr>
              <p:nvPr/>
            </p:nvSpPr>
            <p:spPr bwMode="auto">
              <a:xfrm>
                <a:off x="3581400" y="3581400"/>
                <a:ext cx="23622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Line 15"/>
              <p:cNvSpPr>
                <a:spLocks noChangeShapeType="1"/>
              </p:cNvSpPr>
              <p:nvPr/>
            </p:nvSpPr>
            <p:spPr bwMode="auto">
              <a:xfrm flipV="1">
                <a:off x="4724400" y="3220740"/>
                <a:ext cx="0" cy="36066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Text Box 16"/>
            <p:cNvSpPr txBox="1">
              <a:spLocks noChangeArrowheads="1"/>
            </p:cNvSpPr>
            <p:nvPr/>
          </p:nvSpPr>
          <p:spPr bwMode="auto">
            <a:xfrm>
              <a:off x="3581400" y="37338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u="dashLongHeavy" dirty="0" smtClean="0">
                  <a:solidFill>
                    <a:schemeClr val="tx1"/>
                  </a:solidFill>
                </a:rPr>
                <a:t>Employer</a:t>
              </a:r>
              <a:endParaRPr lang="en-US" sz="2200" b="0" u="dashLongHeavy" dirty="0">
                <a:solidFill>
                  <a:schemeClr val="tx1"/>
                </a:solidFill>
              </a:endParaRPr>
            </a:p>
          </p:txBody>
        </p:sp>
      </p:grpSp>
      <p:sp>
        <p:nvSpPr>
          <p:cNvPr id="37" name="Text Box 22"/>
          <p:cNvSpPr txBox="1">
            <a:spLocks noChangeArrowheads="1"/>
          </p:cNvSpPr>
          <p:nvPr/>
        </p:nvSpPr>
        <p:spPr bwMode="auto">
          <a:xfrm>
            <a:off x="3429000" y="4343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Foreign </a:t>
            </a:r>
            <a:r>
              <a:rPr lang="en-US" sz="2000" dirty="0">
                <a:solidFill>
                  <a:schemeClr val="tx1"/>
                </a:solidFill>
              </a:rPr>
              <a:t>Key</a:t>
            </a:r>
          </a:p>
        </p:txBody>
      </p:sp>
      <p:grpSp>
        <p:nvGrpSpPr>
          <p:cNvPr id="49" name="Group 48"/>
          <p:cNvGrpSpPr/>
          <p:nvPr/>
        </p:nvGrpSpPr>
        <p:grpSpPr>
          <a:xfrm>
            <a:off x="914400" y="3200400"/>
            <a:ext cx="2895600" cy="990600"/>
            <a:chOff x="914400" y="3200400"/>
            <a:chExt cx="2895600" cy="990600"/>
          </a:xfrm>
        </p:grpSpPr>
        <p:grpSp>
          <p:nvGrpSpPr>
            <p:cNvPr id="50" name="Group 19"/>
            <p:cNvGrpSpPr>
              <a:grpSpLocks/>
            </p:cNvGrpSpPr>
            <p:nvPr/>
          </p:nvGrpSpPr>
          <p:grpSpPr bwMode="auto">
            <a:xfrm>
              <a:off x="914400" y="3200400"/>
              <a:ext cx="2895600" cy="990600"/>
              <a:chOff x="576" y="2592"/>
              <a:chExt cx="1824" cy="624"/>
            </a:xfrm>
          </p:grpSpPr>
          <p:sp>
            <p:nvSpPr>
              <p:cNvPr id="52" name="Oval 14"/>
              <p:cNvSpPr>
                <a:spLocks noChangeArrowheads="1"/>
              </p:cNvSpPr>
              <p:nvPr/>
            </p:nvSpPr>
            <p:spPr bwMode="auto">
              <a:xfrm>
                <a:off x="576" y="2736"/>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Line 15"/>
              <p:cNvSpPr>
                <a:spLocks noChangeShapeType="1"/>
              </p:cNvSpPr>
              <p:nvPr/>
            </p:nvSpPr>
            <p:spPr bwMode="auto">
              <a:xfrm flipV="1">
                <a:off x="2064" y="2592"/>
                <a:ext cx="336"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1" name="Text Box 16"/>
            <p:cNvSpPr txBox="1">
              <a:spLocks noChangeArrowheads="1"/>
            </p:cNvSpPr>
            <p:nvPr/>
          </p:nvSpPr>
          <p:spPr bwMode="auto">
            <a:xfrm>
              <a:off x="1295400" y="35814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u="sng">
                  <a:solidFill>
                    <a:schemeClr val="tx1"/>
                  </a:solidFill>
                </a:rPr>
                <a:t>Customer_ID</a:t>
              </a:r>
              <a:endParaRPr lang="en-US" sz="2200" b="0">
                <a:solidFill>
                  <a:schemeClr val="tx1"/>
                </a:solidFill>
              </a:endParaRPr>
            </a:p>
          </p:txBody>
        </p:sp>
      </p:grpSp>
      <p:grpSp>
        <p:nvGrpSpPr>
          <p:cNvPr id="18" name="Group 17"/>
          <p:cNvGrpSpPr/>
          <p:nvPr/>
        </p:nvGrpSpPr>
        <p:grpSpPr>
          <a:xfrm>
            <a:off x="5410199" y="3200400"/>
            <a:ext cx="3352801" cy="2879725"/>
            <a:chOff x="5410199" y="3200400"/>
            <a:chExt cx="3352801" cy="2879725"/>
          </a:xfrm>
        </p:grpSpPr>
        <p:sp>
          <p:nvSpPr>
            <p:cNvPr id="64" name="Oval 14"/>
            <p:cNvSpPr>
              <a:spLocks noChangeArrowheads="1"/>
            </p:cNvSpPr>
            <p:nvPr/>
          </p:nvSpPr>
          <p:spPr bwMode="auto">
            <a:xfrm>
              <a:off x="7696200" y="5299015"/>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 name="Group 16"/>
            <p:cNvGrpSpPr/>
            <p:nvPr/>
          </p:nvGrpSpPr>
          <p:grpSpPr>
            <a:xfrm>
              <a:off x="5410199" y="3200400"/>
              <a:ext cx="3352801" cy="2879725"/>
              <a:chOff x="5410199" y="3200400"/>
              <a:chExt cx="3352801" cy="2879725"/>
            </a:xfrm>
          </p:grpSpPr>
          <p:grpSp>
            <p:nvGrpSpPr>
              <p:cNvPr id="11" name="Group 10"/>
              <p:cNvGrpSpPr/>
              <p:nvPr/>
            </p:nvGrpSpPr>
            <p:grpSpPr>
              <a:xfrm>
                <a:off x="5562600" y="4803835"/>
                <a:ext cx="1066800" cy="1276290"/>
                <a:chOff x="6019800" y="4876800"/>
                <a:chExt cx="1066800" cy="1276290"/>
              </a:xfrm>
            </p:grpSpPr>
            <p:sp>
              <p:nvSpPr>
                <p:cNvPr id="28" name="Oval 14"/>
                <p:cNvSpPr>
                  <a:spLocks noChangeArrowheads="1"/>
                </p:cNvSpPr>
                <p:nvPr/>
              </p:nvSpPr>
              <p:spPr bwMode="auto">
                <a:xfrm>
                  <a:off x="6019800" y="53910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 name="Group 9"/>
                <p:cNvGrpSpPr/>
                <p:nvPr/>
              </p:nvGrpSpPr>
              <p:grpSpPr>
                <a:xfrm>
                  <a:off x="6019800" y="4876800"/>
                  <a:ext cx="1066800" cy="1093728"/>
                  <a:chOff x="6019800" y="4876800"/>
                  <a:chExt cx="1066800" cy="1093728"/>
                </a:xfrm>
              </p:grpSpPr>
              <p:sp>
                <p:nvSpPr>
                  <p:cNvPr id="29" name="Line 15"/>
                  <p:cNvSpPr>
                    <a:spLocks noChangeShapeType="1"/>
                  </p:cNvSpPr>
                  <p:nvPr/>
                </p:nvSpPr>
                <p:spPr bwMode="auto">
                  <a:xfrm flipV="1">
                    <a:off x="6705600" y="4876800"/>
                    <a:ext cx="171450" cy="5142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Text Box 16"/>
                  <p:cNvSpPr txBox="1">
                    <a:spLocks noChangeArrowheads="1"/>
                  </p:cNvSpPr>
                  <p:nvPr/>
                </p:nvSpPr>
                <p:spPr bwMode="auto">
                  <a:xfrm>
                    <a:off x="6019800" y="55434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Street</a:t>
                    </a:r>
                    <a:endParaRPr lang="en-US" sz="2200" b="0" dirty="0">
                      <a:solidFill>
                        <a:schemeClr val="tx1"/>
                      </a:solidFill>
                    </a:endParaRPr>
                  </a:p>
                </p:txBody>
              </p:sp>
            </p:grpSp>
          </p:grpSp>
          <p:grpSp>
            <p:nvGrpSpPr>
              <p:cNvPr id="8" name="Group 7"/>
              <p:cNvGrpSpPr/>
              <p:nvPr/>
            </p:nvGrpSpPr>
            <p:grpSpPr>
              <a:xfrm>
                <a:off x="5410199" y="3200400"/>
                <a:ext cx="2819401" cy="1676400"/>
                <a:chOff x="5410199" y="3200400"/>
                <a:chExt cx="2819401" cy="1676400"/>
              </a:xfrm>
            </p:grpSpPr>
            <p:sp>
              <p:nvSpPr>
                <p:cNvPr id="39" name="Line 37"/>
                <p:cNvSpPr>
                  <a:spLocks noChangeShapeType="1"/>
                </p:cNvSpPr>
                <p:nvPr/>
              </p:nvSpPr>
              <p:spPr bwMode="auto">
                <a:xfrm>
                  <a:off x="5410199" y="3200400"/>
                  <a:ext cx="966297" cy="990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Oval 14"/>
                <p:cNvSpPr>
                  <a:spLocks noChangeArrowheads="1"/>
                </p:cNvSpPr>
                <p:nvPr/>
              </p:nvSpPr>
              <p:spPr bwMode="auto">
                <a:xfrm>
                  <a:off x="5867400" y="4114800"/>
                  <a:ext cx="23622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Text Box 16"/>
                <p:cNvSpPr txBox="1">
                  <a:spLocks noChangeArrowheads="1"/>
                </p:cNvSpPr>
                <p:nvPr/>
              </p:nvSpPr>
              <p:spPr bwMode="auto">
                <a:xfrm>
                  <a:off x="5867400" y="42672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Address</a:t>
                  </a:r>
                  <a:endParaRPr lang="en-US" sz="2200" b="0" dirty="0">
                    <a:solidFill>
                      <a:schemeClr val="tx1"/>
                    </a:solidFill>
                  </a:endParaRPr>
                </a:p>
              </p:txBody>
            </p:sp>
          </p:grpSp>
          <p:grpSp>
            <p:nvGrpSpPr>
              <p:cNvPr id="13" name="Group 12"/>
              <p:cNvGrpSpPr/>
              <p:nvPr/>
            </p:nvGrpSpPr>
            <p:grpSpPr>
              <a:xfrm>
                <a:off x="6629400" y="4860925"/>
                <a:ext cx="1066800" cy="1200090"/>
                <a:chOff x="6781800" y="4876800"/>
                <a:chExt cx="1066800" cy="1200090"/>
              </a:xfrm>
            </p:grpSpPr>
            <p:sp>
              <p:nvSpPr>
                <p:cNvPr id="59" name="Oval 14"/>
                <p:cNvSpPr>
                  <a:spLocks noChangeArrowheads="1"/>
                </p:cNvSpPr>
                <p:nvPr/>
              </p:nvSpPr>
              <p:spPr bwMode="auto">
                <a:xfrm>
                  <a:off x="6781800" y="53148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 name="Group 11"/>
                <p:cNvGrpSpPr/>
                <p:nvPr/>
              </p:nvGrpSpPr>
              <p:grpSpPr>
                <a:xfrm>
                  <a:off x="6781800" y="4876800"/>
                  <a:ext cx="1066800" cy="1017528"/>
                  <a:chOff x="6781800" y="4876800"/>
                  <a:chExt cx="1066800" cy="1017528"/>
                </a:xfrm>
              </p:grpSpPr>
              <p:sp>
                <p:nvSpPr>
                  <p:cNvPr id="61" name="Line 15"/>
                  <p:cNvSpPr>
                    <a:spLocks noChangeShapeType="1"/>
                  </p:cNvSpPr>
                  <p:nvPr/>
                </p:nvSpPr>
                <p:spPr bwMode="auto">
                  <a:xfrm flipV="1">
                    <a:off x="7315200" y="4876800"/>
                    <a:ext cx="0" cy="4380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Text Box 16"/>
                  <p:cNvSpPr txBox="1">
                    <a:spLocks noChangeArrowheads="1"/>
                  </p:cNvSpPr>
                  <p:nvPr/>
                </p:nvSpPr>
                <p:spPr bwMode="auto">
                  <a:xfrm>
                    <a:off x="6781800" y="54672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City</a:t>
                    </a:r>
                    <a:endParaRPr lang="en-US" sz="2200" b="0" dirty="0">
                      <a:solidFill>
                        <a:schemeClr val="tx1"/>
                      </a:solidFill>
                    </a:endParaRPr>
                  </a:p>
                </p:txBody>
              </p:sp>
            </p:grpSp>
          </p:grpSp>
          <p:grpSp>
            <p:nvGrpSpPr>
              <p:cNvPr id="16" name="Group 15"/>
              <p:cNvGrpSpPr/>
              <p:nvPr/>
            </p:nvGrpSpPr>
            <p:grpSpPr>
              <a:xfrm>
                <a:off x="7696200" y="4803834"/>
                <a:ext cx="1066800" cy="1074619"/>
                <a:chOff x="7696200" y="4803834"/>
                <a:chExt cx="1066800" cy="1074619"/>
              </a:xfrm>
            </p:grpSpPr>
            <p:sp>
              <p:nvSpPr>
                <p:cNvPr id="66" name="Line 15"/>
                <p:cNvSpPr>
                  <a:spLocks noChangeShapeType="1"/>
                </p:cNvSpPr>
                <p:nvPr/>
              </p:nvSpPr>
              <p:spPr bwMode="auto">
                <a:xfrm flipH="1" flipV="1">
                  <a:off x="7848600" y="4803834"/>
                  <a:ext cx="381000" cy="49518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 name="Text Box 16"/>
                <p:cNvSpPr txBox="1">
                  <a:spLocks noChangeArrowheads="1"/>
                </p:cNvSpPr>
                <p:nvPr/>
              </p:nvSpPr>
              <p:spPr bwMode="auto">
                <a:xfrm>
                  <a:off x="7696200" y="5451415"/>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State</a:t>
                  </a:r>
                  <a:endParaRPr lang="en-US" sz="2200" b="0" dirty="0">
                    <a:solidFill>
                      <a:schemeClr val="tx1"/>
                    </a:solidFill>
                  </a:endParaRPr>
                </a:p>
              </p:txBody>
            </p:sp>
          </p:grpSp>
        </p:grpSp>
      </p:grpSp>
      <p:sp>
        <p:nvSpPr>
          <p:cNvPr id="73" name="Text Box 22"/>
          <p:cNvSpPr txBox="1">
            <a:spLocks noChangeArrowheads="1"/>
          </p:cNvSpPr>
          <p:nvPr/>
        </p:nvSpPr>
        <p:spPr bwMode="auto">
          <a:xfrm>
            <a:off x="3581400" y="478149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Composite Attribute</a:t>
            </a:r>
            <a:endParaRPr lang="en-US" sz="2000" dirty="0">
              <a:solidFill>
                <a:schemeClr val="tx1"/>
              </a:solidFill>
            </a:endParaRPr>
          </a:p>
        </p:txBody>
      </p:sp>
      <p:grpSp>
        <p:nvGrpSpPr>
          <p:cNvPr id="23" name="Group 22"/>
          <p:cNvGrpSpPr/>
          <p:nvPr/>
        </p:nvGrpSpPr>
        <p:grpSpPr>
          <a:xfrm>
            <a:off x="3505200" y="5867400"/>
            <a:ext cx="1819275" cy="741485"/>
            <a:chOff x="2828925" y="5964115"/>
            <a:chExt cx="1819275" cy="741485"/>
          </a:xfrm>
        </p:grpSpPr>
        <p:grpSp>
          <p:nvGrpSpPr>
            <p:cNvPr id="40" name="Group 34"/>
            <p:cNvGrpSpPr>
              <a:grpSpLocks/>
            </p:cNvGrpSpPr>
            <p:nvPr/>
          </p:nvGrpSpPr>
          <p:grpSpPr bwMode="auto">
            <a:xfrm>
              <a:off x="2828925" y="5964115"/>
              <a:ext cx="1819275" cy="741485"/>
              <a:chOff x="3312" y="2784"/>
              <a:chExt cx="1680" cy="624"/>
            </a:xfrm>
          </p:grpSpPr>
          <p:sp>
            <p:nvSpPr>
              <p:cNvPr id="42" name="Oval 32"/>
              <p:cNvSpPr>
                <a:spLocks noChangeArrowheads="1"/>
              </p:cNvSpPr>
              <p:nvPr/>
            </p:nvSpPr>
            <p:spPr bwMode="auto">
              <a:xfrm>
                <a:off x="3408" y="2880"/>
                <a:ext cx="1488" cy="43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Oval 33"/>
              <p:cNvSpPr>
                <a:spLocks noChangeArrowheads="1"/>
              </p:cNvSpPr>
              <p:nvPr/>
            </p:nvSpPr>
            <p:spPr bwMode="auto">
              <a:xfrm>
                <a:off x="3312" y="2784"/>
                <a:ext cx="1680" cy="624"/>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4" name="Text Box 35"/>
            <p:cNvSpPr txBox="1">
              <a:spLocks noChangeArrowheads="1"/>
            </p:cNvSpPr>
            <p:nvPr/>
          </p:nvSpPr>
          <p:spPr bwMode="auto">
            <a:xfrm>
              <a:off x="2867025" y="6126162"/>
              <a:ext cx="1781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Address</a:t>
              </a:r>
              <a:endParaRPr lang="en-US" sz="2000" dirty="0">
                <a:solidFill>
                  <a:schemeClr val="tx1"/>
                </a:solidFill>
              </a:endParaRPr>
            </a:p>
          </p:txBody>
        </p:sp>
      </p:grpSp>
    </p:spTree>
    <p:extLst>
      <p:ext uri="{BB962C8B-B14F-4D97-AF65-F5344CB8AC3E}">
        <p14:creationId xmlns:p14="http://schemas.microsoft.com/office/powerpoint/2010/main" val="2682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1000"/>
                                        <p:tgtEl>
                                          <p:spTgt spid="18"/>
                                        </p:tgtEl>
                                      </p:cBhvr>
                                    </p:animEffect>
                                  </p:childTnLst>
                                </p:cTn>
                              </p:par>
                            </p:childTnLst>
                          </p:cTn>
                        </p:par>
                        <p:par>
                          <p:cTn id="8" fill="hold">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251914"/>
                                        </p:tgtEl>
                                        <p:attrNameLst>
                                          <p:attrName>style.visibility</p:attrName>
                                        </p:attrNameLst>
                                      </p:cBhvr>
                                      <p:to>
                                        <p:strVal val="visible"/>
                                      </p:to>
                                    </p:set>
                                    <p:anim calcmode="lin" valueType="num">
                                      <p:cBhvr>
                                        <p:cTn id="11" dur="500" fill="hold"/>
                                        <p:tgtEl>
                                          <p:spTgt spid="251914"/>
                                        </p:tgtEl>
                                        <p:attrNameLst>
                                          <p:attrName>ppt_x</p:attrName>
                                        </p:attrNameLst>
                                      </p:cBhvr>
                                      <p:tavLst>
                                        <p:tav tm="0">
                                          <p:val>
                                            <p:strVal val="#ppt_x"/>
                                          </p:val>
                                        </p:tav>
                                        <p:tav tm="100000">
                                          <p:val>
                                            <p:strVal val="#ppt_x"/>
                                          </p:val>
                                        </p:tav>
                                      </p:tavLst>
                                    </p:anim>
                                    <p:anim calcmode="lin" valueType="num">
                                      <p:cBhvr>
                                        <p:cTn id="12" dur="500" fill="hold"/>
                                        <p:tgtEl>
                                          <p:spTgt spid="251914"/>
                                        </p:tgtEl>
                                        <p:attrNameLst>
                                          <p:attrName>ppt_y</p:attrName>
                                        </p:attrNameLst>
                                      </p:cBhvr>
                                      <p:tavLst>
                                        <p:tav tm="0">
                                          <p:val>
                                            <p:strVal val="#ppt_y+#ppt_h/2"/>
                                          </p:val>
                                        </p:tav>
                                        <p:tav tm="100000">
                                          <p:val>
                                            <p:strVal val="#ppt_y"/>
                                          </p:val>
                                        </p:tav>
                                      </p:tavLst>
                                    </p:anim>
                                    <p:anim calcmode="lin" valueType="num">
                                      <p:cBhvr>
                                        <p:cTn id="13" dur="500" fill="hold"/>
                                        <p:tgtEl>
                                          <p:spTgt spid="251914"/>
                                        </p:tgtEl>
                                        <p:attrNameLst>
                                          <p:attrName>ppt_w</p:attrName>
                                        </p:attrNameLst>
                                      </p:cBhvr>
                                      <p:tavLst>
                                        <p:tav tm="0">
                                          <p:val>
                                            <p:strVal val="#ppt_w"/>
                                          </p:val>
                                        </p:tav>
                                        <p:tav tm="100000">
                                          <p:val>
                                            <p:strVal val="#ppt_w"/>
                                          </p:val>
                                        </p:tav>
                                      </p:tavLst>
                                    </p:anim>
                                    <p:anim calcmode="lin" valueType="num">
                                      <p:cBhvr>
                                        <p:cTn id="14" dur="500" fill="hold"/>
                                        <p:tgtEl>
                                          <p:spTgt spid="251914"/>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dissolve">
                                      <p:cBhvr>
                                        <p:cTn id="18" dur="1000"/>
                                        <p:tgtEl>
                                          <p:spTgt spid="73"/>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1500"/>
                                        <p:tgtEl>
                                          <p:spTgt spid="24"/>
                                        </p:tgtEl>
                                      </p:cBhvr>
                                    </p:animEffect>
                                  </p:childTnLst>
                                </p:cTn>
                              </p:par>
                            </p:childTnLst>
                          </p:cTn>
                        </p:par>
                        <p:par>
                          <p:cTn id="23" fill="hold">
                            <p:stCondLst>
                              <p:cond delay="40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4" grpId="0" animBg="1"/>
      <p:bldP spid="24" grpId="0"/>
      <p:bldP spid="7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Associating </a:t>
            </a:r>
            <a:r>
              <a:rPr lang="en-US" dirty="0">
                <a:solidFill>
                  <a:srgbClr val="C00000"/>
                </a:solidFill>
                <a:sym typeface="Symbol" pitchFamily="18" charset="2"/>
              </a:rPr>
              <a:t>Attributes With Entities</a:t>
            </a:r>
            <a:endParaRPr lang="en-US" dirty="0">
              <a:solidFill>
                <a:srgbClr val="C00000"/>
              </a:solidFill>
            </a:endParaRPr>
          </a:p>
        </p:txBody>
      </p:sp>
      <p:grpSp>
        <p:nvGrpSpPr>
          <p:cNvPr id="9" name="Group 8"/>
          <p:cNvGrpSpPr/>
          <p:nvPr/>
        </p:nvGrpSpPr>
        <p:grpSpPr>
          <a:xfrm>
            <a:off x="990600" y="1768475"/>
            <a:ext cx="4419600" cy="1452265"/>
            <a:chOff x="990600" y="1997075"/>
            <a:chExt cx="4419600" cy="1452265"/>
          </a:xfrm>
        </p:grpSpPr>
        <p:sp>
          <p:nvSpPr>
            <p:cNvPr id="251908" name="Text Box 4"/>
            <p:cNvSpPr txBox="1">
              <a:spLocks noChangeArrowheads="1"/>
            </p:cNvSpPr>
            <p:nvPr/>
          </p:nvSpPr>
          <p:spPr bwMode="auto">
            <a:xfrm>
              <a:off x="3810000" y="2987675"/>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grpSp>
          <p:nvGrpSpPr>
            <p:cNvPr id="7" name="Group 6"/>
            <p:cNvGrpSpPr/>
            <p:nvPr/>
          </p:nvGrpSpPr>
          <p:grpSpPr>
            <a:xfrm>
              <a:off x="990600" y="1997075"/>
              <a:ext cx="2819400" cy="990600"/>
              <a:chOff x="990600" y="1997075"/>
              <a:chExt cx="2819400" cy="990600"/>
            </a:xfrm>
          </p:grpSpPr>
          <p:grpSp>
            <p:nvGrpSpPr>
              <p:cNvPr id="12319" name="Group 17"/>
              <p:cNvGrpSpPr>
                <a:grpSpLocks/>
              </p:cNvGrpSpPr>
              <p:nvPr/>
            </p:nvGrpSpPr>
            <p:grpSpPr bwMode="auto">
              <a:xfrm>
                <a:off x="990600" y="1997075"/>
                <a:ext cx="2819400" cy="990600"/>
                <a:chOff x="624" y="1680"/>
                <a:chExt cx="1776" cy="624"/>
              </a:xfrm>
            </p:grpSpPr>
            <p:sp>
              <p:nvSpPr>
                <p:cNvPr id="12321" name="Oval 5"/>
                <p:cNvSpPr>
                  <a:spLocks noChangeArrowheads="1"/>
                </p:cNvSpPr>
                <p:nvPr/>
              </p:nvSpPr>
              <p:spPr bwMode="auto">
                <a:xfrm>
                  <a:off x="624" y="1680"/>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22" name="Line 6"/>
                <p:cNvSpPr>
                  <a:spLocks noChangeShapeType="1"/>
                </p:cNvSpPr>
                <p:nvPr/>
              </p:nvSpPr>
              <p:spPr bwMode="auto">
                <a:xfrm>
                  <a:off x="1920" y="2064"/>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320" name="Text Box 8"/>
              <p:cNvSpPr txBox="1">
                <a:spLocks noChangeArrowheads="1"/>
              </p:cNvSpPr>
              <p:nvPr/>
            </p:nvSpPr>
            <p:spPr bwMode="auto">
              <a:xfrm>
                <a:off x="1143000" y="2149475"/>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Customer_Name</a:t>
                </a:r>
              </a:p>
            </p:txBody>
          </p:sp>
        </p:grpSp>
      </p:gr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1915" name="Text Box 11"/>
          <p:cNvSpPr txBox="1">
            <a:spLocks noChangeArrowheads="1"/>
          </p:cNvSpPr>
          <p:nvPr/>
        </p:nvSpPr>
        <p:spPr bwMode="auto">
          <a:xfrm>
            <a:off x="10668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Simple Attribute</a:t>
            </a: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39</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grpSp>
        <p:nvGrpSpPr>
          <p:cNvPr id="2" name="Group 1"/>
          <p:cNvGrpSpPr/>
          <p:nvPr/>
        </p:nvGrpSpPr>
        <p:grpSpPr>
          <a:xfrm>
            <a:off x="5431971" y="1762352"/>
            <a:ext cx="2978888" cy="990600"/>
            <a:chOff x="5431971" y="1762352"/>
            <a:chExt cx="2978888" cy="990600"/>
          </a:xfrm>
        </p:grpSpPr>
        <p:sp>
          <p:nvSpPr>
            <p:cNvPr id="20" name="Oval 25"/>
            <p:cNvSpPr>
              <a:spLocks noChangeArrowheads="1"/>
            </p:cNvSpPr>
            <p:nvPr/>
          </p:nvSpPr>
          <p:spPr bwMode="auto">
            <a:xfrm>
              <a:off x="6158529" y="1762352"/>
              <a:ext cx="2252330" cy="762000"/>
            </a:xfrm>
            <a:prstGeom prst="ellips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Line 26"/>
            <p:cNvSpPr>
              <a:spLocks noChangeShapeType="1"/>
            </p:cNvSpPr>
            <p:nvPr/>
          </p:nvSpPr>
          <p:spPr bwMode="auto">
            <a:xfrm flipV="1">
              <a:off x="5431971" y="2295752"/>
              <a:ext cx="799214"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9" name="Text Box 27"/>
          <p:cNvSpPr txBox="1">
            <a:spLocks noChangeArrowheads="1"/>
          </p:cNvSpPr>
          <p:nvPr/>
        </p:nvSpPr>
        <p:spPr bwMode="auto">
          <a:xfrm>
            <a:off x="6376497" y="1914752"/>
            <a:ext cx="2179674"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a:solidFill>
                  <a:schemeClr val="tx1"/>
                </a:solidFill>
              </a:rPr>
              <a:t>Yrs_in_Business</a:t>
            </a:r>
          </a:p>
        </p:txBody>
      </p:sp>
      <p:sp>
        <p:nvSpPr>
          <p:cNvPr id="22" name="Text Box 31"/>
          <p:cNvSpPr txBox="1">
            <a:spLocks noChangeArrowheads="1"/>
          </p:cNvSpPr>
          <p:nvPr/>
        </p:nvSpPr>
        <p:spPr bwMode="auto">
          <a:xfrm>
            <a:off x="6172200" y="1295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Derived Attribute</a:t>
            </a:r>
          </a:p>
        </p:txBody>
      </p:sp>
      <p:sp>
        <p:nvSpPr>
          <p:cNvPr id="24" name="Text Box 5"/>
          <p:cNvSpPr txBox="1">
            <a:spLocks noChangeArrowheads="1"/>
          </p:cNvSpPr>
          <p:nvPr/>
        </p:nvSpPr>
        <p:spPr bwMode="auto">
          <a:xfrm>
            <a:off x="736601" y="5347409"/>
            <a:ext cx="4826000"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300"/>
              </a:lnSpc>
              <a:spcBef>
                <a:spcPct val="50000"/>
              </a:spcBef>
            </a:pPr>
            <a:r>
              <a:rPr lang="en-US" sz="2400" b="0" dirty="0" smtClean="0">
                <a:solidFill>
                  <a:srgbClr val="C00000"/>
                </a:solidFill>
                <a:latin typeface="+mn-lt"/>
              </a:rPr>
              <a:t>What’s the difference between </a:t>
            </a:r>
            <a:r>
              <a:rPr lang="en-US" sz="2400" i="1" dirty="0" smtClean="0">
                <a:solidFill>
                  <a:srgbClr val="C00000"/>
                </a:solidFill>
                <a:latin typeface="+mn-lt"/>
              </a:rPr>
              <a:t>Multivalued</a:t>
            </a:r>
            <a:r>
              <a:rPr lang="en-US" sz="2400" b="0" dirty="0" smtClean="0">
                <a:solidFill>
                  <a:srgbClr val="C00000"/>
                </a:solidFill>
                <a:latin typeface="+mn-lt"/>
              </a:rPr>
              <a:t> and </a:t>
            </a:r>
            <a:r>
              <a:rPr lang="en-US" sz="2400" i="1" dirty="0" smtClean="0">
                <a:solidFill>
                  <a:srgbClr val="C00000"/>
                </a:solidFill>
                <a:latin typeface="+mn-lt"/>
              </a:rPr>
              <a:t>Composite</a:t>
            </a:r>
            <a:r>
              <a:rPr lang="en-US" sz="2400" b="0" dirty="0" smtClean="0">
                <a:solidFill>
                  <a:srgbClr val="C00000"/>
                </a:solidFill>
                <a:latin typeface="+mn-lt"/>
              </a:rPr>
              <a:t> Attributes??</a:t>
            </a:r>
            <a:endParaRPr lang="en-US" sz="2400" b="0" dirty="0">
              <a:solidFill>
                <a:srgbClr val="C00000"/>
              </a:solidFill>
              <a:latin typeface="+mn-lt"/>
            </a:endParaRPr>
          </a:p>
        </p:txBody>
      </p:sp>
      <p:sp>
        <p:nvSpPr>
          <p:cNvPr id="30" name="Text Box 22"/>
          <p:cNvSpPr txBox="1">
            <a:spLocks noChangeArrowheads="1"/>
          </p:cNvSpPr>
          <p:nvPr/>
        </p:nvSpPr>
        <p:spPr bwMode="auto">
          <a:xfrm>
            <a:off x="1295400" y="42672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a:solidFill>
                  <a:schemeClr val="tx1"/>
                </a:solidFill>
              </a:rPr>
              <a:t>Primary Key</a:t>
            </a:r>
          </a:p>
        </p:txBody>
      </p:sp>
      <p:grpSp>
        <p:nvGrpSpPr>
          <p:cNvPr id="6" name="Group 5"/>
          <p:cNvGrpSpPr/>
          <p:nvPr/>
        </p:nvGrpSpPr>
        <p:grpSpPr>
          <a:xfrm>
            <a:off x="3429000" y="3220740"/>
            <a:ext cx="2362200" cy="1122660"/>
            <a:chOff x="3581400" y="3220740"/>
            <a:chExt cx="2362200" cy="1122660"/>
          </a:xfrm>
        </p:grpSpPr>
        <p:grpSp>
          <p:nvGrpSpPr>
            <p:cNvPr id="5" name="Group 4"/>
            <p:cNvGrpSpPr/>
            <p:nvPr/>
          </p:nvGrpSpPr>
          <p:grpSpPr>
            <a:xfrm>
              <a:off x="3581400" y="3220740"/>
              <a:ext cx="2362200" cy="1122660"/>
              <a:chOff x="3581400" y="3220740"/>
              <a:chExt cx="2362200" cy="1122660"/>
            </a:xfrm>
          </p:grpSpPr>
          <p:sp>
            <p:nvSpPr>
              <p:cNvPr id="34" name="Oval 14"/>
              <p:cNvSpPr>
                <a:spLocks noChangeArrowheads="1"/>
              </p:cNvSpPr>
              <p:nvPr/>
            </p:nvSpPr>
            <p:spPr bwMode="auto">
              <a:xfrm>
                <a:off x="3581400" y="3581400"/>
                <a:ext cx="23622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Line 15"/>
              <p:cNvSpPr>
                <a:spLocks noChangeShapeType="1"/>
              </p:cNvSpPr>
              <p:nvPr/>
            </p:nvSpPr>
            <p:spPr bwMode="auto">
              <a:xfrm flipV="1">
                <a:off x="4724400" y="3220740"/>
                <a:ext cx="0" cy="36066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3" name="Text Box 16"/>
            <p:cNvSpPr txBox="1">
              <a:spLocks noChangeArrowheads="1"/>
            </p:cNvSpPr>
            <p:nvPr/>
          </p:nvSpPr>
          <p:spPr bwMode="auto">
            <a:xfrm>
              <a:off x="3581400" y="37338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u="dashLongHeavy" dirty="0" smtClean="0">
                  <a:solidFill>
                    <a:schemeClr val="tx1"/>
                  </a:solidFill>
                </a:rPr>
                <a:t>Employer</a:t>
              </a:r>
              <a:endParaRPr lang="en-US" sz="2200" b="0" u="dashLongHeavy" dirty="0">
                <a:solidFill>
                  <a:schemeClr val="tx1"/>
                </a:solidFill>
              </a:endParaRPr>
            </a:p>
          </p:txBody>
        </p:sp>
      </p:grpSp>
      <p:sp>
        <p:nvSpPr>
          <p:cNvPr id="37" name="Text Box 22"/>
          <p:cNvSpPr txBox="1">
            <a:spLocks noChangeArrowheads="1"/>
          </p:cNvSpPr>
          <p:nvPr/>
        </p:nvSpPr>
        <p:spPr bwMode="auto">
          <a:xfrm>
            <a:off x="3429000" y="43434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Foreign </a:t>
            </a:r>
            <a:r>
              <a:rPr lang="en-US" sz="2000" dirty="0">
                <a:solidFill>
                  <a:schemeClr val="tx1"/>
                </a:solidFill>
              </a:rPr>
              <a:t>Key</a:t>
            </a:r>
          </a:p>
        </p:txBody>
      </p:sp>
      <p:grpSp>
        <p:nvGrpSpPr>
          <p:cNvPr id="49" name="Group 48"/>
          <p:cNvGrpSpPr/>
          <p:nvPr/>
        </p:nvGrpSpPr>
        <p:grpSpPr>
          <a:xfrm>
            <a:off x="914400" y="3200400"/>
            <a:ext cx="2895600" cy="990600"/>
            <a:chOff x="914400" y="3200400"/>
            <a:chExt cx="2895600" cy="990600"/>
          </a:xfrm>
        </p:grpSpPr>
        <p:grpSp>
          <p:nvGrpSpPr>
            <p:cNvPr id="50" name="Group 19"/>
            <p:cNvGrpSpPr>
              <a:grpSpLocks/>
            </p:cNvGrpSpPr>
            <p:nvPr/>
          </p:nvGrpSpPr>
          <p:grpSpPr bwMode="auto">
            <a:xfrm>
              <a:off x="914400" y="3200400"/>
              <a:ext cx="2895600" cy="990600"/>
              <a:chOff x="576" y="2592"/>
              <a:chExt cx="1824" cy="624"/>
            </a:xfrm>
          </p:grpSpPr>
          <p:sp>
            <p:nvSpPr>
              <p:cNvPr id="52" name="Oval 14"/>
              <p:cNvSpPr>
                <a:spLocks noChangeArrowheads="1"/>
              </p:cNvSpPr>
              <p:nvPr/>
            </p:nvSpPr>
            <p:spPr bwMode="auto">
              <a:xfrm>
                <a:off x="576" y="2736"/>
                <a:ext cx="1488" cy="48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Line 15"/>
              <p:cNvSpPr>
                <a:spLocks noChangeShapeType="1"/>
              </p:cNvSpPr>
              <p:nvPr/>
            </p:nvSpPr>
            <p:spPr bwMode="auto">
              <a:xfrm flipV="1">
                <a:off x="2064" y="2592"/>
                <a:ext cx="336"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1" name="Text Box 16"/>
            <p:cNvSpPr txBox="1">
              <a:spLocks noChangeArrowheads="1"/>
            </p:cNvSpPr>
            <p:nvPr/>
          </p:nvSpPr>
          <p:spPr bwMode="auto">
            <a:xfrm>
              <a:off x="1295400" y="35814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u="sng">
                  <a:solidFill>
                    <a:schemeClr val="tx1"/>
                  </a:solidFill>
                </a:rPr>
                <a:t>Customer_ID</a:t>
              </a:r>
              <a:endParaRPr lang="en-US" sz="2200" b="0">
                <a:solidFill>
                  <a:schemeClr val="tx1"/>
                </a:solidFill>
              </a:endParaRPr>
            </a:p>
          </p:txBody>
        </p:sp>
      </p:grpSp>
      <p:grpSp>
        <p:nvGrpSpPr>
          <p:cNvPr id="18" name="Group 17"/>
          <p:cNvGrpSpPr/>
          <p:nvPr/>
        </p:nvGrpSpPr>
        <p:grpSpPr>
          <a:xfrm>
            <a:off x="5410199" y="3200400"/>
            <a:ext cx="3352801" cy="2879725"/>
            <a:chOff x="5410199" y="3200400"/>
            <a:chExt cx="3352801" cy="2879725"/>
          </a:xfrm>
        </p:grpSpPr>
        <p:sp>
          <p:nvSpPr>
            <p:cNvPr id="64" name="Oval 14"/>
            <p:cNvSpPr>
              <a:spLocks noChangeArrowheads="1"/>
            </p:cNvSpPr>
            <p:nvPr/>
          </p:nvSpPr>
          <p:spPr bwMode="auto">
            <a:xfrm>
              <a:off x="7696200" y="5299015"/>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7" name="Group 16"/>
            <p:cNvGrpSpPr/>
            <p:nvPr/>
          </p:nvGrpSpPr>
          <p:grpSpPr>
            <a:xfrm>
              <a:off x="5410199" y="3200400"/>
              <a:ext cx="3352801" cy="2879725"/>
              <a:chOff x="5410199" y="3200400"/>
              <a:chExt cx="3352801" cy="2879725"/>
            </a:xfrm>
          </p:grpSpPr>
          <p:grpSp>
            <p:nvGrpSpPr>
              <p:cNvPr id="11" name="Group 10"/>
              <p:cNvGrpSpPr/>
              <p:nvPr/>
            </p:nvGrpSpPr>
            <p:grpSpPr>
              <a:xfrm>
                <a:off x="5562600" y="4803835"/>
                <a:ext cx="1066800" cy="1276290"/>
                <a:chOff x="6019800" y="4876800"/>
                <a:chExt cx="1066800" cy="1276290"/>
              </a:xfrm>
            </p:grpSpPr>
            <p:sp>
              <p:nvSpPr>
                <p:cNvPr id="28" name="Oval 14"/>
                <p:cNvSpPr>
                  <a:spLocks noChangeArrowheads="1"/>
                </p:cNvSpPr>
                <p:nvPr/>
              </p:nvSpPr>
              <p:spPr bwMode="auto">
                <a:xfrm>
                  <a:off x="6019800" y="53910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 name="Group 9"/>
                <p:cNvGrpSpPr/>
                <p:nvPr/>
              </p:nvGrpSpPr>
              <p:grpSpPr>
                <a:xfrm>
                  <a:off x="6019800" y="4876800"/>
                  <a:ext cx="1066800" cy="1093728"/>
                  <a:chOff x="6019800" y="4876800"/>
                  <a:chExt cx="1066800" cy="1093728"/>
                </a:xfrm>
              </p:grpSpPr>
              <p:sp>
                <p:nvSpPr>
                  <p:cNvPr id="29" name="Line 15"/>
                  <p:cNvSpPr>
                    <a:spLocks noChangeShapeType="1"/>
                  </p:cNvSpPr>
                  <p:nvPr/>
                </p:nvSpPr>
                <p:spPr bwMode="auto">
                  <a:xfrm flipV="1">
                    <a:off x="6705600" y="4876800"/>
                    <a:ext cx="171450" cy="5142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 name="Text Box 16"/>
                  <p:cNvSpPr txBox="1">
                    <a:spLocks noChangeArrowheads="1"/>
                  </p:cNvSpPr>
                  <p:nvPr/>
                </p:nvSpPr>
                <p:spPr bwMode="auto">
                  <a:xfrm>
                    <a:off x="6019800" y="55434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Street</a:t>
                    </a:r>
                    <a:endParaRPr lang="en-US" sz="2200" b="0" dirty="0">
                      <a:solidFill>
                        <a:schemeClr val="tx1"/>
                      </a:solidFill>
                    </a:endParaRPr>
                  </a:p>
                </p:txBody>
              </p:sp>
            </p:grpSp>
          </p:grpSp>
          <p:grpSp>
            <p:nvGrpSpPr>
              <p:cNvPr id="8" name="Group 7"/>
              <p:cNvGrpSpPr/>
              <p:nvPr/>
            </p:nvGrpSpPr>
            <p:grpSpPr>
              <a:xfrm>
                <a:off x="5410199" y="3200400"/>
                <a:ext cx="2819401" cy="1676400"/>
                <a:chOff x="5410199" y="3200400"/>
                <a:chExt cx="2819401" cy="1676400"/>
              </a:xfrm>
            </p:grpSpPr>
            <p:sp>
              <p:nvSpPr>
                <p:cNvPr id="39" name="Line 37"/>
                <p:cNvSpPr>
                  <a:spLocks noChangeShapeType="1"/>
                </p:cNvSpPr>
                <p:nvPr/>
              </p:nvSpPr>
              <p:spPr bwMode="auto">
                <a:xfrm>
                  <a:off x="5410199" y="3200400"/>
                  <a:ext cx="966297" cy="990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Oval 14"/>
                <p:cNvSpPr>
                  <a:spLocks noChangeArrowheads="1"/>
                </p:cNvSpPr>
                <p:nvPr/>
              </p:nvSpPr>
              <p:spPr bwMode="auto">
                <a:xfrm>
                  <a:off x="5867400" y="4114800"/>
                  <a:ext cx="23622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Text Box 16"/>
                <p:cNvSpPr txBox="1">
                  <a:spLocks noChangeArrowheads="1"/>
                </p:cNvSpPr>
                <p:nvPr/>
              </p:nvSpPr>
              <p:spPr bwMode="auto">
                <a:xfrm>
                  <a:off x="5867400" y="42672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Address</a:t>
                  </a:r>
                  <a:endParaRPr lang="en-US" sz="2200" b="0" dirty="0">
                    <a:solidFill>
                      <a:schemeClr val="tx1"/>
                    </a:solidFill>
                  </a:endParaRPr>
                </a:p>
              </p:txBody>
            </p:sp>
          </p:grpSp>
          <p:grpSp>
            <p:nvGrpSpPr>
              <p:cNvPr id="13" name="Group 12"/>
              <p:cNvGrpSpPr/>
              <p:nvPr/>
            </p:nvGrpSpPr>
            <p:grpSpPr>
              <a:xfrm>
                <a:off x="6629400" y="4860925"/>
                <a:ext cx="1066800" cy="1200090"/>
                <a:chOff x="6781800" y="4876800"/>
                <a:chExt cx="1066800" cy="1200090"/>
              </a:xfrm>
            </p:grpSpPr>
            <p:sp>
              <p:nvSpPr>
                <p:cNvPr id="59" name="Oval 14"/>
                <p:cNvSpPr>
                  <a:spLocks noChangeArrowheads="1"/>
                </p:cNvSpPr>
                <p:nvPr/>
              </p:nvSpPr>
              <p:spPr bwMode="auto">
                <a:xfrm>
                  <a:off x="6781800" y="53148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2" name="Group 11"/>
                <p:cNvGrpSpPr/>
                <p:nvPr/>
              </p:nvGrpSpPr>
              <p:grpSpPr>
                <a:xfrm>
                  <a:off x="6781800" y="4876800"/>
                  <a:ext cx="1066800" cy="1017528"/>
                  <a:chOff x="6781800" y="4876800"/>
                  <a:chExt cx="1066800" cy="1017528"/>
                </a:xfrm>
              </p:grpSpPr>
              <p:sp>
                <p:nvSpPr>
                  <p:cNvPr id="61" name="Line 15"/>
                  <p:cNvSpPr>
                    <a:spLocks noChangeShapeType="1"/>
                  </p:cNvSpPr>
                  <p:nvPr/>
                </p:nvSpPr>
                <p:spPr bwMode="auto">
                  <a:xfrm flipV="1">
                    <a:off x="7315200" y="4876800"/>
                    <a:ext cx="0" cy="4380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Text Box 16"/>
                  <p:cNvSpPr txBox="1">
                    <a:spLocks noChangeArrowheads="1"/>
                  </p:cNvSpPr>
                  <p:nvPr/>
                </p:nvSpPr>
                <p:spPr bwMode="auto">
                  <a:xfrm>
                    <a:off x="6781800" y="54672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City</a:t>
                    </a:r>
                    <a:endParaRPr lang="en-US" sz="2200" b="0" dirty="0">
                      <a:solidFill>
                        <a:schemeClr val="tx1"/>
                      </a:solidFill>
                    </a:endParaRPr>
                  </a:p>
                </p:txBody>
              </p:sp>
            </p:grpSp>
          </p:grpSp>
          <p:grpSp>
            <p:nvGrpSpPr>
              <p:cNvPr id="16" name="Group 15"/>
              <p:cNvGrpSpPr/>
              <p:nvPr/>
            </p:nvGrpSpPr>
            <p:grpSpPr>
              <a:xfrm>
                <a:off x="7696200" y="4803834"/>
                <a:ext cx="1066800" cy="1074619"/>
                <a:chOff x="7696200" y="4803834"/>
                <a:chExt cx="1066800" cy="1074619"/>
              </a:xfrm>
            </p:grpSpPr>
            <p:sp>
              <p:nvSpPr>
                <p:cNvPr id="66" name="Line 15"/>
                <p:cNvSpPr>
                  <a:spLocks noChangeShapeType="1"/>
                </p:cNvSpPr>
                <p:nvPr/>
              </p:nvSpPr>
              <p:spPr bwMode="auto">
                <a:xfrm flipH="1" flipV="1">
                  <a:off x="7848600" y="4803834"/>
                  <a:ext cx="381000" cy="49518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 name="Text Box 16"/>
                <p:cNvSpPr txBox="1">
                  <a:spLocks noChangeArrowheads="1"/>
                </p:cNvSpPr>
                <p:nvPr/>
              </p:nvSpPr>
              <p:spPr bwMode="auto">
                <a:xfrm>
                  <a:off x="7696200" y="5451415"/>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State</a:t>
                  </a:r>
                  <a:endParaRPr lang="en-US" sz="2200" b="0" dirty="0">
                    <a:solidFill>
                      <a:schemeClr val="tx1"/>
                    </a:solidFill>
                  </a:endParaRPr>
                </a:p>
              </p:txBody>
            </p:sp>
          </p:grpSp>
        </p:grpSp>
      </p:grpSp>
      <p:sp>
        <p:nvSpPr>
          <p:cNvPr id="73" name="Text Box 22"/>
          <p:cNvSpPr txBox="1">
            <a:spLocks noChangeArrowheads="1"/>
          </p:cNvSpPr>
          <p:nvPr/>
        </p:nvSpPr>
        <p:spPr bwMode="auto">
          <a:xfrm>
            <a:off x="3581400" y="478149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Composite Attribute</a:t>
            </a:r>
            <a:endParaRPr lang="en-US" sz="2000" dirty="0">
              <a:solidFill>
                <a:schemeClr val="tx1"/>
              </a:solidFill>
            </a:endParaRPr>
          </a:p>
        </p:txBody>
      </p:sp>
      <p:sp>
        <p:nvSpPr>
          <p:cNvPr id="58" name="Text Box 22"/>
          <p:cNvSpPr txBox="1">
            <a:spLocks noChangeArrowheads="1"/>
          </p:cNvSpPr>
          <p:nvPr/>
        </p:nvSpPr>
        <p:spPr bwMode="auto">
          <a:xfrm>
            <a:off x="5715000" y="259080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Multivalued Attribute</a:t>
            </a:r>
            <a:endParaRPr lang="en-US" sz="2000" dirty="0">
              <a:solidFill>
                <a:schemeClr val="tx1"/>
              </a:solidFill>
            </a:endParaRPr>
          </a:p>
        </p:txBody>
      </p:sp>
      <p:grpSp>
        <p:nvGrpSpPr>
          <p:cNvPr id="14" name="Group 13"/>
          <p:cNvGrpSpPr/>
          <p:nvPr/>
        </p:nvGrpSpPr>
        <p:grpSpPr>
          <a:xfrm>
            <a:off x="5431971" y="2975392"/>
            <a:ext cx="2645229" cy="834608"/>
            <a:chOff x="5431971" y="2975392"/>
            <a:chExt cx="2645229" cy="834608"/>
          </a:xfrm>
        </p:grpSpPr>
        <p:grpSp>
          <p:nvGrpSpPr>
            <p:cNvPr id="40" name="Group 34"/>
            <p:cNvGrpSpPr>
              <a:grpSpLocks/>
            </p:cNvGrpSpPr>
            <p:nvPr/>
          </p:nvGrpSpPr>
          <p:grpSpPr bwMode="auto">
            <a:xfrm>
              <a:off x="6257925" y="3068515"/>
              <a:ext cx="1819275" cy="741485"/>
              <a:chOff x="3312" y="2784"/>
              <a:chExt cx="1680" cy="624"/>
            </a:xfrm>
          </p:grpSpPr>
          <p:sp>
            <p:nvSpPr>
              <p:cNvPr id="42" name="Oval 32"/>
              <p:cNvSpPr>
                <a:spLocks noChangeArrowheads="1"/>
              </p:cNvSpPr>
              <p:nvPr/>
            </p:nvSpPr>
            <p:spPr bwMode="auto">
              <a:xfrm>
                <a:off x="3408" y="2880"/>
                <a:ext cx="1488" cy="43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Oval 33"/>
              <p:cNvSpPr>
                <a:spLocks noChangeArrowheads="1"/>
              </p:cNvSpPr>
              <p:nvPr/>
            </p:nvSpPr>
            <p:spPr bwMode="auto">
              <a:xfrm>
                <a:off x="3312" y="2784"/>
                <a:ext cx="1680" cy="624"/>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4" name="Text Box 35"/>
            <p:cNvSpPr txBox="1">
              <a:spLocks noChangeArrowheads="1"/>
            </p:cNvSpPr>
            <p:nvPr/>
          </p:nvSpPr>
          <p:spPr bwMode="auto">
            <a:xfrm>
              <a:off x="6296025" y="3200400"/>
              <a:ext cx="1781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err="1" smtClean="0">
                  <a:solidFill>
                    <a:schemeClr val="tx1"/>
                  </a:solidFill>
                </a:rPr>
                <a:t>Purch_Agts</a:t>
              </a:r>
              <a:endParaRPr lang="en-US" sz="2000" dirty="0">
                <a:solidFill>
                  <a:schemeClr val="tx1"/>
                </a:solidFill>
              </a:endParaRPr>
            </a:p>
          </p:txBody>
        </p:sp>
        <p:sp>
          <p:nvSpPr>
            <p:cNvPr id="60" name="Line 30"/>
            <p:cNvSpPr>
              <a:spLocks noChangeShapeType="1"/>
            </p:cNvSpPr>
            <p:nvPr/>
          </p:nvSpPr>
          <p:spPr bwMode="auto">
            <a:xfrm>
              <a:off x="5431971" y="2975392"/>
              <a:ext cx="1045029" cy="20719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5798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17" presetClass="entr" presetSubtype="4" fill="hold" grpId="0" nodeType="afterEffect">
                                  <p:stCondLst>
                                    <p:cond delay="0"/>
                                  </p:stCondLst>
                                  <p:childTnLst>
                                    <p:set>
                                      <p:cBhvr>
                                        <p:cTn id="10" dur="1" fill="hold">
                                          <p:stCondLst>
                                            <p:cond delay="0"/>
                                          </p:stCondLst>
                                        </p:cTn>
                                        <p:tgtEl>
                                          <p:spTgt spid="251914"/>
                                        </p:tgtEl>
                                        <p:attrNameLst>
                                          <p:attrName>style.visibility</p:attrName>
                                        </p:attrNameLst>
                                      </p:cBhvr>
                                      <p:to>
                                        <p:strVal val="visible"/>
                                      </p:to>
                                    </p:set>
                                    <p:anim calcmode="lin" valueType="num">
                                      <p:cBhvr>
                                        <p:cTn id="11" dur="500" fill="hold"/>
                                        <p:tgtEl>
                                          <p:spTgt spid="251914"/>
                                        </p:tgtEl>
                                        <p:attrNameLst>
                                          <p:attrName>ppt_x</p:attrName>
                                        </p:attrNameLst>
                                      </p:cBhvr>
                                      <p:tavLst>
                                        <p:tav tm="0">
                                          <p:val>
                                            <p:strVal val="#ppt_x"/>
                                          </p:val>
                                        </p:tav>
                                        <p:tav tm="100000">
                                          <p:val>
                                            <p:strVal val="#ppt_x"/>
                                          </p:val>
                                        </p:tav>
                                      </p:tavLst>
                                    </p:anim>
                                    <p:anim calcmode="lin" valueType="num">
                                      <p:cBhvr>
                                        <p:cTn id="12" dur="500" fill="hold"/>
                                        <p:tgtEl>
                                          <p:spTgt spid="251914"/>
                                        </p:tgtEl>
                                        <p:attrNameLst>
                                          <p:attrName>ppt_y</p:attrName>
                                        </p:attrNameLst>
                                      </p:cBhvr>
                                      <p:tavLst>
                                        <p:tav tm="0">
                                          <p:val>
                                            <p:strVal val="#ppt_y+#ppt_h/2"/>
                                          </p:val>
                                        </p:tav>
                                        <p:tav tm="100000">
                                          <p:val>
                                            <p:strVal val="#ppt_y"/>
                                          </p:val>
                                        </p:tav>
                                      </p:tavLst>
                                    </p:anim>
                                    <p:anim calcmode="lin" valueType="num">
                                      <p:cBhvr>
                                        <p:cTn id="13" dur="500" fill="hold"/>
                                        <p:tgtEl>
                                          <p:spTgt spid="251914"/>
                                        </p:tgtEl>
                                        <p:attrNameLst>
                                          <p:attrName>ppt_w</p:attrName>
                                        </p:attrNameLst>
                                      </p:cBhvr>
                                      <p:tavLst>
                                        <p:tav tm="0">
                                          <p:val>
                                            <p:strVal val="#ppt_w"/>
                                          </p:val>
                                        </p:tav>
                                        <p:tav tm="100000">
                                          <p:val>
                                            <p:strVal val="#ppt_w"/>
                                          </p:val>
                                        </p:tav>
                                      </p:tavLst>
                                    </p:anim>
                                    <p:anim calcmode="lin" valueType="num">
                                      <p:cBhvr>
                                        <p:cTn id="14" dur="500" fill="hold"/>
                                        <p:tgtEl>
                                          <p:spTgt spid="251914"/>
                                        </p:tgtEl>
                                        <p:attrNameLst>
                                          <p:attrName>ppt_h</p:attrName>
                                        </p:attrNameLst>
                                      </p:cBhvr>
                                      <p:tavLst>
                                        <p:tav tm="0">
                                          <p:val>
                                            <p:fltVal val="0"/>
                                          </p:val>
                                        </p:tav>
                                        <p:tav tm="100000">
                                          <p:val>
                                            <p:strVal val="#ppt_h"/>
                                          </p:val>
                                        </p:tav>
                                      </p:tavLst>
                                    </p:anim>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strVal val="#ppt_w*0.70"/>
                                          </p:val>
                                        </p:tav>
                                        <p:tav tm="100000">
                                          <p:val>
                                            <p:strVal val="#ppt_w"/>
                                          </p:val>
                                        </p:tav>
                                      </p:tavLst>
                                    </p:anim>
                                    <p:anim calcmode="lin" valueType="num">
                                      <p:cBhvr>
                                        <p:cTn id="25" dur="1000" fill="hold"/>
                                        <p:tgtEl>
                                          <p:spTgt spid="24"/>
                                        </p:tgtEl>
                                        <p:attrNameLst>
                                          <p:attrName>ppt_h</p:attrName>
                                        </p:attrNameLst>
                                      </p:cBhvr>
                                      <p:tavLst>
                                        <p:tav tm="0">
                                          <p:val>
                                            <p:strVal val="#ppt_h"/>
                                          </p:val>
                                        </p:tav>
                                        <p:tav tm="100000">
                                          <p:val>
                                            <p:strVal val="#ppt_h"/>
                                          </p:val>
                                        </p:tav>
                                      </p:tavLst>
                                    </p:anim>
                                    <p:animEffect transition="in" filter="fade">
                                      <p:cBhvr>
                                        <p:cTn id="2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4" grpId="0" animBg="1"/>
      <p:bldP spid="24"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Text Box 3"/>
          <p:cNvSpPr txBox="1">
            <a:spLocks noChangeArrowheads="1"/>
          </p:cNvSpPr>
          <p:nvPr/>
        </p:nvSpPr>
        <p:spPr bwMode="auto">
          <a:xfrm>
            <a:off x="609600" y="609600"/>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3200" dirty="0" smtClean="0">
                <a:solidFill>
                  <a:srgbClr val="C00000"/>
                </a:solidFill>
                <a:sym typeface="Symbol" pitchFamily="18" charset="2"/>
              </a:rPr>
              <a:t>Basic </a:t>
            </a:r>
            <a:r>
              <a:rPr lang="en-US" sz="3200" dirty="0">
                <a:solidFill>
                  <a:srgbClr val="C00000"/>
                </a:solidFill>
                <a:sym typeface="Symbol" pitchFamily="18" charset="2"/>
              </a:rPr>
              <a:t>ERD Symbols</a:t>
            </a:r>
            <a:endParaRPr lang="en-US" sz="3200" dirty="0">
              <a:solidFill>
                <a:srgbClr val="C00000"/>
              </a:solidFill>
            </a:endParaRPr>
          </a:p>
        </p:txBody>
      </p:sp>
      <p:grpSp>
        <p:nvGrpSpPr>
          <p:cNvPr id="7" name="Group 6"/>
          <p:cNvGrpSpPr/>
          <p:nvPr/>
        </p:nvGrpSpPr>
        <p:grpSpPr>
          <a:xfrm>
            <a:off x="802783" y="1447800"/>
            <a:ext cx="2590800" cy="914400"/>
            <a:chOff x="802783" y="1704304"/>
            <a:chExt cx="2590800" cy="914400"/>
          </a:xfrm>
        </p:grpSpPr>
        <p:sp>
          <p:nvSpPr>
            <p:cNvPr id="6171" name="Rectangle 4"/>
            <p:cNvSpPr>
              <a:spLocks noChangeArrowheads="1"/>
            </p:cNvSpPr>
            <p:nvPr/>
          </p:nvSpPr>
          <p:spPr bwMode="auto">
            <a:xfrm>
              <a:off x="802783" y="1704304"/>
              <a:ext cx="2590800" cy="914400"/>
            </a:xfrm>
            <a:prstGeom prst="rect">
              <a:avLst/>
            </a:prstGeom>
            <a:solidFill>
              <a:schemeClr val="bg1"/>
            </a:solidFill>
            <a:ln w="25400">
              <a:solidFill>
                <a:schemeClr val="tx1"/>
              </a:solidFill>
              <a:miter lim="800000"/>
              <a:headEnd type="none" w="sm" len="sm"/>
              <a:tailEnd type="none" w="sm" len="sm"/>
            </a:ln>
            <a:extLst/>
          </p:spPr>
          <p:txBody>
            <a:bodyPr wrap="none" anchor="ctr"/>
            <a:lstStyle/>
            <a:p>
              <a:endParaRPr lang="en-US" dirty="0"/>
            </a:p>
          </p:txBody>
        </p:sp>
        <p:sp>
          <p:nvSpPr>
            <p:cNvPr id="6172" name="Text Box 5"/>
            <p:cNvSpPr txBox="1">
              <a:spLocks noChangeArrowheads="1"/>
            </p:cNvSpPr>
            <p:nvPr/>
          </p:nvSpPr>
          <p:spPr bwMode="auto">
            <a:xfrm>
              <a:off x="1107583" y="1932904"/>
              <a:ext cx="2057400" cy="457200"/>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Entity</a:t>
              </a:r>
            </a:p>
          </p:txBody>
        </p:sp>
      </p:grpSp>
      <p:sp>
        <p:nvSpPr>
          <p:cNvPr id="274439" name="Text Box 7"/>
          <p:cNvSpPr txBox="1">
            <a:spLocks noChangeArrowheads="1"/>
          </p:cNvSpPr>
          <p:nvPr/>
        </p:nvSpPr>
        <p:spPr bwMode="auto">
          <a:xfrm>
            <a:off x="3505200" y="1371600"/>
            <a:ext cx="48768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400" dirty="0">
                <a:solidFill>
                  <a:schemeClr val="tx1"/>
                </a:solidFill>
              </a:rPr>
              <a:t>•  Anything about which we wish to maintain information</a:t>
            </a:r>
          </a:p>
        </p:txBody>
      </p:sp>
      <p:sp>
        <p:nvSpPr>
          <p:cNvPr id="274440" name="Text Box 8"/>
          <p:cNvSpPr txBox="1">
            <a:spLocks noChangeArrowheads="1"/>
          </p:cNvSpPr>
          <p:nvPr/>
        </p:nvSpPr>
        <p:spPr bwMode="auto">
          <a:xfrm>
            <a:off x="38100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Person</a:t>
            </a:r>
          </a:p>
        </p:txBody>
      </p:sp>
      <p:sp>
        <p:nvSpPr>
          <p:cNvPr id="274441" name="Text Box 9"/>
          <p:cNvSpPr txBox="1">
            <a:spLocks noChangeArrowheads="1"/>
          </p:cNvSpPr>
          <p:nvPr/>
        </p:nvSpPr>
        <p:spPr bwMode="auto">
          <a:xfrm>
            <a:off x="3810000" y="2286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Place</a:t>
            </a:r>
          </a:p>
        </p:txBody>
      </p:sp>
      <p:sp>
        <p:nvSpPr>
          <p:cNvPr id="274442" name="Text Box 10"/>
          <p:cNvSpPr txBox="1">
            <a:spLocks noChangeArrowheads="1"/>
          </p:cNvSpPr>
          <p:nvPr/>
        </p:nvSpPr>
        <p:spPr bwMode="auto">
          <a:xfrm>
            <a:off x="51054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Thing</a:t>
            </a:r>
          </a:p>
        </p:txBody>
      </p:sp>
      <p:sp>
        <p:nvSpPr>
          <p:cNvPr id="274443" name="Text Box 11"/>
          <p:cNvSpPr txBox="1">
            <a:spLocks noChangeArrowheads="1"/>
          </p:cNvSpPr>
          <p:nvPr/>
        </p:nvSpPr>
        <p:spPr bwMode="auto">
          <a:xfrm>
            <a:off x="5105400" y="2286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Object</a:t>
            </a:r>
          </a:p>
        </p:txBody>
      </p:sp>
      <p:sp>
        <p:nvSpPr>
          <p:cNvPr id="274444" name="Text Box 12"/>
          <p:cNvSpPr txBox="1">
            <a:spLocks noChangeArrowheads="1"/>
          </p:cNvSpPr>
          <p:nvPr/>
        </p:nvSpPr>
        <p:spPr bwMode="auto">
          <a:xfrm>
            <a:off x="6324600" y="19812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Event</a:t>
            </a:r>
          </a:p>
        </p:txBody>
      </p:sp>
      <p:sp>
        <p:nvSpPr>
          <p:cNvPr id="274445" name="Text Box 13"/>
          <p:cNvSpPr txBox="1">
            <a:spLocks noChangeArrowheads="1"/>
          </p:cNvSpPr>
          <p:nvPr/>
        </p:nvSpPr>
        <p:spPr bwMode="auto">
          <a:xfrm>
            <a:off x="6324600" y="2286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Description</a:t>
            </a:r>
          </a:p>
        </p:txBody>
      </p:sp>
      <p:sp>
        <p:nvSpPr>
          <p:cNvPr id="274446" name="Text Box 14"/>
          <p:cNvSpPr txBox="1">
            <a:spLocks noChangeArrowheads="1"/>
          </p:cNvSpPr>
          <p:nvPr/>
        </p:nvSpPr>
        <p:spPr bwMode="auto">
          <a:xfrm>
            <a:off x="533400" y="2743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0070C0"/>
                </a:solidFill>
              </a:rPr>
              <a:t>•  Entity Instance: </a:t>
            </a:r>
            <a:r>
              <a:rPr lang="en-US" sz="2400" dirty="0">
                <a:solidFill>
                  <a:schemeClr val="tx1"/>
                </a:solidFill>
              </a:rPr>
              <a:t>A single occurrence of the entity (</a:t>
            </a:r>
            <a:r>
              <a:rPr lang="en-US" sz="2400" i="1" dirty="0">
                <a:solidFill>
                  <a:schemeClr val="tx1"/>
                </a:solidFill>
              </a:rPr>
              <a:t>record</a:t>
            </a:r>
            <a:r>
              <a:rPr lang="en-US" sz="2400" dirty="0">
                <a:solidFill>
                  <a:schemeClr val="tx1"/>
                </a:solidFill>
              </a:rPr>
              <a:t>)</a:t>
            </a:r>
          </a:p>
        </p:txBody>
      </p:sp>
      <p:grpSp>
        <p:nvGrpSpPr>
          <p:cNvPr id="8" name="Group 7"/>
          <p:cNvGrpSpPr/>
          <p:nvPr/>
        </p:nvGrpSpPr>
        <p:grpSpPr>
          <a:xfrm>
            <a:off x="685800" y="3810000"/>
            <a:ext cx="2667000" cy="1066800"/>
            <a:chOff x="533400" y="3886200"/>
            <a:chExt cx="2667000" cy="1066800"/>
          </a:xfrm>
        </p:grpSpPr>
        <p:sp>
          <p:nvSpPr>
            <p:cNvPr id="6169" name="AutoShape 16"/>
            <p:cNvSpPr>
              <a:spLocks noChangeArrowheads="1"/>
            </p:cNvSpPr>
            <p:nvPr/>
          </p:nvSpPr>
          <p:spPr bwMode="auto">
            <a:xfrm>
              <a:off x="533400" y="3886200"/>
              <a:ext cx="2667000" cy="10668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170" name="Text Box 17"/>
            <p:cNvSpPr txBox="1">
              <a:spLocks noChangeArrowheads="1"/>
            </p:cNvSpPr>
            <p:nvPr/>
          </p:nvSpPr>
          <p:spPr bwMode="auto">
            <a:xfrm>
              <a:off x="990600" y="4191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Relationship</a:t>
              </a:r>
            </a:p>
          </p:txBody>
        </p:sp>
      </p:grpSp>
      <p:sp>
        <p:nvSpPr>
          <p:cNvPr id="274451" name="Text Box 19"/>
          <p:cNvSpPr txBox="1">
            <a:spLocks noChangeArrowheads="1"/>
          </p:cNvSpPr>
          <p:nvPr/>
        </p:nvSpPr>
        <p:spPr bwMode="auto">
          <a:xfrm>
            <a:off x="3505200" y="3810000"/>
            <a:ext cx="5181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400" dirty="0">
                <a:solidFill>
                  <a:schemeClr val="tx1"/>
                </a:solidFill>
              </a:rPr>
              <a:t>•  An association (or action which occurs) between Entity types</a:t>
            </a:r>
          </a:p>
        </p:txBody>
      </p:sp>
      <p:sp>
        <p:nvSpPr>
          <p:cNvPr id="274452" name="Text Box 20"/>
          <p:cNvSpPr txBox="1">
            <a:spLocks noChangeArrowheads="1"/>
          </p:cNvSpPr>
          <p:nvPr/>
        </p:nvSpPr>
        <p:spPr bwMode="auto">
          <a:xfrm>
            <a:off x="3810000" y="4419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Customers</a:t>
            </a:r>
            <a:r>
              <a:rPr lang="en-US" sz="2400" b="0" dirty="0">
                <a:solidFill>
                  <a:schemeClr val="tx1"/>
                </a:solidFill>
              </a:rPr>
              <a:t> </a:t>
            </a:r>
            <a:r>
              <a:rPr lang="en-US" sz="2400" u="sng" dirty="0">
                <a:solidFill>
                  <a:schemeClr val="tx1"/>
                </a:solidFill>
              </a:rPr>
              <a:t>place</a:t>
            </a:r>
            <a:r>
              <a:rPr lang="en-US" sz="2400" b="0" dirty="0">
                <a:solidFill>
                  <a:schemeClr val="tx1"/>
                </a:solidFill>
              </a:rPr>
              <a:t> </a:t>
            </a:r>
            <a:r>
              <a:rPr lang="en-US" sz="2400" b="0" dirty="0">
                <a:solidFill>
                  <a:srgbClr val="C00000"/>
                </a:solidFill>
              </a:rPr>
              <a:t>orders</a:t>
            </a:r>
          </a:p>
        </p:txBody>
      </p:sp>
      <p:sp>
        <p:nvSpPr>
          <p:cNvPr id="274453" name="Text Box 21"/>
          <p:cNvSpPr txBox="1">
            <a:spLocks noChangeArrowheads="1"/>
          </p:cNvSpPr>
          <p:nvPr/>
        </p:nvSpPr>
        <p:spPr bwMode="auto">
          <a:xfrm>
            <a:off x="3810000" y="4724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rgbClr val="C00000"/>
                </a:solidFill>
              </a:rPr>
              <a:t>Orders</a:t>
            </a:r>
            <a:r>
              <a:rPr lang="en-US" sz="2400" b="0" dirty="0">
                <a:solidFill>
                  <a:schemeClr val="tx1"/>
                </a:solidFill>
              </a:rPr>
              <a:t> </a:t>
            </a:r>
            <a:r>
              <a:rPr lang="en-US" sz="2400" u="sng" dirty="0">
                <a:solidFill>
                  <a:schemeClr val="tx1"/>
                </a:solidFill>
              </a:rPr>
              <a:t>contain</a:t>
            </a:r>
            <a:r>
              <a:rPr lang="en-US" sz="2400" b="0" dirty="0">
                <a:solidFill>
                  <a:schemeClr val="tx1"/>
                </a:solidFill>
              </a:rPr>
              <a:t> </a:t>
            </a:r>
            <a:r>
              <a:rPr lang="en-US" sz="2400" b="0" dirty="0">
                <a:solidFill>
                  <a:srgbClr val="C00000"/>
                </a:solidFill>
              </a:rPr>
              <a:t>parts</a:t>
            </a:r>
          </a:p>
        </p:txBody>
      </p:sp>
      <p:grpSp>
        <p:nvGrpSpPr>
          <p:cNvPr id="10" name="Group 9"/>
          <p:cNvGrpSpPr/>
          <p:nvPr/>
        </p:nvGrpSpPr>
        <p:grpSpPr>
          <a:xfrm>
            <a:off x="914400" y="5181600"/>
            <a:ext cx="2362200" cy="838200"/>
            <a:chOff x="914400" y="5181600"/>
            <a:chExt cx="2362200" cy="838200"/>
          </a:xfrm>
        </p:grpSpPr>
        <p:sp>
          <p:nvSpPr>
            <p:cNvPr id="6167" name="Oval 24"/>
            <p:cNvSpPr>
              <a:spLocks noChangeArrowheads="1"/>
            </p:cNvSpPr>
            <p:nvPr/>
          </p:nvSpPr>
          <p:spPr bwMode="auto">
            <a:xfrm>
              <a:off x="914400" y="5181600"/>
              <a:ext cx="2362200" cy="8382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168" name="Text Box 25"/>
            <p:cNvSpPr txBox="1">
              <a:spLocks noChangeArrowheads="1"/>
            </p:cNvSpPr>
            <p:nvPr/>
          </p:nvSpPr>
          <p:spPr bwMode="auto">
            <a:xfrm>
              <a:off x="1295400" y="5334000"/>
              <a:ext cx="175650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Attributes</a:t>
              </a:r>
            </a:p>
          </p:txBody>
        </p:sp>
      </p:grpSp>
      <p:sp>
        <p:nvSpPr>
          <p:cNvPr id="274460" name="Text Box 28"/>
          <p:cNvSpPr txBox="1">
            <a:spLocks noChangeArrowheads="1"/>
          </p:cNvSpPr>
          <p:nvPr/>
        </p:nvSpPr>
        <p:spPr bwMode="auto">
          <a:xfrm>
            <a:off x="3505200" y="51816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  Fields within a Record (entity </a:t>
            </a:r>
            <a:r>
              <a:rPr lang="en-US" sz="2400" dirty="0" smtClean="0">
                <a:solidFill>
                  <a:schemeClr val="tx1"/>
                </a:solidFill>
              </a:rPr>
              <a:t>instance</a:t>
            </a:r>
            <a:r>
              <a:rPr lang="en-US" sz="2400" dirty="0">
                <a:solidFill>
                  <a:schemeClr val="tx1"/>
                </a:solidFill>
              </a:rPr>
              <a:t>)</a:t>
            </a:r>
          </a:p>
        </p:txBody>
      </p:sp>
      <p:sp>
        <p:nvSpPr>
          <p:cNvPr id="274461" name="Text Box 29"/>
          <p:cNvSpPr txBox="1">
            <a:spLocks noChangeArrowheads="1"/>
          </p:cNvSpPr>
          <p:nvPr/>
        </p:nvSpPr>
        <p:spPr bwMode="auto">
          <a:xfrm>
            <a:off x="3733800" y="5638800"/>
            <a:ext cx="502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CUSTOMER</a:t>
            </a:r>
            <a:r>
              <a:rPr lang="en-US" sz="2400" b="0" dirty="0">
                <a:solidFill>
                  <a:schemeClr val="tx1"/>
                </a:solidFill>
              </a:rPr>
              <a:t>(</a:t>
            </a:r>
            <a:r>
              <a:rPr lang="en-US" sz="2400" b="0" u="sng" dirty="0" err="1">
                <a:solidFill>
                  <a:schemeClr val="tx1"/>
                </a:solidFill>
              </a:rPr>
              <a:t>custid</a:t>
            </a:r>
            <a:r>
              <a:rPr lang="en-US" sz="2400" b="0" dirty="0">
                <a:solidFill>
                  <a:schemeClr val="tx1"/>
                </a:solidFill>
              </a:rPr>
              <a:t>, name, address)</a:t>
            </a:r>
          </a:p>
        </p:txBody>
      </p:sp>
      <p:sp>
        <p:nvSpPr>
          <p:cNvPr id="274462" name="Line 30"/>
          <p:cNvSpPr>
            <a:spLocks noChangeShapeType="1"/>
          </p:cNvSpPr>
          <p:nvPr/>
        </p:nvSpPr>
        <p:spPr bwMode="auto">
          <a:xfrm>
            <a:off x="685800" y="6400800"/>
            <a:ext cx="259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4463" name="Text Box 31"/>
          <p:cNvSpPr txBox="1">
            <a:spLocks noChangeArrowheads="1"/>
          </p:cNvSpPr>
          <p:nvPr/>
        </p:nvSpPr>
        <p:spPr bwMode="auto">
          <a:xfrm>
            <a:off x="3505200" y="61722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chemeClr val="tx1"/>
                </a:solidFill>
              </a:rPr>
              <a:t>•  Connectors between other elements</a:t>
            </a:r>
          </a:p>
        </p:txBody>
      </p:sp>
      <p:sp>
        <p:nvSpPr>
          <p:cNvPr id="274464" name="Text Box 32"/>
          <p:cNvSpPr txBox="1">
            <a:spLocks noChangeArrowheads="1"/>
          </p:cNvSpPr>
          <p:nvPr/>
        </p:nvSpPr>
        <p:spPr bwMode="auto">
          <a:xfrm>
            <a:off x="533400" y="32004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  </a:t>
            </a:r>
            <a:r>
              <a:rPr lang="en-US" sz="2400" dirty="0">
                <a:solidFill>
                  <a:srgbClr val="0070C0"/>
                </a:solidFill>
              </a:rPr>
              <a:t>Entity Type: </a:t>
            </a:r>
            <a:r>
              <a:rPr lang="en-US" sz="2400" dirty="0">
                <a:solidFill>
                  <a:schemeClr val="tx1"/>
                </a:solidFill>
              </a:rPr>
              <a:t>A collection of </a:t>
            </a:r>
            <a:r>
              <a:rPr lang="en-US" sz="2400" dirty="0" smtClean="0">
                <a:solidFill>
                  <a:schemeClr val="tx1"/>
                </a:solidFill>
              </a:rPr>
              <a:t>entity instances</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8AC56D48-9345-4BDE-BA0B-FB696AD706A2}" type="slidenum">
              <a:rPr lang="en-US" smtClean="0"/>
              <a:t>4</a:t>
            </a:fld>
            <a:endParaRPr lang="en-US"/>
          </a:p>
        </p:txBody>
      </p:sp>
      <p:sp>
        <p:nvSpPr>
          <p:cNvPr id="3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Tree>
    <p:extLst>
      <p:ext uri="{BB962C8B-B14F-4D97-AF65-F5344CB8AC3E}">
        <p14:creationId xmlns:p14="http://schemas.microsoft.com/office/powerpoint/2010/main" val="3266019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74435"/>
                                        </p:tgtEl>
                                        <p:attrNameLst>
                                          <p:attrName>style.visibility</p:attrName>
                                        </p:attrNameLst>
                                      </p:cBhvr>
                                      <p:to>
                                        <p:strVal val="visible"/>
                                      </p:to>
                                    </p:set>
                                    <p:anim calcmode="lin" valueType="num">
                                      <p:cBhvr>
                                        <p:cTn id="7" dur="500" fill="hold"/>
                                        <p:tgtEl>
                                          <p:spTgt spid="274435"/>
                                        </p:tgtEl>
                                        <p:attrNameLst>
                                          <p:attrName>ppt_x</p:attrName>
                                        </p:attrNameLst>
                                      </p:cBhvr>
                                      <p:tavLst>
                                        <p:tav tm="0">
                                          <p:val>
                                            <p:strVal val="#ppt_x"/>
                                          </p:val>
                                        </p:tav>
                                        <p:tav tm="100000">
                                          <p:val>
                                            <p:strVal val="#ppt_x"/>
                                          </p:val>
                                        </p:tav>
                                      </p:tavLst>
                                    </p:anim>
                                    <p:anim calcmode="lin" valueType="num">
                                      <p:cBhvr>
                                        <p:cTn id="8" dur="500" fill="hold"/>
                                        <p:tgtEl>
                                          <p:spTgt spid="274435"/>
                                        </p:tgtEl>
                                        <p:attrNameLst>
                                          <p:attrName>ppt_y</p:attrName>
                                        </p:attrNameLst>
                                      </p:cBhvr>
                                      <p:tavLst>
                                        <p:tav tm="0">
                                          <p:val>
                                            <p:strVal val="#ppt_y+#ppt_h/2"/>
                                          </p:val>
                                        </p:tav>
                                        <p:tav tm="100000">
                                          <p:val>
                                            <p:strVal val="#ppt_y"/>
                                          </p:val>
                                        </p:tav>
                                      </p:tavLst>
                                    </p:anim>
                                    <p:anim calcmode="lin" valueType="num">
                                      <p:cBhvr>
                                        <p:cTn id="9" dur="500" fill="hold"/>
                                        <p:tgtEl>
                                          <p:spTgt spid="274435"/>
                                        </p:tgtEl>
                                        <p:attrNameLst>
                                          <p:attrName>ppt_w</p:attrName>
                                        </p:attrNameLst>
                                      </p:cBhvr>
                                      <p:tavLst>
                                        <p:tav tm="0">
                                          <p:val>
                                            <p:strVal val="#ppt_w"/>
                                          </p:val>
                                        </p:tav>
                                        <p:tav tm="100000">
                                          <p:val>
                                            <p:strVal val="#ppt_w"/>
                                          </p:val>
                                        </p:tav>
                                      </p:tavLst>
                                    </p:anim>
                                    <p:anim calcmode="lin" valueType="num">
                                      <p:cBhvr>
                                        <p:cTn id="10" dur="500" fill="hold"/>
                                        <p:tgtEl>
                                          <p:spTgt spid="274435"/>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74439"/>
                                        </p:tgtEl>
                                        <p:attrNameLst>
                                          <p:attrName>style.visibility</p:attrName>
                                        </p:attrNameLst>
                                      </p:cBhvr>
                                      <p:to>
                                        <p:strVal val="visible"/>
                                      </p:to>
                                    </p:set>
                                    <p:anim calcmode="lin" valueType="num">
                                      <p:cBhvr additive="base">
                                        <p:cTn id="14" dur="500" fill="hold"/>
                                        <p:tgtEl>
                                          <p:spTgt spid="274439"/>
                                        </p:tgtEl>
                                        <p:attrNameLst>
                                          <p:attrName>ppt_x</p:attrName>
                                        </p:attrNameLst>
                                      </p:cBhvr>
                                      <p:tavLst>
                                        <p:tav tm="0">
                                          <p:val>
                                            <p:strVal val="1+#ppt_w/2"/>
                                          </p:val>
                                        </p:tav>
                                        <p:tav tm="100000">
                                          <p:val>
                                            <p:strVal val="#ppt_x"/>
                                          </p:val>
                                        </p:tav>
                                      </p:tavLst>
                                    </p:anim>
                                    <p:anim calcmode="lin" valueType="num">
                                      <p:cBhvr additive="base">
                                        <p:cTn id="15" dur="500" fill="hold"/>
                                        <p:tgtEl>
                                          <p:spTgt spid="274439"/>
                                        </p:tgtEl>
                                        <p:attrNameLst>
                                          <p:attrName>ppt_y</p:attrName>
                                        </p:attrNameLst>
                                      </p:cBhvr>
                                      <p:tavLst>
                                        <p:tav tm="0">
                                          <p:val>
                                            <p:strVal val="#ppt_y"/>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274440"/>
                                        </p:tgtEl>
                                        <p:attrNameLst>
                                          <p:attrName>style.visibility</p:attrName>
                                        </p:attrNameLst>
                                      </p:cBhvr>
                                      <p:to>
                                        <p:strVal val="visible"/>
                                      </p:to>
                                    </p:set>
                                    <p:animEffect transition="in" filter="dissolve">
                                      <p:cBhvr>
                                        <p:cTn id="22" dur="500"/>
                                        <p:tgtEl>
                                          <p:spTgt spid="274440"/>
                                        </p:tgtEl>
                                      </p:cBhvr>
                                    </p:animEffect>
                                  </p:childTnLst>
                                </p:cTn>
                              </p:par>
                            </p:childTnLst>
                          </p:cTn>
                        </p:par>
                        <p:par>
                          <p:cTn id="23" fill="hold">
                            <p:stCondLst>
                              <p:cond delay="1500"/>
                            </p:stCondLst>
                            <p:childTnLst>
                              <p:par>
                                <p:cTn id="24" presetID="9" presetClass="entr" presetSubtype="0" fill="hold" grpId="0" nodeType="afterEffect">
                                  <p:stCondLst>
                                    <p:cond delay="0"/>
                                  </p:stCondLst>
                                  <p:childTnLst>
                                    <p:set>
                                      <p:cBhvr>
                                        <p:cTn id="25" dur="1" fill="hold">
                                          <p:stCondLst>
                                            <p:cond delay="0"/>
                                          </p:stCondLst>
                                        </p:cTn>
                                        <p:tgtEl>
                                          <p:spTgt spid="274441"/>
                                        </p:tgtEl>
                                        <p:attrNameLst>
                                          <p:attrName>style.visibility</p:attrName>
                                        </p:attrNameLst>
                                      </p:cBhvr>
                                      <p:to>
                                        <p:strVal val="visible"/>
                                      </p:to>
                                    </p:set>
                                    <p:animEffect transition="in" filter="dissolve">
                                      <p:cBhvr>
                                        <p:cTn id="26" dur="500"/>
                                        <p:tgtEl>
                                          <p:spTgt spid="274441"/>
                                        </p:tgtEl>
                                      </p:cBhvr>
                                    </p:animEffect>
                                  </p:childTnLst>
                                </p:cTn>
                              </p:par>
                            </p:childTnLst>
                          </p:cTn>
                        </p:par>
                        <p:par>
                          <p:cTn id="27" fill="hold">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274442"/>
                                        </p:tgtEl>
                                        <p:attrNameLst>
                                          <p:attrName>style.visibility</p:attrName>
                                        </p:attrNameLst>
                                      </p:cBhvr>
                                      <p:to>
                                        <p:strVal val="visible"/>
                                      </p:to>
                                    </p:set>
                                    <p:animEffect transition="in" filter="dissolve">
                                      <p:cBhvr>
                                        <p:cTn id="30" dur="500"/>
                                        <p:tgtEl>
                                          <p:spTgt spid="274442"/>
                                        </p:tgtEl>
                                      </p:cBhvr>
                                    </p:animEffect>
                                  </p:childTnLst>
                                </p:cTn>
                              </p:par>
                            </p:childTnLst>
                          </p:cTn>
                        </p:par>
                        <p:par>
                          <p:cTn id="31" fill="hold">
                            <p:stCondLst>
                              <p:cond delay="2500"/>
                            </p:stCondLst>
                            <p:childTnLst>
                              <p:par>
                                <p:cTn id="32" presetID="9" presetClass="entr" presetSubtype="0" fill="hold" grpId="0" nodeType="afterEffect">
                                  <p:stCondLst>
                                    <p:cond delay="0"/>
                                  </p:stCondLst>
                                  <p:childTnLst>
                                    <p:set>
                                      <p:cBhvr>
                                        <p:cTn id="33" dur="1" fill="hold">
                                          <p:stCondLst>
                                            <p:cond delay="0"/>
                                          </p:stCondLst>
                                        </p:cTn>
                                        <p:tgtEl>
                                          <p:spTgt spid="274443"/>
                                        </p:tgtEl>
                                        <p:attrNameLst>
                                          <p:attrName>style.visibility</p:attrName>
                                        </p:attrNameLst>
                                      </p:cBhvr>
                                      <p:to>
                                        <p:strVal val="visible"/>
                                      </p:to>
                                    </p:set>
                                    <p:animEffect transition="in" filter="dissolve">
                                      <p:cBhvr>
                                        <p:cTn id="34" dur="500"/>
                                        <p:tgtEl>
                                          <p:spTgt spid="274443"/>
                                        </p:tgtEl>
                                      </p:cBhvr>
                                    </p:animEffect>
                                  </p:childTnLst>
                                </p:cTn>
                              </p:par>
                            </p:childTnLst>
                          </p:cTn>
                        </p:par>
                        <p:par>
                          <p:cTn id="35" fill="hold">
                            <p:stCondLst>
                              <p:cond delay="3000"/>
                            </p:stCondLst>
                            <p:childTnLst>
                              <p:par>
                                <p:cTn id="36" presetID="9" presetClass="entr" presetSubtype="0" fill="hold" grpId="0" nodeType="afterEffect">
                                  <p:stCondLst>
                                    <p:cond delay="0"/>
                                  </p:stCondLst>
                                  <p:childTnLst>
                                    <p:set>
                                      <p:cBhvr>
                                        <p:cTn id="37" dur="1" fill="hold">
                                          <p:stCondLst>
                                            <p:cond delay="0"/>
                                          </p:stCondLst>
                                        </p:cTn>
                                        <p:tgtEl>
                                          <p:spTgt spid="274444"/>
                                        </p:tgtEl>
                                        <p:attrNameLst>
                                          <p:attrName>style.visibility</p:attrName>
                                        </p:attrNameLst>
                                      </p:cBhvr>
                                      <p:to>
                                        <p:strVal val="visible"/>
                                      </p:to>
                                    </p:set>
                                    <p:animEffect transition="in" filter="dissolve">
                                      <p:cBhvr>
                                        <p:cTn id="38" dur="500"/>
                                        <p:tgtEl>
                                          <p:spTgt spid="274444"/>
                                        </p:tgtEl>
                                      </p:cBhvr>
                                    </p:animEffect>
                                  </p:childTnLst>
                                </p:cTn>
                              </p:par>
                            </p:childTnLst>
                          </p:cTn>
                        </p:par>
                        <p:par>
                          <p:cTn id="39" fill="hold">
                            <p:stCondLst>
                              <p:cond delay="3500"/>
                            </p:stCondLst>
                            <p:childTnLst>
                              <p:par>
                                <p:cTn id="40" presetID="9" presetClass="entr" presetSubtype="0" fill="hold" grpId="0" nodeType="afterEffect">
                                  <p:stCondLst>
                                    <p:cond delay="0"/>
                                  </p:stCondLst>
                                  <p:childTnLst>
                                    <p:set>
                                      <p:cBhvr>
                                        <p:cTn id="41" dur="1" fill="hold">
                                          <p:stCondLst>
                                            <p:cond delay="0"/>
                                          </p:stCondLst>
                                        </p:cTn>
                                        <p:tgtEl>
                                          <p:spTgt spid="274445"/>
                                        </p:tgtEl>
                                        <p:attrNameLst>
                                          <p:attrName>style.visibility</p:attrName>
                                        </p:attrNameLst>
                                      </p:cBhvr>
                                      <p:to>
                                        <p:strVal val="visible"/>
                                      </p:to>
                                    </p:set>
                                    <p:animEffect transition="in" filter="dissolve">
                                      <p:cBhvr>
                                        <p:cTn id="42" dur="500"/>
                                        <p:tgtEl>
                                          <p:spTgt spid="274445"/>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274446"/>
                                        </p:tgtEl>
                                        <p:attrNameLst>
                                          <p:attrName>style.visibility</p:attrName>
                                        </p:attrNameLst>
                                      </p:cBhvr>
                                      <p:to>
                                        <p:strVal val="visible"/>
                                      </p:to>
                                    </p:set>
                                    <p:animEffect transition="in" filter="wipe(up)">
                                      <p:cBhvr>
                                        <p:cTn id="46" dur="1000"/>
                                        <p:tgtEl>
                                          <p:spTgt spid="274446"/>
                                        </p:tgtEl>
                                      </p:cBhvr>
                                    </p:animEffect>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74464"/>
                                        </p:tgtEl>
                                        <p:attrNameLst>
                                          <p:attrName>style.visibility</p:attrName>
                                        </p:attrNameLst>
                                      </p:cBhvr>
                                      <p:to>
                                        <p:strVal val="visible"/>
                                      </p:to>
                                    </p:set>
                                    <p:animEffect transition="in" filter="wipe(up)">
                                      <p:cBhvr>
                                        <p:cTn id="50" dur="1000"/>
                                        <p:tgtEl>
                                          <p:spTgt spid="27446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74451"/>
                                        </p:tgtEl>
                                        <p:attrNameLst>
                                          <p:attrName>style.visibility</p:attrName>
                                        </p:attrNameLst>
                                      </p:cBhvr>
                                      <p:to>
                                        <p:strVal val="visible"/>
                                      </p:to>
                                    </p:set>
                                    <p:anim calcmode="lin" valueType="num">
                                      <p:cBhvr additive="base">
                                        <p:cTn id="55" dur="500" fill="hold"/>
                                        <p:tgtEl>
                                          <p:spTgt spid="274451"/>
                                        </p:tgtEl>
                                        <p:attrNameLst>
                                          <p:attrName>ppt_x</p:attrName>
                                        </p:attrNameLst>
                                      </p:cBhvr>
                                      <p:tavLst>
                                        <p:tav tm="0">
                                          <p:val>
                                            <p:strVal val="1+#ppt_w/2"/>
                                          </p:val>
                                        </p:tav>
                                        <p:tav tm="100000">
                                          <p:val>
                                            <p:strVal val="#ppt_x"/>
                                          </p:val>
                                        </p:tav>
                                      </p:tavLst>
                                    </p:anim>
                                    <p:anim calcmode="lin" valueType="num">
                                      <p:cBhvr additive="base">
                                        <p:cTn id="56" dur="500" fill="hold"/>
                                        <p:tgtEl>
                                          <p:spTgt spid="274451"/>
                                        </p:tgtEl>
                                        <p:attrNameLst>
                                          <p:attrName>ppt_y</p:attrName>
                                        </p:attrNameLst>
                                      </p:cBhvr>
                                      <p:tavLst>
                                        <p:tav tm="0">
                                          <p:val>
                                            <p:strVal val="#ppt_y"/>
                                          </p:val>
                                        </p:tav>
                                        <p:tav tm="100000">
                                          <p:val>
                                            <p:strVal val="#ppt_y"/>
                                          </p:val>
                                        </p:tav>
                                      </p:tavLst>
                                    </p:anim>
                                  </p:childTnLst>
                                </p:cTn>
                              </p:par>
                              <p:par>
                                <p:cTn id="57" presetID="22" presetClass="entr" presetSubtype="8"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par>
                          <p:cTn id="60" fill="hold">
                            <p:stCondLst>
                              <p:cond delay="500"/>
                            </p:stCondLst>
                            <p:childTnLst>
                              <p:par>
                                <p:cTn id="61" presetID="9" presetClass="entr" presetSubtype="0" fill="hold" grpId="0" nodeType="afterEffect">
                                  <p:stCondLst>
                                    <p:cond delay="0"/>
                                  </p:stCondLst>
                                  <p:childTnLst>
                                    <p:set>
                                      <p:cBhvr>
                                        <p:cTn id="62" dur="1" fill="hold">
                                          <p:stCondLst>
                                            <p:cond delay="0"/>
                                          </p:stCondLst>
                                        </p:cTn>
                                        <p:tgtEl>
                                          <p:spTgt spid="274452"/>
                                        </p:tgtEl>
                                        <p:attrNameLst>
                                          <p:attrName>style.visibility</p:attrName>
                                        </p:attrNameLst>
                                      </p:cBhvr>
                                      <p:to>
                                        <p:strVal val="visible"/>
                                      </p:to>
                                    </p:set>
                                    <p:animEffect transition="in" filter="dissolve">
                                      <p:cBhvr>
                                        <p:cTn id="63" dur="500"/>
                                        <p:tgtEl>
                                          <p:spTgt spid="274452"/>
                                        </p:tgtEl>
                                      </p:cBhvr>
                                    </p:animEffect>
                                  </p:childTnLst>
                                </p:cTn>
                              </p:par>
                            </p:childTnLst>
                          </p:cTn>
                        </p:par>
                        <p:par>
                          <p:cTn id="64" fill="hold">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274453"/>
                                        </p:tgtEl>
                                        <p:attrNameLst>
                                          <p:attrName>style.visibility</p:attrName>
                                        </p:attrNameLst>
                                      </p:cBhvr>
                                      <p:to>
                                        <p:strVal val="visible"/>
                                      </p:to>
                                    </p:set>
                                    <p:animEffect transition="in" filter="dissolve">
                                      <p:cBhvr>
                                        <p:cTn id="67" dur="500"/>
                                        <p:tgtEl>
                                          <p:spTgt spid="27445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74460"/>
                                        </p:tgtEl>
                                        <p:attrNameLst>
                                          <p:attrName>style.visibility</p:attrName>
                                        </p:attrNameLst>
                                      </p:cBhvr>
                                      <p:to>
                                        <p:strVal val="visible"/>
                                      </p:to>
                                    </p:set>
                                    <p:anim calcmode="lin" valueType="num">
                                      <p:cBhvr additive="base">
                                        <p:cTn id="72" dur="500" fill="hold"/>
                                        <p:tgtEl>
                                          <p:spTgt spid="274460"/>
                                        </p:tgtEl>
                                        <p:attrNameLst>
                                          <p:attrName>ppt_x</p:attrName>
                                        </p:attrNameLst>
                                      </p:cBhvr>
                                      <p:tavLst>
                                        <p:tav tm="0">
                                          <p:val>
                                            <p:strVal val="1+#ppt_w/2"/>
                                          </p:val>
                                        </p:tav>
                                        <p:tav tm="100000">
                                          <p:val>
                                            <p:strVal val="#ppt_x"/>
                                          </p:val>
                                        </p:tav>
                                      </p:tavLst>
                                    </p:anim>
                                    <p:anim calcmode="lin" valueType="num">
                                      <p:cBhvr additive="base">
                                        <p:cTn id="73" dur="500" fill="hold"/>
                                        <p:tgtEl>
                                          <p:spTgt spid="274460"/>
                                        </p:tgtEl>
                                        <p:attrNameLst>
                                          <p:attrName>ppt_y</p:attrName>
                                        </p:attrNameLst>
                                      </p:cBhvr>
                                      <p:tavLst>
                                        <p:tav tm="0">
                                          <p:val>
                                            <p:strVal val="#ppt_y"/>
                                          </p:val>
                                        </p:tav>
                                        <p:tav tm="100000">
                                          <p:val>
                                            <p:strVal val="#ppt_y"/>
                                          </p:val>
                                        </p:tav>
                                      </p:tavLst>
                                    </p:anim>
                                  </p:childTnLst>
                                </p:cTn>
                              </p:par>
                              <p:par>
                                <p:cTn id="74" presetID="22" presetClass="entr" presetSubtype="8"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par>
                          <p:cTn id="77" fill="hold">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274461"/>
                                        </p:tgtEl>
                                        <p:attrNameLst>
                                          <p:attrName>style.visibility</p:attrName>
                                        </p:attrNameLst>
                                      </p:cBhvr>
                                      <p:to>
                                        <p:strVal val="visible"/>
                                      </p:to>
                                    </p:set>
                                    <p:animEffect transition="in" filter="dissolve">
                                      <p:cBhvr>
                                        <p:cTn id="80" dur="500"/>
                                        <p:tgtEl>
                                          <p:spTgt spid="274461"/>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274462"/>
                                        </p:tgtEl>
                                        <p:attrNameLst>
                                          <p:attrName>style.visibility</p:attrName>
                                        </p:attrNameLst>
                                      </p:cBhvr>
                                      <p:to>
                                        <p:strVal val="visible"/>
                                      </p:to>
                                    </p:set>
                                    <p:anim calcmode="lin" valueType="num">
                                      <p:cBhvr>
                                        <p:cTn id="85" dur="500" fill="hold"/>
                                        <p:tgtEl>
                                          <p:spTgt spid="274462"/>
                                        </p:tgtEl>
                                        <p:attrNameLst>
                                          <p:attrName>ppt_x</p:attrName>
                                        </p:attrNameLst>
                                      </p:cBhvr>
                                      <p:tavLst>
                                        <p:tav tm="0">
                                          <p:val>
                                            <p:strVal val="#ppt_x-#ppt_w/2"/>
                                          </p:val>
                                        </p:tav>
                                        <p:tav tm="100000">
                                          <p:val>
                                            <p:strVal val="#ppt_x"/>
                                          </p:val>
                                        </p:tav>
                                      </p:tavLst>
                                    </p:anim>
                                    <p:anim calcmode="lin" valueType="num">
                                      <p:cBhvr>
                                        <p:cTn id="86" dur="500" fill="hold"/>
                                        <p:tgtEl>
                                          <p:spTgt spid="274462"/>
                                        </p:tgtEl>
                                        <p:attrNameLst>
                                          <p:attrName>ppt_y</p:attrName>
                                        </p:attrNameLst>
                                      </p:cBhvr>
                                      <p:tavLst>
                                        <p:tav tm="0">
                                          <p:val>
                                            <p:strVal val="#ppt_y"/>
                                          </p:val>
                                        </p:tav>
                                        <p:tav tm="100000">
                                          <p:val>
                                            <p:strVal val="#ppt_y"/>
                                          </p:val>
                                        </p:tav>
                                      </p:tavLst>
                                    </p:anim>
                                    <p:anim calcmode="lin" valueType="num">
                                      <p:cBhvr>
                                        <p:cTn id="87" dur="500" fill="hold"/>
                                        <p:tgtEl>
                                          <p:spTgt spid="274462"/>
                                        </p:tgtEl>
                                        <p:attrNameLst>
                                          <p:attrName>ppt_w</p:attrName>
                                        </p:attrNameLst>
                                      </p:cBhvr>
                                      <p:tavLst>
                                        <p:tav tm="0">
                                          <p:val>
                                            <p:fltVal val="0"/>
                                          </p:val>
                                        </p:tav>
                                        <p:tav tm="100000">
                                          <p:val>
                                            <p:strVal val="#ppt_w"/>
                                          </p:val>
                                        </p:tav>
                                      </p:tavLst>
                                    </p:anim>
                                    <p:anim calcmode="lin" valueType="num">
                                      <p:cBhvr>
                                        <p:cTn id="88" dur="500" fill="hold"/>
                                        <p:tgtEl>
                                          <p:spTgt spid="274462"/>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2" presetClass="entr" presetSubtype="2" fill="hold" grpId="0" nodeType="afterEffect">
                                  <p:stCondLst>
                                    <p:cond delay="0"/>
                                  </p:stCondLst>
                                  <p:childTnLst>
                                    <p:set>
                                      <p:cBhvr>
                                        <p:cTn id="91" dur="1" fill="hold">
                                          <p:stCondLst>
                                            <p:cond delay="0"/>
                                          </p:stCondLst>
                                        </p:cTn>
                                        <p:tgtEl>
                                          <p:spTgt spid="274463"/>
                                        </p:tgtEl>
                                        <p:attrNameLst>
                                          <p:attrName>style.visibility</p:attrName>
                                        </p:attrNameLst>
                                      </p:cBhvr>
                                      <p:to>
                                        <p:strVal val="visible"/>
                                      </p:to>
                                    </p:set>
                                    <p:anim calcmode="lin" valueType="num">
                                      <p:cBhvr additive="base">
                                        <p:cTn id="92" dur="500" fill="hold"/>
                                        <p:tgtEl>
                                          <p:spTgt spid="274463"/>
                                        </p:tgtEl>
                                        <p:attrNameLst>
                                          <p:attrName>ppt_x</p:attrName>
                                        </p:attrNameLst>
                                      </p:cBhvr>
                                      <p:tavLst>
                                        <p:tav tm="0">
                                          <p:val>
                                            <p:strVal val="1+#ppt_w/2"/>
                                          </p:val>
                                        </p:tav>
                                        <p:tav tm="100000">
                                          <p:val>
                                            <p:strVal val="#ppt_x"/>
                                          </p:val>
                                        </p:tav>
                                      </p:tavLst>
                                    </p:anim>
                                    <p:anim calcmode="lin" valueType="num">
                                      <p:cBhvr additive="base">
                                        <p:cTn id="93" dur="500" fill="hold"/>
                                        <p:tgtEl>
                                          <p:spTgt spid="274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autoUpdateAnimBg="0"/>
      <p:bldP spid="274439" grpId="0" autoUpdateAnimBg="0"/>
      <p:bldP spid="274440" grpId="0" autoUpdateAnimBg="0"/>
      <p:bldP spid="274441" grpId="0" autoUpdateAnimBg="0"/>
      <p:bldP spid="274442" grpId="0" autoUpdateAnimBg="0"/>
      <p:bldP spid="274443" grpId="0" autoUpdateAnimBg="0"/>
      <p:bldP spid="274444" grpId="0" autoUpdateAnimBg="0"/>
      <p:bldP spid="274445" grpId="0" autoUpdateAnimBg="0"/>
      <p:bldP spid="274446" grpId="0"/>
      <p:bldP spid="274451" grpId="0" autoUpdateAnimBg="0"/>
      <p:bldP spid="274452" grpId="0" autoUpdateAnimBg="0"/>
      <p:bldP spid="274453" grpId="0" autoUpdateAnimBg="0"/>
      <p:bldP spid="274460" grpId="0" autoUpdateAnimBg="0"/>
      <p:bldP spid="274461" grpId="0" autoUpdateAnimBg="0"/>
      <p:bldP spid="274462" grpId="0" animBg="1"/>
      <p:bldP spid="274463" grpId="0" autoUpdateAnimBg="0"/>
      <p:bldP spid="2744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Composite Attributes</a:t>
            </a:r>
            <a:endParaRPr lang="en-US" dirty="0">
              <a:solidFill>
                <a:srgbClr val="C00000"/>
              </a:solidFill>
            </a:endParaRPr>
          </a:p>
        </p:txBody>
      </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40</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41" name="Text Box 11"/>
          <p:cNvSpPr txBox="1">
            <a:spLocks noChangeArrowheads="1"/>
          </p:cNvSpPr>
          <p:nvPr/>
        </p:nvSpPr>
        <p:spPr bwMode="auto">
          <a:xfrm>
            <a:off x="762000" y="1444716"/>
            <a:ext cx="47244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31775" indent="-231775">
              <a:lnSpc>
                <a:spcPct val="80000"/>
              </a:lnSpc>
              <a:spcBef>
                <a:spcPct val="50000"/>
              </a:spcBef>
              <a:buFont typeface="Arial" pitchFamily="34" charset="0"/>
              <a:buChar char="•"/>
            </a:pPr>
            <a:r>
              <a:rPr lang="en-US" sz="2400" b="0" dirty="0" smtClean="0">
                <a:solidFill>
                  <a:schemeClr val="tx1"/>
                </a:solidFill>
                <a:latin typeface="+mn-lt"/>
              </a:rPr>
              <a:t>Composite attributes have a </a:t>
            </a:r>
            <a:r>
              <a:rPr lang="en-US" sz="2400" i="1" dirty="0" smtClean="0">
                <a:solidFill>
                  <a:schemeClr val="tx1"/>
                </a:solidFill>
                <a:latin typeface="+mn-lt"/>
              </a:rPr>
              <a:t>fixed</a:t>
            </a:r>
            <a:r>
              <a:rPr lang="en-US" sz="2400" b="0" dirty="0" smtClean="0">
                <a:solidFill>
                  <a:schemeClr val="tx1"/>
                </a:solidFill>
                <a:latin typeface="+mn-lt"/>
              </a:rPr>
              <a:t> number of attributes associated with it</a:t>
            </a:r>
            <a:endParaRPr lang="en-US" sz="2400" b="0" dirty="0">
              <a:solidFill>
                <a:schemeClr val="tx1"/>
              </a:solidFill>
              <a:latin typeface="+mn-lt"/>
            </a:endParaRPr>
          </a:p>
        </p:txBody>
      </p:sp>
      <p:sp>
        <p:nvSpPr>
          <p:cNvPr id="42" name="Text Box 11"/>
          <p:cNvSpPr txBox="1">
            <a:spLocks noChangeArrowheads="1"/>
          </p:cNvSpPr>
          <p:nvPr/>
        </p:nvSpPr>
        <p:spPr bwMode="auto">
          <a:xfrm>
            <a:off x="914400" y="2480846"/>
            <a:ext cx="4533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lnSpc>
                <a:spcPct val="80000"/>
              </a:lnSpc>
              <a:spcBef>
                <a:spcPct val="50000"/>
              </a:spcBef>
            </a:pPr>
            <a:r>
              <a:rPr lang="en-US" sz="2000" b="0" dirty="0">
                <a:solidFill>
                  <a:schemeClr val="tx1"/>
                </a:solidFill>
                <a:latin typeface="+mn-lt"/>
              </a:rPr>
              <a:t> •  </a:t>
            </a:r>
            <a:r>
              <a:rPr lang="en-US" sz="2000" b="0" dirty="0" smtClean="0">
                <a:solidFill>
                  <a:schemeClr val="tx1"/>
                </a:solidFill>
                <a:latin typeface="+mn-lt"/>
              </a:rPr>
              <a:t>e.g. Street, City, State, </a:t>
            </a:r>
            <a:r>
              <a:rPr lang="en-US" sz="2000" b="0" dirty="0" err="1" smtClean="0">
                <a:solidFill>
                  <a:schemeClr val="tx1"/>
                </a:solidFill>
                <a:latin typeface="+mn-lt"/>
              </a:rPr>
              <a:t>Zipcode</a:t>
            </a:r>
            <a:endParaRPr lang="en-US" sz="2000" b="0" dirty="0">
              <a:solidFill>
                <a:schemeClr val="tx1"/>
              </a:solidFill>
              <a:latin typeface="+mn-lt"/>
            </a:endParaRPr>
          </a:p>
        </p:txBody>
      </p:sp>
      <p:grpSp>
        <p:nvGrpSpPr>
          <p:cNvPr id="6" name="Group 5"/>
          <p:cNvGrpSpPr/>
          <p:nvPr/>
        </p:nvGrpSpPr>
        <p:grpSpPr>
          <a:xfrm>
            <a:off x="5684157" y="947282"/>
            <a:ext cx="3200400" cy="4607380"/>
            <a:chOff x="5684157" y="947282"/>
            <a:chExt cx="3200400" cy="4607380"/>
          </a:xfrm>
        </p:grpSpPr>
        <p:grpSp>
          <p:nvGrpSpPr>
            <p:cNvPr id="2" name="Group 1"/>
            <p:cNvGrpSpPr/>
            <p:nvPr/>
          </p:nvGrpSpPr>
          <p:grpSpPr>
            <a:xfrm>
              <a:off x="5684157" y="947282"/>
              <a:ext cx="3200400" cy="1965325"/>
              <a:chOff x="5638800" y="2005012"/>
              <a:chExt cx="3200400" cy="1965325"/>
            </a:xfrm>
          </p:grpSpPr>
          <p:sp>
            <p:nvSpPr>
              <p:cNvPr id="18" name="Oval 14"/>
              <p:cNvSpPr>
                <a:spLocks noChangeArrowheads="1"/>
              </p:cNvSpPr>
              <p:nvPr/>
            </p:nvSpPr>
            <p:spPr bwMode="auto">
              <a:xfrm>
                <a:off x="7772400" y="3189227"/>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9" name="Group 18"/>
              <p:cNvGrpSpPr/>
              <p:nvPr/>
            </p:nvGrpSpPr>
            <p:grpSpPr>
              <a:xfrm>
                <a:off x="5638800" y="2005012"/>
                <a:ext cx="3200400" cy="1965325"/>
                <a:chOff x="5562600" y="4114800"/>
                <a:chExt cx="3200400" cy="1965325"/>
              </a:xfrm>
            </p:grpSpPr>
            <p:grpSp>
              <p:nvGrpSpPr>
                <p:cNvPr id="20" name="Group 19"/>
                <p:cNvGrpSpPr/>
                <p:nvPr/>
              </p:nvGrpSpPr>
              <p:grpSpPr>
                <a:xfrm>
                  <a:off x="5562600" y="4803835"/>
                  <a:ext cx="1066800" cy="1276290"/>
                  <a:chOff x="6019800" y="4876800"/>
                  <a:chExt cx="1066800" cy="1276290"/>
                </a:xfrm>
              </p:grpSpPr>
              <p:sp>
                <p:nvSpPr>
                  <p:cNvPr id="33" name="Oval 14"/>
                  <p:cNvSpPr>
                    <a:spLocks noChangeArrowheads="1"/>
                  </p:cNvSpPr>
                  <p:nvPr/>
                </p:nvSpPr>
                <p:spPr bwMode="auto">
                  <a:xfrm>
                    <a:off x="6019800" y="53910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4" name="Group 33"/>
                  <p:cNvGrpSpPr/>
                  <p:nvPr/>
                </p:nvGrpSpPr>
                <p:grpSpPr>
                  <a:xfrm>
                    <a:off x="6019800" y="4876800"/>
                    <a:ext cx="1066800" cy="1093728"/>
                    <a:chOff x="6019800" y="4876800"/>
                    <a:chExt cx="1066800" cy="1093728"/>
                  </a:xfrm>
                </p:grpSpPr>
                <p:sp>
                  <p:nvSpPr>
                    <p:cNvPr id="35" name="Line 15"/>
                    <p:cNvSpPr>
                      <a:spLocks noChangeShapeType="1"/>
                    </p:cNvSpPr>
                    <p:nvPr/>
                  </p:nvSpPr>
                  <p:spPr bwMode="auto">
                    <a:xfrm flipV="1">
                      <a:off x="6705600" y="4876800"/>
                      <a:ext cx="171450" cy="5142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16"/>
                    <p:cNvSpPr txBox="1">
                      <a:spLocks noChangeArrowheads="1"/>
                    </p:cNvSpPr>
                    <p:nvPr/>
                  </p:nvSpPr>
                  <p:spPr bwMode="auto">
                    <a:xfrm>
                      <a:off x="6019800" y="55434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Street</a:t>
                      </a:r>
                      <a:endParaRPr lang="en-US" sz="2200" b="0" dirty="0">
                        <a:solidFill>
                          <a:schemeClr val="tx1"/>
                        </a:solidFill>
                      </a:endParaRPr>
                    </a:p>
                  </p:txBody>
                </p:sp>
              </p:grpSp>
            </p:grpSp>
            <p:grpSp>
              <p:nvGrpSpPr>
                <p:cNvPr id="21" name="Group 20"/>
                <p:cNvGrpSpPr/>
                <p:nvPr/>
              </p:nvGrpSpPr>
              <p:grpSpPr>
                <a:xfrm>
                  <a:off x="5867400" y="4114800"/>
                  <a:ext cx="2362200" cy="762000"/>
                  <a:chOff x="5867400" y="4114800"/>
                  <a:chExt cx="2362200" cy="762000"/>
                </a:xfrm>
              </p:grpSpPr>
              <p:sp>
                <p:nvSpPr>
                  <p:cNvPr id="31" name="Oval 14"/>
                  <p:cNvSpPr>
                    <a:spLocks noChangeArrowheads="1"/>
                  </p:cNvSpPr>
                  <p:nvPr/>
                </p:nvSpPr>
                <p:spPr bwMode="auto">
                  <a:xfrm>
                    <a:off x="5867400" y="4114800"/>
                    <a:ext cx="23622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Text Box 16"/>
                  <p:cNvSpPr txBox="1">
                    <a:spLocks noChangeArrowheads="1"/>
                  </p:cNvSpPr>
                  <p:nvPr/>
                </p:nvSpPr>
                <p:spPr bwMode="auto">
                  <a:xfrm>
                    <a:off x="5867400" y="4267200"/>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Address</a:t>
                    </a:r>
                    <a:endParaRPr lang="en-US" sz="2200" b="0" dirty="0">
                      <a:solidFill>
                        <a:schemeClr val="tx1"/>
                      </a:solidFill>
                    </a:endParaRPr>
                  </a:p>
                </p:txBody>
              </p:sp>
            </p:grpSp>
            <p:grpSp>
              <p:nvGrpSpPr>
                <p:cNvPr id="22" name="Group 21"/>
                <p:cNvGrpSpPr/>
                <p:nvPr/>
              </p:nvGrpSpPr>
              <p:grpSpPr>
                <a:xfrm>
                  <a:off x="6629400" y="4860925"/>
                  <a:ext cx="1066800" cy="1200090"/>
                  <a:chOff x="6781800" y="4876800"/>
                  <a:chExt cx="1066800" cy="1200090"/>
                </a:xfrm>
              </p:grpSpPr>
              <p:sp>
                <p:nvSpPr>
                  <p:cNvPr id="26" name="Oval 14"/>
                  <p:cNvSpPr>
                    <a:spLocks noChangeArrowheads="1"/>
                  </p:cNvSpPr>
                  <p:nvPr/>
                </p:nvSpPr>
                <p:spPr bwMode="auto">
                  <a:xfrm>
                    <a:off x="6781800" y="53148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7" name="Group 26"/>
                  <p:cNvGrpSpPr/>
                  <p:nvPr/>
                </p:nvGrpSpPr>
                <p:grpSpPr>
                  <a:xfrm>
                    <a:off x="6781800" y="4876800"/>
                    <a:ext cx="1066800" cy="1017528"/>
                    <a:chOff x="6781800" y="4876800"/>
                    <a:chExt cx="1066800" cy="1017528"/>
                  </a:xfrm>
                </p:grpSpPr>
                <p:sp>
                  <p:nvSpPr>
                    <p:cNvPr id="28" name="Line 15"/>
                    <p:cNvSpPr>
                      <a:spLocks noChangeShapeType="1"/>
                    </p:cNvSpPr>
                    <p:nvPr/>
                  </p:nvSpPr>
                  <p:spPr bwMode="auto">
                    <a:xfrm flipV="1">
                      <a:off x="7315200" y="4876800"/>
                      <a:ext cx="0" cy="4380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 name="Text Box 16"/>
                    <p:cNvSpPr txBox="1">
                      <a:spLocks noChangeArrowheads="1"/>
                    </p:cNvSpPr>
                    <p:nvPr/>
                  </p:nvSpPr>
                  <p:spPr bwMode="auto">
                    <a:xfrm>
                      <a:off x="6781800" y="54672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City</a:t>
                      </a:r>
                      <a:endParaRPr lang="en-US" sz="2200" b="0" dirty="0">
                        <a:solidFill>
                          <a:schemeClr val="tx1"/>
                        </a:solidFill>
                      </a:endParaRPr>
                    </a:p>
                  </p:txBody>
                </p:sp>
              </p:grpSp>
            </p:grpSp>
            <p:grpSp>
              <p:nvGrpSpPr>
                <p:cNvPr id="23" name="Group 22"/>
                <p:cNvGrpSpPr/>
                <p:nvPr/>
              </p:nvGrpSpPr>
              <p:grpSpPr>
                <a:xfrm>
                  <a:off x="7696200" y="4803834"/>
                  <a:ext cx="1066800" cy="1074619"/>
                  <a:chOff x="7696200" y="4803834"/>
                  <a:chExt cx="1066800" cy="1074619"/>
                </a:xfrm>
              </p:grpSpPr>
              <p:sp>
                <p:nvSpPr>
                  <p:cNvPr id="24" name="Line 15"/>
                  <p:cNvSpPr>
                    <a:spLocks noChangeShapeType="1"/>
                  </p:cNvSpPr>
                  <p:nvPr/>
                </p:nvSpPr>
                <p:spPr bwMode="auto">
                  <a:xfrm flipH="1" flipV="1">
                    <a:off x="7848600" y="4803834"/>
                    <a:ext cx="381000" cy="49518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16"/>
                  <p:cNvSpPr txBox="1">
                    <a:spLocks noChangeArrowheads="1"/>
                  </p:cNvSpPr>
                  <p:nvPr/>
                </p:nvSpPr>
                <p:spPr bwMode="auto">
                  <a:xfrm>
                    <a:off x="7696200" y="5451415"/>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State</a:t>
                    </a:r>
                    <a:endParaRPr lang="en-US" sz="2200" b="0" dirty="0">
                      <a:solidFill>
                        <a:schemeClr val="tx1"/>
                      </a:solidFill>
                    </a:endParaRPr>
                  </a:p>
                </p:txBody>
              </p:sp>
            </p:grpSp>
          </p:grpSp>
        </p:grpSp>
        <p:grpSp>
          <p:nvGrpSpPr>
            <p:cNvPr id="5" name="Group 4"/>
            <p:cNvGrpSpPr/>
            <p:nvPr/>
          </p:nvGrpSpPr>
          <p:grpSpPr>
            <a:xfrm>
              <a:off x="5684157" y="3589337"/>
              <a:ext cx="3200400" cy="1965325"/>
              <a:chOff x="2514600" y="1387475"/>
              <a:chExt cx="3200400" cy="1965325"/>
            </a:xfrm>
          </p:grpSpPr>
          <p:grpSp>
            <p:nvGrpSpPr>
              <p:cNvPr id="47" name="Group 46"/>
              <p:cNvGrpSpPr/>
              <p:nvPr/>
            </p:nvGrpSpPr>
            <p:grpSpPr>
              <a:xfrm>
                <a:off x="4648200" y="2076509"/>
                <a:ext cx="1066800" cy="1074619"/>
                <a:chOff x="7696200" y="4803834"/>
                <a:chExt cx="1066800" cy="1074619"/>
              </a:xfrm>
            </p:grpSpPr>
            <p:sp>
              <p:nvSpPr>
                <p:cNvPr id="48" name="Line 15"/>
                <p:cNvSpPr>
                  <a:spLocks noChangeShapeType="1"/>
                </p:cNvSpPr>
                <p:nvPr/>
              </p:nvSpPr>
              <p:spPr bwMode="auto">
                <a:xfrm flipH="1" flipV="1">
                  <a:off x="7848600" y="4803834"/>
                  <a:ext cx="381000" cy="49518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 name="Text Box 16"/>
                <p:cNvSpPr txBox="1">
                  <a:spLocks noChangeArrowheads="1"/>
                </p:cNvSpPr>
                <p:nvPr/>
              </p:nvSpPr>
              <p:spPr bwMode="auto">
                <a:xfrm>
                  <a:off x="7696200" y="5451415"/>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State</a:t>
                  </a:r>
                  <a:endParaRPr lang="en-US" sz="2200" b="0" dirty="0">
                    <a:solidFill>
                      <a:schemeClr val="tx1"/>
                    </a:solidFill>
                  </a:endParaRPr>
                </a:p>
              </p:txBody>
            </p:sp>
          </p:grpSp>
          <p:grpSp>
            <p:nvGrpSpPr>
              <p:cNvPr id="4" name="Group 3"/>
              <p:cNvGrpSpPr/>
              <p:nvPr/>
            </p:nvGrpSpPr>
            <p:grpSpPr>
              <a:xfrm>
                <a:off x="2514600" y="1387475"/>
                <a:ext cx="3200400" cy="1965325"/>
                <a:chOff x="2514600" y="1387475"/>
                <a:chExt cx="3200400" cy="1965325"/>
              </a:xfrm>
            </p:grpSpPr>
            <p:sp>
              <p:nvSpPr>
                <p:cNvPr id="40" name="Oval 14"/>
                <p:cNvSpPr>
                  <a:spLocks noChangeArrowheads="1"/>
                </p:cNvSpPr>
                <p:nvPr/>
              </p:nvSpPr>
              <p:spPr bwMode="auto">
                <a:xfrm>
                  <a:off x="4648200" y="25716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4" name="Group 43"/>
                <p:cNvGrpSpPr/>
                <p:nvPr/>
              </p:nvGrpSpPr>
              <p:grpSpPr>
                <a:xfrm>
                  <a:off x="2514600" y="2076510"/>
                  <a:ext cx="1066800" cy="1276290"/>
                  <a:chOff x="6019800" y="4876800"/>
                  <a:chExt cx="1066800" cy="1276290"/>
                </a:xfrm>
              </p:grpSpPr>
              <p:sp>
                <p:nvSpPr>
                  <p:cNvPr id="56" name="Oval 14"/>
                  <p:cNvSpPr>
                    <a:spLocks noChangeArrowheads="1"/>
                  </p:cNvSpPr>
                  <p:nvPr/>
                </p:nvSpPr>
                <p:spPr bwMode="auto">
                  <a:xfrm>
                    <a:off x="6019800" y="53910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7" name="Group 56"/>
                  <p:cNvGrpSpPr/>
                  <p:nvPr/>
                </p:nvGrpSpPr>
                <p:grpSpPr>
                  <a:xfrm>
                    <a:off x="6019800" y="4876800"/>
                    <a:ext cx="1066800" cy="1093728"/>
                    <a:chOff x="6019800" y="4876800"/>
                    <a:chExt cx="1066800" cy="1093728"/>
                  </a:xfrm>
                </p:grpSpPr>
                <p:sp>
                  <p:nvSpPr>
                    <p:cNvPr id="58" name="Line 15"/>
                    <p:cNvSpPr>
                      <a:spLocks noChangeShapeType="1"/>
                    </p:cNvSpPr>
                    <p:nvPr/>
                  </p:nvSpPr>
                  <p:spPr bwMode="auto">
                    <a:xfrm flipV="1">
                      <a:off x="6705600" y="4876800"/>
                      <a:ext cx="171450" cy="5142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 name="Text Box 16"/>
                    <p:cNvSpPr txBox="1">
                      <a:spLocks noChangeArrowheads="1"/>
                    </p:cNvSpPr>
                    <p:nvPr/>
                  </p:nvSpPr>
                  <p:spPr bwMode="auto">
                    <a:xfrm>
                      <a:off x="6019800" y="55434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Street</a:t>
                      </a:r>
                      <a:endParaRPr lang="en-US" sz="2200" b="0" dirty="0">
                        <a:solidFill>
                          <a:schemeClr val="tx1"/>
                        </a:solidFill>
                      </a:endParaRPr>
                    </a:p>
                  </p:txBody>
                </p:sp>
              </p:grpSp>
            </p:grpSp>
            <p:sp>
              <p:nvSpPr>
                <p:cNvPr id="54" name="Oval 14"/>
                <p:cNvSpPr>
                  <a:spLocks noChangeArrowheads="1"/>
                </p:cNvSpPr>
                <p:nvPr/>
              </p:nvSpPr>
              <p:spPr bwMode="auto">
                <a:xfrm>
                  <a:off x="2819400" y="1387475"/>
                  <a:ext cx="23622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 Box 16"/>
                <p:cNvSpPr txBox="1">
                  <a:spLocks noChangeArrowheads="1"/>
                </p:cNvSpPr>
                <p:nvPr/>
              </p:nvSpPr>
              <p:spPr bwMode="auto">
                <a:xfrm>
                  <a:off x="2819400" y="1539875"/>
                  <a:ext cx="2286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Address</a:t>
                  </a:r>
                  <a:endParaRPr lang="en-US" sz="2200" b="0" dirty="0">
                    <a:solidFill>
                      <a:schemeClr val="tx1"/>
                    </a:solidFill>
                  </a:endParaRPr>
                </a:p>
              </p:txBody>
            </p:sp>
            <p:grpSp>
              <p:nvGrpSpPr>
                <p:cNvPr id="46" name="Group 45"/>
                <p:cNvGrpSpPr/>
                <p:nvPr/>
              </p:nvGrpSpPr>
              <p:grpSpPr>
                <a:xfrm>
                  <a:off x="3581400" y="2133600"/>
                  <a:ext cx="1066800" cy="1200090"/>
                  <a:chOff x="6781800" y="4876800"/>
                  <a:chExt cx="1066800" cy="1200090"/>
                </a:xfrm>
              </p:grpSpPr>
              <p:sp>
                <p:nvSpPr>
                  <p:cNvPr id="50" name="Oval 14"/>
                  <p:cNvSpPr>
                    <a:spLocks noChangeArrowheads="1"/>
                  </p:cNvSpPr>
                  <p:nvPr/>
                </p:nvSpPr>
                <p:spPr bwMode="auto">
                  <a:xfrm>
                    <a:off x="6781800" y="5314890"/>
                    <a:ext cx="1066800" cy="7620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51" name="Group 50"/>
                  <p:cNvGrpSpPr/>
                  <p:nvPr/>
                </p:nvGrpSpPr>
                <p:grpSpPr>
                  <a:xfrm>
                    <a:off x="6781800" y="4876800"/>
                    <a:ext cx="1066800" cy="1017528"/>
                    <a:chOff x="6781800" y="4876800"/>
                    <a:chExt cx="1066800" cy="1017528"/>
                  </a:xfrm>
                </p:grpSpPr>
                <p:sp>
                  <p:nvSpPr>
                    <p:cNvPr id="52" name="Line 15"/>
                    <p:cNvSpPr>
                      <a:spLocks noChangeShapeType="1"/>
                    </p:cNvSpPr>
                    <p:nvPr/>
                  </p:nvSpPr>
                  <p:spPr bwMode="auto">
                    <a:xfrm flipV="1">
                      <a:off x="7315200" y="4876800"/>
                      <a:ext cx="0" cy="43809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 name="Text Box 16"/>
                    <p:cNvSpPr txBox="1">
                      <a:spLocks noChangeArrowheads="1"/>
                    </p:cNvSpPr>
                    <p:nvPr/>
                  </p:nvSpPr>
                  <p:spPr bwMode="auto">
                    <a:xfrm>
                      <a:off x="6781800" y="5467290"/>
                      <a:ext cx="1066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smtClean="0">
                          <a:solidFill>
                            <a:schemeClr val="tx1"/>
                          </a:solidFill>
                        </a:rPr>
                        <a:t>City</a:t>
                      </a:r>
                      <a:endParaRPr lang="en-US" sz="2200" b="0" dirty="0">
                        <a:solidFill>
                          <a:schemeClr val="tx1"/>
                        </a:solidFill>
                      </a:endParaRPr>
                    </a:p>
                  </p:txBody>
                </p:sp>
              </p:grpSp>
            </p:grpSp>
            <p:sp>
              <p:nvSpPr>
                <p:cNvPr id="60" name="Oval 14"/>
                <p:cNvSpPr>
                  <a:spLocks noChangeArrowheads="1"/>
                </p:cNvSpPr>
                <p:nvPr/>
              </p:nvSpPr>
              <p:spPr bwMode="auto">
                <a:xfrm>
                  <a:off x="2971800" y="1447800"/>
                  <a:ext cx="2133600" cy="61073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1" name="Text Box 22"/>
            <p:cNvSpPr txBox="1">
              <a:spLocks noChangeArrowheads="1"/>
            </p:cNvSpPr>
            <p:nvPr/>
          </p:nvSpPr>
          <p:spPr bwMode="auto">
            <a:xfrm>
              <a:off x="5715000" y="302889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Sometimes drawn as:</a:t>
              </a:r>
              <a:endParaRPr lang="en-US" sz="2000" dirty="0">
                <a:solidFill>
                  <a:schemeClr val="tx1"/>
                </a:solidFill>
              </a:endParaRPr>
            </a:p>
          </p:txBody>
        </p:sp>
      </p:grpSp>
      <p:sp>
        <p:nvSpPr>
          <p:cNvPr id="62" name="Text Box 11"/>
          <p:cNvSpPr txBox="1">
            <a:spLocks noChangeArrowheads="1"/>
          </p:cNvSpPr>
          <p:nvPr/>
        </p:nvSpPr>
        <p:spPr bwMode="auto">
          <a:xfrm>
            <a:off x="762000" y="2983671"/>
            <a:ext cx="4724400"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31775" indent="-231775">
              <a:lnSpc>
                <a:spcPct val="80000"/>
              </a:lnSpc>
              <a:spcBef>
                <a:spcPct val="50000"/>
              </a:spcBef>
              <a:buFont typeface="Arial" pitchFamily="34" charset="0"/>
              <a:buChar char="•"/>
            </a:pPr>
            <a:r>
              <a:rPr lang="en-US" sz="2400" b="0" dirty="0" smtClean="0">
                <a:solidFill>
                  <a:schemeClr val="tx1"/>
                </a:solidFill>
                <a:latin typeface="+mn-lt"/>
              </a:rPr>
              <a:t>They are often used in the initial design of a database because while the designer knows that there will be a fixed number, s/he might not be sure exactly what attributes will be included</a:t>
            </a:r>
            <a:endParaRPr lang="en-US" sz="2400" b="0" dirty="0">
              <a:solidFill>
                <a:schemeClr val="tx1"/>
              </a:solidFill>
              <a:latin typeface="+mn-lt"/>
            </a:endParaRPr>
          </a:p>
        </p:txBody>
      </p:sp>
      <p:sp>
        <p:nvSpPr>
          <p:cNvPr id="63" name="Text Box 11"/>
          <p:cNvSpPr txBox="1">
            <a:spLocks noChangeArrowheads="1"/>
          </p:cNvSpPr>
          <p:nvPr/>
        </p:nvSpPr>
        <p:spPr bwMode="auto">
          <a:xfrm>
            <a:off x="914400" y="5147846"/>
            <a:ext cx="4533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lnSpc>
                <a:spcPct val="80000"/>
              </a:lnSpc>
              <a:spcBef>
                <a:spcPct val="50000"/>
              </a:spcBef>
            </a:pPr>
            <a:r>
              <a:rPr lang="en-US" sz="2000" b="0" dirty="0">
                <a:solidFill>
                  <a:schemeClr val="tx1"/>
                </a:solidFill>
                <a:latin typeface="+mn-lt"/>
              </a:rPr>
              <a:t> •  </a:t>
            </a:r>
            <a:r>
              <a:rPr lang="en-US" sz="2000" b="0" dirty="0" smtClean="0">
                <a:solidFill>
                  <a:schemeClr val="tx1"/>
                </a:solidFill>
                <a:latin typeface="+mn-lt"/>
              </a:rPr>
              <a:t>e.g. Should we also include apartment number and country? </a:t>
            </a:r>
            <a:endParaRPr lang="en-US" sz="2000" b="0" dirty="0">
              <a:solidFill>
                <a:schemeClr val="tx1"/>
              </a:solidFill>
              <a:latin typeface="+mn-lt"/>
            </a:endParaRPr>
          </a:p>
        </p:txBody>
      </p:sp>
    </p:spTree>
    <p:extLst>
      <p:ext uri="{BB962C8B-B14F-4D97-AF65-F5344CB8AC3E}">
        <p14:creationId xmlns:p14="http://schemas.microsoft.com/office/powerpoint/2010/main" val="3005917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51907"/>
                                        </p:tgtEl>
                                        <p:attrNameLst>
                                          <p:attrName>style.visibility</p:attrName>
                                        </p:attrNameLst>
                                      </p:cBhvr>
                                      <p:to>
                                        <p:strVal val="visible"/>
                                      </p:to>
                                    </p:set>
                                    <p:anim calcmode="lin" valueType="num">
                                      <p:cBhvr>
                                        <p:cTn id="7" dur="500" fill="hold"/>
                                        <p:tgtEl>
                                          <p:spTgt spid="251907"/>
                                        </p:tgtEl>
                                        <p:attrNameLst>
                                          <p:attrName>ppt_x</p:attrName>
                                        </p:attrNameLst>
                                      </p:cBhvr>
                                      <p:tavLst>
                                        <p:tav tm="0">
                                          <p:val>
                                            <p:strVal val="#ppt_x"/>
                                          </p:val>
                                        </p:tav>
                                        <p:tav tm="100000">
                                          <p:val>
                                            <p:strVal val="#ppt_x"/>
                                          </p:val>
                                        </p:tav>
                                      </p:tavLst>
                                    </p:anim>
                                    <p:anim calcmode="lin" valueType="num">
                                      <p:cBhvr>
                                        <p:cTn id="8" dur="500" fill="hold"/>
                                        <p:tgtEl>
                                          <p:spTgt spid="251907"/>
                                        </p:tgtEl>
                                        <p:attrNameLst>
                                          <p:attrName>ppt_y</p:attrName>
                                        </p:attrNameLst>
                                      </p:cBhvr>
                                      <p:tavLst>
                                        <p:tav tm="0">
                                          <p:val>
                                            <p:strVal val="#ppt_y+#ppt_h/2"/>
                                          </p:val>
                                        </p:tav>
                                        <p:tav tm="100000">
                                          <p:val>
                                            <p:strVal val="#ppt_y"/>
                                          </p:val>
                                        </p:tav>
                                      </p:tavLst>
                                    </p:anim>
                                    <p:anim calcmode="lin" valueType="num">
                                      <p:cBhvr>
                                        <p:cTn id="9" dur="500" fill="hold"/>
                                        <p:tgtEl>
                                          <p:spTgt spid="251907"/>
                                        </p:tgtEl>
                                        <p:attrNameLst>
                                          <p:attrName>ppt_w</p:attrName>
                                        </p:attrNameLst>
                                      </p:cBhvr>
                                      <p:tavLst>
                                        <p:tav tm="0">
                                          <p:val>
                                            <p:strVal val="#ppt_w"/>
                                          </p:val>
                                        </p:tav>
                                        <p:tav tm="100000">
                                          <p:val>
                                            <p:strVal val="#ppt_w"/>
                                          </p:val>
                                        </p:tav>
                                      </p:tavLst>
                                    </p:anim>
                                    <p:anim calcmode="lin" valueType="num">
                                      <p:cBhvr>
                                        <p:cTn id="10" dur="500" fill="hold"/>
                                        <p:tgtEl>
                                          <p:spTgt spid="25190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par>
                          <p:cTn id="15" fill="hold">
                            <p:stCondLst>
                              <p:cond delay="1500"/>
                            </p:stCondLst>
                            <p:childTnLst>
                              <p:par>
                                <p:cTn id="16" presetID="17" presetClass="entr" presetSubtype="4" fill="hold" grpId="0" nodeType="afterEffect">
                                  <p:stCondLst>
                                    <p:cond delay="0"/>
                                  </p:stCondLst>
                                  <p:childTnLst>
                                    <p:set>
                                      <p:cBhvr>
                                        <p:cTn id="17" dur="1" fill="hold">
                                          <p:stCondLst>
                                            <p:cond delay="0"/>
                                          </p:stCondLst>
                                        </p:cTn>
                                        <p:tgtEl>
                                          <p:spTgt spid="251914"/>
                                        </p:tgtEl>
                                        <p:attrNameLst>
                                          <p:attrName>style.visibility</p:attrName>
                                        </p:attrNameLst>
                                      </p:cBhvr>
                                      <p:to>
                                        <p:strVal val="visible"/>
                                      </p:to>
                                    </p:set>
                                    <p:anim calcmode="lin" valueType="num">
                                      <p:cBhvr>
                                        <p:cTn id="18" dur="500" fill="hold"/>
                                        <p:tgtEl>
                                          <p:spTgt spid="251914"/>
                                        </p:tgtEl>
                                        <p:attrNameLst>
                                          <p:attrName>ppt_x</p:attrName>
                                        </p:attrNameLst>
                                      </p:cBhvr>
                                      <p:tavLst>
                                        <p:tav tm="0">
                                          <p:val>
                                            <p:strVal val="#ppt_x"/>
                                          </p:val>
                                        </p:tav>
                                        <p:tav tm="100000">
                                          <p:val>
                                            <p:strVal val="#ppt_x"/>
                                          </p:val>
                                        </p:tav>
                                      </p:tavLst>
                                    </p:anim>
                                    <p:anim calcmode="lin" valueType="num">
                                      <p:cBhvr>
                                        <p:cTn id="19" dur="500" fill="hold"/>
                                        <p:tgtEl>
                                          <p:spTgt spid="251914"/>
                                        </p:tgtEl>
                                        <p:attrNameLst>
                                          <p:attrName>ppt_y</p:attrName>
                                        </p:attrNameLst>
                                      </p:cBhvr>
                                      <p:tavLst>
                                        <p:tav tm="0">
                                          <p:val>
                                            <p:strVal val="#ppt_y+#ppt_h/2"/>
                                          </p:val>
                                        </p:tav>
                                        <p:tav tm="100000">
                                          <p:val>
                                            <p:strVal val="#ppt_y"/>
                                          </p:val>
                                        </p:tav>
                                      </p:tavLst>
                                    </p:anim>
                                    <p:anim calcmode="lin" valueType="num">
                                      <p:cBhvr>
                                        <p:cTn id="20" dur="500" fill="hold"/>
                                        <p:tgtEl>
                                          <p:spTgt spid="251914"/>
                                        </p:tgtEl>
                                        <p:attrNameLst>
                                          <p:attrName>ppt_w</p:attrName>
                                        </p:attrNameLst>
                                      </p:cBhvr>
                                      <p:tavLst>
                                        <p:tav tm="0">
                                          <p:val>
                                            <p:strVal val="#ppt_w"/>
                                          </p:val>
                                        </p:tav>
                                        <p:tav tm="100000">
                                          <p:val>
                                            <p:strVal val="#ppt_w"/>
                                          </p:val>
                                        </p:tav>
                                      </p:tavLst>
                                    </p:anim>
                                    <p:anim calcmode="lin" valueType="num">
                                      <p:cBhvr>
                                        <p:cTn id="21" dur="500" fill="hold"/>
                                        <p:tgtEl>
                                          <p:spTgt spid="251914"/>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1000"/>
                                        <p:tgtEl>
                                          <p:spTgt spid="41"/>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1000"/>
                                        <p:tgtEl>
                                          <p:spTgt spid="42"/>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1000"/>
                                        <p:tgtEl>
                                          <p:spTgt spid="62"/>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14" grpId="0" animBg="1"/>
      <p:bldP spid="41" grpId="0"/>
      <p:bldP spid="42" grpId="0"/>
      <p:bldP spid="62" grpId="0"/>
      <p:bldP spid="6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Multivalued Attributes</a:t>
            </a:r>
            <a:endParaRPr lang="en-US" dirty="0">
              <a:solidFill>
                <a:srgbClr val="C00000"/>
              </a:solidFill>
            </a:endParaRPr>
          </a:p>
        </p:txBody>
      </p:sp>
      <p:sp>
        <p:nvSpPr>
          <p:cNvPr id="251914" name="Line 10"/>
          <p:cNvSpPr>
            <a:spLocks noChangeShapeType="1"/>
          </p:cNvSpPr>
          <p:nvPr/>
        </p:nvSpPr>
        <p:spPr bwMode="auto">
          <a:xfrm flipV="1">
            <a:off x="2209800" y="1311275"/>
            <a:ext cx="0" cy="3048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41</a:t>
            </a:fld>
            <a:endParaRPr lang="en-US"/>
          </a:p>
        </p:txBody>
      </p:sp>
      <p:sp>
        <p:nvSpPr>
          <p:cNvPr id="36"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41" name="Text Box 11"/>
          <p:cNvSpPr txBox="1">
            <a:spLocks noChangeArrowheads="1"/>
          </p:cNvSpPr>
          <p:nvPr/>
        </p:nvSpPr>
        <p:spPr bwMode="auto">
          <a:xfrm>
            <a:off x="761999" y="1297936"/>
            <a:ext cx="587692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31775" indent="-231775">
              <a:lnSpc>
                <a:spcPct val="80000"/>
              </a:lnSpc>
              <a:spcBef>
                <a:spcPct val="50000"/>
              </a:spcBef>
              <a:buFont typeface="Arial" pitchFamily="34" charset="0"/>
              <a:buChar char="•"/>
            </a:pPr>
            <a:r>
              <a:rPr lang="en-US" sz="2400" b="0" dirty="0" smtClean="0">
                <a:solidFill>
                  <a:schemeClr val="tx1"/>
                </a:solidFill>
                <a:latin typeface="+mn-lt"/>
              </a:rPr>
              <a:t>Multivalued attributes have a </a:t>
            </a:r>
            <a:r>
              <a:rPr lang="en-US" sz="2400" i="1" dirty="0" smtClean="0">
                <a:solidFill>
                  <a:schemeClr val="tx1"/>
                </a:solidFill>
                <a:latin typeface="+mn-lt"/>
              </a:rPr>
              <a:t>Variable</a:t>
            </a:r>
            <a:r>
              <a:rPr lang="en-US" sz="2400" b="0" dirty="0" smtClean="0">
                <a:solidFill>
                  <a:schemeClr val="tx1"/>
                </a:solidFill>
                <a:latin typeface="+mn-lt"/>
              </a:rPr>
              <a:t> number of attributes associated with it</a:t>
            </a:r>
            <a:endParaRPr lang="en-US" sz="2400" b="0" dirty="0">
              <a:solidFill>
                <a:schemeClr val="tx1"/>
              </a:solidFill>
              <a:latin typeface="+mn-lt"/>
            </a:endParaRPr>
          </a:p>
        </p:txBody>
      </p:sp>
      <p:grpSp>
        <p:nvGrpSpPr>
          <p:cNvPr id="7" name="Group 6"/>
          <p:cNvGrpSpPr/>
          <p:nvPr/>
        </p:nvGrpSpPr>
        <p:grpSpPr>
          <a:xfrm>
            <a:off x="6781800" y="1239715"/>
            <a:ext cx="1819275" cy="741485"/>
            <a:chOff x="6257925" y="3068515"/>
            <a:chExt cx="1819275" cy="741485"/>
          </a:xfrm>
        </p:grpSpPr>
        <p:grpSp>
          <p:nvGrpSpPr>
            <p:cNvPr id="65" name="Group 34"/>
            <p:cNvGrpSpPr>
              <a:grpSpLocks/>
            </p:cNvGrpSpPr>
            <p:nvPr/>
          </p:nvGrpSpPr>
          <p:grpSpPr bwMode="auto">
            <a:xfrm>
              <a:off x="6257925" y="3068515"/>
              <a:ext cx="1819275" cy="741485"/>
              <a:chOff x="3312" y="2784"/>
              <a:chExt cx="1680" cy="624"/>
            </a:xfrm>
          </p:grpSpPr>
          <p:sp>
            <p:nvSpPr>
              <p:cNvPr id="68" name="Oval 32"/>
              <p:cNvSpPr>
                <a:spLocks noChangeArrowheads="1"/>
              </p:cNvSpPr>
              <p:nvPr/>
            </p:nvSpPr>
            <p:spPr bwMode="auto">
              <a:xfrm>
                <a:off x="3408" y="2880"/>
                <a:ext cx="1488" cy="43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Oval 33"/>
              <p:cNvSpPr>
                <a:spLocks noChangeArrowheads="1"/>
              </p:cNvSpPr>
              <p:nvPr/>
            </p:nvSpPr>
            <p:spPr bwMode="auto">
              <a:xfrm>
                <a:off x="3312" y="2784"/>
                <a:ext cx="1680" cy="624"/>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6" name="Text Box 35"/>
            <p:cNvSpPr txBox="1">
              <a:spLocks noChangeArrowheads="1"/>
            </p:cNvSpPr>
            <p:nvPr/>
          </p:nvSpPr>
          <p:spPr bwMode="auto">
            <a:xfrm>
              <a:off x="6296025" y="3200400"/>
              <a:ext cx="17811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b="0" dirty="0" err="1" smtClean="0">
                  <a:solidFill>
                    <a:schemeClr val="tx1"/>
                  </a:solidFill>
                </a:rPr>
                <a:t>Purch_Agts</a:t>
              </a:r>
              <a:endParaRPr lang="en-US" sz="2000" dirty="0">
                <a:solidFill>
                  <a:schemeClr val="tx1"/>
                </a:solidFill>
              </a:endParaRPr>
            </a:p>
          </p:txBody>
        </p:sp>
      </p:grpSp>
      <p:sp>
        <p:nvSpPr>
          <p:cNvPr id="70" name="Text Box 11"/>
          <p:cNvSpPr txBox="1">
            <a:spLocks noChangeArrowheads="1"/>
          </p:cNvSpPr>
          <p:nvPr/>
        </p:nvSpPr>
        <p:spPr bwMode="auto">
          <a:xfrm>
            <a:off x="990600" y="2667000"/>
            <a:ext cx="7543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lnSpc>
                <a:spcPct val="80000"/>
              </a:lnSpc>
              <a:spcBef>
                <a:spcPct val="50000"/>
              </a:spcBef>
            </a:pPr>
            <a:r>
              <a:rPr lang="en-US" sz="2000" b="0" dirty="0">
                <a:solidFill>
                  <a:schemeClr val="tx1"/>
                </a:solidFill>
                <a:latin typeface="+mn-lt"/>
              </a:rPr>
              <a:t> •  </a:t>
            </a:r>
            <a:r>
              <a:rPr lang="en-US" sz="2000" b="0" dirty="0" smtClean="0">
                <a:solidFill>
                  <a:schemeClr val="tx1"/>
                </a:solidFill>
                <a:latin typeface="+mn-lt"/>
              </a:rPr>
              <a:t>At a 7-11, you have one purchasing agent to deal with</a:t>
            </a:r>
            <a:endParaRPr lang="en-US" sz="2000" b="0" dirty="0">
              <a:solidFill>
                <a:schemeClr val="tx1"/>
              </a:solidFill>
              <a:latin typeface="+mn-lt"/>
            </a:endParaRPr>
          </a:p>
        </p:txBody>
      </p:sp>
      <p:sp>
        <p:nvSpPr>
          <p:cNvPr id="71" name="Text Box 11"/>
          <p:cNvSpPr txBox="1">
            <a:spLocks noChangeArrowheads="1"/>
          </p:cNvSpPr>
          <p:nvPr/>
        </p:nvSpPr>
        <p:spPr bwMode="auto">
          <a:xfrm>
            <a:off x="762000" y="2059936"/>
            <a:ext cx="7848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31775" indent="-231775">
              <a:lnSpc>
                <a:spcPct val="80000"/>
              </a:lnSpc>
              <a:spcBef>
                <a:spcPct val="50000"/>
              </a:spcBef>
              <a:buFont typeface="Arial" pitchFamily="34" charset="0"/>
              <a:buChar char="•"/>
            </a:pPr>
            <a:r>
              <a:rPr lang="en-US" sz="2400" b="0" dirty="0" smtClean="0">
                <a:solidFill>
                  <a:schemeClr val="tx1"/>
                </a:solidFill>
                <a:latin typeface="+mn-lt"/>
              </a:rPr>
              <a:t>Assume you are a salesman. Your clients are of different sizes:</a:t>
            </a:r>
            <a:endParaRPr lang="en-US" sz="2400" b="0" dirty="0">
              <a:solidFill>
                <a:schemeClr val="tx1"/>
              </a:solidFill>
              <a:latin typeface="+mn-lt"/>
            </a:endParaRPr>
          </a:p>
        </p:txBody>
      </p:sp>
      <p:sp>
        <p:nvSpPr>
          <p:cNvPr id="72" name="Text Box 11"/>
          <p:cNvSpPr txBox="1">
            <a:spLocks noChangeArrowheads="1"/>
          </p:cNvSpPr>
          <p:nvPr/>
        </p:nvSpPr>
        <p:spPr bwMode="auto">
          <a:xfrm>
            <a:off x="990600" y="3014246"/>
            <a:ext cx="7543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lnSpc>
                <a:spcPct val="80000"/>
              </a:lnSpc>
              <a:spcBef>
                <a:spcPct val="50000"/>
              </a:spcBef>
            </a:pPr>
            <a:r>
              <a:rPr lang="en-US" sz="2000" b="0" dirty="0">
                <a:solidFill>
                  <a:schemeClr val="tx1"/>
                </a:solidFill>
                <a:latin typeface="+mn-lt"/>
              </a:rPr>
              <a:t> •  </a:t>
            </a:r>
            <a:r>
              <a:rPr lang="en-US" sz="2000" b="0" dirty="0" smtClean="0">
                <a:solidFill>
                  <a:schemeClr val="tx1"/>
                </a:solidFill>
                <a:latin typeface="+mn-lt"/>
              </a:rPr>
              <a:t>At UTEP, you have twelve purchasing agent to deal with</a:t>
            </a:r>
            <a:endParaRPr lang="en-US" sz="2000" b="0" dirty="0">
              <a:solidFill>
                <a:schemeClr val="tx1"/>
              </a:solidFill>
              <a:latin typeface="+mn-lt"/>
            </a:endParaRPr>
          </a:p>
        </p:txBody>
      </p:sp>
      <p:sp>
        <p:nvSpPr>
          <p:cNvPr id="73" name="Text Box 11"/>
          <p:cNvSpPr txBox="1">
            <a:spLocks noChangeArrowheads="1"/>
          </p:cNvSpPr>
          <p:nvPr/>
        </p:nvSpPr>
        <p:spPr bwMode="auto">
          <a:xfrm>
            <a:off x="990600" y="3352800"/>
            <a:ext cx="7848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90513" indent="-290513">
              <a:lnSpc>
                <a:spcPct val="80000"/>
              </a:lnSpc>
              <a:spcBef>
                <a:spcPct val="50000"/>
              </a:spcBef>
            </a:pPr>
            <a:r>
              <a:rPr lang="en-US" sz="2000" b="0" dirty="0">
                <a:solidFill>
                  <a:schemeClr val="tx1"/>
                </a:solidFill>
                <a:latin typeface="+mn-lt"/>
              </a:rPr>
              <a:t> •  </a:t>
            </a:r>
            <a:r>
              <a:rPr lang="en-US" sz="2000" b="0" dirty="0" smtClean="0">
                <a:solidFill>
                  <a:schemeClr val="tx1"/>
                </a:solidFill>
                <a:latin typeface="+mn-lt"/>
              </a:rPr>
              <a:t>At Fort Bliss, you have forty-six purchasing agent to deal with</a:t>
            </a:r>
            <a:endParaRPr lang="en-US" sz="2000" b="0" dirty="0">
              <a:solidFill>
                <a:schemeClr val="tx1"/>
              </a:solidFill>
              <a:latin typeface="+mn-lt"/>
            </a:endParaRPr>
          </a:p>
        </p:txBody>
      </p:sp>
      <p:sp>
        <p:nvSpPr>
          <p:cNvPr id="74" name="Text Box 11"/>
          <p:cNvSpPr txBox="1">
            <a:spLocks noChangeArrowheads="1"/>
          </p:cNvSpPr>
          <p:nvPr/>
        </p:nvSpPr>
        <p:spPr bwMode="auto">
          <a:xfrm>
            <a:off x="762000" y="3733800"/>
            <a:ext cx="7848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231775" indent="-231775">
              <a:lnSpc>
                <a:spcPct val="80000"/>
              </a:lnSpc>
              <a:spcBef>
                <a:spcPct val="50000"/>
              </a:spcBef>
              <a:buFont typeface="Arial" pitchFamily="34" charset="0"/>
              <a:buChar char="•"/>
            </a:pPr>
            <a:r>
              <a:rPr lang="en-US" sz="2400" b="0" dirty="0" smtClean="0">
                <a:solidFill>
                  <a:schemeClr val="tx1"/>
                </a:solidFill>
                <a:latin typeface="+mn-lt"/>
              </a:rPr>
              <a:t>These are known as </a:t>
            </a:r>
            <a:r>
              <a:rPr lang="en-US" sz="2400" i="1" dirty="0" smtClean="0">
                <a:solidFill>
                  <a:srgbClr val="C00000"/>
                </a:solidFill>
                <a:latin typeface="+mn-lt"/>
              </a:rPr>
              <a:t>Repeating Groups</a:t>
            </a:r>
            <a:r>
              <a:rPr lang="en-US" sz="2400" b="0" dirty="0" smtClean="0">
                <a:solidFill>
                  <a:schemeClr val="tx1"/>
                </a:solidFill>
                <a:latin typeface="+mn-lt"/>
              </a:rPr>
              <a:t>, and will require refinement (more later)</a:t>
            </a:r>
            <a:endParaRPr lang="en-US" sz="2400" b="0" dirty="0">
              <a:solidFill>
                <a:schemeClr val="tx1"/>
              </a:solidFill>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2795652310"/>
              </p:ext>
            </p:extLst>
          </p:nvPr>
        </p:nvGraphicFramePr>
        <p:xfrm>
          <a:off x="2425700" y="4634865"/>
          <a:ext cx="4292601" cy="1537335"/>
        </p:xfrm>
        <a:graphic>
          <a:graphicData uri="http://schemas.openxmlformats.org/drawingml/2006/table">
            <a:tbl>
              <a:tblPr>
                <a:tableStyleId>{5C22544A-7EE6-4342-B048-85BDC9FD1C3A}</a:tableStyleId>
              </a:tblPr>
              <a:tblGrid>
                <a:gridCol w="1157136"/>
                <a:gridCol w="982943"/>
                <a:gridCol w="995386"/>
                <a:gridCol w="1157136"/>
              </a:tblGrid>
              <a:tr h="304800">
                <a:tc gridSpan="4">
                  <a:txBody>
                    <a:bodyPr/>
                    <a:lstStyle/>
                    <a:p>
                      <a:pPr algn="ctr" rtl="0" fontAlgn="ctr"/>
                      <a:r>
                        <a:rPr lang="en-US" sz="1800" u="none" strike="noStrike" dirty="0">
                          <a:effectLst/>
                        </a:rPr>
                        <a:t>Customer</a:t>
                      </a:r>
                      <a:endParaRPr lang="en-US" sz="1800" b="0" i="0" u="none" strike="noStrike" dirty="0">
                        <a:solidFill>
                          <a:srgbClr val="000000"/>
                        </a:solidFill>
                        <a:effectLst/>
                        <a:latin typeface="Arial"/>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r>
              <a:tr h="285750">
                <a:tc>
                  <a:txBody>
                    <a:bodyPr/>
                    <a:lstStyle/>
                    <a:p>
                      <a:pPr algn="l" rtl="0" fontAlgn="ctr"/>
                      <a:r>
                        <a:rPr lang="en-US" sz="1200" b="1" u="none" strike="noStrike">
                          <a:effectLst/>
                        </a:rPr>
                        <a:t>Customer ID</a:t>
                      </a:r>
                      <a:endParaRPr lang="en-US" sz="1200" b="1" i="0" u="none" strike="noStrike">
                        <a:solidFill>
                          <a:srgbClr val="000000"/>
                        </a:solidFill>
                        <a:effectLst/>
                        <a:latin typeface="Arial"/>
                      </a:endParaRPr>
                    </a:p>
                  </a:txBody>
                  <a:tcPr marL="85725" marR="9525" marT="9525" marB="0" anchor="ctr"/>
                </a:tc>
                <a:tc>
                  <a:txBody>
                    <a:bodyPr/>
                    <a:lstStyle/>
                    <a:p>
                      <a:pPr algn="l" rtl="0" fontAlgn="ctr"/>
                      <a:r>
                        <a:rPr lang="en-US" sz="1200" b="1" u="none" strike="noStrike">
                          <a:effectLst/>
                        </a:rPr>
                        <a:t>First Name</a:t>
                      </a:r>
                      <a:endParaRPr lang="en-US" sz="1200" b="1" i="0" u="none" strike="noStrike">
                        <a:solidFill>
                          <a:srgbClr val="000000"/>
                        </a:solidFill>
                        <a:effectLst/>
                        <a:latin typeface="Arial"/>
                      </a:endParaRPr>
                    </a:p>
                  </a:txBody>
                  <a:tcPr marL="85725" marR="9525" marT="9525" marB="0" anchor="ctr"/>
                </a:tc>
                <a:tc>
                  <a:txBody>
                    <a:bodyPr/>
                    <a:lstStyle/>
                    <a:p>
                      <a:pPr algn="l" rtl="0" fontAlgn="ctr"/>
                      <a:r>
                        <a:rPr lang="en-US" sz="1200" b="1" u="none" strike="noStrike">
                          <a:effectLst/>
                        </a:rPr>
                        <a:t>Surname</a:t>
                      </a:r>
                      <a:endParaRPr lang="en-US" sz="1200" b="1" i="0" u="none" strike="noStrike">
                        <a:solidFill>
                          <a:srgbClr val="000000"/>
                        </a:solidFill>
                        <a:effectLst/>
                        <a:latin typeface="Arial"/>
                      </a:endParaRPr>
                    </a:p>
                  </a:txBody>
                  <a:tcPr marL="85725" marR="9525" marT="9525" marB="0" anchor="ctr"/>
                </a:tc>
                <a:tc>
                  <a:txBody>
                    <a:bodyPr/>
                    <a:lstStyle/>
                    <a:p>
                      <a:pPr algn="l" rtl="0" fontAlgn="ctr"/>
                      <a:r>
                        <a:rPr lang="en-US" sz="1200" b="1" u="none" strike="noStrike" dirty="0">
                          <a:effectLst/>
                        </a:rPr>
                        <a:t>Telephone No. </a:t>
                      </a:r>
                      <a:endParaRPr lang="en-US" sz="1200" b="1" i="0" u="none" strike="noStrike" dirty="0">
                        <a:solidFill>
                          <a:srgbClr val="000000"/>
                        </a:solidFill>
                        <a:effectLst/>
                        <a:latin typeface="Arial"/>
                      </a:endParaRPr>
                    </a:p>
                  </a:txBody>
                  <a:tcPr marL="85725" marR="9525" marT="9525" marB="0" anchor="ctr"/>
                </a:tc>
              </a:tr>
              <a:tr h="285750">
                <a:tc>
                  <a:txBody>
                    <a:bodyPr/>
                    <a:lstStyle/>
                    <a:p>
                      <a:pPr algn="l" rtl="0" fontAlgn="ctr"/>
                      <a:r>
                        <a:rPr lang="en-US" sz="1200" u="none" strike="noStrike">
                          <a:effectLst/>
                        </a:rPr>
                        <a:t>123</a:t>
                      </a:r>
                      <a:endParaRPr lang="en-US" sz="1200" b="0" i="0" u="none" strike="noStrike">
                        <a:solidFill>
                          <a:srgbClr val="000000"/>
                        </a:solidFill>
                        <a:effectLst/>
                        <a:latin typeface="Arial"/>
                      </a:endParaRPr>
                    </a:p>
                  </a:txBody>
                  <a:tcPr marL="85725" marR="9525" marT="9525" marB="0" anchor="ctr"/>
                </a:tc>
                <a:tc>
                  <a:txBody>
                    <a:bodyPr/>
                    <a:lstStyle/>
                    <a:p>
                      <a:pPr algn="l" rtl="0" fontAlgn="ctr"/>
                      <a:r>
                        <a:rPr lang="en-US" sz="1200" u="none" strike="noStrike">
                          <a:effectLst/>
                        </a:rPr>
                        <a:t>Robert</a:t>
                      </a:r>
                      <a:endParaRPr lang="en-US" sz="1200" b="0" i="0" u="none" strike="noStrike">
                        <a:solidFill>
                          <a:srgbClr val="000000"/>
                        </a:solidFill>
                        <a:effectLst/>
                        <a:latin typeface="Arial"/>
                      </a:endParaRPr>
                    </a:p>
                  </a:txBody>
                  <a:tcPr marL="85725" marR="9525" marT="9525" marB="0" anchor="ctr"/>
                </a:tc>
                <a:tc>
                  <a:txBody>
                    <a:bodyPr/>
                    <a:lstStyle/>
                    <a:p>
                      <a:pPr algn="l" rtl="0" fontAlgn="ctr"/>
                      <a:r>
                        <a:rPr lang="en-US" sz="1200" u="none" strike="noStrike">
                          <a:effectLst/>
                        </a:rPr>
                        <a:t>Ingram</a:t>
                      </a:r>
                      <a:endParaRPr lang="en-US" sz="1200" b="0" i="0" u="none" strike="noStrike">
                        <a:solidFill>
                          <a:srgbClr val="000000"/>
                        </a:solidFill>
                        <a:effectLst/>
                        <a:latin typeface="Arial"/>
                      </a:endParaRPr>
                    </a:p>
                  </a:txBody>
                  <a:tcPr marL="85725" marR="9525" marT="9525" marB="0" anchor="ctr"/>
                </a:tc>
                <a:tc>
                  <a:txBody>
                    <a:bodyPr/>
                    <a:lstStyle/>
                    <a:p>
                      <a:pPr algn="l" rtl="0" fontAlgn="ctr"/>
                      <a:r>
                        <a:rPr lang="en-US" sz="1200" u="none" strike="noStrike">
                          <a:effectLst/>
                        </a:rPr>
                        <a:t>555-861-2025</a:t>
                      </a:r>
                      <a:endParaRPr lang="en-US" sz="1200" b="0" i="0" u="none" strike="noStrike">
                        <a:solidFill>
                          <a:srgbClr val="000000"/>
                        </a:solidFill>
                        <a:effectLst/>
                        <a:latin typeface="Arial"/>
                      </a:endParaRPr>
                    </a:p>
                  </a:txBody>
                  <a:tcPr marL="85725" marR="9525" marT="9525" marB="0" anchor="ctr"/>
                </a:tc>
              </a:tr>
              <a:tr h="190500">
                <a:tc rowSpan="2">
                  <a:txBody>
                    <a:bodyPr/>
                    <a:lstStyle/>
                    <a:p>
                      <a:pPr algn="l" rtl="0" fontAlgn="ctr"/>
                      <a:r>
                        <a:rPr lang="en-US" sz="1200" u="none" strike="noStrike">
                          <a:effectLst/>
                        </a:rPr>
                        <a:t>456</a:t>
                      </a:r>
                      <a:endParaRPr lang="en-US" sz="1200" b="0" i="0" u="none" strike="noStrike">
                        <a:solidFill>
                          <a:srgbClr val="000000"/>
                        </a:solidFill>
                        <a:effectLst/>
                        <a:latin typeface="Arial"/>
                      </a:endParaRPr>
                    </a:p>
                  </a:txBody>
                  <a:tcPr marL="85725" marR="9525" marT="9525" marB="0" anchor="ctr"/>
                </a:tc>
                <a:tc rowSpan="2">
                  <a:txBody>
                    <a:bodyPr/>
                    <a:lstStyle/>
                    <a:p>
                      <a:pPr algn="l" rtl="0" fontAlgn="ctr"/>
                      <a:r>
                        <a:rPr lang="en-US" sz="1200" u="none" strike="noStrike">
                          <a:effectLst/>
                        </a:rPr>
                        <a:t>Jane</a:t>
                      </a:r>
                      <a:endParaRPr lang="en-US" sz="1200" b="0" i="0" u="none" strike="noStrike">
                        <a:solidFill>
                          <a:srgbClr val="000000"/>
                        </a:solidFill>
                        <a:effectLst/>
                        <a:latin typeface="Arial"/>
                      </a:endParaRPr>
                    </a:p>
                  </a:txBody>
                  <a:tcPr marL="85725" marR="9525" marT="9525" marB="0" anchor="ctr"/>
                </a:tc>
                <a:tc rowSpan="2">
                  <a:txBody>
                    <a:bodyPr/>
                    <a:lstStyle/>
                    <a:p>
                      <a:pPr algn="l" rtl="0" fontAlgn="ctr"/>
                      <a:r>
                        <a:rPr lang="en-US" sz="1200" u="none" strike="noStrike">
                          <a:effectLst/>
                        </a:rPr>
                        <a:t>Wright</a:t>
                      </a:r>
                      <a:endParaRPr lang="en-US" sz="1200" b="0" i="0" u="none" strike="noStrike">
                        <a:solidFill>
                          <a:srgbClr val="000000"/>
                        </a:solidFill>
                        <a:effectLst/>
                        <a:latin typeface="Arial"/>
                      </a:endParaRPr>
                    </a:p>
                  </a:txBody>
                  <a:tcPr marL="85725" marR="9525" marT="9525" marB="0" anchor="ctr"/>
                </a:tc>
                <a:tc>
                  <a:txBody>
                    <a:bodyPr/>
                    <a:lstStyle/>
                    <a:p>
                      <a:pPr algn="l" rtl="0" fontAlgn="ctr"/>
                      <a:r>
                        <a:rPr lang="en-US" sz="1200" u="none" strike="noStrike">
                          <a:effectLst/>
                        </a:rPr>
                        <a:t>555-403-1659</a:t>
                      </a:r>
                      <a:endParaRPr lang="en-US" sz="1200" b="0" i="0" u="none" strike="noStrike">
                        <a:solidFill>
                          <a:srgbClr val="000000"/>
                        </a:solidFill>
                        <a:effectLst/>
                        <a:latin typeface="Arial"/>
                      </a:endParaRPr>
                    </a:p>
                  </a:txBody>
                  <a:tcPr marL="85725" marR="9525" marT="9525" marB="0" anchor="ctr"/>
                </a:tc>
              </a:tr>
              <a:tr h="19050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ctr"/>
                      <a:r>
                        <a:rPr lang="en-US" sz="1200" u="none" strike="noStrike">
                          <a:effectLst/>
                        </a:rPr>
                        <a:t>555-776-4100</a:t>
                      </a:r>
                      <a:endParaRPr lang="en-US" sz="1200" b="0" i="0" u="none" strike="noStrike">
                        <a:solidFill>
                          <a:srgbClr val="000000"/>
                        </a:solidFill>
                        <a:effectLst/>
                        <a:latin typeface="Arial"/>
                      </a:endParaRPr>
                    </a:p>
                  </a:txBody>
                  <a:tcPr marL="85725" marR="9525" marT="9525" marB="0" anchor="ctr"/>
                </a:tc>
              </a:tr>
              <a:tr h="276225">
                <a:tc>
                  <a:txBody>
                    <a:bodyPr/>
                    <a:lstStyle/>
                    <a:p>
                      <a:pPr algn="l" rtl="0" fontAlgn="ctr"/>
                      <a:r>
                        <a:rPr lang="en-US" sz="1200" u="none" strike="noStrike">
                          <a:effectLst/>
                        </a:rPr>
                        <a:t>789</a:t>
                      </a:r>
                      <a:endParaRPr lang="en-US" sz="1200" b="0" i="0" u="none" strike="noStrike">
                        <a:solidFill>
                          <a:srgbClr val="000000"/>
                        </a:solidFill>
                        <a:effectLst/>
                        <a:latin typeface="Arial"/>
                      </a:endParaRPr>
                    </a:p>
                  </a:txBody>
                  <a:tcPr marL="85725" marR="9525" marT="9525" marB="0" anchor="ctr"/>
                </a:tc>
                <a:tc>
                  <a:txBody>
                    <a:bodyPr/>
                    <a:lstStyle/>
                    <a:p>
                      <a:pPr algn="l" rtl="0" fontAlgn="ctr"/>
                      <a:r>
                        <a:rPr lang="en-US" sz="1200" u="none" strike="noStrike">
                          <a:effectLst/>
                        </a:rPr>
                        <a:t>Maria</a:t>
                      </a:r>
                      <a:endParaRPr lang="en-US" sz="1200" b="0" i="0" u="none" strike="noStrike">
                        <a:solidFill>
                          <a:srgbClr val="000000"/>
                        </a:solidFill>
                        <a:effectLst/>
                        <a:latin typeface="Arial"/>
                      </a:endParaRPr>
                    </a:p>
                  </a:txBody>
                  <a:tcPr marL="85725" marR="9525" marT="9525" marB="0" anchor="ctr"/>
                </a:tc>
                <a:tc>
                  <a:txBody>
                    <a:bodyPr/>
                    <a:lstStyle/>
                    <a:p>
                      <a:pPr algn="l" rtl="0" fontAlgn="ctr"/>
                      <a:r>
                        <a:rPr lang="en-US" sz="1200" u="none" strike="noStrike">
                          <a:effectLst/>
                        </a:rPr>
                        <a:t>Fernandez</a:t>
                      </a:r>
                      <a:endParaRPr lang="en-US" sz="1200" b="0" i="0" u="none" strike="noStrike">
                        <a:solidFill>
                          <a:srgbClr val="000000"/>
                        </a:solidFill>
                        <a:effectLst/>
                        <a:latin typeface="Arial"/>
                      </a:endParaRPr>
                    </a:p>
                  </a:txBody>
                  <a:tcPr marL="85725" marR="9525" marT="9525" marB="0" anchor="ctr"/>
                </a:tc>
                <a:tc>
                  <a:txBody>
                    <a:bodyPr/>
                    <a:lstStyle/>
                    <a:p>
                      <a:pPr algn="l" rtl="0" fontAlgn="ctr"/>
                      <a:r>
                        <a:rPr lang="en-US" sz="1200" u="none" strike="noStrike" dirty="0">
                          <a:effectLst/>
                        </a:rPr>
                        <a:t>555-808-9633</a:t>
                      </a:r>
                      <a:endParaRPr lang="en-US" sz="1200" b="0" i="0" u="none" strike="noStrike" dirty="0">
                        <a:solidFill>
                          <a:srgbClr val="000000"/>
                        </a:solidFill>
                        <a:effectLst/>
                        <a:latin typeface="Arial"/>
                      </a:endParaRPr>
                    </a:p>
                  </a:txBody>
                  <a:tcPr marL="85725" marR="9525" marT="9525" marB="0" anchor="ctr"/>
                </a:tc>
              </a:tr>
            </a:tbl>
          </a:graphicData>
        </a:graphic>
      </p:graphicFrame>
    </p:spTree>
    <p:extLst>
      <p:ext uri="{BB962C8B-B14F-4D97-AF65-F5344CB8AC3E}">
        <p14:creationId xmlns:p14="http://schemas.microsoft.com/office/powerpoint/2010/main" val="2363737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51907"/>
                                        </p:tgtEl>
                                        <p:attrNameLst>
                                          <p:attrName>style.visibility</p:attrName>
                                        </p:attrNameLst>
                                      </p:cBhvr>
                                      <p:to>
                                        <p:strVal val="visible"/>
                                      </p:to>
                                    </p:set>
                                    <p:anim calcmode="lin" valueType="num">
                                      <p:cBhvr>
                                        <p:cTn id="7" dur="500" fill="hold"/>
                                        <p:tgtEl>
                                          <p:spTgt spid="251907"/>
                                        </p:tgtEl>
                                        <p:attrNameLst>
                                          <p:attrName>ppt_x</p:attrName>
                                        </p:attrNameLst>
                                      </p:cBhvr>
                                      <p:tavLst>
                                        <p:tav tm="0">
                                          <p:val>
                                            <p:strVal val="#ppt_x"/>
                                          </p:val>
                                        </p:tav>
                                        <p:tav tm="100000">
                                          <p:val>
                                            <p:strVal val="#ppt_x"/>
                                          </p:val>
                                        </p:tav>
                                      </p:tavLst>
                                    </p:anim>
                                    <p:anim calcmode="lin" valueType="num">
                                      <p:cBhvr>
                                        <p:cTn id="8" dur="500" fill="hold"/>
                                        <p:tgtEl>
                                          <p:spTgt spid="251907"/>
                                        </p:tgtEl>
                                        <p:attrNameLst>
                                          <p:attrName>ppt_y</p:attrName>
                                        </p:attrNameLst>
                                      </p:cBhvr>
                                      <p:tavLst>
                                        <p:tav tm="0">
                                          <p:val>
                                            <p:strVal val="#ppt_y+#ppt_h/2"/>
                                          </p:val>
                                        </p:tav>
                                        <p:tav tm="100000">
                                          <p:val>
                                            <p:strVal val="#ppt_y"/>
                                          </p:val>
                                        </p:tav>
                                      </p:tavLst>
                                    </p:anim>
                                    <p:anim calcmode="lin" valueType="num">
                                      <p:cBhvr>
                                        <p:cTn id="9" dur="500" fill="hold"/>
                                        <p:tgtEl>
                                          <p:spTgt spid="251907"/>
                                        </p:tgtEl>
                                        <p:attrNameLst>
                                          <p:attrName>ppt_w</p:attrName>
                                        </p:attrNameLst>
                                      </p:cBhvr>
                                      <p:tavLst>
                                        <p:tav tm="0">
                                          <p:val>
                                            <p:strVal val="#ppt_w"/>
                                          </p:val>
                                        </p:tav>
                                        <p:tav tm="100000">
                                          <p:val>
                                            <p:strVal val="#ppt_w"/>
                                          </p:val>
                                        </p:tav>
                                      </p:tavLst>
                                    </p:anim>
                                    <p:anim calcmode="lin" valueType="num">
                                      <p:cBhvr>
                                        <p:cTn id="10" dur="500" fill="hold"/>
                                        <p:tgtEl>
                                          <p:spTgt spid="251907"/>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grpId="0" nodeType="afterEffect">
                                  <p:stCondLst>
                                    <p:cond delay="0"/>
                                  </p:stCondLst>
                                  <p:childTnLst>
                                    <p:set>
                                      <p:cBhvr>
                                        <p:cTn id="13" dur="1" fill="hold">
                                          <p:stCondLst>
                                            <p:cond delay="0"/>
                                          </p:stCondLst>
                                        </p:cTn>
                                        <p:tgtEl>
                                          <p:spTgt spid="251914"/>
                                        </p:tgtEl>
                                        <p:attrNameLst>
                                          <p:attrName>style.visibility</p:attrName>
                                        </p:attrNameLst>
                                      </p:cBhvr>
                                      <p:to>
                                        <p:strVal val="visible"/>
                                      </p:to>
                                    </p:set>
                                    <p:anim calcmode="lin" valueType="num">
                                      <p:cBhvr>
                                        <p:cTn id="14" dur="500" fill="hold"/>
                                        <p:tgtEl>
                                          <p:spTgt spid="251914"/>
                                        </p:tgtEl>
                                        <p:attrNameLst>
                                          <p:attrName>ppt_x</p:attrName>
                                        </p:attrNameLst>
                                      </p:cBhvr>
                                      <p:tavLst>
                                        <p:tav tm="0">
                                          <p:val>
                                            <p:strVal val="#ppt_x"/>
                                          </p:val>
                                        </p:tav>
                                        <p:tav tm="100000">
                                          <p:val>
                                            <p:strVal val="#ppt_x"/>
                                          </p:val>
                                        </p:tav>
                                      </p:tavLst>
                                    </p:anim>
                                    <p:anim calcmode="lin" valueType="num">
                                      <p:cBhvr>
                                        <p:cTn id="15" dur="500" fill="hold"/>
                                        <p:tgtEl>
                                          <p:spTgt spid="251914"/>
                                        </p:tgtEl>
                                        <p:attrNameLst>
                                          <p:attrName>ppt_y</p:attrName>
                                        </p:attrNameLst>
                                      </p:cBhvr>
                                      <p:tavLst>
                                        <p:tav tm="0">
                                          <p:val>
                                            <p:strVal val="#ppt_y+#ppt_h/2"/>
                                          </p:val>
                                        </p:tav>
                                        <p:tav tm="100000">
                                          <p:val>
                                            <p:strVal val="#ppt_y"/>
                                          </p:val>
                                        </p:tav>
                                      </p:tavLst>
                                    </p:anim>
                                    <p:anim calcmode="lin" valueType="num">
                                      <p:cBhvr>
                                        <p:cTn id="16" dur="500" fill="hold"/>
                                        <p:tgtEl>
                                          <p:spTgt spid="251914"/>
                                        </p:tgtEl>
                                        <p:attrNameLst>
                                          <p:attrName>ppt_w</p:attrName>
                                        </p:attrNameLst>
                                      </p:cBhvr>
                                      <p:tavLst>
                                        <p:tav tm="0">
                                          <p:val>
                                            <p:strVal val="#ppt_w"/>
                                          </p:val>
                                        </p:tav>
                                        <p:tav tm="100000">
                                          <p:val>
                                            <p:strVal val="#ppt_w"/>
                                          </p:val>
                                        </p:tav>
                                      </p:tavLst>
                                    </p:anim>
                                    <p:anim calcmode="lin" valueType="num">
                                      <p:cBhvr>
                                        <p:cTn id="17" dur="500" fill="hold"/>
                                        <p:tgtEl>
                                          <p:spTgt spid="251914"/>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1000"/>
                                        <p:tgtEl>
                                          <p:spTgt spid="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10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1000"/>
                                        <p:tgtEl>
                                          <p:spTgt spid="71"/>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1000"/>
                                        <p:tgtEl>
                                          <p:spTgt spid="70"/>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left)">
                                      <p:cBhvr>
                                        <p:cTn id="38" dur="1000"/>
                                        <p:tgtEl>
                                          <p:spTgt spid="72"/>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wipe(left)">
                                      <p:cBhvr>
                                        <p:cTn id="42" dur="10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1000"/>
                                        <p:tgtEl>
                                          <p:spTgt spid="74"/>
                                        </p:tgtEl>
                                      </p:cBhvr>
                                    </p:animEffect>
                                  </p:childTnLst>
                                </p:cTn>
                              </p:par>
                            </p:childTnLst>
                          </p:cTn>
                        </p:par>
                        <p:par>
                          <p:cTn id="48" fill="hold">
                            <p:stCondLst>
                              <p:cond delay="1000"/>
                            </p:stCondLst>
                            <p:childTnLst>
                              <p:par>
                                <p:cTn id="49" presetID="9"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dissolv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14" grpId="0" animBg="1"/>
      <p:bldP spid="41" grpId="0"/>
      <p:bldP spid="70" grpId="0"/>
      <p:bldP spid="71" grpId="0"/>
      <p:bldP spid="72" grpId="0"/>
      <p:bldP spid="73" grpId="0"/>
      <p:bldP spid="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685800" y="634425"/>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3200" i="1" dirty="0" smtClean="0">
                <a:solidFill>
                  <a:srgbClr val="C00000"/>
                </a:solidFill>
                <a:latin typeface="+mn-lt"/>
                <a:sym typeface="Symbol" pitchFamily="18" charset="2"/>
              </a:rPr>
              <a:t>Yet Another </a:t>
            </a:r>
            <a:r>
              <a:rPr lang="en-US" sz="3200" dirty="0" smtClean="0">
                <a:solidFill>
                  <a:srgbClr val="C00000"/>
                </a:solidFill>
                <a:latin typeface="+mn-lt"/>
                <a:sym typeface="Symbol" pitchFamily="18" charset="2"/>
              </a:rPr>
              <a:t>Notation Method</a:t>
            </a:r>
            <a:endParaRPr lang="en-US" sz="3200" dirty="0">
              <a:solidFill>
                <a:srgbClr val="C00000"/>
              </a:solidFill>
              <a:latin typeface="+mn-lt"/>
            </a:endParaRPr>
          </a:p>
        </p:txBody>
      </p:sp>
      <p:sp>
        <p:nvSpPr>
          <p:cNvPr id="3" name="Slide Number Placeholder 2"/>
          <p:cNvSpPr>
            <a:spLocks noGrp="1"/>
          </p:cNvSpPr>
          <p:nvPr>
            <p:ph type="sldNum" sz="quarter" idx="12"/>
          </p:nvPr>
        </p:nvSpPr>
        <p:spPr>
          <a:xfrm>
            <a:off x="7010400" y="152400"/>
            <a:ext cx="1905000" cy="457200"/>
          </a:xfrm>
        </p:spPr>
        <p:txBody>
          <a:bodyPr/>
          <a:lstStyle/>
          <a:p>
            <a:fld id="{8AC56D48-9345-4BDE-BA0B-FB696AD706A2}" type="slidenum">
              <a:rPr lang="en-US" smtClean="0"/>
              <a:t>42</a:t>
            </a:fld>
            <a:endParaRPr lang="en-US" dirty="0"/>
          </a:p>
        </p:txBody>
      </p:sp>
      <p:sp>
        <p:nvSpPr>
          <p:cNvPr id="47" name="Title 1"/>
          <p:cNvSpPr txBox="1">
            <a:spLocks/>
          </p:cNvSpPr>
          <p:nvPr/>
        </p:nvSpPr>
        <p:spPr bwMode="auto">
          <a:xfrm>
            <a:off x="838200" y="-187159"/>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49" name="Text Box 11"/>
          <p:cNvSpPr txBox="1">
            <a:spLocks noChangeArrowheads="1"/>
          </p:cNvSpPr>
          <p:nvPr/>
        </p:nvSpPr>
        <p:spPr bwMode="auto">
          <a:xfrm>
            <a:off x="762000" y="1295400"/>
            <a:ext cx="762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404813" indent="-404813">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buFont typeface="Arial" pitchFamily="34" charset="0"/>
              <a:buChar char="•"/>
            </a:pPr>
            <a:r>
              <a:rPr lang="en-US" sz="2400" dirty="0">
                <a:solidFill>
                  <a:schemeClr val="tx1"/>
                </a:solidFill>
                <a:latin typeface="+mn-lt"/>
              </a:rPr>
              <a:t>There is one more we need to know about:</a:t>
            </a:r>
          </a:p>
        </p:txBody>
      </p:sp>
      <p:sp>
        <p:nvSpPr>
          <p:cNvPr id="50" name="Text Box 5"/>
          <p:cNvSpPr txBox="1">
            <a:spLocks noChangeArrowheads="1"/>
          </p:cNvSpPr>
          <p:nvPr/>
        </p:nvSpPr>
        <p:spPr bwMode="auto">
          <a:xfrm>
            <a:off x="838200" y="1676400"/>
            <a:ext cx="7810500" cy="584775"/>
          </a:xfrm>
          <a:prstGeom prst="rect">
            <a:avLst/>
          </a:prstGeom>
          <a:noFill/>
          <a:ln w="12700">
            <a:noFill/>
            <a:miter lim="800000"/>
            <a:headEnd type="none" w="sm" len="sm"/>
            <a:tailEnd type="none" w="sm" len="sm"/>
          </a:ln>
          <a:effectLst/>
        </p:spPr>
        <p:txBody>
          <a:bodyPr wrap="square">
            <a:spAutoFit/>
          </a:bodyPr>
          <a:lstStyle/>
          <a:p>
            <a:pPr>
              <a:spcBef>
                <a:spcPct val="50000"/>
              </a:spcBef>
              <a:defRPr/>
            </a:pPr>
            <a:r>
              <a:rPr lang="en-US" sz="3200" dirty="0">
                <a:effectLst>
                  <a:outerShdw blurRad="38100" dist="38100" dir="2700000" algn="tl">
                    <a:srgbClr val="FFFFFF"/>
                  </a:outerShdw>
                </a:effectLst>
              </a:rPr>
              <a:t>UML (</a:t>
            </a:r>
            <a:r>
              <a:rPr lang="en-US" sz="3200" u="sng" dirty="0">
                <a:effectLst>
                  <a:outerShdw blurRad="38100" dist="38100" dir="2700000" algn="tl">
                    <a:srgbClr val="FFFFFF"/>
                  </a:outerShdw>
                </a:effectLst>
              </a:rPr>
              <a:t>U</a:t>
            </a:r>
            <a:r>
              <a:rPr lang="en-US" sz="3200" dirty="0">
                <a:effectLst>
                  <a:outerShdw blurRad="38100" dist="38100" dir="2700000" algn="tl">
                    <a:srgbClr val="FFFFFF"/>
                  </a:outerShdw>
                </a:effectLst>
              </a:rPr>
              <a:t>nified </a:t>
            </a:r>
            <a:r>
              <a:rPr lang="en-US" sz="3200" u="sng" dirty="0">
                <a:effectLst>
                  <a:outerShdw blurRad="38100" dist="38100" dir="2700000" algn="tl">
                    <a:srgbClr val="FFFFFF"/>
                  </a:outerShdw>
                </a:effectLst>
              </a:rPr>
              <a:t>M</a:t>
            </a:r>
            <a:r>
              <a:rPr lang="en-US" sz="3200" dirty="0">
                <a:effectLst>
                  <a:outerShdw blurRad="38100" dist="38100" dir="2700000" algn="tl">
                    <a:srgbClr val="FFFFFF"/>
                  </a:outerShdw>
                </a:effectLst>
              </a:rPr>
              <a:t>odeling </a:t>
            </a:r>
            <a:r>
              <a:rPr lang="en-US" sz="3200" u="sng" dirty="0">
                <a:effectLst>
                  <a:outerShdw blurRad="38100" dist="38100" dir="2700000" algn="tl">
                    <a:srgbClr val="FFFFFF"/>
                  </a:outerShdw>
                </a:effectLst>
              </a:rPr>
              <a:t>L</a:t>
            </a:r>
            <a:r>
              <a:rPr lang="en-US" sz="3200" dirty="0">
                <a:effectLst>
                  <a:outerShdw blurRad="38100" dist="38100" dir="2700000" algn="tl">
                    <a:srgbClr val="FFFFFF"/>
                  </a:outerShdw>
                </a:effectLst>
              </a:rPr>
              <a:t>anguage)</a:t>
            </a:r>
          </a:p>
        </p:txBody>
      </p:sp>
      <p:sp>
        <p:nvSpPr>
          <p:cNvPr id="51" name="Text Box 6"/>
          <p:cNvSpPr txBox="1">
            <a:spLocks noChangeArrowheads="1"/>
          </p:cNvSpPr>
          <p:nvPr/>
        </p:nvSpPr>
        <p:spPr bwMode="auto">
          <a:xfrm>
            <a:off x="762000" y="2438400"/>
            <a:ext cx="4572000"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6075" indent="-34607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200" dirty="0">
                <a:solidFill>
                  <a:schemeClr val="tx1"/>
                </a:solidFill>
                <a:sym typeface="Symbol" pitchFamily="18" charset="2"/>
              </a:rPr>
              <a:t>  	Set of OO modeling conventions that are used to specify or describe software systems</a:t>
            </a:r>
          </a:p>
        </p:txBody>
      </p:sp>
      <p:pic>
        <p:nvPicPr>
          <p:cNvPr id="52" name="Picture 7" descr="UM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31242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8"/>
          <p:cNvSpPr txBox="1">
            <a:spLocks noChangeArrowheads="1"/>
          </p:cNvSpPr>
          <p:nvPr/>
        </p:nvSpPr>
        <p:spPr bwMode="auto">
          <a:xfrm>
            <a:off x="762000" y="3505200"/>
            <a:ext cx="4876800"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6075" indent="-34607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200" dirty="0">
                <a:solidFill>
                  <a:schemeClr val="tx1"/>
                </a:solidFill>
                <a:sym typeface="Symbol" pitchFamily="18" charset="2"/>
              </a:rPr>
              <a:t>  	Attempt to create a single, standard process</a:t>
            </a:r>
          </a:p>
        </p:txBody>
      </p:sp>
      <p:sp>
        <p:nvSpPr>
          <p:cNvPr id="54" name="Text Box 9"/>
          <p:cNvSpPr txBox="1">
            <a:spLocks noChangeArrowheads="1"/>
          </p:cNvSpPr>
          <p:nvPr/>
        </p:nvSpPr>
        <p:spPr bwMode="auto">
          <a:xfrm>
            <a:off x="762000" y="4267200"/>
            <a:ext cx="4800600"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6075" indent="-34607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200" dirty="0">
                <a:solidFill>
                  <a:schemeClr val="tx1"/>
                </a:solidFill>
                <a:sym typeface="Symbol" pitchFamily="18" charset="2"/>
              </a:rPr>
              <a:t> 	Provides notation for OO Modeling</a:t>
            </a:r>
          </a:p>
        </p:txBody>
      </p:sp>
      <p:sp>
        <p:nvSpPr>
          <p:cNvPr id="57" name="Text Box 10"/>
          <p:cNvSpPr txBox="1">
            <a:spLocks noChangeArrowheads="1"/>
          </p:cNvSpPr>
          <p:nvPr/>
        </p:nvSpPr>
        <p:spPr bwMode="auto">
          <a:xfrm>
            <a:off x="762000" y="5257800"/>
            <a:ext cx="8305800"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6075" indent="-34607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200" dirty="0">
                <a:solidFill>
                  <a:schemeClr val="tx1"/>
                </a:solidFill>
                <a:sym typeface="Symbol" pitchFamily="18" charset="2"/>
              </a:rPr>
              <a:t> 	Adopted by the Object Management Group as the industry standard in 1997</a:t>
            </a:r>
          </a:p>
        </p:txBody>
      </p:sp>
      <p:sp>
        <p:nvSpPr>
          <p:cNvPr id="58" name="Text Box 11"/>
          <p:cNvSpPr txBox="1">
            <a:spLocks noChangeArrowheads="1"/>
          </p:cNvSpPr>
          <p:nvPr/>
        </p:nvSpPr>
        <p:spPr bwMode="auto">
          <a:xfrm>
            <a:off x="1143000" y="4648200"/>
            <a:ext cx="44196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92100" indent="-292100">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eaLnBrk="1" hangingPunct="1">
              <a:lnSpc>
                <a:spcPct val="80000"/>
              </a:lnSpc>
              <a:spcBef>
                <a:spcPct val="50000"/>
              </a:spcBef>
              <a:buFontTx/>
              <a:buChar char="•"/>
            </a:pPr>
            <a:r>
              <a:rPr lang="en-US" sz="2200" dirty="0">
                <a:solidFill>
                  <a:schemeClr val="tx1"/>
                </a:solidFill>
              </a:rPr>
              <a:t>Does NOT prescribe a method for developing Systems</a:t>
            </a:r>
          </a:p>
        </p:txBody>
      </p:sp>
      <p:sp>
        <p:nvSpPr>
          <p:cNvPr id="59" name="Text Box 12"/>
          <p:cNvSpPr txBox="1">
            <a:spLocks noChangeArrowheads="1"/>
          </p:cNvSpPr>
          <p:nvPr/>
        </p:nvSpPr>
        <p:spPr bwMode="auto">
          <a:xfrm>
            <a:off x="1143000" y="5888038"/>
            <a:ext cx="76962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92100" indent="-292100">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eaLnBrk="1" hangingPunct="1">
              <a:lnSpc>
                <a:spcPct val="80000"/>
              </a:lnSpc>
              <a:spcBef>
                <a:spcPct val="50000"/>
              </a:spcBef>
              <a:buFontTx/>
              <a:buChar char="•"/>
            </a:pPr>
            <a:r>
              <a:rPr lang="en-US" sz="2200">
                <a:solidFill>
                  <a:schemeClr val="tx1"/>
                </a:solidFill>
              </a:rPr>
              <a:t>Still often referred to as a ‘work in progress’</a:t>
            </a:r>
          </a:p>
        </p:txBody>
      </p:sp>
    </p:spTree>
    <p:extLst>
      <p:ext uri="{BB962C8B-B14F-4D97-AF65-F5344CB8AC3E}">
        <p14:creationId xmlns:p14="http://schemas.microsoft.com/office/powerpoint/2010/main" val="3831575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dissolve">
                                      <p:cBhvr>
                                        <p:cTn id="11" dur="500"/>
                                        <p:tgtEl>
                                          <p:spTgt spid="50"/>
                                        </p:tgtEl>
                                      </p:cBhvr>
                                    </p:animEffect>
                                  </p:childTnLst>
                                </p:cTn>
                              </p:par>
                            </p:childTnLst>
                          </p:cTn>
                        </p:par>
                        <p:par>
                          <p:cTn id="12" fill="hold">
                            <p:stCondLst>
                              <p:cond delay="1500"/>
                            </p:stCondLst>
                            <p:childTnLst>
                              <p:par>
                                <p:cTn id="13" presetID="18" presetClass="entr" presetSubtype="12"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strips(downLeft)">
                                      <p:cBhvr>
                                        <p:cTn id="15" dur="500"/>
                                        <p:tgtEl>
                                          <p:spTgt spid="52"/>
                                        </p:tgtEl>
                                      </p:cBhvr>
                                    </p:animEffect>
                                  </p:childTnLst>
                                </p:cTn>
                              </p:par>
                            </p:childTnLst>
                          </p:cTn>
                        </p:par>
                        <p:par>
                          <p:cTn id="16" fill="hold">
                            <p:stCondLst>
                              <p:cond delay="2000"/>
                            </p:stCondLst>
                            <p:childTnLst>
                              <p:par>
                                <p:cTn id="17" presetID="17" presetClass="entr" presetSubtype="4"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ppt_h/2"/>
                                          </p:val>
                                        </p:tav>
                                        <p:tav tm="100000">
                                          <p:val>
                                            <p:strVal val="#ppt_y"/>
                                          </p:val>
                                        </p:tav>
                                      </p:tavLst>
                                    </p:anim>
                                    <p:anim calcmode="lin" valueType="num">
                                      <p:cBhvr>
                                        <p:cTn id="21" dur="500" fill="hold"/>
                                        <p:tgtEl>
                                          <p:spTgt spid="51"/>
                                        </p:tgtEl>
                                        <p:attrNameLst>
                                          <p:attrName>ppt_w</p:attrName>
                                        </p:attrNameLst>
                                      </p:cBhvr>
                                      <p:tavLst>
                                        <p:tav tm="0">
                                          <p:val>
                                            <p:strVal val="#ppt_w"/>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17"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ppt_x</p:attrName>
                                        </p:attrNameLst>
                                      </p:cBhvr>
                                      <p:tavLst>
                                        <p:tav tm="0">
                                          <p:val>
                                            <p:strVal val="#ppt_x"/>
                                          </p:val>
                                        </p:tav>
                                        <p:tav tm="100000">
                                          <p:val>
                                            <p:strVal val="#ppt_x"/>
                                          </p:val>
                                        </p:tav>
                                      </p:tavLst>
                                    </p:anim>
                                    <p:anim calcmode="lin" valueType="num">
                                      <p:cBhvr>
                                        <p:cTn id="27" dur="500" fill="hold"/>
                                        <p:tgtEl>
                                          <p:spTgt spid="53"/>
                                        </p:tgtEl>
                                        <p:attrNameLst>
                                          <p:attrName>ppt_y</p:attrName>
                                        </p:attrNameLst>
                                      </p:cBhvr>
                                      <p:tavLst>
                                        <p:tav tm="0">
                                          <p:val>
                                            <p:strVal val="#ppt_y+#ppt_h/2"/>
                                          </p:val>
                                        </p:tav>
                                        <p:tav tm="100000">
                                          <p:val>
                                            <p:strVal val="#ppt_y"/>
                                          </p:val>
                                        </p:tav>
                                      </p:tavLst>
                                    </p:anim>
                                    <p:anim calcmode="lin" valueType="num">
                                      <p:cBhvr>
                                        <p:cTn id="28" dur="500" fill="hold"/>
                                        <p:tgtEl>
                                          <p:spTgt spid="53"/>
                                        </p:tgtEl>
                                        <p:attrNameLst>
                                          <p:attrName>ppt_w</p:attrName>
                                        </p:attrNameLst>
                                      </p:cBhvr>
                                      <p:tavLst>
                                        <p:tav tm="0">
                                          <p:val>
                                            <p:strVal val="#ppt_w"/>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7" presetClass="entr" presetSubtype="4"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500" fill="hold"/>
                                        <p:tgtEl>
                                          <p:spTgt spid="54"/>
                                        </p:tgtEl>
                                        <p:attrNameLst>
                                          <p:attrName>ppt_x</p:attrName>
                                        </p:attrNameLst>
                                      </p:cBhvr>
                                      <p:tavLst>
                                        <p:tav tm="0">
                                          <p:val>
                                            <p:strVal val="#ppt_x"/>
                                          </p:val>
                                        </p:tav>
                                        <p:tav tm="100000">
                                          <p:val>
                                            <p:strVal val="#ppt_x"/>
                                          </p:val>
                                        </p:tav>
                                      </p:tavLst>
                                    </p:anim>
                                    <p:anim calcmode="lin" valueType="num">
                                      <p:cBhvr>
                                        <p:cTn id="34" dur="500" fill="hold"/>
                                        <p:tgtEl>
                                          <p:spTgt spid="54"/>
                                        </p:tgtEl>
                                        <p:attrNameLst>
                                          <p:attrName>ppt_y</p:attrName>
                                        </p:attrNameLst>
                                      </p:cBhvr>
                                      <p:tavLst>
                                        <p:tav tm="0">
                                          <p:val>
                                            <p:strVal val="#ppt_y+#ppt_h/2"/>
                                          </p:val>
                                        </p:tav>
                                        <p:tav tm="100000">
                                          <p:val>
                                            <p:strVal val="#ppt_y"/>
                                          </p:val>
                                        </p:tav>
                                      </p:tavLst>
                                    </p:anim>
                                    <p:anim calcmode="lin" valueType="num">
                                      <p:cBhvr>
                                        <p:cTn id="35" dur="500" fill="hold"/>
                                        <p:tgtEl>
                                          <p:spTgt spid="54"/>
                                        </p:tgtEl>
                                        <p:attrNameLst>
                                          <p:attrName>ppt_w</p:attrName>
                                        </p:attrNameLst>
                                      </p:cBhvr>
                                      <p:tavLst>
                                        <p:tav tm="0">
                                          <p:val>
                                            <p:strVal val="#ppt_w"/>
                                          </p:val>
                                        </p:tav>
                                        <p:tav tm="100000">
                                          <p:val>
                                            <p:strVal val="#ppt_w"/>
                                          </p:val>
                                        </p:tav>
                                      </p:tavLst>
                                    </p:anim>
                                    <p:anim calcmode="lin" valueType="num">
                                      <p:cBhvr>
                                        <p:cTn id="36" dur="500" fill="hold"/>
                                        <p:tgtEl>
                                          <p:spTgt spid="5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dissolve">
                                      <p:cBhvr>
                                        <p:cTn id="40" dur="500"/>
                                        <p:tgtEl>
                                          <p:spTgt spid="58"/>
                                        </p:tgtEl>
                                      </p:cBhvr>
                                    </p:animEffect>
                                  </p:childTnLst>
                                </p:cTn>
                              </p:par>
                            </p:childTnLst>
                          </p:cTn>
                        </p:par>
                        <p:par>
                          <p:cTn id="41" fill="hold">
                            <p:stCondLst>
                              <p:cond delay="4000"/>
                            </p:stCondLst>
                            <p:childTnLst>
                              <p:par>
                                <p:cTn id="42" presetID="17" presetClass="entr" presetSubtype="4"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ppt_x</p:attrName>
                                        </p:attrNameLst>
                                      </p:cBhvr>
                                      <p:tavLst>
                                        <p:tav tm="0">
                                          <p:val>
                                            <p:strVal val="#ppt_x"/>
                                          </p:val>
                                        </p:tav>
                                        <p:tav tm="100000">
                                          <p:val>
                                            <p:strVal val="#ppt_x"/>
                                          </p:val>
                                        </p:tav>
                                      </p:tavLst>
                                    </p:anim>
                                    <p:anim calcmode="lin" valueType="num">
                                      <p:cBhvr>
                                        <p:cTn id="45" dur="500" fill="hold"/>
                                        <p:tgtEl>
                                          <p:spTgt spid="57"/>
                                        </p:tgtEl>
                                        <p:attrNameLst>
                                          <p:attrName>ppt_y</p:attrName>
                                        </p:attrNameLst>
                                      </p:cBhvr>
                                      <p:tavLst>
                                        <p:tav tm="0">
                                          <p:val>
                                            <p:strVal val="#ppt_y+#ppt_h/2"/>
                                          </p:val>
                                        </p:tav>
                                        <p:tav tm="100000">
                                          <p:val>
                                            <p:strVal val="#ppt_y"/>
                                          </p:val>
                                        </p:tav>
                                      </p:tavLst>
                                    </p:anim>
                                    <p:anim calcmode="lin" valueType="num">
                                      <p:cBhvr>
                                        <p:cTn id="46" dur="500" fill="hold"/>
                                        <p:tgtEl>
                                          <p:spTgt spid="57"/>
                                        </p:tgtEl>
                                        <p:attrNameLst>
                                          <p:attrName>ppt_w</p:attrName>
                                        </p:attrNameLst>
                                      </p:cBhvr>
                                      <p:tavLst>
                                        <p:tav tm="0">
                                          <p:val>
                                            <p:strVal val="#ppt_w"/>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childTnLst>
                                </p:cTn>
                              </p:par>
                            </p:childTnLst>
                          </p:cTn>
                        </p:par>
                        <p:par>
                          <p:cTn id="48" fill="hold">
                            <p:stCondLst>
                              <p:cond delay="4500"/>
                            </p:stCondLst>
                            <p:childTnLst>
                              <p:par>
                                <p:cTn id="49" presetID="9"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dissolve">
                                      <p:cBhvr>
                                        <p:cTn id="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utoUpdateAnimBg="0"/>
      <p:bldP spid="51" grpId="0" autoUpdateAnimBg="0"/>
      <p:bldP spid="53" grpId="0" autoUpdateAnimBg="0"/>
      <p:bldP spid="54" grpId="0" autoUpdateAnimBg="0"/>
      <p:bldP spid="57" grpId="0" autoUpdateAnimBg="0"/>
      <p:bldP spid="58" grpId="0" autoUpdateAnimBg="0"/>
      <p:bldP spid="5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685800" y="634425"/>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3200" i="1" dirty="0" smtClean="0">
                <a:solidFill>
                  <a:srgbClr val="C00000"/>
                </a:solidFill>
                <a:latin typeface="+mn-lt"/>
                <a:sym typeface="Symbol" pitchFamily="18" charset="2"/>
              </a:rPr>
              <a:t>Yet Another </a:t>
            </a:r>
            <a:r>
              <a:rPr lang="en-US" sz="3200" dirty="0" smtClean="0">
                <a:solidFill>
                  <a:srgbClr val="C00000"/>
                </a:solidFill>
                <a:latin typeface="+mn-lt"/>
                <a:sym typeface="Symbol" pitchFamily="18" charset="2"/>
              </a:rPr>
              <a:t>Notation Method</a:t>
            </a:r>
            <a:endParaRPr lang="en-US" sz="3200" dirty="0">
              <a:solidFill>
                <a:srgbClr val="C00000"/>
              </a:solidFill>
              <a:latin typeface="+mn-lt"/>
            </a:endParaRPr>
          </a:p>
        </p:txBody>
      </p:sp>
      <p:sp>
        <p:nvSpPr>
          <p:cNvPr id="3" name="Slide Number Placeholder 2"/>
          <p:cNvSpPr>
            <a:spLocks noGrp="1"/>
          </p:cNvSpPr>
          <p:nvPr>
            <p:ph type="sldNum" sz="quarter" idx="12"/>
          </p:nvPr>
        </p:nvSpPr>
        <p:spPr>
          <a:xfrm>
            <a:off x="7010400" y="152400"/>
            <a:ext cx="1905000" cy="457200"/>
          </a:xfrm>
        </p:spPr>
        <p:txBody>
          <a:bodyPr/>
          <a:lstStyle/>
          <a:p>
            <a:fld id="{8AC56D48-9345-4BDE-BA0B-FB696AD706A2}" type="slidenum">
              <a:rPr lang="en-US" smtClean="0"/>
              <a:t>43</a:t>
            </a:fld>
            <a:endParaRPr lang="en-US" dirty="0"/>
          </a:p>
        </p:txBody>
      </p:sp>
      <p:sp>
        <p:nvSpPr>
          <p:cNvPr id="47" name="Title 1"/>
          <p:cNvSpPr txBox="1">
            <a:spLocks/>
          </p:cNvSpPr>
          <p:nvPr/>
        </p:nvSpPr>
        <p:spPr bwMode="auto">
          <a:xfrm>
            <a:off x="838200" y="-187159"/>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61" name="Text Box 3"/>
          <p:cNvSpPr txBox="1">
            <a:spLocks noChangeArrowheads="1"/>
          </p:cNvSpPr>
          <p:nvPr/>
        </p:nvSpPr>
        <p:spPr bwMode="auto">
          <a:xfrm>
            <a:off x="762000" y="1293813"/>
            <a:ext cx="8458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600" dirty="0">
                <a:solidFill>
                  <a:schemeClr val="tx1"/>
                </a:solidFill>
              </a:rPr>
              <a:t>In UML, we might represent our </a:t>
            </a:r>
            <a:r>
              <a:rPr lang="en-US" sz="2600" dirty="0" smtClean="0">
                <a:solidFill>
                  <a:schemeClr val="tx1"/>
                </a:solidFill>
              </a:rPr>
              <a:t>relationship as</a:t>
            </a:r>
            <a:r>
              <a:rPr lang="en-US" sz="2600" dirty="0">
                <a:solidFill>
                  <a:schemeClr val="tx1"/>
                </a:solidFill>
              </a:rPr>
              <a:t>:</a:t>
            </a:r>
          </a:p>
        </p:txBody>
      </p:sp>
      <p:grpSp>
        <p:nvGrpSpPr>
          <p:cNvPr id="62" name="Group 4"/>
          <p:cNvGrpSpPr>
            <a:grpSpLocks/>
          </p:cNvGrpSpPr>
          <p:nvPr/>
        </p:nvGrpSpPr>
        <p:grpSpPr bwMode="auto">
          <a:xfrm>
            <a:off x="914400" y="1931988"/>
            <a:ext cx="1447800" cy="1725612"/>
            <a:chOff x="336" y="1575"/>
            <a:chExt cx="912" cy="1087"/>
          </a:xfrm>
        </p:grpSpPr>
        <p:sp>
          <p:nvSpPr>
            <p:cNvPr id="63" name="Text Box 5"/>
            <p:cNvSpPr txBox="1">
              <a:spLocks noChangeArrowheads="1"/>
            </p:cNvSpPr>
            <p:nvPr/>
          </p:nvSpPr>
          <p:spPr bwMode="auto">
            <a:xfrm>
              <a:off x="336" y="1575"/>
              <a:ext cx="912" cy="20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27432" tIns="9144" rIns="27432" bIns="9144">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Customer</a:t>
              </a:r>
              <a:endParaRPr lang="en-US" sz="2000" dirty="0">
                <a:solidFill>
                  <a:schemeClr val="tx1"/>
                </a:solidFill>
              </a:endParaRPr>
            </a:p>
          </p:txBody>
        </p:sp>
        <p:sp>
          <p:nvSpPr>
            <p:cNvPr id="64" name="Text Box 6"/>
            <p:cNvSpPr txBox="1">
              <a:spLocks noChangeArrowheads="1"/>
            </p:cNvSpPr>
            <p:nvPr/>
          </p:nvSpPr>
          <p:spPr bwMode="auto">
            <a:xfrm>
              <a:off x="336" y="1790"/>
              <a:ext cx="912" cy="872"/>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27432" tIns="27432" rIns="27432" bIns="27432">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buFontTx/>
                <a:buChar char="•"/>
              </a:pPr>
              <a:r>
                <a:rPr lang="en-US" sz="1800" dirty="0">
                  <a:solidFill>
                    <a:schemeClr val="tx1"/>
                  </a:solidFill>
                </a:rPr>
                <a:t> </a:t>
              </a:r>
              <a:r>
                <a:rPr lang="en-US" sz="1800" dirty="0" err="1" smtClean="0">
                  <a:solidFill>
                    <a:schemeClr val="tx1"/>
                  </a:solidFill>
                </a:rPr>
                <a:t>CustID</a:t>
              </a:r>
              <a:endParaRPr lang="en-US" sz="1800" dirty="0">
                <a:solidFill>
                  <a:schemeClr val="tx1"/>
                </a:solidFill>
              </a:endParaRPr>
            </a:p>
            <a:p>
              <a:pPr>
                <a:lnSpc>
                  <a:spcPct val="80000"/>
                </a:lnSpc>
              </a:pPr>
              <a:r>
                <a:rPr lang="en-US" sz="1800" dirty="0">
                  <a:solidFill>
                    <a:schemeClr val="tx1"/>
                  </a:solidFill>
                </a:rPr>
                <a:t>  Name</a:t>
              </a:r>
            </a:p>
            <a:p>
              <a:pPr>
                <a:lnSpc>
                  <a:spcPct val="80000"/>
                </a:lnSpc>
              </a:pPr>
              <a:r>
                <a:rPr lang="en-US" sz="1800" dirty="0" smtClean="0">
                  <a:solidFill>
                    <a:schemeClr val="tx1"/>
                  </a:solidFill>
                </a:rPr>
                <a:t>  Street</a:t>
              </a:r>
              <a:endParaRPr lang="en-US" sz="1800" dirty="0">
                <a:solidFill>
                  <a:schemeClr val="tx1"/>
                </a:solidFill>
              </a:endParaRPr>
            </a:p>
            <a:p>
              <a:pPr>
                <a:lnSpc>
                  <a:spcPct val="80000"/>
                </a:lnSpc>
              </a:pPr>
              <a:r>
                <a:rPr lang="en-US" sz="1800" dirty="0">
                  <a:solidFill>
                    <a:schemeClr val="tx1"/>
                  </a:solidFill>
                </a:rPr>
                <a:t>  City</a:t>
              </a:r>
            </a:p>
            <a:p>
              <a:pPr>
                <a:lnSpc>
                  <a:spcPct val="80000"/>
                </a:lnSpc>
              </a:pPr>
              <a:r>
                <a:rPr lang="en-US" sz="1800" dirty="0">
                  <a:solidFill>
                    <a:schemeClr val="tx1"/>
                  </a:solidFill>
                </a:rPr>
                <a:t>  State</a:t>
              </a:r>
            </a:p>
            <a:p>
              <a:pPr>
                <a:lnSpc>
                  <a:spcPct val="80000"/>
                </a:lnSpc>
              </a:pPr>
              <a:r>
                <a:rPr lang="en-US" sz="1800" dirty="0">
                  <a:solidFill>
                    <a:schemeClr val="tx1"/>
                  </a:solidFill>
                </a:rPr>
                <a:t>  </a:t>
              </a:r>
              <a:r>
                <a:rPr lang="en-US" sz="1800" dirty="0" err="1">
                  <a:solidFill>
                    <a:schemeClr val="tx1"/>
                  </a:solidFill>
                </a:rPr>
                <a:t>Zipcode</a:t>
              </a:r>
              <a:endParaRPr lang="en-US" sz="1800" dirty="0">
                <a:solidFill>
                  <a:schemeClr val="tx1"/>
                </a:solidFill>
              </a:endParaRPr>
            </a:p>
          </p:txBody>
        </p:sp>
      </p:grpSp>
      <p:grpSp>
        <p:nvGrpSpPr>
          <p:cNvPr id="65" name="Group 7"/>
          <p:cNvGrpSpPr>
            <a:grpSpLocks/>
          </p:cNvGrpSpPr>
          <p:nvPr/>
        </p:nvGrpSpPr>
        <p:grpSpPr bwMode="auto">
          <a:xfrm>
            <a:off x="3365500" y="2479674"/>
            <a:ext cx="1447800" cy="835026"/>
            <a:chOff x="336" y="1575"/>
            <a:chExt cx="912" cy="526"/>
          </a:xfrm>
        </p:grpSpPr>
        <p:sp>
          <p:nvSpPr>
            <p:cNvPr id="66" name="Text Box 8"/>
            <p:cNvSpPr txBox="1">
              <a:spLocks noChangeArrowheads="1"/>
            </p:cNvSpPr>
            <p:nvPr/>
          </p:nvSpPr>
          <p:spPr bwMode="auto">
            <a:xfrm>
              <a:off x="336" y="1575"/>
              <a:ext cx="912" cy="20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27432" tIns="9144" rIns="27432" bIns="9144">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Orders</a:t>
              </a:r>
              <a:endParaRPr lang="en-US" sz="2000" dirty="0">
                <a:solidFill>
                  <a:schemeClr val="tx1"/>
                </a:solidFill>
              </a:endParaRPr>
            </a:p>
          </p:txBody>
        </p:sp>
        <p:sp>
          <p:nvSpPr>
            <p:cNvPr id="67" name="Text Box 9"/>
            <p:cNvSpPr txBox="1">
              <a:spLocks noChangeArrowheads="1"/>
            </p:cNvSpPr>
            <p:nvPr/>
          </p:nvSpPr>
          <p:spPr bwMode="auto">
            <a:xfrm>
              <a:off x="336" y="1787"/>
              <a:ext cx="912" cy="314"/>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27432" tIns="27432" rIns="27432" bIns="27432">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buFontTx/>
                <a:buChar char="•"/>
              </a:pPr>
              <a:r>
                <a:rPr lang="en-US" sz="1800" dirty="0">
                  <a:solidFill>
                    <a:schemeClr val="tx1"/>
                  </a:solidFill>
                </a:rPr>
                <a:t> </a:t>
              </a:r>
              <a:r>
                <a:rPr lang="en-US" sz="1800" dirty="0" err="1" smtClean="0">
                  <a:solidFill>
                    <a:schemeClr val="tx1"/>
                  </a:solidFill>
                </a:rPr>
                <a:t>OrdID</a:t>
              </a:r>
              <a:endParaRPr lang="en-US" sz="1800" dirty="0">
                <a:solidFill>
                  <a:schemeClr val="tx1"/>
                </a:solidFill>
              </a:endParaRPr>
            </a:p>
            <a:p>
              <a:pPr>
                <a:lnSpc>
                  <a:spcPct val="80000"/>
                </a:lnSpc>
              </a:pPr>
              <a:r>
                <a:rPr lang="en-US" sz="1800" dirty="0" smtClean="0">
                  <a:solidFill>
                    <a:schemeClr val="tx1"/>
                  </a:solidFill>
                </a:rPr>
                <a:t>~</a:t>
              </a:r>
              <a:r>
                <a:rPr lang="en-US" sz="1800" dirty="0" err="1" smtClean="0">
                  <a:solidFill>
                    <a:schemeClr val="tx1"/>
                  </a:solidFill>
                </a:rPr>
                <a:t>CustID</a:t>
              </a:r>
              <a:r>
                <a:rPr lang="en-US" sz="1800" dirty="0" smtClean="0">
                  <a:solidFill>
                    <a:schemeClr val="tx1"/>
                  </a:solidFill>
                </a:rPr>
                <a:t> </a:t>
              </a:r>
              <a:endParaRPr lang="en-US" sz="1800" dirty="0">
                <a:solidFill>
                  <a:schemeClr val="tx1"/>
                </a:solidFill>
              </a:endParaRPr>
            </a:p>
          </p:txBody>
        </p:sp>
      </p:grpSp>
      <p:grpSp>
        <p:nvGrpSpPr>
          <p:cNvPr id="68" name="Group 13"/>
          <p:cNvGrpSpPr>
            <a:grpSpLocks/>
          </p:cNvGrpSpPr>
          <p:nvPr/>
        </p:nvGrpSpPr>
        <p:grpSpPr bwMode="auto">
          <a:xfrm>
            <a:off x="6184900" y="2398712"/>
            <a:ext cx="1447800" cy="839788"/>
            <a:chOff x="336" y="1575"/>
            <a:chExt cx="912" cy="529"/>
          </a:xfrm>
        </p:grpSpPr>
        <p:sp>
          <p:nvSpPr>
            <p:cNvPr id="69" name="Text Box 14"/>
            <p:cNvSpPr txBox="1">
              <a:spLocks noChangeArrowheads="1"/>
            </p:cNvSpPr>
            <p:nvPr/>
          </p:nvSpPr>
          <p:spPr bwMode="auto">
            <a:xfrm>
              <a:off x="336" y="1575"/>
              <a:ext cx="912" cy="20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27432" tIns="9144" rIns="27432" bIns="9144">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Parts</a:t>
              </a:r>
              <a:endParaRPr lang="en-US" sz="2000" dirty="0">
                <a:solidFill>
                  <a:schemeClr val="tx1"/>
                </a:solidFill>
              </a:endParaRPr>
            </a:p>
          </p:txBody>
        </p:sp>
        <p:sp>
          <p:nvSpPr>
            <p:cNvPr id="70" name="Text Box 15"/>
            <p:cNvSpPr txBox="1">
              <a:spLocks noChangeArrowheads="1"/>
            </p:cNvSpPr>
            <p:nvPr/>
          </p:nvSpPr>
          <p:spPr bwMode="auto">
            <a:xfrm>
              <a:off x="336" y="1790"/>
              <a:ext cx="912" cy="314"/>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27432" tIns="27432" rIns="27432" bIns="27432">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buFontTx/>
                <a:buChar char="•"/>
              </a:pPr>
              <a:r>
                <a:rPr lang="en-US" sz="1800" dirty="0">
                  <a:solidFill>
                    <a:schemeClr val="tx1"/>
                  </a:solidFill>
                </a:rPr>
                <a:t>  </a:t>
              </a:r>
              <a:r>
                <a:rPr lang="en-US" sz="1800" dirty="0" err="1" smtClean="0">
                  <a:solidFill>
                    <a:schemeClr val="tx1"/>
                  </a:solidFill>
                </a:rPr>
                <a:t>PartID</a:t>
              </a:r>
              <a:endParaRPr lang="en-US" sz="1800" dirty="0">
                <a:solidFill>
                  <a:schemeClr val="tx1"/>
                </a:solidFill>
              </a:endParaRPr>
            </a:p>
            <a:p>
              <a:pPr>
                <a:lnSpc>
                  <a:spcPct val="80000"/>
                </a:lnSpc>
              </a:pPr>
              <a:r>
                <a:rPr lang="en-US" sz="1800" dirty="0" smtClean="0">
                  <a:solidFill>
                    <a:schemeClr val="tx1"/>
                  </a:solidFill>
                </a:rPr>
                <a:t>x </a:t>
              </a:r>
              <a:r>
                <a:rPr lang="en-US" sz="1800" dirty="0">
                  <a:solidFill>
                    <a:schemeClr val="tx1"/>
                  </a:solidFill>
                </a:rPr>
                <a:t>Others</a:t>
              </a:r>
            </a:p>
          </p:txBody>
        </p:sp>
      </p:grpSp>
      <p:grpSp>
        <p:nvGrpSpPr>
          <p:cNvPr id="71" name="Group 42"/>
          <p:cNvGrpSpPr>
            <a:grpSpLocks/>
          </p:cNvGrpSpPr>
          <p:nvPr/>
        </p:nvGrpSpPr>
        <p:grpSpPr bwMode="auto">
          <a:xfrm>
            <a:off x="4660900" y="2324100"/>
            <a:ext cx="1524000" cy="1009650"/>
            <a:chOff x="3888" y="1392"/>
            <a:chExt cx="576" cy="636"/>
          </a:xfrm>
        </p:grpSpPr>
        <p:sp>
          <p:nvSpPr>
            <p:cNvPr id="72" name="Line 19"/>
            <p:cNvSpPr>
              <a:spLocks noChangeShapeType="1"/>
            </p:cNvSpPr>
            <p:nvPr/>
          </p:nvSpPr>
          <p:spPr bwMode="auto">
            <a:xfrm flipH="1">
              <a:off x="3936" y="1728"/>
              <a:ext cx="52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3" name="Text Box 23"/>
            <p:cNvSpPr txBox="1">
              <a:spLocks noChangeArrowheads="1"/>
            </p:cNvSpPr>
            <p:nvPr/>
          </p:nvSpPr>
          <p:spPr bwMode="auto">
            <a:xfrm>
              <a:off x="3888" y="1392"/>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Contain</a:t>
              </a:r>
              <a:endParaRPr lang="en-US" sz="2000" dirty="0">
                <a:solidFill>
                  <a:schemeClr val="tx1"/>
                </a:solidFill>
              </a:endParaRPr>
            </a:p>
          </p:txBody>
        </p:sp>
        <p:sp>
          <p:nvSpPr>
            <p:cNvPr id="74" name="Text Box 26"/>
            <p:cNvSpPr txBox="1">
              <a:spLocks noChangeArrowheads="1"/>
            </p:cNvSpPr>
            <p:nvPr/>
          </p:nvSpPr>
          <p:spPr bwMode="auto">
            <a:xfrm>
              <a:off x="4033" y="1776"/>
              <a:ext cx="28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smtClean="0">
                  <a:solidFill>
                    <a:schemeClr val="tx1"/>
                  </a:solidFill>
                </a:rPr>
                <a:t>* .. *</a:t>
              </a:r>
              <a:endParaRPr lang="en-US" sz="2000" dirty="0">
                <a:solidFill>
                  <a:schemeClr val="tx1"/>
                </a:solidFill>
              </a:endParaRPr>
            </a:p>
          </p:txBody>
        </p:sp>
        <p:sp>
          <p:nvSpPr>
            <p:cNvPr id="75" name="AutoShape 37"/>
            <p:cNvSpPr>
              <a:spLocks noChangeArrowheads="1"/>
            </p:cNvSpPr>
            <p:nvPr/>
          </p:nvSpPr>
          <p:spPr bwMode="auto">
            <a:xfrm flipH="1">
              <a:off x="4128" y="1872"/>
              <a:ext cx="96" cy="48"/>
            </a:xfrm>
            <a:prstGeom prst="homePlate">
              <a:avLst>
                <a:gd name="adj" fmla="val 141667"/>
              </a:avLst>
            </a:prstGeom>
            <a:solidFill>
              <a:srgbClr val="FFFFFF"/>
            </a:solidFill>
            <a:ln w="25400">
              <a:solidFill>
                <a:srgbClr val="FFFFFF"/>
              </a:solidFill>
              <a:miter lim="800000"/>
              <a:headEnd type="none" w="sm" len="sm"/>
              <a:tailEnd type="none" w="sm" len="sm"/>
            </a:ln>
          </p:spPr>
          <p:txBody>
            <a:bodyPr wrap="none" anchor="ctr"/>
            <a:lstStyle/>
            <a:p>
              <a:endParaRPr lang="en-US"/>
            </a:p>
          </p:txBody>
        </p:sp>
      </p:grpSp>
      <p:grpSp>
        <p:nvGrpSpPr>
          <p:cNvPr id="76" name="Group 40"/>
          <p:cNvGrpSpPr>
            <a:grpSpLocks/>
          </p:cNvGrpSpPr>
          <p:nvPr/>
        </p:nvGrpSpPr>
        <p:grpSpPr bwMode="auto">
          <a:xfrm>
            <a:off x="2298700" y="2357439"/>
            <a:ext cx="1066800" cy="881063"/>
            <a:chOff x="1152" y="1392"/>
            <a:chExt cx="672" cy="555"/>
          </a:xfrm>
        </p:grpSpPr>
        <p:sp>
          <p:nvSpPr>
            <p:cNvPr id="77" name="Line 16"/>
            <p:cNvSpPr>
              <a:spLocks noChangeShapeType="1"/>
            </p:cNvSpPr>
            <p:nvPr/>
          </p:nvSpPr>
          <p:spPr bwMode="auto">
            <a:xfrm>
              <a:off x="1200" y="1728"/>
              <a:ext cx="624"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8" name="Text Box 21"/>
            <p:cNvSpPr txBox="1">
              <a:spLocks noChangeArrowheads="1"/>
            </p:cNvSpPr>
            <p:nvPr/>
          </p:nvSpPr>
          <p:spPr bwMode="auto">
            <a:xfrm>
              <a:off x="1152" y="1392"/>
              <a:ext cx="67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Places</a:t>
              </a:r>
              <a:endParaRPr lang="en-US" sz="2000" dirty="0">
                <a:solidFill>
                  <a:schemeClr val="tx1"/>
                </a:solidFill>
              </a:endParaRPr>
            </a:p>
          </p:txBody>
        </p:sp>
        <p:sp>
          <p:nvSpPr>
            <p:cNvPr id="79" name="Text Box 24"/>
            <p:cNvSpPr txBox="1">
              <a:spLocks noChangeArrowheads="1"/>
            </p:cNvSpPr>
            <p:nvPr/>
          </p:nvSpPr>
          <p:spPr bwMode="auto">
            <a:xfrm>
              <a:off x="1248" y="1695"/>
              <a:ext cx="57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1 .. *</a:t>
              </a:r>
              <a:endParaRPr lang="en-US" sz="2000" dirty="0">
                <a:solidFill>
                  <a:schemeClr val="tx1"/>
                </a:solidFill>
              </a:endParaRPr>
            </a:p>
          </p:txBody>
        </p:sp>
      </p:grpSp>
      <p:sp>
        <p:nvSpPr>
          <p:cNvPr id="80" name="Text Box 44"/>
          <p:cNvSpPr txBox="1">
            <a:spLocks noChangeArrowheads="1"/>
          </p:cNvSpPr>
          <p:nvPr/>
        </p:nvSpPr>
        <p:spPr bwMode="auto">
          <a:xfrm>
            <a:off x="685800" y="3962400"/>
            <a:ext cx="41529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smtClean="0">
                <a:solidFill>
                  <a:schemeClr val="tx1"/>
                </a:solidFill>
                <a:latin typeface="+mn-lt"/>
              </a:rPr>
              <a:t>Relationship Notation:</a:t>
            </a:r>
            <a:endParaRPr lang="en-US" sz="2000" dirty="0">
              <a:solidFill>
                <a:schemeClr val="tx1"/>
              </a:solidFill>
              <a:latin typeface="+mn-lt"/>
            </a:endParaRPr>
          </a:p>
          <a:p>
            <a:pPr marL="682625" lvl="0" indent="-682625">
              <a:tabLst>
                <a:tab pos="682625" algn="l"/>
              </a:tabLst>
            </a:pPr>
            <a:r>
              <a:rPr lang="en-US" sz="2000" b="0" dirty="0" smtClean="0">
                <a:latin typeface="+mn-lt"/>
              </a:rPr>
              <a:t>1 	One </a:t>
            </a:r>
            <a:r>
              <a:rPr lang="en-US" sz="2000" b="0" dirty="0">
                <a:latin typeface="+mn-lt"/>
              </a:rPr>
              <a:t>and only one</a:t>
            </a:r>
          </a:p>
          <a:p>
            <a:pPr marL="682625" indent="-682625">
              <a:tabLst>
                <a:tab pos="682625" algn="l"/>
              </a:tabLst>
            </a:pPr>
            <a:r>
              <a:rPr lang="en-US" sz="2000" b="0" dirty="0" smtClean="0">
                <a:latin typeface="+mn-lt"/>
              </a:rPr>
              <a:t>*</a:t>
            </a:r>
            <a:r>
              <a:rPr lang="en-US" sz="2000" b="0" dirty="0">
                <a:latin typeface="+mn-lt"/>
              </a:rPr>
              <a:t> </a:t>
            </a:r>
            <a:r>
              <a:rPr lang="en-US" sz="2000" b="0" dirty="0" smtClean="0">
                <a:latin typeface="+mn-lt"/>
              </a:rPr>
              <a:t>     	Any </a:t>
            </a:r>
            <a:r>
              <a:rPr lang="en-US" sz="2000" b="0" dirty="0">
                <a:latin typeface="+mn-lt"/>
              </a:rPr>
              <a:t>number from 0 to infinity</a:t>
            </a:r>
          </a:p>
          <a:p>
            <a:pPr marL="682625" indent="-682625">
              <a:tabLst>
                <a:tab pos="682625" algn="l"/>
              </a:tabLst>
            </a:pPr>
            <a:r>
              <a:rPr lang="en-US" sz="2000" b="0" dirty="0">
                <a:latin typeface="+mn-lt"/>
              </a:rPr>
              <a:t>0..</a:t>
            </a:r>
            <a:r>
              <a:rPr lang="en-US" sz="2000" b="0" dirty="0" smtClean="0">
                <a:latin typeface="+mn-lt"/>
              </a:rPr>
              <a:t>1 	Either </a:t>
            </a:r>
            <a:r>
              <a:rPr lang="en-US" sz="2000" b="0" dirty="0">
                <a:latin typeface="+mn-lt"/>
              </a:rPr>
              <a:t>0 or 1</a:t>
            </a:r>
          </a:p>
          <a:p>
            <a:pPr marL="682625" indent="-682625">
              <a:tabLst>
                <a:tab pos="682625" algn="l"/>
              </a:tabLst>
            </a:pPr>
            <a:r>
              <a:rPr lang="en-US" sz="2000" b="0" dirty="0" err="1">
                <a:latin typeface="+mn-lt"/>
              </a:rPr>
              <a:t>n..</a:t>
            </a:r>
            <a:r>
              <a:rPr lang="en-US" sz="2000" b="0" dirty="0" err="1" smtClean="0">
                <a:latin typeface="+mn-lt"/>
              </a:rPr>
              <a:t>m</a:t>
            </a:r>
            <a:r>
              <a:rPr lang="en-US" sz="2000" b="0" dirty="0">
                <a:latin typeface="+mn-lt"/>
              </a:rPr>
              <a:t> </a:t>
            </a:r>
            <a:r>
              <a:rPr lang="en-US" sz="2000" b="0" dirty="0" smtClean="0">
                <a:latin typeface="+mn-lt"/>
              </a:rPr>
              <a:t> 	Any </a:t>
            </a:r>
            <a:r>
              <a:rPr lang="en-US" sz="2000" b="0" dirty="0">
                <a:latin typeface="+mn-lt"/>
              </a:rPr>
              <a:t>number in the range n to m inclusive</a:t>
            </a:r>
          </a:p>
          <a:p>
            <a:pPr marL="682625" indent="-682625">
              <a:tabLst>
                <a:tab pos="682625" algn="l"/>
              </a:tabLst>
            </a:pPr>
            <a:r>
              <a:rPr lang="en-US" sz="2000" b="0" dirty="0">
                <a:latin typeface="+mn-lt"/>
              </a:rPr>
              <a:t>1</a:t>
            </a:r>
            <a:r>
              <a:rPr lang="en-US" sz="2000" b="0" dirty="0" smtClean="0">
                <a:latin typeface="+mn-lt"/>
              </a:rPr>
              <a:t>..*	Any </a:t>
            </a:r>
            <a:r>
              <a:rPr lang="en-US" sz="2000" b="0" dirty="0">
                <a:latin typeface="+mn-lt"/>
              </a:rPr>
              <a:t>positive integer</a:t>
            </a:r>
          </a:p>
        </p:txBody>
      </p:sp>
      <p:sp>
        <p:nvSpPr>
          <p:cNvPr id="81" name="Text Box 44"/>
          <p:cNvSpPr txBox="1">
            <a:spLocks noChangeArrowheads="1"/>
          </p:cNvSpPr>
          <p:nvPr/>
        </p:nvSpPr>
        <p:spPr bwMode="auto">
          <a:xfrm>
            <a:off x="5372100" y="3962400"/>
            <a:ext cx="3238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dirty="0" smtClean="0">
                <a:solidFill>
                  <a:schemeClr val="tx1"/>
                </a:solidFill>
                <a:latin typeface="+mn-lt"/>
              </a:rPr>
              <a:t>Attribute Notation:</a:t>
            </a:r>
            <a:endParaRPr lang="en-US" sz="2000" dirty="0">
              <a:solidFill>
                <a:schemeClr val="tx1"/>
              </a:solidFill>
              <a:latin typeface="+mn-lt"/>
            </a:endParaRPr>
          </a:p>
          <a:p>
            <a:pPr marL="682625" lvl="0" indent="-682625">
              <a:tabLst>
                <a:tab pos="406400" algn="l"/>
              </a:tabLst>
            </a:pPr>
            <a:r>
              <a:rPr lang="en-US" sz="2000" b="0" dirty="0">
                <a:latin typeface="+mn-lt"/>
              </a:rPr>
              <a:t>•   	</a:t>
            </a:r>
            <a:r>
              <a:rPr lang="en-US" sz="2000" b="0" dirty="0" smtClean="0">
                <a:latin typeface="+mn-lt"/>
              </a:rPr>
              <a:t>Primary </a:t>
            </a:r>
            <a:r>
              <a:rPr lang="en-US" sz="2000" b="0" dirty="0">
                <a:latin typeface="+mn-lt"/>
              </a:rPr>
              <a:t>Key</a:t>
            </a:r>
          </a:p>
          <a:p>
            <a:pPr marL="682625" lvl="0" indent="-682625">
              <a:tabLst>
                <a:tab pos="406400" algn="l"/>
              </a:tabLst>
            </a:pPr>
            <a:r>
              <a:rPr lang="en-US" sz="2000" b="0" dirty="0">
                <a:latin typeface="+mn-lt"/>
              </a:rPr>
              <a:t>~  </a:t>
            </a:r>
            <a:r>
              <a:rPr lang="en-US" sz="2000" b="0" dirty="0" smtClean="0">
                <a:latin typeface="+mn-lt"/>
              </a:rPr>
              <a:t>	Foreign </a:t>
            </a:r>
            <a:r>
              <a:rPr lang="en-US" sz="2000" b="0" dirty="0">
                <a:latin typeface="+mn-lt"/>
              </a:rPr>
              <a:t>Key</a:t>
            </a:r>
          </a:p>
          <a:p>
            <a:pPr marL="682625" lvl="0" indent="-682625">
              <a:tabLst>
                <a:tab pos="406400" algn="l"/>
              </a:tabLst>
            </a:pPr>
            <a:r>
              <a:rPr lang="en-US" sz="2000" b="0" dirty="0">
                <a:latin typeface="+mn-lt"/>
              </a:rPr>
              <a:t>x  </a:t>
            </a:r>
            <a:r>
              <a:rPr lang="en-US" sz="2000" b="0" dirty="0" smtClean="0">
                <a:latin typeface="+mn-lt"/>
              </a:rPr>
              <a:t>	Composite </a:t>
            </a:r>
            <a:r>
              <a:rPr lang="en-US" sz="2000" b="0" dirty="0">
                <a:latin typeface="+mn-lt"/>
              </a:rPr>
              <a:t>Attribute</a:t>
            </a:r>
          </a:p>
        </p:txBody>
      </p:sp>
    </p:spTree>
    <p:extLst>
      <p:ext uri="{BB962C8B-B14F-4D97-AF65-F5344CB8AC3E}">
        <p14:creationId xmlns:p14="http://schemas.microsoft.com/office/powerpoint/2010/main" val="99817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45763"/>
                                        </p:tgtEl>
                                        <p:attrNameLst>
                                          <p:attrName>style.visibility</p:attrName>
                                        </p:attrNameLst>
                                      </p:cBhvr>
                                      <p:to>
                                        <p:strVal val="visible"/>
                                      </p:to>
                                    </p:set>
                                    <p:anim calcmode="lin" valueType="num">
                                      <p:cBhvr>
                                        <p:cTn id="7" dur="500" fill="hold"/>
                                        <p:tgtEl>
                                          <p:spTgt spid="245763"/>
                                        </p:tgtEl>
                                        <p:attrNameLst>
                                          <p:attrName>ppt_x</p:attrName>
                                        </p:attrNameLst>
                                      </p:cBhvr>
                                      <p:tavLst>
                                        <p:tav tm="0">
                                          <p:val>
                                            <p:strVal val="#ppt_x"/>
                                          </p:val>
                                        </p:tav>
                                        <p:tav tm="100000">
                                          <p:val>
                                            <p:strVal val="#ppt_x"/>
                                          </p:val>
                                        </p:tav>
                                      </p:tavLst>
                                    </p:anim>
                                    <p:anim calcmode="lin" valueType="num">
                                      <p:cBhvr>
                                        <p:cTn id="8" dur="500" fill="hold"/>
                                        <p:tgtEl>
                                          <p:spTgt spid="245763"/>
                                        </p:tgtEl>
                                        <p:attrNameLst>
                                          <p:attrName>ppt_y</p:attrName>
                                        </p:attrNameLst>
                                      </p:cBhvr>
                                      <p:tavLst>
                                        <p:tav tm="0">
                                          <p:val>
                                            <p:strVal val="#ppt_y+#ppt_h/2"/>
                                          </p:val>
                                        </p:tav>
                                        <p:tav tm="100000">
                                          <p:val>
                                            <p:strVal val="#ppt_y"/>
                                          </p:val>
                                        </p:tav>
                                      </p:tavLst>
                                    </p:anim>
                                    <p:anim calcmode="lin" valueType="num">
                                      <p:cBhvr>
                                        <p:cTn id="9" dur="500" fill="hold"/>
                                        <p:tgtEl>
                                          <p:spTgt spid="245763"/>
                                        </p:tgtEl>
                                        <p:attrNameLst>
                                          <p:attrName>ppt_w</p:attrName>
                                        </p:attrNameLst>
                                      </p:cBhvr>
                                      <p:tavLst>
                                        <p:tav tm="0">
                                          <p:val>
                                            <p:strVal val="#ppt_w"/>
                                          </p:val>
                                        </p:tav>
                                        <p:tav tm="100000">
                                          <p:val>
                                            <p:strVal val="#ppt_w"/>
                                          </p:val>
                                        </p:tav>
                                      </p:tavLst>
                                    </p:anim>
                                    <p:anim calcmode="lin" valueType="num">
                                      <p:cBhvr>
                                        <p:cTn id="10" dur="500" fill="hold"/>
                                        <p:tgtEl>
                                          <p:spTgt spid="245763"/>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wipe(up)">
                                      <p:cBhvr>
                                        <p:cTn id="14" dur="1000"/>
                                        <p:tgtEl>
                                          <p:spTgt spid="61"/>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1000"/>
                                        <p:tgtEl>
                                          <p:spTgt spid="76"/>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up)">
                                      <p:cBhvr>
                                        <p:cTn id="26" dur="500"/>
                                        <p:tgtEl>
                                          <p:spTgt spid="65"/>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left)">
                                      <p:cBhvr>
                                        <p:cTn id="30" dur="500"/>
                                        <p:tgtEl>
                                          <p:spTgt spid="71"/>
                                        </p:tgtEl>
                                      </p:cBhvr>
                                    </p:animEffect>
                                  </p:childTnLst>
                                </p:cTn>
                              </p:par>
                              <p:par>
                                <p:cTn id="31" presetID="22" presetClass="entr" presetSubtype="8"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1" fill="hold" grpId="0" nodeType="withEffect">
                                  <p:stCondLst>
                                    <p:cond delay="1000"/>
                                  </p:stCondLst>
                                  <p:childTnLst>
                                    <p:set>
                                      <p:cBhvr>
                                        <p:cTn id="35" dur="1" fill="hold">
                                          <p:stCondLst>
                                            <p:cond delay="0"/>
                                          </p:stCondLst>
                                        </p:cTn>
                                        <p:tgtEl>
                                          <p:spTgt spid="80"/>
                                        </p:tgtEl>
                                        <p:attrNameLst>
                                          <p:attrName>style.visibility</p:attrName>
                                        </p:attrNameLst>
                                      </p:cBhvr>
                                      <p:to>
                                        <p:strVal val="visible"/>
                                      </p:to>
                                    </p:set>
                                    <p:animEffect transition="in" filter="wipe(up)">
                                      <p:cBhvr>
                                        <p:cTn id="36" dur="2000"/>
                                        <p:tgtEl>
                                          <p:spTgt spid="80"/>
                                        </p:tgtEl>
                                      </p:cBhvr>
                                    </p:animEffect>
                                  </p:childTnLst>
                                </p:cTn>
                              </p:par>
                              <p:par>
                                <p:cTn id="37" presetID="22" presetClass="entr" presetSubtype="1" fill="hold" grpId="0" nodeType="withEffect">
                                  <p:stCondLst>
                                    <p:cond delay="1000"/>
                                  </p:stCondLst>
                                  <p:childTnLst>
                                    <p:set>
                                      <p:cBhvr>
                                        <p:cTn id="38" dur="1" fill="hold">
                                          <p:stCondLst>
                                            <p:cond delay="0"/>
                                          </p:stCondLst>
                                        </p:cTn>
                                        <p:tgtEl>
                                          <p:spTgt spid="81"/>
                                        </p:tgtEl>
                                        <p:attrNameLst>
                                          <p:attrName>style.visibility</p:attrName>
                                        </p:attrNameLst>
                                      </p:cBhvr>
                                      <p:to>
                                        <p:strVal val="visible"/>
                                      </p:to>
                                    </p:set>
                                    <p:animEffect transition="in" filter="wipe(up)">
                                      <p:cBhvr>
                                        <p:cTn id="39"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autoUpdateAnimBg="0"/>
      <p:bldP spid="61" grpId="0" autoUpdateAnimBg="0"/>
      <p:bldP spid="80" grpId="0"/>
      <p:bldP spid="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8" name="Text Box 4"/>
          <p:cNvSpPr txBox="1">
            <a:spLocks noChangeArrowheads="1"/>
          </p:cNvSpPr>
          <p:nvPr/>
        </p:nvSpPr>
        <p:spPr bwMode="auto">
          <a:xfrm>
            <a:off x="997857" y="2489200"/>
            <a:ext cx="17526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rgbClr val="002060"/>
                </a:solidFill>
              </a:rPr>
              <a:t>Vendor</a:t>
            </a:r>
            <a:endParaRPr lang="en-US" sz="2400" dirty="0">
              <a:solidFill>
                <a:srgbClr val="002060"/>
              </a:solidFill>
            </a:endParaRPr>
          </a:p>
        </p:txBody>
      </p:sp>
      <p:sp>
        <p:nvSpPr>
          <p:cNvPr id="262164" name="Text Box 20"/>
          <p:cNvSpPr txBox="1">
            <a:spLocks noChangeArrowheads="1"/>
          </p:cNvSpPr>
          <p:nvPr/>
        </p:nvSpPr>
        <p:spPr bwMode="auto">
          <a:xfrm>
            <a:off x="609600" y="1219200"/>
            <a:ext cx="7924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rgbClr val="002060"/>
                </a:solidFill>
              </a:rPr>
              <a:t>•  Consider the relationship between the Part that a </a:t>
            </a:r>
            <a:r>
              <a:rPr lang="en-US" sz="2400" dirty="0" smtClean="0">
                <a:solidFill>
                  <a:srgbClr val="002060"/>
                </a:solidFill>
              </a:rPr>
              <a:t>Vendor (wholesaler) ships </a:t>
            </a:r>
            <a:r>
              <a:rPr lang="en-US" sz="2400" dirty="0">
                <a:solidFill>
                  <a:srgbClr val="002060"/>
                </a:solidFill>
              </a:rPr>
              <a:t>to a Store </a:t>
            </a:r>
          </a:p>
        </p:txBody>
      </p:sp>
      <p:sp>
        <p:nvSpPr>
          <p:cNvPr id="262198" name="Text Box 54"/>
          <p:cNvSpPr txBox="1">
            <a:spLocks noChangeArrowheads="1"/>
          </p:cNvSpPr>
          <p:nvPr/>
        </p:nvSpPr>
        <p:spPr bwMode="auto">
          <a:xfrm>
            <a:off x="921657" y="3352800"/>
            <a:ext cx="533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dirty="0">
                <a:solidFill>
                  <a:srgbClr val="C00000"/>
                </a:solidFill>
              </a:rPr>
              <a:t>A </a:t>
            </a:r>
            <a:r>
              <a:rPr lang="en-US" sz="2200" dirty="0" smtClean="0">
                <a:solidFill>
                  <a:srgbClr val="C00000"/>
                </a:solidFill>
              </a:rPr>
              <a:t>Vendor sells many </a:t>
            </a:r>
            <a:r>
              <a:rPr lang="en-US" sz="2200" dirty="0">
                <a:solidFill>
                  <a:srgbClr val="C00000"/>
                </a:solidFill>
              </a:rPr>
              <a:t>Parts</a:t>
            </a:r>
          </a:p>
        </p:txBody>
      </p:sp>
      <p:sp>
        <p:nvSpPr>
          <p:cNvPr id="262202" name="Text Box 58"/>
          <p:cNvSpPr txBox="1">
            <a:spLocks noChangeArrowheads="1"/>
          </p:cNvSpPr>
          <p:nvPr/>
        </p:nvSpPr>
        <p:spPr bwMode="auto">
          <a:xfrm>
            <a:off x="921656" y="3657600"/>
            <a:ext cx="70793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dirty="0" smtClean="0">
                <a:solidFill>
                  <a:srgbClr val="C00000"/>
                </a:solidFill>
              </a:rPr>
              <a:t>The same </a:t>
            </a:r>
            <a:r>
              <a:rPr lang="en-US" sz="2200" dirty="0">
                <a:solidFill>
                  <a:srgbClr val="C00000"/>
                </a:solidFill>
              </a:rPr>
              <a:t>Part can be </a:t>
            </a:r>
            <a:r>
              <a:rPr lang="en-US" sz="2200" dirty="0" smtClean="0">
                <a:solidFill>
                  <a:srgbClr val="C00000"/>
                </a:solidFill>
              </a:rPr>
              <a:t>sold </a:t>
            </a:r>
            <a:r>
              <a:rPr lang="en-US" sz="2200" dirty="0">
                <a:solidFill>
                  <a:srgbClr val="C00000"/>
                </a:solidFill>
              </a:rPr>
              <a:t>by many </a:t>
            </a:r>
            <a:r>
              <a:rPr lang="en-US" sz="2200" dirty="0" smtClean="0">
                <a:solidFill>
                  <a:srgbClr val="C00000"/>
                </a:solidFill>
              </a:rPr>
              <a:t>Vendors</a:t>
            </a:r>
            <a:endParaRPr lang="en-US" sz="2200" dirty="0">
              <a:solidFill>
                <a:srgbClr val="C00000"/>
              </a:solidFill>
            </a:endParaRPr>
          </a:p>
        </p:txBody>
      </p:sp>
      <p:sp>
        <p:nvSpPr>
          <p:cNvPr id="262203" name="Text Box 59"/>
          <p:cNvSpPr txBox="1">
            <a:spLocks noChangeArrowheads="1"/>
          </p:cNvSpPr>
          <p:nvPr/>
        </p:nvSpPr>
        <p:spPr bwMode="auto">
          <a:xfrm>
            <a:off x="997857" y="41148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b="0">
                <a:solidFill>
                  <a:srgbClr val="002060"/>
                </a:solidFill>
              </a:rPr>
              <a:t>A M:M Relationship</a:t>
            </a:r>
          </a:p>
        </p:txBody>
      </p:sp>
      <p:grpSp>
        <p:nvGrpSpPr>
          <p:cNvPr id="22" name="Group 21"/>
          <p:cNvGrpSpPr/>
          <p:nvPr/>
        </p:nvGrpSpPr>
        <p:grpSpPr>
          <a:xfrm>
            <a:off x="7086600" y="2743200"/>
            <a:ext cx="1828800" cy="2366665"/>
            <a:chOff x="7086600" y="2743200"/>
            <a:chExt cx="1828800" cy="2366665"/>
          </a:xfrm>
        </p:grpSpPr>
        <p:sp>
          <p:nvSpPr>
            <p:cNvPr id="262167" name="Text Box 23"/>
            <p:cNvSpPr txBox="1">
              <a:spLocks noChangeArrowheads="1"/>
            </p:cNvSpPr>
            <p:nvPr/>
          </p:nvSpPr>
          <p:spPr bwMode="auto">
            <a:xfrm>
              <a:off x="7086600" y="4648200"/>
              <a:ext cx="18288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rgbClr val="002060"/>
                  </a:solidFill>
                </a:rPr>
                <a:t>Stores</a:t>
              </a:r>
            </a:p>
          </p:txBody>
        </p:sp>
        <p:sp>
          <p:nvSpPr>
            <p:cNvPr id="262223" name="Line 79"/>
            <p:cNvSpPr>
              <a:spLocks noChangeShapeType="1"/>
            </p:cNvSpPr>
            <p:nvPr/>
          </p:nvSpPr>
          <p:spPr bwMode="auto">
            <a:xfrm>
              <a:off x="8001000" y="2743200"/>
              <a:ext cx="0" cy="1905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sp>
        <p:nvSpPr>
          <p:cNvPr id="262225" name="Text Box 81"/>
          <p:cNvSpPr txBox="1">
            <a:spLocks noChangeArrowheads="1"/>
          </p:cNvSpPr>
          <p:nvPr/>
        </p:nvSpPr>
        <p:spPr bwMode="auto">
          <a:xfrm>
            <a:off x="921657" y="4648200"/>
            <a:ext cx="6324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dirty="0">
                <a:solidFill>
                  <a:srgbClr val="C00000"/>
                </a:solidFill>
              </a:rPr>
              <a:t>A Part can be shipped to many Stores</a:t>
            </a:r>
          </a:p>
        </p:txBody>
      </p:sp>
      <p:sp>
        <p:nvSpPr>
          <p:cNvPr id="262226" name="Text Box 82"/>
          <p:cNvSpPr txBox="1">
            <a:spLocks noChangeArrowheads="1"/>
          </p:cNvSpPr>
          <p:nvPr/>
        </p:nvSpPr>
        <p:spPr bwMode="auto">
          <a:xfrm>
            <a:off x="921657" y="4953000"/>
            <a:ext cx="6324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dirty="0">
                <a:solidFill>
                  <a:srgbClr val="C00000"/>
                </a:solidFill>
              </a:rPr>
              <a:t>Stores can hold to many Parts</a:t>
            </a:r>
          </a:p>
        </p:txBody>
      </p:sp>
      <p:sp>
        <p:nvSpPr>
          <p:cNvPr id="262227" name="Text Box 83"/>
          <p:cNvSpPr txBox="1">
            <a:spLocks noChangeArrowheads="1"/>
          </p:cNvSpPr>
          <p:nvPr/>
        </p:nvSpPr>
        <p:spPr bwMode="auto">
          <a:xfrm>
            <a:off x="693057" y="5380037"/>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b="0">
                <a:solidFill>
                  <a:srgbClr val="002060"/>
                </a:solidFill>
              </a:rPr>
              <a:t>Also a M:M Relationship</a:t>
            </a:r>
          </a:p>
        </p:txBody>
      </p:sp>
      <p:grpSp>
        <p:nvGrpSpPr>
          <p:cNvPr id="17" name="Group 16"/>
          <p:cNvGrpSpPr/>
          <p:nvPr/>
        </p:nvGrpSpPr>
        <p:grpSpPr>
          <a:xfrm>
            <a:off x="2674257" y="2209800"/>
            <a:ext cx="3048000" cy="1143000"/>
            <a:chOff x="2674257" y="2209800"/>
            <a:chExt cx="3048000" cy="1143000"/>
          </a:xfrm>
        </p:grpSpPr>
        <p:grpSp>
          <p:nvGrpSpPr>
            <p:cNvPr id="12" name="Group 11"/>
            <p:cNvGrpSpPr/>
            <p:nvPr/>
          </p:nvGrpSpPr>
          <p:grpSpPr>
            <a:xfrm>
              <a:off x="2674257" y="2438400"/>
              <a:ext cx="3048000" cy="914400"/>
              <a:chOff x="2674257" y="2895600"/>
              <a:chExt cx="3048000" cy="914400"/>
            </a:xfrm>
          </p:grpSpPr>
          <p:grpSp>
            <p:nvGrpSpPr>
              <p:cNvPr id="11" name="Group 10"/>
              <p:cNvGrpSpPr/>
              <p:nvPr/>
            </p:nvGrpSpPr>
            <p:grpSpPr>
              <a:xfrm>
                <a:off x="4045857" y="2946400"/>
                <a:ext cx="1676400" cy="461963"/>
                <a:chOff x="4045857" y="2946400"/>
                <a:chExt cx="1676400" cy="461963"/>
              </a:xfrm>
            </p:grpSpPr>
            <p:sp>
              <p:nvSpPr>
                <p:cNvPr id="15429" name="Text Box 6"/>
                <p:cNvSpPr txBox="1">
                  <a:spLocks noChangeArrowheads="1"/>
                </p:cNvSpPr>
                <p:nvPr/>
              </p:nvSpPr>
              <p:spPr bwMode="auto">
                <a:xfrm>
                  <a:off x="4426857" y="2946400"/>
                  <a:ext cx="1295400" cy="461963"/>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rgbClr val="002060"/>
                      </a:solidFill>
                    </a:rPr>
                    <a:t>Parts</a:t>
                  </a:r>
                </a:p>
              </p:txBody>
            </p:sp>
            <p:sp>
              <p:nvSpPr>
                <p:cNvPr id="15430" name="Line 7"/>
                <p:cNvSpPr>
                  <a:spLocks noChangeShapeType="1"/>
                </p:cNvSpPr>
                <p:nvPr/>
              </p:nvSpPr>
              <p:spPr bwMode="auto">
                <a:xfrm>
                  <a:off x="4045857" y="32004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sp>
            <p:nvSpPr>
              <p:cNvPr id="15423" name="Text Box 25"/>
              <p:cNvSpPr txBox="1">
                <a:spLocks noChangeArrowheads="1"/>
              </p:cNvSpPr>
              <p:nvPr/>
            </p:nvSpPr>
            <p:spPr bwMode="auto">
              <a:xfrm>
                <a:off x="2674257" y="3352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rgbClr val="002060"/>
                    </a:solidFill>
                  </a:rPr>
                  <a:t>Sells</a:t>
                </a:r>
                <a:endParaRPr lang="en-US" sz="2400" dirty="0">
                  <a:solidFill>
                    <a:srgbClr val="002060"/>
                  </a:solidFill>
                </a:endParaRPr>
              </a:p>
            </p:txBody>
          </p:sp>
          <p:sp>
            <p:nvSpPr>
              <p:cNvPr id="15424" name="Line 39"/>
              <p:cNvSpPr>
                <a:spLocks noChangeShapeType="1"/>
              </p:cNvSpPr>
              <p:nvPr/>
            </p:nvSpPr>
            <p:spPr bwMode="auto">
              <a:xfrm flipV="1">
                <a:off x="3588657" y="32004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5" name="Line 40"/>
              <p:cNvSpPr>
                <a:spLocks noChangeShapeType="1"/>
              </p:cNvSpPr>
              <p:nvPr/>
            </p:nvSpPr>
            <p:spPr bwMode="auto">
              <a:xfrm>
                <a:off x="3055257" y="32004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6" name="Line 41"/>
              <p:cNvSpPr>
                <a:spLocks noChangeShapeType="1"/>
              </p:cNvSpPr>
              <p:nvPr/>
            </p:nvSpPr>
            <p:spPr bwMode="auto">
              <a:xfrm flipV="1">
                <a:off x="3055257" y="28956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7" name="Line 42"/>
              <p:cNvSpPr>
                <a:spLocks noChangeShapeType="1"/>
              </p:cNvSpPr>
              <p:nvPr/>
            </p:nvSpPr>
            <p:spPr bwMode="auto">
              <a:xfrm flipH="1">
                <a:off x="2750457" y="32004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8" name="Line 43"/>
              <p:cNvSpPr>
                <a:spLocks noChangeShapeType="1"/>
              </p:cNvSpPr>
              <p:nvPr/>
            </p:nvSpPr>
            <p:spPr bwMode="auto">
              <a:xfrm>
                <a:off x="3588657" y="28956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grpSp>
          <p:nvGrpSpPr>
            <p:cNvPr id="16" name="Group 15"/>
            <p:cNvGrpSpPr/>
            <p:nvPr/>
          </p:nvGrpSpPr>
          <p:grpSpPr>
            <a:xfrm>
              <a:off x="2750457" y="2209800"/>
              <a:ext cx="1752600" cy="762000"/>
              <a:chOff x="2750457" y="2209800"/>
              <a:chExt cx="1752600" cy="762000"/>
            </a:xfrm>
          </p:grpSpPr>
          <p:grpSp>
            <p:nvGrpSpPr>
              <p:cNvPr id="15" name="Group 14"/>
              <p:cNvGrpSpPr/>
              <p:nvPr/>
            </p:nvGrpSpPr>
            <p:grpSpPr>
              <a:xfrm>
                <a:off x="3588657" y="2209800"/>
                <a:ext cx="914400" cy="762000"/>
                <a:chOff x="3588657" y="2209800"/>
                <a:chExt cx="914400" cy="762000"/>
              </a:xfrm>
            </p:grpSpPr>
            <p:sp>
              <p:nvSpPr>
                <p:cNvPr id="15407" name="Line 44"/>
                <p:cNvSpPr>
                  <a:spLocks noChangeShapeType="1"/>
                </p:cNvSpPr>
                <p:nvPr/>
              </p:nvSpPr>
              <p:spPr bwMode="auto">
                <a:xfrm>
                  <a:off x="3588657" y="24384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8" name="Line 45"/>
                <p:cNvSpPr>
                  <a:spLocks noChangeShapeType="1"/>
                </p:cNvSpPr>
                <p:nvPr/>
              </p:nvSpPr>
              <p:spPr bwMode="auto">
                <a:xfrm>
                  <a:off x="3664857" y="2514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9" name="Line 46"/>
                <p:cNvSpPr>
                  <a:spLocks noChangeShapeType="1"/>
                </p:cNvSpPr>
                <p:nvPr/>
              </p:nvSpPr>
              <p:spPr bwMode="auto">
                <a:xfrm>
                  <a:off x="3741057" y="2514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0" name="Line 47"/>
                <p:cNvSpPr>
                  <a:spLocks noChangeShapeType="1"/>
                </p:cNvSpPr>
                <p:nvPr/>
              </p:nvSpPr>
              <p:spPr bwMode="auto">
                <a:xfrm>
                  <a:off x="3817257" y="25908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1" name="Line 48"/>
                <p:cNvSpPr>
                  <a:spLocks noChangeShapeType="1"/>
                </p:cNvSpPr>
                <p:nvPr/>
              </p:nvSpPr>
              <p:spPr bwMode="auto">
                <a:xfrm>
                  <a:off x="3893457" y="25908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2" name="Line 49"/>
                <p:cNvSpPr>
                  <a:spLocks noChangeShapeType="1"/>
                </p:cNvSpPr>
                <p:nvPr/>
              </p:nvSpPr>
              <p:spPr bwMode="auto">
                <a:xfrm>
                  <a:off x="3969657" y="2667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3" name="Line 84"/>
                <p:cNvSpPr>
                  <a:spLocks noChangeShapeType="1"/>
                </p:cNvSpPr>
                <p:nvPr/>
              </p:nvSpPr>
              <p:spPr bwMode="auto">
                <a:xfrm flipH="1">
                  <a:off x="4274457" y="2590800"/>
                  <a:ext cx="1524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414" name="Line 85"/>
                <p:cNvSpPr>
                  <a:spLocks noChangeShapeType="1"/>
                </p:cNvSpPr>
                <p:nvPr/>
              </p:nvSpPr>
              <p:spPr bwMode="auto">
                <a:xfrm>
                  <a:off x="4274457" y="2743200"/>
                  <a:ext cx="1524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415" name="Text Box 87"/>
                <p:cNvSpPr txBox="1">
                  <a:spLocks noChangeArrowheads="1"/>
                </p:cNvSpPr>
                <p:nvPr/>
              </p:nvSpPr>
              <p:spPr bwMode="auto">
                <a:xfrm>
                  <a:off x="3969657" y="2209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002060"/>
                      </a:solidFill>
                    </a:rPr>
                    <a:t>M</a:t>
                  </a:r>
                </a:p>
              </p:txBody>
            </p:sp>
          </p:grpSp>
          <p:grpSp>
            <p:nvGrpSpPr>
              <p:cNvPr id="9" name="Group 8"/>
              <p:cNvGrpSpPr/>
              <p:nvPr/>
            </p:nvGrpSpPr>
            <p:grpSpPr>
              <a:xfrm>
                <a:off x="2750457" y="2209800"/>
                <a:ext cx="762000" cy="685800"/>
                <a:chOff x="2750457" y="2667000"/>
                <a:chExt cx="762000" cy="685800"/>
              </a:xfrm>
            </p:grpSpPr>
            <p:sp>
              <p:nvSpPr>
                <p:cNvPr id="15399" name="Line 50"/>
                <p:cNvSpPr>
                  <a:spLocks noChangeShapeType="1"/>
                </p:cNvSpPr>
                <p:nvPr/>
              </p:nvSpPr>
              <p:spPr bwMode="auto">
                <a:xfrm>
                  <a:off x="35124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0" name="Line 51"/>
                <p:cNvSpPr>
                  <a:spLocks noChangeShapeType="1"/>
                </p:cNvSpPr>
                <p:nvPr/>
              </p:nvSpPr>
              <p:spPr bwMode="auto">
                <a:xfrm>
                  <a:off x="34362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1" name="Line 52"/>
                <p:cNvSpPr>
                  <a:spLocks noChangeShapeType="1"/>
                </p:cNvSpPr>
                <p:nvPr/>
              </p:nvSpPr>
              <p:spPr bwMode="auto">
                <a:xfrm>
                  <a:off x="3360057" y="30480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2" name="Line 53"/>
                <p:cNvSpPr>
                  <a:spLocks noChangeShapeType="1"/>
                </p:cNvSpPr>
                <p:nvPr/>
              </p:nvSpPr>
              <p:spPr bwMode="auto">
                <a:xfrm>
                  <a:off x="3283857" y="31242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5403" name="Group 92"/>
                <p:cNvGrpSpPr>
                  <a:grpSpLocks/>
                </p:cNvGrpSpPr>
                <p:nvPr/>
              </p:nvGrpSpPr>
              <p:grpSpPr bwMode="auto">
                <a:xfrm>
                  <a:off x="2750457" y="3048000"/>
                  <a:ext cx="152400" cy="304800"/>
                  <a:chOff x="1296" y="1920"/>
                  <a:chExt cx="96" cy="192"/>
                </a:xfrm>
              </p:grpSpPr>
              <p:sp>
                <p:nvSpPr>
                  <p:cNvPr id="15405" name="Line 90"/>
                  <p:cNvSpPr>
                    <a:spLocks noChangeShapeType="1"/>
                  </p:cNvSpPr>
                  <p:nvPr/>
                </p:nvSpPr>
                <p:spPr bwMode="auto">
                  <a:xfrm>
                    <a:off x="1296" y="1920"/>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406" name="Line 91"/>
                  <p:cNvSpPr>
                    <a:spLocks noChangeShapeType="1"/>
                  </p:cNvSpPr>
                  <p:nvPr/>
                </p:nvSpPr>
                <p:spPr bwMode="auto">
                  <a:xfrm flipH="1">
                    <a:off x="1296" y="2016"/>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grpSp>
            <p:sp>
              <p:nvSpPr>
                <p:cNvPr id="15404" name="Text Box 93"/>
                <p:cNvSpPr txBox="1">
                  <a:spLocks noChangeArrowheads="1"/>
                </p:cNvSpPr>
                <p:nvPr/>
              </p:nvSpPr>
              <p:spPr bwMode="auto">
                <a:xfrm>
                  <a:off x="2750457" y="2667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002060"/>
                      </a:solidFill>
                    </a:rPr>
                    <a:t>M</a:t>
                  </a:r>
                </a:p>
              </p:txBody>
            </p:sp>
          </p:grpSp>
        </p:grpSp>
      </p:grpSp>
      <p:grpSp>
        <p:nvGrpSpPr>
          <p:cNvPr id="21" name="Group 20"/>
          <p:cNvGrpSpPr/>
          <p:nvPr/>
        </p:nvGrpSpPr>
        <p:grpSpPr>
          <a:xfrm>
            <a:off x="5722257" y="2209800"/>
            <a:ext cx="2507343" cy="2438400"/>
            <a:chOff x="5722257" y="2209800"/>
            <a:chExt cx="2507343" cy="2438400"/>
          </a:xfrm>
        </p:grpSpPr>
        <p:grpSp>
          <p:nvGrpSpPr>
            <p:cNvPr id="20" name="Group 19"/>
            <p:cNvGrpSpPr/>
            <p:nvPr/>
          </p:nvGrpSpPr>
          <p:grpSpPr>
            <a:xfrm>
              <a:off x="5722257" y="2209800"/>
              <a:ext cx="2286000" cy="1143000"/>
              <a:chOff x="5722257" y="2209800"/>
              <a:chExt cx="2286000" cy="1143000"/>
            </a:xfrm>
          </p:grpSpPr>
          <p:sp>
            <p:nvSpPr>
              <p:cNvPr id="262222" name="Line 78"/>
              <p:cNvSpPr>
                <a:spLocks noChangeShapeType="1"/>
              </p:cNvSpPr>
              <p:nvPr/>
            </p:nvSpPr>
            <p:spPr bwMode="auto">
              <a:xfrm>
                <a:off x="7398657" y="2743200"/>
                <a:ext cx="60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9" name="Group 18"/>
              <p:cNvGrpSpPr/>
              <p:nvPr/>
            </p:nvGrpSpPr>
            <p:grpSpPr>
              <a:xfrm>
                <a:off x="5722257" y="2209800"/>
                <a:ext cx="1905000" cy="1143000"/>
                <a:chOff x="5722257" y="2209800"/>
                <a:chExt cx="1905000" cy="1143000"/>
              </a:xfrm>
            </p:grpSpPr>
            <p:grpSp>
              <p:nvGrpSpPr>
                <p:cNvPr id="18" name="Group 17"/>
                <p:cNvGrpSpPr/>
                <p:nvPr/>
              </p:nvGrpSpPr>
              <p:grpSpPr>
                <a:xfrm>
                  <a:off x="5722257" y="2438400"/>
                  <a:ext cx="1905000" cy="914400"/>
                  <a:chOff x="5722257" y="2438400"/>
                  <a:chExt cx="1905000" cy="914400"/>
                </a:xfrm>
              </p:grpSpPr>
              <p:sp>
                <p:nvSpPr>
                  <p:cNvPr id="15416" name="Line 62"/>
                  <p:cNvSpPr>
                    <a:spLocks noChangeShapeType="1"/>
                  </p:cNvSpPr>
                  <p:nvPr/>
                </p:nvSpPr>
                <p:spPr bwMode="auto">
                  <a:xfrm flipV="1">
                    <a:off x="6746195" y="2743200"/>
                    <a:ext cx="652463"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7" name="Line 63"/>
                  <p:cNvSpPr>
                    <a:spLocks noChangeShapeType="1"/>
                  </p:cNvSpPr>
                  <p:nvPr/>
                </p:nvSpPr>
                <p:spPr bwMode="auto">
                  <a:xfrm>
                    <a:off x="6095320" y="2743200"/>
                    <a:ext cx="650875"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8" name="Line 64"/>
                  <p:cNvSpPr>
                    <a:spLocks noChangeShapeType="1"/>
                  </p:cNvSpPr>
                  <p:nvPr/>
                </p:nvSpPr>
                <p:spPr bwMode="auto">
                  <a:xfrm flipV="1">
                    <a:off x="6095320" y="2438400"/>
                    <a:ext cx="650875"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9" name="Line 65"/>
                  <p:cNvSpPr>
                    <a:spLocks noChangeShapeType="1"/>
                  </p:cNvSpPr>
                  <p:nvPr/>
                </p:nvSpPr>
                <p:spPr bwMode="auto">
                  <a:xfrm flipH="1">
                    <a:off x="5722257" y="2743200"/>
                    <a:ext cx="37306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0" name="Line 66"/>
                  <p:cNvSpPr>
                    <a:spLocks noChangeShapeType="1"/>
                  </p:cNvSpPr>
                  <p:nvPr/>
                </p:nvSpPr>
                <p:spPr bwMode="auto">
                  <a:xfrm>
                    <a:off x="6746195" y="2438400"/>
                    <a:ext cx="652463"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1" name="Text Box 77"/>
                  <p:cNvSpPr txBox="1">
                    <a:spLocks noChangeArrowheads="1"/>
                  </p:cNvSpPr>
                  <p:nvPr/>
                </p:nvSpPr>
                <p:spPr bwMode="auto">
                  <a:xfrm>
                    <a:off x="5874657" y="2895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rgbClr val="002060"/>
                        </a:solidFill>
                      </a:rPr>
                      <a:t>Shipped to</a:t>
                    </a:r>
                    <a:endParaRPr lang="en-US" sz="2400" dirty="0">
                      <a:solidFill>
                        <a:srgbClr val="002060"/>
                      </a:solidFill>
                    </a:endParaRPr>
                  </a:p>
                </p:txBody>
              </p:sp>
            </p:grpSp>
            <p:grpSp>
              <p:nvGrpSpPr>
                <p:cNvPr id="13" name="Group 12"/>
                <p:cNvGrpSpPr/>
                <p:nvPr/>
              </p:nvGrpSpPr>
              <p:grpSpPr>
                <a:xfrm>
                  <a:off x="5722257" y="2209800"/>
                  <a:ext cx="931863" cy="685800"/>
                  <a:chOff x="5722257" y="2667000"/>
                  <a:chExt cx="931863" cy="685800"/>
                </a:xfrm>
              </p:grpSpPr>
              <p:sp>
                <p:nvSpPr>
                  <p:cNvPr id="15391" name="Line 73"/>
                  <p:cNvSpPr>
                    <a:spLocks noChangeShapeType="1"/>
                  </p:cNvSpPr>
                  <p:nvPr/>
                </p:nvSpPr>
                <p:spPr bwMode="auto">
                  <a:xfrm>
                    <a:off x="6654120"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92" name="Line 74"/>
                  <p:cNvSpPr>
                    <a:spLocks noChangeShapeType="1"/>
                  </p:cNvSpPr>
                  <p:nvPr/>
                </p:nvSpPr>
                <p:spPr bwMode="auto">
                  <a:xfrm>
                    <a:off x="65604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93" name="Line 75"/>
                  <p:cNvSpPr>
                    <a:spLocks noChangeShapeType="1"/>
                  </p:cNvSpPr>
                  <p:nvPr/>
                </p:nvSpPr>
                <p:spPr bwMode="auto">
                  <a:xfrm>
                    <a:off x="6466795" y="30480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94" name="Line 76"/>
                  <p:cNvSpPr>
                    <a:spLocks noChangeShapeType="1"/>
                  </p:cNvSpPr>
                  <p:nvPr/>
                </p:nvSpPr>
                <p:spPr bwMode="auto">
                  <a:xfrm>
                    <a:off x="6374720" y="31242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5395" name="Group 98"/>
                  <p:cNvGrpSpPr>
                    <a:grpSpLocks/>
                  </p:cNvGrpSpPr>
                  <p:nvPr/>
                </p:nvGrpSpPr>
                <p:grpSpPr bwMode="auto">
                  <a:xfrm>
                    <a:off x="5722257" y="3048000"/>
                    <a:ext cx="152400" cy="304800"/>
                    <a:chOff x="3168" y="1920"/>
                    <a:chExt cx="96" cy="192"/>
                  </a:xfrm>
                </p:grpSpPr>
                <p:sp>
                  <p:nvSpPr>
                    <p:cNvPr id="15397" name="Line 95"/>
                    <p:cNvSpPr>
                      <a:spLocks noChangeShapeType="1"/>
                    </p:cNvSpPr>
                    <p:nvPr/>
                  </p:nvSpPr>
                  <p:spPr bwMode="auto">
                    <a:xfrm>
                      <a:off x="3168" y="1920"/>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398" name="Line 96"/>
                    <p:cNvSpPr>
                      <a:spLocks noChangeShapeType="1"/>
                    </p:cNvSpPr>
                    <p:nvPr/>
                  </p:nvSpPr>
                  <p:spPr bwMode="auto">
                    <a:xfrm flipH="1">
                      <a:off x="3168" y="2016"/>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grpSp>
              <p:sp>
                <p:nvSpPr>
                  <p:cNvPr id="15396" name="Text Box 97"/>
                  <p:cNvSpPr txBox="1">
                    <a:spLocks noChangeArrowheads="1"/>
                  </p:cNvSpPr>
                  <p:nvPr/>
                </p:nvSpPr>
                <p:spPr bwMode="auto">
                  <a:xfrm>
                    <a:off x="5722257" y="2667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002060"/>
                        </a:solidFill>
                      </a:rPr>
                      <a:t>M</a:t>
                    </a:r>
                  </a:p>
                </p:txBody>
              </p:sp>
            </p:grpSp>
          </p:grpSp>
        </p:grpSp>
        <p:grpSp>
          <p:nvGrpSpPr>
            <p:cNvPr id="14" name="Group 13"/>
            <p:cNvGrpSpPr/>
            <p:nvPr/>
          </p:nvGrpSpPr>
          <p:grpSpPr>
            <a:xfrm>
              <a:off x="6746195" y="2438400"/>
              <a:ext cx="1483405" cy="2209800"/>
              <a:chOff x="6746195" y="2895600"/>
              <a:chExt cx="1483405" cy="2209800"/>
            </a:xfrm>
          </p:grpSpPr>
          <p:sp>
            <p:nvSpPr>
              <p:cNvPr id="15381" name="Line 67"/>
              <p:cNvSpPr>
                <a:spLocks noChangeShapeType="1"/>
              </p:cNvSpPr>
              <p:nvPr/>
            </p:nvSpPr>
            <p:spPr bwMode="auto">
              <a:xfrm>
                <a:off x="6746195" y="28956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2" name="Line 68"/>
              <p:cNvSpPr>
                <a:spLocks noChangeShapeType="1"/>
              </p:cNvSpPr>
              <p:nvPr/>
            </p:nvSpPr>
            <p:spPr bwMode="auto">
              <a:xfrm>
                <a:off x="68398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3" name="Line 69"/>
              <p:cNvSpPr>
                <a:spLocks noChangeShapeType="1"/>
              </p:cNvSpPr>
              <p:nvPr/>
            </p:nvSpPr>
            <p:spPr bwMode="auto">
              <a:xfrm>
                <a:off x="6933520"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4" name="Line 70"/>
              <p:cNvSpPr>
                <a:spLocks noChangeShapeType="1"/>
              </p:cNvSpPr>
              <p:nvPr/>
            </p:nvSpPr>
            <p:spPr bwMode="auto">
              <a:xfrm>
                <a:off x="7025595" y="30480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5" name="Line 71"/>
              <p:cNvSpPr>
                <a:spLocks noChangeShapeType="1"/>
              </p:cNvSpPr>
              <p:nvPr/>
            </p:nvSpPr>
            <p:spPr bwMode="auto">
              <a:xfrm>
                <a:off x="7119257" y="30480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6" name="Line 72"/>
              <p:cNvSpPr>
                <a:spLocks noChangeShapeType="1"/>
              </p:cNvSpPr>
              <p:nvPr/>
            </p:nvSpPr>
            <p:spPr bwMode="auto">
              <a:xfrm>
                <a:off x="7212920" y="31242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5387" name="Group 102"/>
              <p:cNvGrpSpPr>
                <a:grpSpLocks/>
              </p:cNvGrpSpPr>
              <p:nvPr/>
            </p:nvGrpSpPr>
            <p:grpSpPr bwMode="auto">
              <a:xfrm>
                <a:off x="7772400" y="4876800"/>
                <a:ext cx="457200" cy="228600"/>
                <a:chOff x="4608" y="3072"/>
                <a:chExt cx="288" cy="144"/>
              </a:xfrm>
            </p:grpSpPr>
            <p:sp>
              <p:nvSpPr>
                <p:cNvPr id="15389" name="Line 99"/>
                <p:cNvSpPr>
                  <a:spLocks noChangeShapeType="1"/>
                </p:cNvSpPr>
                <p:nvPr/>
              </p:nvSpPr>
              <p:spPr bwMode="auto">
                <a:xfrm flipH="1">
                  <a:off x="4608" y="3072"/>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390" name="Line 100"/>
                <p:cNvSpPr>
                  <a:spLocks noChangeShapeType="1"/>
                </p:cNvSpPr>
                <p:nvPr/>
              </p:nvSpPr>
              <p:spPr bwMode="auto">
                <a:xfrm>
                  <a:off x="4752" y="3072"/>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grpSp>
          <p:sp>
            <p:nvSpPr>
              <p:cNvPr id="15388" name="Text Box 101"/>
              <p:cNvSpPr txBox="1">
                <a:spLocks noChangeArrowheads="1"/>
              </p:cNvSpPr>
              <p:nvPr/>
            </p:nvSpPr>
            <p:spPr bwMode="auto">
              <a:xfrm>
                <a:off x="7543800" y="449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002060"/>
                    </a:solidFill>
                  </a:rPr>
                  <a:t>M</a:t>
                </a:r>
              </a:p>
            </p:txBody>
          </p:sp>
        </p:grpSp>
      </p:grpSp>
      <p:sp>
        <p:nvSpPr>
          <p:cNvPr id="3" name="Slide Number Placeholder 2"/>
          <p:cNvSpPr>
            <a:spLocks noGrp="1"/>
          </p:cNvSpPr>
          <p:nvPr>
            <p:ph type="sldNum" sz="quarter" idx="12"/>
          </p:nvPr>
        </p:nvSpPr>
        <p:spPr>
          <a:xfrm>
            <a:off x="7086600" y="228600"/>
            <a:ext cx="1905000" cy="457200"/>
          </a:xfrm>
        </p:spPr>
        <p:txBody>
          <a:bodyPr/>
          <a:lstStyle/>
          <a:p>
            <a:fld id="{8AC56D48-9345-4BDE-BA0B-FB696AD706A2}" type="slidenum">
              <a:rPr lang="en-US" smtClean="0">
                <a:solidFill>
                  <a:srgbClr val="002060"/>
                </a:solidFill>
              </a:rPr>
              <a:t>44</a:t>
            </a:fld>
            <a:endParaRPr lang="en-US" dirty="0">
              <a:solidFill>
                <a:srgbClr val="002060"/>
              </a:solidFill>
            </a:endParaRPr>
          </a:p>
        </p:txBody>
      </p:sp>
      <p:sp>
        <p:nvSpPr>
          <p:cNvPr id="7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rgbClr val="002060"/>
                </a:solidFill>
              </a:rPr>
              <a:t>CIS 5365                            Entity Relationship Diagrams</a:t>
            </a:r>
            <a:endParaRPr lang="en-US" dirty="0">
              <a:solidFill>
                <a:srgbClr val="002060"/>
              </a:solidFill>
            </a:endParaRPr>
          </a:p>
        </p:txBody>
      </p:sp>
      <p:sp>
        <p:nvSpPr>
          <p:cNvPr id="74"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Additional Relationships</a:t>
            </a:r>
            <a:endParaRPr lang="en-US" dirty="0">
              <a:solidFill>
                <a:srgbClr val="C00000"/>
              </a:solidFill>
            </a:endParaRPr>
          </a:p>
        </p:txBody>
      </p:sp>
    </p:spTree>
    <p:extLst>
      <p:ext uri="{BB962C8B-B14F-4D97-AF65-F5344CB8AC3E}">
        <p14:creationId xmlns:p14="http://schemas.microsoft.com/office/powerpoint/2010/main" val="772345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ppt_x</p:attrName>
                                        </p:attrNameLst>
                                      </p:cBhvr>
                                      <p:tavLst>
                                        <p:tav tm="0">
                                          <p:val>
                                            <p:strVal val="#ppt_x"/>
                                          </p:val>
                                        </p:tav>
                                        <p:tav tm="100000">
                                          <p:val>
                                            <p:strVal val="#ppt_x"/>
                                          </p:val>
                                        </p:tav>
                                      </p:tavLst>
                                    </p:anim>
                                    <p:anim calcmode="lin" valueType="num">
                                      <p:cBhvr>
                                        <p:cTn id="8" dur="500" fill="hold"/>
                                        <p:tgtEl>
                                          <p:spTgt spid="74"/>
                                        </p:tgtEl>
                                        <p:attrNameLst>
                                          <p:attrName>ppt_y</p:attrName>
                                        </p:attrNameLst>
                                      </p:cBhvr>
                                      <p:tavLst>
                                        <p:tav tm="0">
                                          <p:val>
                                            <p:strVal val="#ppt_y+#ppt_h/2"/>
                                          </p:val>
                                        </p:tav>
                                        <p:tav tm="100000">
                                          <p:val>
                                            <p:strVal val="#ppt_y"/>
                                          </p:val>
                                        </p:tav>
                                      </p:tavLst>
                                    </p:anim>
                                    <p:anim calcmode="lin" valueType="num">
                                      <p:cBhvr>
                                        <p:cTn id="9" dur="500" fill="hold"/>
                                        <p:tgtEl>
                                          <p:spTgt spid="74"/>
                                        </p:tgtEl>
                                        <p:attrNameLst>
                                          <p:attrName>ppt_w</p:attrName>
                                        </p:attrNameLst>
                                      </p:cBhvr>
                                      <p:tavLst>
                                        <p:tav tm="0">
                                          <p:val>
                                            <p:strVal val="#ppt_w"/>
                                          </p:val>
                                        </p:tav>
                                        <p:tav tm="100000">
                                          <p:val>
                                            <p:strVal val="#ppt_w"/>
                                          </p:val>
                                        </p:tav>
                                      </p:tavLst>
                                    </p:anim>
                                    <p:anim calcmode="lin" valueType="num">
                                      <p:cBhvr>
                                        <p:cTn id="10" dur="500" fill="hold"/>
                                        <p:tgtEl>
                                          <p:spTgt spid="7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2164"/>
                                        </p:tgtEl>
                                        <p:attrNameLst>
                                          <p:attrName>style.visibility</p:attrName>
                                        </p:attrNameLst>
                                      </p:cBhvr>
                                      <p:to>
                                        <p:strVal val="visible"/>
                                      </p:to>
                                    </p:set>
                                    <p:animEffect transition="in" filter="wipe(left)">
                                      <p:cBhvr>
                                        <p:cTn id="14" dur="1500"/>
                                        <p:tgtEl>
                                          <p:spTgt spid="262164"/>
                                        </p:tgtEl>
                                      </p:cBhvr>
                                    </p:animEffect>
                                  </p:childTnLst>
                                </p:cTn>
                              </p:par>
                            </p:childTnLst>
                          </p:cTn>
                        </p:par>
                        <p:par>
                          <p:cTn id="15" fill="hold">
                            <p:stCondLst>
                              <p:cond delay="2000"/>
                            </p:stCondLst>
                            <p:childTnLst>
                              <p:par>
                                <p:cTn id="16" presetID="18" presetClass="entr" presetSubtype="6" fill="hold" grpId="0" nodeType="afterEffect">
                                  <p:stCondLst>
                                    <p:cond delay="0"/>
                                  </p:stCondLst>
                                  <p:childTnLst>
                                    <p:set>
                                      <p:cBhvr>
                                        <p:cTn id="17" dur="1" fill="hold">
                                          <p:stCondLst>
                                            <p:cond delay="0"/>
                                          </p:stCondLst>
                                        </p:cTn>
                                        <p:tgtEl>
                                          <p:spTgt spid="262148"/>
                                        </p:tgtEl>
                                        <p:attrNameLst>
                                          <p:attrName>style.visibility</p:attrName>
                                        </p:attrNameLst>
                                      </p:cBhvr>
                                      <p:to>
                                        <p:strVal val="visible"/>
                                      </p:to>
                                    </p:set>
                                    <p:animEffect transition="in" filter="strips(downRight)">
                                      <p:cBhvr>
                                        <p:cTn id="18" dur="500"/>
                                        <p:tgtEl>
                                          <p:spTgt spid="262148"/>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par>
                          <p:cTn id="23" fill="hold">
                            <p:stCondLst>
                              <p:cond delay="3000"/>
                            </p:stCondLst>
                            <p:childTnLst>
                              <p:par>
                                <p:cTn id="24" presetID="18" presetClass="entr" presetSubtype="6" fill="hold" grpId="0" nodeType="afterEffect">
                                  <p:stCondLst>
                                    <p:cond delay="0"/>
                                  </p:stCondLst>
                                  <p:childTnLst>
                                    <p:set>
                                      <p:cBhvr>
                                        <p:cTn id="25" dur="1" fill="hold">
                                          <p:stCondLst>
                                            <p:cond delay="0"/>
                                          </p:stCondLst>
                                        </p:cTn>
                                        <p:tgtEl>
                                          <p:spTgt spid="262198"/>
                                        </p:tgtEl>
                                        <p:attrNameLst>
                                          <p:attrName>style.visibility</p:attrName>
                                        </p:attrNameLst>
                                      </p:cBhvr>
                                      <p:to>
                                        <p:strVal val="visible"/>
                                      </p:to>
                                    </p:set>
                                    <p:animEffect transition="in" filter="strips(downRight)">
                                      <p:cBhvr>
                                        <p:cTn id="26" dur="500"/>
                                        <p:tgtEl>
                                          <p:spTgt spid="262198"/>
                                        </p:tgtEl>
                                      </p:cBhvr>
                                    </p:animEffect>
                                  </p:childTnLst>
                                </p:cTn>
                              </p:par>
                            </p:childTnLst>
                          </p:cTn>
                        </p:par>
                        <p:par>
                          <p:cTn id="27" fill="hold">
                            <p:stCondLst>
                              <p:cond delay="3500"/>
                            </p:stCondLst>
                            <p:childTnLst>
                              <p:par>
                                <p:cTn id="28" presetID="18" presetClass="entr" presetSubtype="6" fill="hold" grpId="0" nodeType="afterEffect">
                                  <p:stCondLst>
                                    <p:cond delay="0"/>
                                  </p:stCondLst>
                                  <p:childTnLst>
                                    <p:set>
                                      <p:cBhvr>
                                        <p:cTn id="29" dur="1" fill="hold">
                                          <p:stCondLst>
                                            <p:cond delay="0"/>
                                          </p:stCondLst>
                                        </p:cTn>
                                        <p:tgtEl>
                                          <p:spTgt spid="262202"/>
                                        </p:tgtEl>
                                        <p:attrNameLst>
                                          <p:attrName>style.visibility</p:attrName>
                                        </p:attrNameLst>
                                      </p:cBhvr>
                                      <p:to>
                                        <p:strVal val="visible"/>
                                      </p:to>
                                    </p:set>
                                    <p:animEffect transition="in" filter="strips(downRight)">
                                      <p:cBhvr>
                                        <p:cTn id="30" dur="500"/>
                                        <p:tgtEl>
                                          <p:spTgt spid="262202"/>
                                        </p:tgtEl>
                                      </p:cBhvr>
                                    </p:animEffect>
                                  </p:childTnLst>
                                </p:cTn>
                              </p:par>
                            </p:childTnLst>
                          </p:cTn>
                        </p:par>
                        <p:par>
                          <p:cTn id="31" fill="hold">
                            <p:stCondLst>
                              <p:cond delay="4000"/>
                            </p:stCondLst>
                            <p:childTnLst>
                              <p:par>
                                <p:cTn id="32" presetID="9" presetClass="entr" presetSubtype="0" fill="hold" grpId="0" nodeType="afterEffect">
                                  <p:stCondLst>
                                    <p:cond delay="0"/>
                                  </p:stCondLst>
                                  <p:childTnLst>
                                    <p:set>
                                      <p:cBhvr>
                                        <p:cTn id="33" dur="1" fill="hold">
                                          <p:stCondLst>
                                            <p:cond delay="0"/>
                                          </p:stCondLst>
                                        </p:cTn>
                                        <p:tgtEl>
                                          <p:spTgt spid="262203"/>
                                        </p:tgtEl>
                                        <p:attrNameLst>
                                          <p:attrName>style.visibility</p:attrName>
                                        </p:attrNameLst>
                                      </p:cBhvr>
                                      <p:to>
                                        <p:strVal val="visible"/>
                                      </p:to>
                                    </p:set>
                                    <p:animEffect transition="in" filter="dissolve">
                                      <p:cBhvr>
                                        <p:cTn id="34" dur="500"/>
                                        <p:tgtEl>
                                          <p:spTgt spid="262203"/>
                                        </p:tgtEl>
                                      </p:cBhvr>
                                    </p:animEffect>
                                  </p:childTnLst>
                                </p:cTn>
                              </p:par>
                            </p:childTnLst>
                          </p:cTn>
                        </p:par>
                        <p:par>
                          <p:cTn id="35" fill="hold">
                            <p:stCondLst>
                              <p:cond delay="4500"/>
                            </p:stCondLst>
                            <p:childTnLst>
                              <p:par>
                                <p:cTn id="36" presetID="22" presetClass="entr" presetSubtype="8"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5000"/>
                            </p:stCondLst>
                            <p:childTnLst>
                              <p:par>
                                <p:cTn id="40" presetID="18" presetClass="entr" presetSubtype="6" fill="hold" grpId="0" nodeType="afterEffect">
                                  <p:stCondLst>
                                    <p:cond delay="0"/>
                                  </p:stCondLst>
                                  <p:childTnLst>
                                    <p:set>
                                      <p:cBhvr>
                                        <p:cTn id="41" dur="1" fill="hold">
                                          <p:stCondLst>
                                            <p:cond delay="0"/>
                                          </p:stCondLst>
                                        </p:cTn>
                                        <p:tgtEl>
                                          <p:spTgt spid="262226"/>
                                        </p:tgtEl>
                                        <p:attrNameLst>
                                          <p:attrName>style.visibility</p:attrName>
                                        </p:attrNameLst>
                                      </p:cBhvr>
                                      <p:to>
                                        <p:strVal val="visible"/>
                                      </p:to>
                                    </p:set>
                                    <p:animEffect transition="in" filter="strips(downRight)">
                                      <p:cBhvr>
                                        <p:cTn id="42" dur="500"/>
                                        <p:tgtEl>
                                          <p:spTgt spid="262226"/>
                                        </p:tgtEl>
                                      </p:cBhvr>
                                    </p:animEffect>
                                  </p:childTnLst>
                                </p:cTn>
                              </p:par>
                              <p:par>
                                <p:cTn id="43" presetID="22" presetClass="entr" presetSubtype="4"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1000"/>
                                        <p:tgtEl>
                                          <p:spTgt spid="22"/>
                                        </p:tgtEl>
                                      </p:cBhvr>
                                    </p:animEffect>
                                  </p:childTnLst>
                                </p:cTn>
                              </p:par>
                            </p:childTnLst>
                          </p:cTn>
                        </p:par>
                        <p:par>
                          <p:cTn id="46" fill="hold">
                            <p:stCondLst>
                              <p:cond delay="6000"/>
                            </p:stCondLst>
                            <p:childTnLst>
                              <p:par>
                                <p:cTn id="47" presetID="18" presetClass="entr" presetSubtype="6" fill="hold" grpId="0" nodeType="afterEffect">
                                  <p:stCondLst>
                                    <p:cond delay="0"/>
                                  </p:stCondLst>
                                  <p:childTnLst>
                                    <p:set>
                                      <p:cBhvr>
                                        <p:cTn id="48" dur="1" fill="hold">
                                          <p:stCondLst>
                                            <p:cond delay="0"/>
                                          </p:stCondLst>
                                        </p:cTn>
                                        <p:tgtEl>
                                          <p:spTgt spid="262225"/>
                                        </p:tgtEl>
                                        <p:attrNameLst>
                                          <p:attrName>style.visibility</p:attrName>
                                        </p:attrNameLst>
                                      </p:cBhvr>
                                      <p:to>
                                        <p:strVal val="visible"/>
                                      </p:to>
                                    </p:set>
                                    <p:animEffect transition="in" filter="strips(downRight)">
                                      <p:cBhvr>
                                        <p:cTn id="49" dur="500"/>
                                        <p:tgtEl>
                                          <p:spTgt spid="262225"/>
                                        </p:tgtEl>
                                      </p:cBhvr>
                                    </p:animEffect>
                                  </p:childTnLst>
                                </p:cTn>
                              </p:par>
                            </p:childTnLst>
                          </p:cTn>
                        </p:par>
                        <p:par>
                          <p:cTn id="50" fill="hold">
                            <p:stCondLst>
                              <p:cond delay="6500"/>
                            </p:stCondLst>
                            <p:childTnLst>
                              <p:par>
                                <p:cTn id="51" presetID="18" presetClass="entr" presetSubtype="9" fill="hold" grpId="0" nodeType="afterEffect">
                                  <p:stCondLst>
                                    <p:cond delay="0"/>
                                  </p:stCondLst>
                                  <p:childTnLst>
                                    <p:set>
                                      <p:cBhvr>
                                        <p:cTn id="52" dur="1" fill="hold">
                                          <p:stCondLst>
                                            <p:cond delay="0"/>
                                          </p:stCondLst>
                                        </p:cTn>
                                        <p:tgtEl>
                                          <p:spTgt spid="262227"/>
                                        </p:tgtEl>
                                        <p:attrNameLst>
                                          <p:attrName>style.visibility</p:attrName>
                                        </p:attrNameLst>
                                      </p:cBhvr>
                                      <p:to>
                                        <p:strVal val="visible"/>
                                      </p:to>
                                    </p:set>
                                    <p:animEffect transition="in" filter="strips(upLeft)">
                                      <p:cBhvr>
                                        <p:cTn id="53" dur="500"/>
                                        <p:tgtEl>
                                          <p:spTgt spid="26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8" grpId="0" animBg="1" autoUpdateAnimBg="0"/>
      <p:bldP spid="262164" grpId="0"/>
      <p:bldP spid="262198" grpId="0" autoUpdateAnimBg="0"/>
      <p:bldP spid="262202" grpId="0" autoUpdateAnimBg="0"/>
      <p:bldP spid="262203" grpId="0" autoUpdateAnimBg="0"/>
      <p:bldP spid="262225" grpId="0" autoUpdateAnimBg="0"/>
      <p:bldP spid="262226" grpId="0" autoUpdateAnimBg="0"/>
      <p:bldP spid="262227" grpId="0" autoUpdateAnimBg="0"/>
      <p:bldP spid="7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64" name="Text Box 20"/>
          <p:cNvSpPr txBox="1">
            <a:spLocks noChangeArrowheads="1"/>
          </p:cNvSpPr>
          <p:nvPr/>
        </p:nvSpPr>
        <p:spPr bwMode="auto">
          <a:xfrm>
            <a:off x="609600" y="1219200"/>
            <a:ext cx="79248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rgbClr val="002060"/>
                </a:solidFill>
              </a:rPr>
              <a:t>•  </a:t>
            </a:r>
            <a:r>
              <a:rPr lang="en-US" sz="2400" dirty="0" smtClean="0">
                <a:solidFill>
                  <a:srgbClr val="002060"/>
                </a:solidFill>
              </a:rPr>
              <a:t>Assume that the same Hammer is sold by six different Vendors</a:t>
            </a:r>
            <a:endParaRPr lang="en-US" sz="2400" dirty="0">
              <a:solidFill>
                <a:srgbClr val="002060"/>
              </a:solidFill>
            </a:endParaRPr>
          </a:p>
        </p:txBody>
      </p:sp>
      <p:grpSp>
        <p:nvGrpSpPr>
          <p:cNvPr id="2" name="Group 1"/>
          <p:cNvGrpSpPr/>
          <p:nvPr/>
        </p:nvGrpSpPr>
        <p:grpSpPr>
          <a:xfrm>
            <a:off x="1150257" y="2209800"/>
            <a:ext cx="7765143" cy="2900065"/>
            <a:chOff x="1150257" y="2209800"/>
            <a:chExt cx="7765143" cy="2900065"/>
          </a:xfrm>
        </p:grpSpPr>
        <p:sp>
          <p:nvSpPr>
            <p:cNvPr id="262148" name="Text Box 4"/>
            <p:cNvSpPr txBox="1">
              <a:spLocks noChangeArrowheads="1"/>
            </p:cNvSpPr>
            <p:nvPr/>
          </p:nvSpPr>
          <p:spPr bwMode="auto">
            <a:xfrm>
              <a:off x="1150257" y="2489200"/>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rgbClr val="002060"/>
                  </a:solidFill>
                </a:rPr>
                <a:t>Vendor</a:t>
              </a:r>
              <a:endParaRPr lang="en-US" sz="2400" dirty="0">
                <a:solidFill>
                  <a:srgbClr val="002060"/>
                </a:solidFill>
              </a:endParaRPr>
            </a:p>
          </p:txBody>
        </p:sp>
        <p:grpSp>
          <p:nvGrpSpPr>
            <p:cNvPr id="22" name="Group 21"/>
            <p:cNvGrpSpPr/>
            <p:nvPr/>
          </p:nvGrpSpPr>
          <p:grpSpPr>
            <a:xfrm>
              <a:off x="7086600" y="2743200"/>
              <a:ext cx="1828800" cy="2366665"/>
              <a:chOff x="7086600" y="2743200"/>
              <a:chExt cx="1828800" cy="2366665"/>
            </a:xfrm>
          </p:grpSpPr>
          <p:sp>
            <p:nvSpPr>
              <p:cNvPr id="262167" name="Text Box 23"/>
              <p:cNvSpPr txBox="1">
                <a:spLocks noChangeArrowheads="1"/>
              </p:cNvSpPr>
              <p:nvPr/>
            </p:nvSpPr>
            <p:spPr bwMode="auto">
              <a:xfrm>
                <a:off x="7086600" y="4648200"/>
                <a:ext cx="18288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002060"/>
                    </a:solidFill>
                  </a:rPr>
                  <a:t>Stores</a:t>
                </a:r>
              </a:p>
            </p:txBody>
          </p:sp>
          <p:sp>
            <p:nvSpPr>
              <p:cNvPr id="262223" name="Line 79"/>
              <p:cNvSpPr>
                <a:spLocks noChangeShapeType="1"/>
              </p:cNvSpPr>
              <p:nvPr/>
            </p:nvSpPr>
            <p:spPr bwMode="auto">
              <a:xfrm>
                <a:off x="8001000" y="2743200"/>
                <a:ext cx="0" cy="1905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grpSp>
          <p:nvGrpSpPr>
            <p:cNvPr id="17" name="Group 16"/>
            <p:cNvGrpSpPr/>
            <p:nvPr/>
          </p:nvGrpSpPr>
          <p:grpSpPr>
            <a:xfrm>
              <a:off x="2674257" y="2209800"/>
              <a:ext cx="3048000" cy="1143000"/>
              <a:chOff x="2674257" y="2209800"/>
              <a:chExt cx="3048000" cy="1143000"/>
            </a:xfrm>
          </p:grpSpPr>
          <p:grpSp>
            <p:nvGrpSpPr>
              <p:cNvPr id="12" name="Group 11"/>
              <p:cNvGrpSpPr/>
              <p:nvPr/>
            </p:nvGrpSpPr>
            <p:grpSpPr>
              <a:xfrm>
                <a:off x="2674257" y="2438400"/>
                <a:ext cx="3048000" cy="914400"/>
                <a:chOff x="2674257" y="2895600"/>
                <a:chExt cx="3048000" cy="914400"/>
              </a:xfrm>
            </p:grpSpPr>
            <p:grpSp>
              <p:nvGrpSpPr>
                <p:cNvPr id="11" name="Group 10"/>
                <p:cNvGrpSpPr/>
                <p:nvPr/>
              </p:nvGrpSpPr>
              <p:grpSpPr>
                <a:xfrm>
                  <a:off x="4045857" y="2946400"/>
                  <a:ext cx="1676400" cy="461963"/>
                  <a:chOff x="4045857" y="2946400"/>
                  <a:chExt cx="1676400" cy="461963"/>
                </a:xfrm>
              </p:grpSpPr>
              <p:sp>
                <p:nvSpPr>
                  <p:cNvPr id="15429" name="Text Box 6"/>
                  <p:cNvSpPr txBox="1">
                    <a:spLocks noChangeArrowheads="1"/>
                  </p:cNvSpPr>
                  <p:nvPr/>
                </p:nvSpPr>
                <p:spPr bwMode="auto">
                  <a:xfrm>
                    <a:off x="4426857" y="2946400"/>
                    <a:ext cx="1295400" cy="461963"/>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rgbClr val="002060"/>
                        </a:solidFill>
                      </a:rPr>
                      <a:t>Parts</a:t>
                    </a:r>
                  </a:p>
                </p:txBody>
              </p:sp>
              <p:sp>
                <p:nvSpPr>
                  <p:cNvPr id="15430" name="Line 7"/>
                  <p:cNvSpPr>
                    <a:spLocks noChangeShapeType="1"/>
                  </p:cNvSpPr>
                  <p:nvPr/>
                </p:nvSpPr>
                <p:spPr bwMode="auto">
                  <a:xfrm>
                    <a:off x="4045857" y="32004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sp>
              <p:nvSpPr>
                <p:cNvPr id="15423" name="Text Box 25"/>
                <p:cNvSpPr txBox="1">
                  <a:spLocks noChangeArrowheads="1"/>
                </p:cNvSpPr>
                <p:nvPr/>
              </p:nvSpPr>
              <p:spPr bwMode="auto">
                <a:xfrm>
                  <a:off x="2674257" y="3352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rgbClr val="002060"/>
                      </a:solidFill>
                    </a:rPr>
                    <a:t>Sells</a:t>
                  </a:r>
                  <a:endParaRPr lang="en-US" sz="2400" dirty="0">
                    <a:solidFill>
                      <a:srgbClr val="002060"/>
                    </a:solidFill>
                  </a:endParaRPr>
                </a:p>
              </p:txBody>
            </p:sp>
            <p:sp>
              <p:nvSpPr>
                <p:cNvPr id="15424" name="Line 39"/>
                <p:cNvSpPr>
                  <a:spLocks noChangeShapeType="1"/>
                </p:cNvSpPr>
                <p:nvPr/>
              </p:nvSpPr>
              <p:spPr bwMode="auto">
                <a:xfrm flipV="1">
                  <a:off x="3588657" y="32004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5" name="Line 40"/>
                <p:cNvSpPr>
                  <a:spLocks noChangeShapeType="1"/>
                </p:cNvSpPr>
                <p:nvPr/>
              </p:nvSpPr>
              <p:spPr bwMode="auto">
                <a:xfrm>
                  <a:off x="3055257" y="32004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6" name="Line 41"/>
                <p:cNvSpPr>
                  <a:spLocks noChangeShapeType="1"/>
                </p:cNvSpPr>
                <p:nvPr/>
              </p:nvSpPr>
              <p:spPr bwMode="auto">
                <a:xfrm flipV="1">
                  <a:off x="3055257" y="28956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7" name="Line 42"/>
                <p:cNvSpPr>
                  <a:spLocks noChangeShapeType="1"/>
                </p:cNvSpPr>
                <p:nvPr/>
              </p:nvSpPr>
              <p:spPr bwMode="auto">
                <a:xfrm flipH="1">
                  <a:off x="2750457" y="32004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8" name="Line 43"/>
                <p:cNvSpPr>
                  <a:spLocks noChangeShapeType="1"/>
                </p:cNvSpPr>
                <p:nvPr/>
              </p:nvSpPr>
              <p:spPr bwMode="auto">
                <a:xfrm>
                  <a:off x="3588657" y="28956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grpSp>
            <p:nvGrpSpPr>
              <p:cNvPr id="16" name="Group 15"/>
              <p:cNvGrpSpPr/>
              <p:nvPr/>
            </p:nvGrpSpPr>
            <p:grpSpPr>
              <a:xfrm>
                <a:off x="2750457" y="2209800"/>
                <a:ext cx="1752600" cy="762000"/>
                <a:chOff x="2750457" y="2209800"/>
                <a:chExt cx="1752600" cy="762000"/>
              </a:xfrm>
            </p:grpSpPr>
            <p:grpSp>
              <p:nvGrpSpPr>
                <p:cNvPr id="15" name="Group 14"/>
                <p:cNvGrpSpPr/>
                <p:nvPr/>
              </p:nvGrpSpPr>
              <p:grpSpPr>
                <a:xfrm>
                  <a:off x="3588657" y="2209800"/>
                  <a:ext cx="914400" cy="762000"/>
                  <a:chOff x="3588657" y="2209800"/>
                  <a:chExt cx="914400" cy="762000"/>
                </a:xfrm>
              </p:grpSpPr>
              <p:sp>
                <p:nvSpPr>
                  <p:cNvPr id="15407" name="Line 44"/>
                  <p:cNvSpPr>
                    <a:spLocks noChangeShapeType="1"/>
                  </p:cNvSpPr>
                  <p:nvPr/>
                </p:nvSpPr>
                <p:spPr bwMode="auto">
                  <a:xfrm>
                    <a:off x="3588657" y="24384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8" name="Line 45"/>
                  <p:cNvSpPr>
                    <a:spLocks noChangeShapeType="1"/>
                  </p:cNvSpPr>
                  <p:nvPr/>
                </p:nvSpPr>
                <p:spPr bwMode="auto">
                  <a:xfrm>
                    <a:off x="3664857" y="2514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9" name="Line 46"/>
                  <p:cNvSpPr>
                    <a:spLocks noChangeShapeType="1"/>
                  </p:cNvSpPr>
                  <p:nvPr/>
                </p:nvSpPr>
                <p:spPr bwMode="auto">
                  <a:xfrm>
                    <a:off x="3741057" y="25146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0" name="Line 47"/>
                  <p:cNvSpPr>
                    <a:spLocks noChangeShapeType="1"/>
                  </p:cNvSpPr>
                  <p:nvPr/>
                </p:nvSpPr>
                <p:spPr bwMode="auto">
                  <a:xfrm>
                    <a:off x="3817257" y="25908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1" name="Line 48"/>
                  <p:cNvSpPr>
                    <a:spLocks noChangeShapeType="1"/>
                  </p:cNvSpPr>
                  <p:nvPr/>
                </p:nvSpPr>
                <p:spPr bwMode="auto">
                  <a:xfrm>
                    <a:off x="3893457" y="25908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2" name="Line 49"/>
                  <p:cNvSpPr>
                    <a:spLocks noChangeShapeType="1"/>
                  </p:cNvSpPr>
                  <p:nvPr/>
                </p:nvSpPr>
                <p:spPr bwMode="auto">
                  <a:xfrm>
                    <a:off x="3969657" y="26670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3" name="Line 84"/>
                  <p:cNvSpPr>
                    <a:spLocks noChangeShapeType="1"/>
                  </p:cNvSpPr>
                  <p:nvPr/>
                </p:nvSpPr>
                <p:spPr bwMode="auto">
                  <a:xfrm flipH="1">
                    <a:off x="4274457" y="2590800"/>
                    <a:ext cx="1524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414" name="Line 85"/>
                  <p:cNvSpPr>
                    <a:spLocks noChangeShapeType="1"/>
                  </p:cNvSpPr>
                  <p:nvPr/>
                </p:nvSpPr>
                <p:spPr bwMode="auto">
                  <a:xfrm>
                    <a:off x="4274457" y="2743200"/>
                    <a:ext cx="1524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415" name="Text Box 87"/>
                  <p:cNvSpPr txBox="1">
                    <a:spLocks noChangeArrowheads="1"/>
                  </p:cNvSpPr>
                  <p:nvPr/>
                </p:nvSpPr>
                <p:spPr bwMode="auto">
                  <a:xfrm>
                    <a:off x="3969657" y="2209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002060"/>
                        </a:solidFill>
                      </a:rPr>
                      <a:t>M</a:t>
                    </a:r>
                  </a:p>
                </p:txBody>
              </p:sp>
            </p:grpSp>
            <p:grpSp>
              <p:nvGrpSpPr>
                <p:cNvPr id="9" name="Group 8"/>
                <p:cNvGrpSpPr/>
                <p:nvPr/>
              </p:nvGrpSpPr>
              <p:grpSpPr>
                <a:xfrm>
                  <a:off x="2750457" y="2209800"/>
                  <a:ext cx="762000" cy="685800"/>
                  <a:chOff x="2750457" y="2667000"/>
                  <a:chExt cx="762000" cy="685800"/>
                </a:xfrm>
              </p:grpSpPr>
              <p:sp>
                <p:nvSpPr>
                  <p:cNvPr id="15399" name="Line 50"/>
                  <p:cNvSpPr>
                    <a:spLocks noChangeShapeType="1"/>
                  </p:cNvSpPr>
                  <p:nvPr/>
                </p:nvSpPr>
                <p:spPr bwMode="auto">
                  <a:xfrm>
                    <a:off x="35124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0" name="Line 51"/>
                  <p:cNvSpPr>
                    <a:spLocks noChangeShapeType="1"/>
                  </p:cNvSpPr>
                  <p:nvPr/>
                </p:nvSpPr>
                <p:spPr bwMode="auto">
                  <a:xfrm>
                    <a:off x="34362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1" name="Line 52"/>
                  <p:cNvSpPr>
                    <a:spLocks noChangeShapeType="1"/>
                  </p:cNvSpPr>
                  <p:nvPr/>
                </p:nvSpPr>
                <p:spPr bwMode="auto">
                  <a:xfrm>
                    <a:off x="3360057" y="30480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02" name="Line 53"/>
                  <p:cNvSpPr>
                    <a:spLocks noChangeShapeType="1"/>
                  </p:cNvSpPr>
                  <p:nvPr/>
                </p:nvSpPr>
                <p:spPr bwMode="auto">
                  <a:xfrm>
                    <a:off x="3283857" y="31242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5403" name="Group 92"/>
                  <p:cNvGrpSpPr>
                    <a:grpSpLocks/>
                  </p:cNvGrpSpPr>
                  <p:nvPr/>
                </p:nvGrpSpPr>
                <p:grpSpPr bwMode="auto">
                  <a:xfrm>
                    <a:off x="2750457" y="3048000"/>
                    <a:ext cx="152400" cy="304800"/>
                    <a:chOff x="1296" y="1920"/>
                    <a:chExt cx="96" cy="192"/>
                  </a:xfrm>
                </p:grpSpPr>
                <p:sp>
                  <p:nvSpPr>
                    <p:cNvPr id="15405" name="Line 90"/>
                    <p:cNvSpPr>
                      <a:spLocks noChangeShapeType="1"/>
                    </p:cNvSpPr>
                    <p:nvPr/>
                  </p:nvSpPr>
                  <p:spPr bwMode="auto">
                    <a:xfrm>
                      <a:off x="1296" y="1920"/>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406" name="Line 91"/>
                    <p:cNvSpPr>
                      <a:spLocks noChangeShapeType="1"/>
                    </p:cNvSpPr>
                    <p:nvPr/>
                  </p:nvSpPr>
                  <p:spPr bwMode="auto">
                    <a:xfrm flipH="1">
                      <a:off x="1296" y="2016"/>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grpSp>
              <p:sp>
                <p:nvSpPr>
                  <p:cNvPr id="15404" name="Text Box 93"/>
                  <p:cNvSpPr txBox="1">
                    <a:spLocks noChangeArrowheads="1"/>
                  </p:cNvSpPr>
                  <p:nvPr/>
                </p:nvSpPr>
                <p:spPr bwMode="auto">
                  <a:xfrm>
                    <a:off x="2750457" y="2667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002060"/>
                        </a:solidFill>
                      </a:rPr>
                      <a:t>M</a:t>
                    </a:r>
                  </a:p>
                </p:txBody>
              </p:sp>
            </p:grpSp>
          </p:grpSp>
        </p:grpSp>
        <p:grpSp>
          <p:nvGrpSpPr>
            <p:cNvPr id="21" name="Group 20"/>
            <p:cNvGrpSpPr/>
            <p:nvPr/>
          </p:nvGrpSpPr>
          <p:grpSpPr>
            <a:xfrm>
              <a:off x="5722257" y="2209800"/>
              <a:ext cx="2507343" cy="2438400"/>
              <a:chOff x="5722257" y="2209800"/>
              <a:chExt cx="2507343" cy="2438400"/>
            </a:xfrm>
          </p:grpSpPr>
          <p:grpSp>
            <p:nvGrpSpPr>
              <p:cNvPr id="20" name="Group 19"/>
              <p:cNvGrpSpPr/>
              <p:nvPr/>
            </p:nvGrpSpPr>
            <p:grpSpPr>
              <a:xfrm>
                <a:off x="5722257" y="2209800"/>
                <a:ext cx="2286000" cy="1143000"/>
                <a:chOff x="5722257" y="2209800"/>
                <a:chExt cx="2286000" cy="1143000"/>
              </a:xfrm>
            </p:grpSpPr>
            <p:sp>
              <p:nvSpPr>
                <p:cNvPr id="262222" name="Line 78"/>
                <p:cNvSpPr>
                  <a:spLocks noChangeShapeType="1"/>
                </p:cNvSpPr>
                <p:nvPr/>
              </p:nvSpPr>
              <p:spPr bwMode="auto">
                <a:xfrm>
                  <a:off x="7398657" y="2743200"/>
                  <a:ext cx="60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9" name="Group 18"/>
                <p:cNvGrpSpPr/>
                <p:nvPr/>
              </p:nvGrpSpPr>
              <p:grpSpPr>
                <a:xfrm>
                  <a:off x="5722257" y="2209800"/>
                  <a:ext cx="1905000" cy="1143000"/>
                  <a:chOff x="5722257" y="2209800"/>
                  <a:chExt cx="1905000" cy="1143000"/>
                </a:xfrm>
              </p:grpSpPr>
              <p:grpSp>
                <p:nvGrpSpPr>
                  <p:cNvPr id="18" name="Group 17"/>
                  <p:cNvGrpSpPr/>
                  <p:nvPr/>
                </p:nvGrpSpPr>
                <p:grpSpPr>
                  <a:xfrm>
                    <a:off x="5722257" y="2438400"/>
                    <a:ext cx="1905000" cy="914400"/>
                    <a:chOff x="5722257" y="2438400"/>
                    <a:chExt cx="1905000" cy="914400"/>
                  </a:xfrm>
                </p:grpSpPr>
                <p:sp>
                  <p:nvSpPr>
                    <p:cNvPr id="15416" name="Line 62"/>
                    <p:cNvSpPr>
                      <a:spLocks noChangeShapeType="1"/>
                    </p:cNvSpPr>
                    <p:nvPr/>
                  </p:nvSpPr>
                  <p:spPr bwMode="auto">
                    <a:xfrm flipV="1">
                      <a:off x="6746195" y="2743200"/>
                      <a:ext cx="652463"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7" name="Line 63"/>
                    <p:cNvSpPr>
                      <a:spLocks noChangeShapeType="1"/>
                    </p:cNvSpPr>
                    <p:nvPr/>
                  </p:nvSpPr>
                  <p:spPr bwMode="auto">
                    <a:xfrm>
                      <a:off x="6095320" y="2743200"/>
                      <a:ext cx="650875"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8" name="Line 64"/>
                    <p:cNvSpPr>
                      <a:spLocks noChangeShapeType="1"/>
                    </p:cNvSpPr>
                    <p:nvPr/>
                  </p:nvSpPr>
                  <p:spPr bwMode="auto">
                    <a:xfrm flipV="1">
                      <a:off x="6095320" y="2438400"/>
                      <a:ext cx="650875"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19" name="Line 65"/>
                    <p:cNvSpPr>
                      <a:spLocks noChangeShapeType="1"/>
                    </p:cNvSpPr>
                    <p:nvPr/>
                  </p:nvSpPr>
                  <p:spPr bwMode="auto">
                    <a:xfrm flipH="1">
                      <a:off x="5722257" y="2743200"/>
                      <a:ext cx="37306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0" name="Line 66"/>
                    <p:cNvSpPr>
                      <a:spLocks noChangeShapeType="1"/>
                    </p:cNvSpPr>
                    <p:nvPr/>
                  </p:nvSpPr>
                  <p:spPr bwMode="auto">
                    <a:xfrm>
                      <a:off x="6746195" y="2438400"/>
                      <a:ext cx="652463"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421" name="Text Box 77"/>
                    <p:cNvSpPr txBox="1">
                      <a:spLocks noChangeArrowheads="1"/>
                    </p:cNvSpPr>
                    <p:nvPr/>
                  </p:nvSpPr>
                  <p:spPr bwMode="auto">
                    <a:xfrm>
                      <a:off x="5874657" y="2895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rgbClr val="002060"/>
                          </a:solidFill>
                        </a:rPr>
                        <a:t>Shipped to</a:t>
                      </a:r>
                      <a:endParaRPr lang="en-US" sz="2400" dirty="0">
                        <a:solidFill>
                          <a:srgbClr val="002060"/>
                        </a:solidFill>
                      </a:endParaRPr>
                    </a:p>
                  </p:txBody>
                </p:sp>
              </p:grpSp>
              <p:grpSp>
                <p:nvGrpSpPr>
                  <p:cNvPr id="13" name="Group 12"/>
                  <p:cNvGrpSpPr/>
                  <p:nvPr/>
                </p:nvGrpSpPr>
                <p:grpSpPr>
                  <a:xfrm>
                    <a:off x="5722257" y="2209800"/>
                    <a:ext cx="931863" cy="685800"/>
                    <a:chOff x="5722257" y="2667000"/>
                    <a:chExt cx="931863" cy="685800"/>
                  </a:xfrm>
                </p:grpSpPr>
                <p:sp>
                  <p:nvSpPr>
                    <p:cNvPr id="15391" name="Line 73"/>
                    <p:cNvSpPr>
                      <a:spLocks noChangeShapeType="1"/>
                    </p:cNvSpPr>
                    <p:nvPr/>
                  </p:nvSpPr>
                  <p:spPr bwMode="auto">
                    <a:xfrm>
                      <a:off x="6654120"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92" name="Line 74"/>
                    <p:cNvSpPr>
                      <a:spLocks noChangeShapeType="1"/>
                    </p:cNvSpPr>
                    <p:nvPr/>
                  </p:nvSpPr>
                  <p:spPr bwMode="auto">
                    <a:xfrm>
                      <a:off x="65604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93" name="Line 75"/>
                    <p:cNvSpPr>
                      <a:spLocks noChangeShapeType="1"/>
                    </p:cNvSpPr>
                    <p:nvPr/>
                  </p:nvSpPr>
                  <p:spPr bwMode="auto">
                    <a:xfrm>
                      <a:off x="6466795" y="3048000"/>
                      <a:ext cx="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94" name="Line 76"/>
                    <p:cNvSpPr>
                      <a:spLocks noChangeShapeType="1"/>
                    </p:cNvSpPr>
                    <p:nvPr/>
                  </p:nvSpPr>
                  <p:spPr bwMode="auto">
                    <a:xfrm>
                      <a:off x="6374720" y="31242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5395" name="Group 98"/>
                    <p:cNvGrpSpPr>
                      <a:grpSpLocks/>
                    </p:cNvGrpSpPr>
                    <p:nvPr/>
                  </p:nvGrpSpPr>
                  <p:grpSpPr bwMode="auto">
                    <a:xfrm>
                      <a:off x="5722257" y="3048000"/>
                      <a:ext cx="152400" cy="304800"/>
                      <a:chOff x="3168" y="1920"/>
                      <a:chExt cx="96" cy="192"/>
                    </a:xfrm>
                  </p:grpSpPr>
                  <p:sp>
                    <p:nvSpPr>
                      <p:cNvPr id="15397" name="Line 95"/>
                      <p:cNvSpPr>
                        <a:spLocks noChangeShapeType="1"/>
                      </p:cNvSpPr>
                      <p:nvPr/>
                    </p:nvSpPr>
                    <p:spPr bwMode="auto">
                      <a:xfrm>
                        <a:off x="3168" y="1920"/>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398" name="Line 96"/>
                      <p:cNvSpPr>
                        <a:spLocks noChangeShapeType="1"/>
                      </p:cNvSpPr>
                      <p:nvPr/>
                    </p:nvSpPr>
                    <p:spPr bwMode="auto">
                      <a:xfrm flipH="1">
                        <a:off x="3168" y="2016"/>
                        <a:ext cx="96"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grpSp>
                <p:sp>
                  <p:nvSpPr>
                    <p:cNvPr id="15396" name="Text Box 97"/>
                    <p:cNvSpPr txBox="1">
                      <a:spLocks noChangeArrowheads="1"/>
                    </p:cNvSpPr>
                    <p:nvPr/>
                  </p:nvSpPr>
                  <p:spPr bwMode="auto">
                    <a:xfrm>
                      <a:off x="5722257" y="2667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002060"/>
                          </a:solidFill>
                        </a:rPr>
                        <a:t>M</a:t>
                      </a:r>
                    </a:p>
                  </p:txBody>
                </p:sp>
              </p:grpSp>
            </p:grpSp>
          </p:grpSp>
          <p:grpSp>
            <p:nvGrpSpPr>
              <p:cNvPr id="14" name="Group 13"/>
              <p:cNvGrpSpPr/>
              <p:nvPr/>
            </p:nvGrpSpPr>
            <p:grpSpPr>
              <a:xfrm>
                <a:off x="6746195" y="2438400"/>
                <a:ext cx="1483405" cy="2209800"/>
                <a:chOff x="6746195" y="2895600"/>
                <a:chExt cx="1483405" cy="2209800"/>
              </a:xfrm>
            </p:grpSpPr>
            <p:sp>
              <p:nvSpPr>
                <p:cNvPr id="15381" name="Line 67"/>
                <p:cNvSpPr>
                  <a:spLocks noChangeShapeType="1"/>
                </p:cNvSpPr>
                <p:nvPr/>
              </p:nvSpPr>
              <p:spPr bwMode="auto">
                <a:xfrm>
                  <a:off x="6746195" y="28956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2" name="Line 68"/>
                <p:cNvSpPr>
                  <a:spLocks noChangeShapeType="1"/>
                </p:cNvSpPr>
                <p:nvPr/>
              </p:nvSpPr>
              <p:spPr bwMode="auto">
                <a:xfrm>
                  <a:off x="6839857"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3" name="Line 69"/>
                <p:cNvSpPr>
                  <a:spLocks noChangeShapeType="1"/>
                </p:cNvSpPr>
                <p:nvPr/>
              </p:nvSpPr>
              <p:spPr bwMode="auto">
                <a:xfrm>
                  <a:off x="6933520" y="29718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4" name="Line 70"/>
                <p:cNvSpPr>
                  <a:spLocks noChangeShapeType="1"/>
                </p:cNvSpPr>
                <p:nvPr/>
              </p:nvSpPr>
              <p:spPr bwMode="auto">
                <a:xfrm>
                  <a:off x="7025595" y="30480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5" name="Line 71"/>
                <p:cNvSpPr>
                  <a:spLocks noChangeShapeType="1"/>
                </p:cNvSpPr>
                <p:nvPr/>
              </p:nvSpPr>
              <p:spPr bwMode="auto">
                <a:xfrm>
                  <a:off x="7119257" y="30480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sp>
              <p:nvSpPr>
                <p:cNvPr id="15386" name="Line 72"/>
                <p:cNvSpPr>
                  <a:spLocks noChangeShapeType="1"/>
                </p:cNvSpPr>
                <p:nvPr/>
              </p:nvSpPr>
              <p:spPr bwMode="auto">
                <a:xfrm>
                  <a:off x="7212920" y="31242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002060"/>
                    </a:solidFill>
                  </a:endParaRPr>
                </a:p>
              </p:txBody>
            </p:sp>
            <p:grpSp>
              <p:nvGrpSpPr>
                <p:cNvPr id="15387" name="Group 102"/>
                <p:cNvGrpSpPr>
                  <a:grpSpLocks/>
                </p:cNvGrpSpPr>
                <p:nvPr/>
              </p:nvGrpSpPr>
              <p:grpSpPr bwMode="auto">
                <a:xfrm>
                  <a:off x="7772400" y="4876800"/>
                  <a:ext cx="457200" cy="228600"/>
                  <a:chOff x="4608" y="3072"/>
                  <a:chExt cx="288" cy="144"/>
                </a:xfrm>
              </p:grpSpPr>
              <p:sp>
                <p:nvSpPr>
                  <p:cNvPr id="15389" name="Line 99"/>
                  <p:cNvSpPr>
                    <a:spLocks noChangeShapeType="1"/>
                  </p:cNvSpPr>
                  <p:nvPr/>
                </p:nvSpPr>
                <p:spPr bwMode="auto">
                  <a:xfrm flipH="1">
                    <a:off x="4608" y="3072"/>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15390" name="Line 100"/>
                  <p:cNvSpPr>
                    <a:spLocks noChangeShapeType="1"/>
                  </p:cNvSpPr>
                  <p:nvPr/>
                </p:nvSpPr>
                <p:spPr bwMode="auto">
                  <a:xfrm>
                    <a:off x="4752" y="3072"/>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grpSp>
            <p:sp>
              <p:nvSpPr>
                <p:cNvPr id="15388" name="Text Box 101"/>
                <p:cNvSpPr txBox="1">
                  <a:spLocks noChangeArrowheads="1"/>
                </p:cNvSpPr>
                <p:nvPr/>
              </p:nvSpPr>
              <p:spPr bwMode="auto">
                <a:xfrm>
                  <a:off x="7543800" y="4495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002060"/>
                      </a:solidFill>
                    </a:rPr>
                    <a:t>M</a:t>
                  </a:r>
                </a:p>
              </p:txBody>
            </p:sp>
          </p:grpSp>
        </p:grpSp>
      </p:grpSp>
      <p:sp>
        <p:nvSpPr>
          <p:cNvPr id="3" name="Slide Number Placeholder 2"/>
          <p:cNvSpPr>
            <a:spLocks noGrp="1"/>
          </p:cNvSpPr>
          <p:nvPr>
            <p:ph type="sldNum" sz="quarter" idx="12"/>
          </p:nvPr>
        </p:nvSpPr>
        <p:spPr>
          <a:xfrm>
            <a:off x="7086600" y="228600"/>
            <a:ext cx="1905000" cy="457200"/>
          </a:xfrm>
        </p:spPr>
        <p:txBody>
          <a:bodyPr/>
          <a:lstStyle/>
          <a:p>
            <a:fld id="{8AC56D48-9345-4BDE-BA0B-FB696AD706A2}" type="slidenum">
              <a:rPr lang="en-US" smtClean="0">
                <a:solidFill>
                  <a:srgbClr val="002060"/>
                </a:solidFill>
              </a:rPr>
              <a:t>45</a:t>
            </a:fld>
            <a:endParaRPr lang="en-US" dirty="0">
              <a:solidFill>
                <a:srgbClr val="002060"/>
              </a:solidFill>
            </a:endParaRPr>
          </a:p>
        </p:txBody>
      </p:sp>
      <p:sp>
        <p:nvSpPr>
          <p:cNvPr id="7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rgbClr val="002060"/>
                </a:solidFill>
              </a:rPr>
              <a:t>CIS 5365                            Entity Relationship Diagrams</a:t>
            </a:r>
            <a:endParaRPr lang="en-US" dirty="0">
              <a:solidFill>
                <a:srgbClr val="002060"/>
              </a:solidFill>
            </a:endParaRPr>
          </a:p>
        </p:txBody>
      </p:sp>
      <p:sp>
        <p:nvSpPr>
          <p:cNvPr id="74"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Additional Relationships</a:t>
            </a:r>
            <a:endParaRPr lang="en-US" dirty="0">
              <a:solidFill>
                <a:srgbClr val="C00000"/>
              </a:solidFill>
            </a:endParaRPr>
          </a:p>
        </p:txBody>
      </p:sp>
      <p:sp>
        <p:nvSpPr>
          <p:cNvPr id="79" name="Text Box 20"/>
          <p:cNvSpPr txBox="1">
            <a:spLocks noChangeArrowheads="1"/>
          </p:cNvSpPr>
          <p:nvPr/>
        </p:nvSpPr>
        <p:spPr bwMode="auto">
          <a:xfrm>
            <a:off x="609600" y="3452539"/>
            <a:ext cx="6136595"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rgbClr val="002060"/>
                </a:solidFill>
              </a:rPr>
              <a:t>•  </a:t>
            </a:r>
            <a:r>
              <a:rPr lang="en-US" sz="2400" dirty="0" smtClean="0">
                <a:solidFill>
                  <a:srgbClr val="002060"/>
                </a:solidFill>
              </a:rPr>
              <a:t>Assume that these Hammers may (or may not) be sent to any Home Depot stores in El Paso (let’s assume that there are 10 Home Depots in El Paso)</a:t>
            </a:r>
            <a:endParaRPr lang="en-US" sz="2400" dirty="0">
              <a:solidFill>
                <a:srgbClr val="002060"/>
              </a:solidFill>
            </a:endParaRPr>
          </a:p>
        </p:txBody>
      </p:sp>
      <p:sp>
        <p:nvSpPr>
          <p:cNvPr id="80" name="Text Box 5"/>
          <p:cNvSpPr txBox="1">
            <a:spLocks noChangeArrowheads="1"/>
          </p:cNvSpPr>
          <p:nvPr/>
        </p:nvSpPr>
        <p:spPr bwMode="auto">
          <a:xfrm>
            <a:off x="736600" y="5347409"/>
            <a:ext cx="6009595"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ts val="2300"/>
              </a:lnSpc>
              <a:spcBef>
                <a:spcPct val="50000"/>
              </a:spcBef>
            </a:pPr>
            <a:r>
              <a:rPr lang="en-US" sz="2400" i="1" dirty="0" smtClean="0">
                <a:solidFill>
                  <a:srgbClr val="C00000"/>
                </a:solidFill>
                <a:latin typeface="+mn-lt"/>
              </a:rPr>
              <a:t>Do we know what Hammer came from what Vendor??? </a:t>
            </a:r>
            <a:endParaRPr lang="en-US" sz="2400" i="1" dirty="0">
              <a:solidFill>
                <a:srgbClr val="C00000"/>
              </a:solidFill>
              <a:latin typeface="+mn-lt"/>
            </a:endParaRPr>
          </a:p>
        </p:txBody>
      </p:sp>
    </p:spTree>
    <p:extLst>
      <p:ext uri="{BB962C8B-B14F-4D97-AF65-F5344CB8AC3E}">
        <p14:creationId xmlns:p14="http://schemas.microsoft.com/office/powerpoint/2010/main" val="4115307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2164"/>
                                        </p:tgtEl>
                                        <p:attrNameLst>
                                          <p:attrName>style.visibility</p:attrName>
                                        </p:attrNameLst>
                                      </p:cBhvr>
                                      <p:to>
                                        <p:strVal val="visible"/>
                                      </p:to>
                                    </p:set>
                                    <p:animEffect transition="in" filter="wipe(left)">
                                      <p:cBhvr>
                                        <p:cTn id="7" dur="1500"/>
                                        <p:tgtEl>
                                          <p:spTgt spid="262164"/>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left)">
                                      <p:cBhvr>
                                        <p:cTn id="15" dur="1500"/>
                                        <p:tgtEl>
                                          <p:spTgt spid="79"/>
                                        </p:tgtEl>
                                      </p:cBhvr>
                                    </p:animEffect>
                                  </p:childTnLst>
                                </p:cTn>
                              </p:par>
                            </p:childTnLst>
                          </p:cTn>
                        </p:par>
                        <p:par>
                          <p:cTn id="16" fill="hold">
                            <p:stCondLst>
                              <p:cond delay="3500"/>
                            </p:stCondLst>
                            <p:childTnLst>
                              <p:par>
                                <p:cTn id="17" presetID="55" presetClass="entr" presetSubtype="0" fill="hold" grpId="0" nodeType="afterEffect">
                                  <p:stCondLst>
                                    <p:cond delay="0"/>
                                  </p:stCondLst>
                                  <p:childTnLst>
                                    <p:set>
                                      <p:cBhvr>
                                        <p:cTn id="18" dur="1" fill="hold">
                                          <p:stCondLst>
                                            <p:cond delay="0"/>
                                          </p:stCondLst>
                                        </p:cTn>
                                        <p:tgtEl>
                                          <p:spTgt spid="80"/>
                                        </p:tgtEl>
                                        <p:attrNameLst>
                                          <p:attrName>style.visibility</p:attrName>
                                        </p:attrNameLst>
                                      </p:cBhvr>
                                      <p:to>
                                        <p:strVal val="visible"/>
                                      </p:to>
                                    </p:set>
                                    <p:anim calcmode="lin" valueType="num">
                                      <p:cBhvr>
                                        <p:cTn id="19" dur="1000" fill="hold"/>
                                        <p:tgtEl>
                                          <p:spTgt spid="80"/>
                                        </p:tgtEl>
                                        <p:attrNameLst>
                                          <p:attrName>ppt_w</p:attrName>
                                        </p:attrNameLst>
                                      </p:cBhvr>
                                      <p:tavLst>
                                        <p:tav tm="0">
                                          <p:val>
                                            <p:strVal val="#ppt_w*0.70"/>
                                          </p:val>
                                        </p:tav>
                                        <p:tav tm="100000">
                                          <p:val>
                                            <p:strVal val="#ppt_w"/>
                                          </p:val>
                                        </p:tav>
                                      </p:tavLst>
                                    </p:anim>
                                    <p:anim calcmode="lin" valueType="num">
                                      <p:cBhvr>
                                        <p:cTn id="20" dur="1000" fill="hold"/>
                                        <p:tgtEl>
                                          <p:spTgt spid="80"/>
                                        </p:tgtEl>
                                        <p:attrNameLst>
                                          <p:attrName>ppt_h</p:attrName>
                                        </p:attrNameLst>
                                      </p:cBhvr>
                                      <p:tavLst>
                                        <p:tav tm="0">
                                          <p:val>
                                            <p:strVal val="#ppt_h"/>
                                          </p:val>
                                        </p:tav>
                                        <p:tav tm="100000">
                                          <p:val>
                                            <p:strVal val="#ppt_h"/>
                                          </p:val>
                                        </p:tav>
                                      </p:tavLst>
                                    </p:anim>
                                    <p:animEffect transition="in" filter="fade">
                                      <p:cBhvr>
                                        <p:cTn id="21"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64" grpId="0"/>
      <p:bldP spid="79" grpId="0"/>
      <p:bldP spid="8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6" name="Text Box 8"/>
          <p:cNvSpPr txBox="1">
            <a:spLocks noChangeArrowheads="1"/>
          </p:cNvSpPr>
          <p:nvPr/>
        </p:nvSpPr>
        <p:spPr bwMode="auto">
          <a:xfrm>
            <a:off x="609600" y="1261003"/>
            <a:ext cx="85344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chemeClr val="tx1"/>
                </a:solidFill>
              </a:rPr>
              <a:t>•  The three entities are interdependent (A simultaneous relationship)</a:t>
            </a:r>
          </a:p>
        </p:txBody>
      </p:sp>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46</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Additional Relationships</a:t>
            </a:r>
            <a:endParaRPr lang="en-US" dirty="0">
              <a:solidFill>
                <a:srgbClr val="C00000"/>
              </a:solidFill>
            </a:endParaRPr>
          </a:p>
        </p:txBody>
      </p:sp>
      <p:sp>
        <p:nvSpPr>
          <p:cNvPr id="47" name="Text Box 20"/>
          <p:cNvSpPr txBox="1">
            <a:spLocks noChangeArrowheads="1"/>
          </p:cNvSpPr>
          <p:nvPr/>
        </p:nvSpPr>
        <p:spPr bwMode="auto">
          <a:xfrm>
            <a:off x="873805" y="2057400"/>
            <a:ext cx="7812995"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rgbClr val="002060"/>
                </a:solidFill>
              </a:rPr>
              <a:t>•  </a:t>
            </a:r>
            <a:r>
              <a:rPr lang="en-US" sz="2400" dirty="0" smtClean="0">
                <a:solidFill>
                  <a:srgbClr val="002060"/>
                </a:solidFill>
              </a:rPr>
              <a:t>Can a Vendor exist if there are no Parts to sell?</a:t>
            </a:r>
            <a:endParaRPr lang="en-US" sz="2400" dirty="0">
              <a:solidFill>
                <a:srgbClr val="002060"/>
              </a:solidFill>
            </a:endParaRPr>
          </a:p>
        </p:txBody>
      </p:sp>
      <p:sp>
        <p:nvSpPr>
          <p:cNvPr id="48" name="Text Box 20"/>
          <p:cNvSpPr txBox="1">
            <a:spLocks noChangeArrowheads="1"/>
          </p:cNvSpPr>
          <p:nvPr/>
        </p:nvSpPr>
        <p:spPr bwMode="auto">
          <a:xfrm>
            <a:off x="914400" y="2514600"/>
            <a:ext cx="781299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rgbClr val="002060"/>
                </a:solidFill>
              </a:rPr>
              <a:t>•  </a:t>
            </a:r>
            <a:r>
              <a:rPr lang="en-US" sz="2400" dirty="0" smtClean="0">
                <a:solidFill>
                  <a:srgbClr val="002060"/>
                </a:solidFill>
              </a:rPr>
              <a:t>Can a Vendor exist if there are no Stores to sell their Parts to?</a:t>
            </a:r>
            <a:endParaRPr lang="en-US" sz="2400" dirty="0">
              <a:solidFill>
                <a:srgbClr val="002060"/>
              </a:solidFill>
            </a:endParaRPr>
          </a:p>
        </p:txBody>
      </p:sp>
      <p:sp>
        <p:nvSpPr>
          <p:cNvPr id="49" name="Text Box 20"/>
          <p:cNvSpPr txBox="1">
            <a:spLocks noChangeArrowheads="1"/>
          </p:cNvSpPr>
          <p:nvPr/>
        </p:nvSpPr>
        <p:spPr bwMode="auto">
          <a:xfrm>
            <a:off x="914400" y="3242203"/>
            <a:ext cx="7812995"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rgbClr val="002060"/>
                </a:solidFill>
              </a:rPr>
              <a:t>•  </a:t>
            </a:r>
            <a:r>
              <a:rPr lang="en-US" sz="2400" dirty="0" smtClean="0">
                <a:solidFill>
                  <a:srgbClr val="002060"/>
                </a:solidFill>
              </a:rPr>
              <a:t>Can a Part exist if there are no Vendors to sell them?</a:t>
            </a:r>
            <a:endParaRPr lang="en-US" sz="2400" dirty="0">
              <a:solidFill>
                <a:srgbClr val="002060"/>
              </a:solidFill>
            </a:endParaRPr>
          </a:p>
        </p:txBody>
      </p:sp>
      <p:sp>
        <p:nvSpPr>
          <p:cNvPr id="50" name="Text Box 20"/>
          <p:cNvSpPr txBox="1">
            <a:spLocks noChangeArrowheads="1"/>
          </p:cNvSpPr>
          <p:nvPr/>
        </p:nvSpPr>
        <p:spPr bwMode="auto">
          <a:xfrm>
            <a:off x="914400" y="3708535"/>
            <a:ext cx="7812995"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rgbClr val="002060"/>
                </a:solidFill>
              </a:rPr>
              <a:t>•  </a:t>
            </a:r>
            <a:r>
              <a:rPr lang="en-US" sz="2400" dirty="0" smtClean="0">
                <a:solidFill>
                  <a:srgbClr val="002060"/>
                </a:solidFill>
              </a:rPr>
              <a:t>Can a Store exist if there are no Parts?</a:t>
            </a:r>
            <a:endParaRPr lang="en-US" sz="2400" dirty="0">
              <a:solidFill>
                <a:srgbClr val="002060"/>
              </a:solidFill>
            </a:endParaRPr>
          </a:p>
        </p:txBody>
      </p:sp>
      <p:sp>
        <p:nvSpPr>
          <p:cNvPr id="51" name="Text Box 5"/>
          <p:cNvSpPr txBox="1">
            <a:spLocks noChangeArrowheads="1"/>
          </p:cNvSpPr>
          <p:nvPr/>
        </p:nvSpPr>
        <p:spPr bwMode="auto">
          <a:xfrm>
            <a:off x="914400" y="4665171"/>
            <a:ext cx="7924800"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ts val="2300"/>
              </a:lnSpc>
              <a:spcBef>
                <a:spcPct val="50000"/>
              </a:spcBef>
            </a:pPr>
            <a:r>
              <a:rPr lang="en-US" sz="2400" i="1" dirty="0" smtClean="0">
                <a:solidFill>
                  <a:srgbClr val="C00000"/>
                </a:solidFill>
                <a:latin typeface="+mn-lt"/>
              </a:rPr>
              <a:t>This is a TERNARY relationship (i.e., a relationship of degree three)</a:t>
            </a:r>
            <a:endParaRPr lang="en-US" sz="2400" i="1" dirty="0">
              <a:solidFill>
                <a:srgbClr val="C00000"/>
              </a:solidFill>
              <a:latin typeface="+mn-lt"/>
            </a:endParaRPr>
          </a:p>
        </p:txBody>
      </p:sp>
    </p:spTree>
    <p:extLst>
      <p:ext uri="{BB962C8B-B14F-4D97-AF65-F5344CB8AC3E}">
        <p14:creationId xmlns:p14="http://schemas.microsoft.com/office/powerpoint/2010/main" val="3804557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8296"/>
                                        </p:tgtEl>
                                        <p:attrNameLst>
                                          <p:attrName>style.visibility</p:attrName>
                                        </p:attrNameLst>
                                      </p:cBhvr>
                                      <p:to>
                                        <p:strVal val="visible"/>
                                      </p:to>
                                    </p:set>
                                    <p:animEffect transition="in" filter="dissolve">
                                      <p:cBhvr>
                                        <p:cTn id="7" dur="500"/>
                                        <p:tgtEl>
                                          <p:spTgt spid="268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1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1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1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1500"/>
                                        <p:tgtEl>
                                          <p:spTgt spid="50"/>
                                        </p:tgtEl>
                                      </p:cBhvr>
                                    </p:animEffect>
                                  </p:childTnLst>
                                </p:cTn>
                              </p:par>
                            </p:childTnLst>
                          </p:cTn>
                        </p:par>
                        <p:par>
                          <p:cTn id="28" fill="hold">
                            <p:stCondLst>
                              <p:cond delay="1500"/>
                            </p:stCondLst>
                            <p:childTnLst>
                              <p:par>
                                <p:cTn id="29" presetID="55"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1000" fill="hold"/>
                                        <p:tgtEl>
                                          <p:spTgt spid="51"/>
                                        </p:tgtEl>
                                        <p:attrNameLst>
                                          <p:attrName>ppt_w</p:attrName>
                                        </p:attrNameLst>
                                      </p:cBhvr>
                                      <p:tavLst>
                                        <p:tav tm="0">
                                          <p:val>
                                            <p:strVal val="#ppt_w*0.70"/>
                                          </p:val>
                                        </p:tav>
                                        <p:tav tm="100000">
                                          <p:val>
                                            <p:strVal val="#ppt_w"/>
                                          </p:val>
                                        </p:tav>
                                      </p:tavLst>
                                    </p:anim>
                                    <p:anim calcmode="lin" valueType="num">
                                      <p:cBhvr>
                                        <p:cTn id="32" dur="1000" fill="hold"/>
                                        <p:tgtEl>
                                          <p:spTgt spid="51"/>
                                        </p:tgtEl>
                                        <p:attrNameLst>
                                          <p:attrName>ppt_h</p:attrName>
                                        </p:attrNameLst>
                                      </p:cBhvr>
                                      <p:tavLst>
                                        <p:tav tm="0">
                                          <p:val>
                                            <p:strVal val="#ppt_h"/>
                                          </p:val>
                                        </p:tav>
                                        <p:tav tm="100000">
                                          <p:val>
                                            <p:strVal val="#ppt_h"/>
                                          </p:val>
                                        </p:tav>
                                      </p:tavLst>
                                    </p:anim>
                                    <p:animEffect transition="in" filter="fade">
                                      <p:cBhvr>
                                        <p:cTn id="33"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6" grpId="0" autoUpdateAnimBg="0"/>
      <p:bldP spid="47" grpId="0"/>
      <p:bldP spid="48" grpId="0"/>
      <p:bldP spid="49" grpId="0"/>
      <p:bldP spid="50" grpId="0"/>
      <p:bldP spid="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9"/>
          <p:cNvGrpSpPr>
            <a:grpSpLocks/>
          </p:cNvGrpSpPr>
          <p:nvPr/>
        </p:nvGrpSpPr>
        <p:grpSpPr bwMode="auto">
          <a:xfrm>
            <a:off x="2895600" y="2819400"/>
            <a:ext cx="304800" cy="457200"/>
            <a:chOff x="1632" y="2544"/>
            <a:chExt cx="192" cy="288"/>
          </a:xfrm>
        </p:grpSpPr>
        <p:sp>
          <p:nvSpPr>
            <p:cNvPr id="17449" name="Line 58"/>
            <p:cNvSpPr>
              <a:spLocks noChangeShapeType="1"/>
            </p:cNvSpPr>
            <p:nvPr/>
          </p:nvSpPr>
          <p:spPr bwMode="auto">
            <a:xfrm>
              <a:off x="1632" y="2544"/>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50" name="Line 59"/>
            <p:cNvSpPr>
              <a:spLocks noChangeShapeType="1"/>
            </p:cNvSpPr>
            <p:nvPr/>
          </p:nvSpPr>
          <p:spPr bwMode="auto">
            <a:xfrm flipV="1">
              <a:off x="1632" y="2688"/>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70"/>
          <p:cNvGrpSpPr>
            <a:grpSpLocks/>
          </p:cNvGrpSpPr>
          <p:nvPr/>
        </p:nvGrpSpPr>
        <p:grpSpPr bwMode="auto">
          <a:xfrm>
            <a:off x="4572000" y="1981200"/>
            <a:ext cx="457200" cy="195263"/>
            <a:chOff x="2688" y="2016"/>
            <a:chExt cx="288" cy="123"/>
          </a:xfrm>
        </p:grpSpPr>
        <p:sp>
          <p:nvSpPr>
            <p:cNvPr id="17447" name="Line 61"/>
            <p:cNvSpPr>
              <a:spLocks noChangeShapeType="1"/>
            </p:cNvSpPr>
            <p:nvPr/>
          </p:nvSpPr>
          <p:spPr bwMode="auto">
            <a:xfrm flipV="1">
              <a:off x="2832" y="2016"/>
              <a:ext cx="144" cy="12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8" name="Line 62"/>
            <p:cNvSpPr>
              <a:spLocks noChangeShapeType="1"/>
            </p:cNvSpPr>
            <p:nvPr/>
          </p:nvSpPr>
          <p:spPr bwMode="auto">
            <a:xfrm flipH="1" flipV="1">
              <a:off x="2688" y="2016"/>
              <a:ext cx="144" cy="12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1295400" y="1498600"/>
            <a:ext cx="7315200" cy="2006600"/>
            <a:chOff x="1295400" y="1498600"/>
            <a:chExt cx="7315200" cy="2006600"/>
          </a:xfrm>
        </p:grpSpPr>
        <p:sp>
          <p:nvSpPr>
            <p:cNvPr id="268348" name="Line 60"/>
            <p:cNvSpPr>
              <a:spLocks noChangeShapeType="1"/>
            </p:cNvSpPr>
            <p:nvPr/>
          </p:nvSpPr>
          <p:spPr bwMode="auto">
            <a:xfrm flipV="1">
              <a:off x="4800600" y="1981200"/>
              <a:ext cx="0"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292" name="Text Box 4"/>
            <p:cNvSpPr txBox="1">
              <a:spLocks noChangeArrowheads="1"/>
            </p:cNvSpPr>
            <p:nvPr/>
          </p:nvSpPr>
          <p:spPr bwMode="auto">
            <a:xfrm>
              <a:off x="1295400" y="2819400"/>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Vendor</a:t>
              </a:r>
              <a:endParaRPr lang="en-US" sz="2400" b="0" dirty="0">
                <a:solidFill>
                  <a:schemeClr val="tx1"/>
                </a:solidFill>
              </a:endParaRPr>
            </a:p>
          </p:txBody>
        </p:sp>
        <p:sp>
          <p:nvSpPr>
            <p:cNvPr id="268294" name="Text Box 6"/>
            <p:cNvSpPr txBox="1">
              <a:spLocks noChangeArrowheads="1"/>
            </p:cNvSpPr>
            <p:nvPr/>
          </p:nvSpPr>
          <p:spPr bwMode="auto">
            <a:xfrm>
              <a:off x="4191000" y="1498600"/>
              <a:ext cx="12954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Parts</a:t>
              </a:r>
              <a:endParaRPr lang="en-US" sz="2400" b="0">
                <a:solidFill>
                  <a:schemeClr val="tx1"/>
                </a:solidFill>
              </a:endParaRPr>
            </a:p>
          </p:txBody>
        </p:sp>
        <p:sp>
          <p:nvSpPr>
            <p:cNvPr id="268297" name="Text Box 9"/>
            <p:cNvSpPr txBox="1">
              <a:spLocks noChangeArrowheads="1"/>
            </p:cNvSpPr>
            <p:nvPr/>
          </p:nvSpPr>
          <p:spPr bwMode="auto">
            <a:xfrm>
              <a:off x="6781800" y="2819400"/>
              <a:ext cx="18288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Store</a:t>
              </a:r>
              <a:endParaRPr lang="en-US" sz="2400" b="0">
                <a:solidFill>
                  <a:schemeClr val="tx1"/>
                </a:solidFill>
              </a:endParaRPr>
            </a:p>
          </p:txBody>
        </p:sp>
        <p:sp>
          <p:nvSpPr>
            <p:cNvPr id="268345" name="Line 57"/>
            <p:cNvSpPr>
              <a:spLocks noChangeShapeType="1"/>
            </p:cNvSpPr>
            <p:nvPr/>
          </p:nvSpPr>
          <p:spPr bwMode="auto">
            <a:xfrm flipH="1">
              <a:off x="2895600" y="3048000"/>
              <a:ext cx="1143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6"/>
            <p:cNvGrpSpPr/>
            <p:nvPr/>
          </p:nvGrpSpPr>
          <p:grpSpPr>
            <a:xfrm>
              <a:off x="3962400" y="2438400"/>
              <a:ext cx="1676400" cy="1066800"/>
              <a:chOff x="4038600" y="2616200"/>
              <a:chExt cx="1676400" cy="1066800"/>
            </a:xfrm>
          </p:grpSpPr>
          <p:grpSp>
            <p:nvGrpSpPr>
              <p:cNvPr id="17441" name="Group 54"/>
              <p:cNvGrpSpPr>
                <a:grpSpLocks/>
              </p:cNvGrpSpPr>
              <p:nvPr/>
            </p:nvGrpSpPr>
            <p:grpSpPr bwMode="auto">
              <a:xfrm>
                <a:off x="4038600" y="2616200"/>
                <a:ext cx="1676400" cy="1066800"/>
                <a:chOff x="1488" y="2400"/>
                <a:chExt cx="672" cy="336"/>
              </a:xfrm>
            </p:grpSpPr>
            <p:sp>
              <p:nvSpPr>
                <p:cNvPr id="17443" name="Line 13"/>
                <p:cNvSpPr>
                  <a:spLocks noChangeShapeType="1"/>
                </p:cNvSpPr>
                <p:nvPr/>
              </p:nvSpPr>
              <p:spPr bwMode="auto">
                <a:xfrm flipV="1">
                  <a:off x="1824" y="2592"/>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4" name="Line 14"/>
                <p:cNvSpPr>
                  <a:spLocks noChangeShapeType="1"/>
                </p:cNvSpPr>
                <p:nvPr/>
              </p:nvSpPr>
              <p:spPr bwMode="auto">
                <a:xfrm>
                  <a:off x="1488" y="2592"/>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15"/>
                <p:cNvSpPr>
                  <a:spLocks noChangeShapeType="1"/>
                </p:cNvSpPr>
                <p:nvPr/>
              </p:nvSpPr>
              <p:spPr bwMode="auto">
                <a:xfrm flipV="1">
                  <a:off x="1488" y="2400"/>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17"/>
                <p:cNvSpPr>
                  <a:spLocks noChangeShapeType="1"/>
                </p:cNvSpPr>
                <p:nvPr/>
              </p:nvSpPr>
              <p:spPr bwMode="auto">
                <a:xfrm>
                  <a:off x="1824" y="2400"/>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7442" name="Text Box 55"/>
              <p:cNvSpPr txBox="1">
                <a:spLocks noChangeArrowheads="1"/>
              </p:cNvSpPr>
              <p:nvPr/>
            </p:nvSpPr>
            <p:spPr bwMode="auto">
              <a:xfrm>
                <a:off x="4257261" y="2882900"/>
                <a:ext cx="1311965" cy="45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70000"/>
                  </a:spcBef>
                </a:pPr>
                <a:r>
                  <a:rPr lang="en-US" sz="2400">
                    <a:solidFill>
                      <a:schemeClr val="tx1"/>
                    </a:solidFill>
                  </a:rPr>
                  <a:t>Supplies</a:t>
                </a:r>
              </a:p>
            </p:txBody>
          </p:sp>
        </p:grpSp>
        <p:sp>
          <p:nvSpPr>
            <p:cNvPr id="268353" name="Line 65"/>
            <p:cNvSpPr>
              <a:spLocks noChangeShapeType="1"/>
            </p:cNvSpPr>
            <p:nvPr/>
          </p:nvSpPr>
          <p:spPr bwMode="auto">
            <a:xfrm>
              <a:off x="5638800" y="3048000"/>
              <a:ext cx="1143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71"/>
          <p:cNvGrpSpPr>
            <a:grpSpLocks/>
          </p:cNvGrpSpPr>
          <p:nvPr/>
        </p:nvGrpSpPr>
        <p:grpSpPr bwMode="auto">
          <a:xfrm>
            <a:off x="6477000" y="2895600"/>
            <a:ext cx="304800" cy="381000"/>
            <a:chOff x="3888" y="2592"/>
            <a:chExt cx="192" cy="240"/>
          </a:xfrm>
        </p:grpSpPr>
        <p:sp>
          <p:nvSpPr>
            <p:cNvPr id="17439" name="Line 66"/>
            <p:cNvSpPr>
              <a:spLocks noChangeShapeType="1"/>
            </p:cNvSpPr>
            <p:nvPr/>
          </p:nvSpPr>
          <p:spPr bwMode="auto">
            <a:xfrm flipV="1">
              <a:off x="3888" y="2592"/>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0" name="Line 67"/>
            <p:cNvSpPr>
              <a:spLocks noChangeShapeType="1"/>
            </p:cNvSpPr>
            <p:nvPr/>
          </p:nvSpPr>
          <p:spPr bwMode="auto">
            <a:xfrm>
              <a:off x="3888" y="2688"/>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68360" name="Text Box 72"/>
          <p:cNvSpPr txBox="1">
            <a:spLocks noChangeArrowheads="1"/>
          </p:cNvSpPr>
          <p:nvPr/>
        </p:nvSpPr>
        <p:spPr bwMode="auto">
          <a:xfrm>
            <a:off x="1143000" y="3962400"/>
            <a:ext cx="685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buFontTx/>
              <a:buChar char="•"/>
            </a:pPr>
            <a:r>
              <a:rPr lang="en-US" sz="2200" dirty="0">
                <a:solidFill>
                  <a:schemeClr val="tx1"/>
                </a:solidFill>
              </a:rPr>
              <a:t>   Given 1 vendor and 1 part, how many Stores?</a:t>
            </a:r>
          </a:p>
        </p:txBody>
      </p:sp>
      <p:sp>
        <p:nvSpPr>
          <p:cNvPr id="268361" name="Line 73"/>
          <p:cNvSpPr>
            <a:spLocks noChangeShapeType="1"/>
          </p:cNvSpPr>
          <p:nvPr/>
        </p:nvSpPr>
        <p:spPr bwMode="auto">
          <a:xfrm flipV="1">
            <a:off x="6629400" y="3429000"/>
            <a:ext cx="0" cy="53340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362" name="Text Box 74"/>
          <p:cNvSpPr txBox="1">
            <a:spLocks noChangeArrowheads="1"/>
          </p:cNvSpPr>
          <p:nvPr/>
        </p:nvSpPr>
        <p:spPr bwMode="auto">
          <a:xfrm>
            <a:off x="7467600" y="3962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Many</a:t>
            </a:r>
            <a:endParaRPr lang="en-US" sz="2400" b="0" dirty="0">
              <a:solidFill>
                <a:srgbClr val="C00000"/>
              </a:solidFill>
            </a:endParaRPr>
          </a:p>
        </p:txBody>
      </p:sp>
      <p:sp>
        <p:nvSpPr>
          <p:cNvPr id="268363" name="Text Box 75"/>
          <p:cNvSpPr txBox="1">
            <a:spLocks noChangeArrowheads="1"/>
          </p:cNvSpPr>
          <p:nvPr/>
        </p:nvSpPr>
        <p:spPr bwMode="auto">
          <a:xfrm>
            <a:off x="1143000" y="4322763"/>
            <a:ext cx="685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buFontTx/>
              <a:buChar char="•"/>
            </a:pPr>
            <a:r>
              <a:rPr lang="en-US" sz="2200">
                <a:solidFill>
                  <a:schemeClr val="tx1"/>
                </a:solidFill>
              </a:rPr>
              <a:t>   Given 1 Store and 1 vendor, how many parts?</a:t>
            </a:r>
          </a:p>
        </p:txBody>
      </p:sp>
      <p:sp>
        <p:nvSpPr>
          <p:cNvPr id="268364" name="Text Box 76"/>
          <p:cNvSpPr txBox="1">
            <a:spLocks noChangeArrowheads="1"/>
          </p:cNvSpPr>
          <p:nvPr/>
        </p:nvSpPr>
        <p:spPr bwMode="auto">
          <a:xfrm>
            <a:off x="7467600" y="4292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Many</a:t>
            </a:r>
            <a:endParaRPr lang="en-US" sz="2400" b="0" dirty="0">
              <a:solidFill>
                <a:srgbClr val="C00000"/>
              </a:solidFill>
            </a:endParaRPr>
          </a:p>
        </p:txBody>
      </p:sp>
      <p:sp>
        <p:nvSpPr>
          <p:cNvPr id="268365" name="Line 77"/>
          <p:cNvSpPr>
            <a:spLocks noChangeShapeType="1"/>
          </p:cNvSpPr>
          <p:nvPr/>
        </p:nvSpPr>
        <p:spPr bwMode="auto">
          <a:xfrm>
            <a:off x="8534400" y="45974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366" name="Line 78"/>
          <p:cNvSpPr>
            <a:spLocks noChangeShapeType="1"/>
          </p:cNvSpPr>
          <p:nvPr/>
        </p:nvSpPr>
        <p:spPr bwMode="auto">
          <a:xfrm flipV="1">
            <a:off x="8839200" y="2133599"/>
            <a:ext cx="0" cy="2463801"/>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367" name="Line 79"/>
          <p:cNvSpPr>
            <a:spLocks noChangeShapeType="1"/>
          </p:cNvSpPr>
          <p:nvPr/>
        </p:nvSpPr>
        <p:spPr bwMode="auto">
          <a:xfrm flipH="1" flipV="1">
            <a:off x="5181600" y="2133599"/>
            <a:ext cx="3657600" cy="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368" name="Text Box 80"/>
          <p:cNvSpPr txBox="1">
            <a:spLocks noChangeArrowheads="1"/>
          </p:cNvSpPr>
          <p:nvPr/>
        </p:nvSpPr>
        <p:spPr bwMode="auto">
          <a:xfrm>
            <a:off x="1143000" y="4678362"/>
            <a:ext cx="6858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buFontTx/>
              <a:buChar char="•"/>
            </a:pPr>
            <a:r>
              <a:rPr lang="en-US" sz="2200" dirty="0">
                <a:solidFill>
                  <a:schemeClr val="tx1"/>
                </a:solidFill>
              </a:rPr>
              <a:t>   Given 1 Store and 1 part, how many vendors?</a:t>
            </a:r>
          </a:p>
        </p:txBody>
      </p:sp>
      <p:sp>
        <p:nvSpPr>
          <p:cNvPr id="268369" name="Text Box 81"/>
          <p:cNvSpPr txBox="1">
            <a:spLocks noChangeArrowheads="1"/>
          </p:cNvSpPr>
          <p:nvPr/>
        </p:nvSpPr>
        <p:spPr bwMode="auto">
          <a:xfrm>
            <a:off x="7467600" y="4648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Many</a:t>
            </a:r>
            <a:endParaRPr lang="en-US" sz="2400" b="0" dirty="0">
              <a:solidFill>
                <a:srgbClr val="C00000"/>
              </a:solidFill>
            </a:endParaRPr>
          </a:p>
        </p:txBody>
      </p:sp>
      <p:sp>
        <p:nvSpPr>
          <p:cNvPr id="268370" name="Line 82"/>
          <p:cNvSpPr>
            <a:spLocks noChangeShapeType="1"/>
          </p:cNvSpPr>
          <p:nvPr/>
        </p:nvSpPr>
        <p:spPr bwMode="auto">
          <a:xfrm flipH="1">
            <a:off x="609600" y="4826000"/>
            <a:ext cx="152400"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371" name="Line 83"/>
          <p:cNvSpPr>
            <a:spLocks noChangeShapeType="1"/>
          </p:cNvSpPr>
          <p:nvPr/>
        </p:nvSpPr>
        <p:spPr bwMode="auto">
          <a:xfrm flipV="1">
            <a:off x="762000" y="2362200"/>
            <a:ext cx="0" cy="2514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372" name="Line 84"/>
          <p:cNvSpPr>
            <a:spLocks noChangeShapeType="1"/>
          </p:cNvSpPr>
          <p:nvPr/>
        </p:nvSpPr>
        <p:spPr bwMode="auto">
          <a:xfrm>
            <a:off x="762000" y="2387600"/>
            <a:ext cx="2362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373" name="Line 85"/>
          <p:cNvSpPr>
            <a:spLocks noChangeShapeType="1"/>
          </p:cNvSpPr>
          <p:nvPr/>
        </p:nvSpPr>
        <p:spPr bwMode="auto">
          <a:xfrm>
            <a:off x="3124200" y="2387600"/>
            <a:ext cx="0" cy="60960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47</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i="1" dirty="0" smtClean="0">
                <a:solidFill>
                  <a:srgbClr val="C00000"/>
                </a:solidFill>
                <a:sym typeface="Symbol" pitchFamily="18" charset="2"/>
              </a:rPr>
              <a:t>How do we determine cardinality?</a:t>
            </a:r>
            <a:endParaRPr lang="en-US" i="1" dirty="0">
              <a:solidFill>
                <a:srgbClr val="C00000"/>
              </a:solidFill>
            </a:endParaRPr>
          </a:p>
        </p:txBody>
      </p:sp>
      <p:sp>
        <p:nvSpPr>
          <p:cNvPr id="48" name="Line 77"/>
          <p:cNvSpPr>
            <a:spLocks noChangeShapeType="1"/>
          </p:cNvSpPr>
          <p:nvPr/>
        </p:nvSpPr>
        <p:spPr bwMode="auto">
          <a:xfrm>
            <a:off x="762000" y="48768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 name="Text Box 5"/>
          <p:cNvSpPr txBox="1">
            <a:spLocks noChangeArrowheads="1"/>
          </p:cNvSpPr>
          <p:nvPr/>
        </p:nvSpPr>
        <p:spPr bwMode="auto">
          <a:xfrm>
            <a:off x="736600" y="5556314"/>
            <a:ext cx="7797800"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ts val="2300"/>
              </a:lnSpc>
              <a:spcBef>
                <a:spcPct val="50000"/>
              </a:spcBef>
            </a:pPr>
            <a:r>
              <a:rPr lang="en-US" sz="2400" i="1" dirty="0" smtClean="0">
                <a:solidFill>
                  <a:srgbClr val="C00000"/>
                </a:solidFill>
                <a:latin typeface="+mn-lt"/>
              </a:rPr>
              <a:t>Hence a M:M:M ternary relationship</a:t>
            </a:r>
            <a:endParaRPr lang="en-US" sz="2400" i="1" dirty="0">
              <a:solidFill>
                <a:srgbClr val="C00000"/>
              </a:solidFill>
              <a:latin typeface="+mn-lt"/>
            </a:endParaRPr>
          </a:p>
        </p:txBody>
      </p:sp>
    </p:spTree>
    <p:extLst>
      <p:ext uri="{BB962C8B-B14F-4D97-AF65-F5344CB8AC3E}">
        <p14:creationId xmlns:p14="http://schemas.microsoft.com/office/powerpoint/2010/main" val="4201991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1000"/>
                                        <p:tgtEl>
                                          <p:spTgt spid="10"/>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268360"/>
                                        </p:tgtEl>
                                        <p:attrNameLst>
                                          <p:attrName>style.visibility</p:attrName>
                                        </p:attrNameLst>
                                      </p:cBhvr>
                                      <p:to>
                                        <p:strVal val="visible"/>
                                      </p:to>
                                    </p:set>
                                    <p:animEffect transition="in" filter="strips(downRight)">
                                      <p:cBhvr>
                                        <p:cTn id="15" dur="500"/>
                                        <p:tgtEl>
                                          <p:spTgt spid="268360"/>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68362"/>
                                        </p:tgtEl>
                                        <p:attrNameLst>
                                          <p:attrName>style.visibility</p:attrName>
                                        </p:attrNameLst>
                                      </p:cBhvr>
                                      <p:to>
                                        <p:strVal val="visible"/>
                                      </p:to>
                                    </p:set>
                                    <p:anim calcmode="lin" valueType="num">
                                      <p:cBhvr>
                                        <p:cTn id="20" dur="500" fill="hold"/>
                                        <p:tgtEl>
                                          <p:spTgt spid="268362"/>
                                        </p:tgtEl>
                                        <p:attrNameLst>
                                          <p:attrName>ppt_w</p:attrName>
                                        </p:attrNameLst>
                                      </p:cBhvr>
                                      <p:tavLst>
                                        <p:tav tm="0">
                                          <p:val>
                                            <p:fltVal val="0"/>
                                          </p:val>
                                        </p:tav>
                                        <p:tav tm="100000">
                                          <p:val>
                                            <p:strVal val="#ppt_w"/>
                                          </p:val>
                                        </p:tav>
                                      </p:tavLst>
                                    </p:anim>
                                    <p:anim calcmode="lin" valueType="num">
                                      <p:cBhvr>
                                        <p:cTn id="21" dur="500" fill="hold"/>
                                        <p:tgtEl>
                                          <p:spTgt spid="268362"/>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268361"/>
                                        </p:tgtEl>
                                        <p:attrNameLst>
                                          <p:attrName>style.visibility</p:attrName>
                                        </p:attrNameLst>
                                      </p:cBhvr>
                                      <p:to>
                                        <p:strVal val="visible"/>
                                      </p:to>
                                    </p:set>
                                    <p:anim calcmode="lin" valueType="num">
                                      <p:cBhvr additive="base">
                                        <p:cTn id="25" dur="500" fill="hold"/>
                                        <p:tgtEl>
                                          <p:spTgt spid="268361"/>
                                        </p:tgtEl>
                                        <p:attrNameLst>
                                          <p:attrName>ppt_x</p:attrName>
                                        </p:attrNameLst>
                                      </p:cBhvr>
                                      <p:tavLst>
                                        <p:tav tm="0">
                                          <p:val>
                                            <p:strVal val="#ppt_x"/>
                                          </p:val>
                                        </p:tav>
                                        <p:tav tm="100000">
                                          <p:val>
                                            <p:strVal val="#ppt_x"/>
                                          </p:val>
                                        </p:tav>
                                      </p:tavLst>
                                    </p:anim>
                                    <p:anim calcmode="lin" valueType="num">
                                      <p:cBhvr additive="base">
                                        <p:cTn id="26" dur="500" fill="hold"/>
                                        <p:tgtEl>
                                          <p:spTgt spid="268361"/>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7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268363"/>
                                        </p:tgtEl>
                                        <p:attrNameLst>
                                          <p:attrName>style.visibility</p:attrName>
                                        </p:attrNameLst>
                                      </p:cBhvr>
                                      <p:to>
                                        <p:strVal val="visible"/>
                                      </p:to>
                                    </p:set>
                                    <p:animEffect transition="in" filter="strips(downRight)">
                                      <p:cBhvr>
                                        <p:cTn id="35" dur="500"/>
                                        <p:tgtEl>
                                          <p:spTgt spid="268363"/>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268364"/>
                                        </p:tgtEl>
                                        <p:attrNameLst>
                                          <p:attrName>style.visibility</p:attrName>
                                        </p:attrNameLst>
                                      </p:cBhvr>
                                      <p:to>
                                        <p:strVal val="visible"/>
                                      </p:to>
                                    </p:set>
                                    <p:anim calcmode="lin" valueType="num">
                                      <p:cBhvr>
                                        <p:cTn id="40" dur="500" fill="hold"/>
                                        <p:tgtEl>
                                          <p:spTgt spid="268364"/>
                                        </p:tgtEl>
                                        <p:attrNameLst>
                                          <p:attrName>ppt_w</p:attrName>
                                        </p:attrNameLst>
                                      </p:cBhvr>
                                      <p:tavLst>
                                        <p:tav tm="0">
                                          <p:val>
                                            <p:fltVal val="0"/>
                                          </p:val>
                                        </p:tav>
                                        <p:tav tm="100000">
                                          <p:val>
                                            <p:strVal val="#ppt_w"/>
                                          </p:val>
                                        </p:tav>
                                      </p:tavLst>
                                    </p:anim>
                                    <p:anim calcmode="lin" valueType="num">
                                      <p:cBhvr>
                                        <p:cTn id="41" dur="500" fill="hold"/>
                                        <p:tgtEl>
                                          <p:spTgt spid="268364"/>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268365"/>
                                        </p:tgtEl>
                                        <p:attrNameLst>
                                          <p:attrName>style.visibility</p:attrName>
                                        </p:attrNameLst>
                                      </p:cBhvr>
                                      <p:to>
                                        <p:strVal val="visible"/>
                                      </p:to>
                                    </p:set>
                                    <p:anim calcmode="lin" valueType="num">
                                      <p:cBhvr additive="base">
                                        <p:cTn id="45" dur="500" fill="hold"/>
                                        <p:tgtEl>
                                          <p:spTgt spid="268365"/>
                                        </p:tgtEl>
                                        <p:attrNameLst>
                                          <p:attrName>ppt_x</p:attrName>
                                        </p:attrNameLst>
                                      </p:cBhvr>
                                      <p:tavLst>
                                        <p:tav tm="0">
                                          <p:val>
                                            <p:strVal val="0-#ppt_w/2"/>
                                          </p:val>
                                        </p:tav>
                                        <p:tav tm="100000">
                                          <p:val>
                                            <p:strVal val="#ppt_x"/>
                                          </p:val>
                                        </p:tav>
                                      </p:tavLst>
                                    </p:anim>
                                    <p:anim calcmode="lin" valueType="num">
                                      <p:cBhvr additive="base">
                                        <p:cTn id="46" dur="500" fill="hold"/>
                                        <p:tgtEl>
                                          <p:spTgt spid="268365"/>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2" presetClass="entr" presetSubtype="4" fill="hold" grpId="0" nodeType="afterEffect">
                                  <p:stCondLst>
                                    <p:cond delay="0"/>
                                  </p:stCondLst>
                                  <p:childTnLst>
                                    <p:set>
                                      <p:cBhvr>
                                        <p:cTn id="49" dur="1" fill="hold">
                                          <p:stCondLst>
                                            <p:cond delay="0"/>
                                          </p:stCondLst>
                                        </p:cTn>
                                        <p:tgtEl>
                                          <p:spTgt spid="268366"/>
                                        </p:tgtEl>
                                        <p:attrNameLst>
                                          <p:attrName>style.visibility</p:attrName>
                                        </p:attrNameLst>
                                      </p:cBhvr>
                                      <p:to>
                                        <p:strVal val="visible"/>
                                      </p:to>
                                    </p:set>
                                    <p:anim calcmode="lin" valueType="num">
                                      <p:cBhvr additive="base">
                                        <p:cTn id="50" dur="500" fill="hold"/>
                                        <p:tgtEl>
                                          <p:spTgt spid="268366"/>
                                        </p:tgtEl>
                                        <p:attrNameLst>
                                          <p:attrName>ppt_x</p:attrName>
                                        </p:attrNameLst>
                                      </p:cBhvr>
                                      <p:tavLst>
                                        <p:tav tm="0">
                                          <p:val>
                                            <p:strVal val="#ppt_x"/>
                                          </p:val>
                                        </p:tav>
                                        <p:tav tm="100000">
                                          <p:val>
                                            <p:strVal val="#ppt_x"/>
                                          </p:val>
                                        </p:tav>
                                      </p:tavLst>
                                    </p:anim>
                                    <p:anim calcmode="lin" valueType="num">
                                      <p:cBhvr additive="base">
                                        <p:cTn id="51" dur="500" fill="hold"/>
                                        <p:tgtEl>
                                          <p:spTgt spid="268366"/>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2" presetClass="entr" presetSubtype="2" fill="hold" grpId="0" nodeType="afterEffect">
                                  <p:stCondLst>
                                    <p:cond delay="0"/>
                                  </p:stCondLst>
                                  <p:childTnLst>
                                    <p:set>
                                      <p:cBhvr>
                                        <p:cTn id="54" dur="1" fill="hold">
                                          <p:stCondLst>
                                            <p:cond delay="0"/>
                                          </p:stCondLst>
                                        </p:cTn>
                                        <p:tgtEl>
                                          <p:spTgt spid="268367"/>
                                        </p:tgtEl>
                                        <p:attrNameLst>
                                          <p:attrName>style.visibility</p:attrName>
                                        </p:attrNameLst>
                                      </p:cBhvr>
                                      <p:to>
                                        <p:strVal val="visible"/>
                                      </p:to>
                                    </p:set>
                                    <p:anim calcmode="lin" valueType="num">
                                      <p:cBhvr additive="base">
                                        <p:cTn id="55" dur="500" fill="hold"/>
                                        <p:tgtEl>
                                          <p:spTgt spid="268367"/>
                                        </p:tgtEl>
                                        <p:attrNameLst>
                                          <p:attrName>ppt_x</p:attrName>
                                        </p:attrNameLst>
                                      </p:cBhvr>
                                      <p:tavLst>
                                        <p:tav tm="0">
                                          <p:val>
                                            <p:strVal val="1+#ppt_w/2"/>
                                          </p:val>
                                        </p:tav>
                                        <p:tav tm="100000">
                                          <p:val>
                                            <p:strVal val="#ppt_x"/>
                                          </p:val>
                                        </p:tav>
                                      </p:tavLst>
                                    </p:anim>
                                    <p:anim calcmode="lin" valueType="num">
                                      <p:cBhvr additive="base">
                                        <p:cTn id="56" dur="500" fill="hold"/>
                                        <p:tgtEl>
                                          <p:spTgt spid="268367"/>
                                        </p:tgtEl>
                                        <p:attrNameLst>
                                          <p:attrName>ppt_y</p:attrName>
                                        </p:attrNameLst>
                                      </p:cBhvr>
                                      <p:tavLst>
                                        <p:tav tm="0">
                                          <p:val>
                                            <p:strVal val="#ppt_y"/>
                                          </p:val>
                                        </p:tav>
                                        <p:tav tm="100000">
                                          <p:val>
                                            <p:strVal val="#ppt_y"/>
                                          </p:val>
                                        </p:tav>
                                      </p:tavLst>
                                    </p:anim>
                                  </p:childTnLst>
                                </p:cTn>
                              </p:par>
                            </p:childTnLst>
                          </p:cTn>
                        </p:par>
                        <p:par>
                          <p:cTn id="57" fill="hold">
                            <p:stCondLst>
                              <p:cond delay="2000"/>
                            </p:stCondLst>
                            <p:childTnLst>
                              <p:par>
                                <p:cTn id="58" presetID="22" presetClass="entr" presetSubtype="1" fill="hold"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up)">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268368"/>
                                        </p:tgtEl>
                                        <p:attrNameLst>
                                          <p:attrName>style.visibility</p:attrName>
                                        </p:attrNameLst>
                                      </p:cBhvr>
                                      <p:to>
                                        <p:strVal val="visible"/>
                                      </p:to>
                                    </p:set>
                                    <p:animEffect transition="in" filter="strips(downRight)">
                                      <p:cBhvr>
                                        <p:cTn id="65" dur="500"/>
                                        <p:tgtEl>
                                          <p:spTgt spid="268368"/>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268369"/>
                                        </p:tgtEl>
                                        <p:attrNameLst>
                                          <p:attrName>style.visibility</p:attrName>
                                        </p:attrNameLst>
                                      </p:cBhvr>
                                      <p:to>
                                        <p:strVal val="visible"/>
                                      </p:to>
                                    </p:set>
                                    <p:anim calcmode="lin" valueType="num">
                                      <p:cBhvr>
                                        <p:cTn id="70" dur="500" fill="hold"/>
                                        <p:tgtEl>
                                          <p:spTgt spid="268369"/>
                                        </p:tgtEl>
                                        <p:attrNameLst>
                                          <p:attrName>ppt_w</p:attrName>
                                        </p:attrNameLst>
                                      </p:cBhvr>
                                      <p:tavLst>
                                        <p:tav tm="0">
                                          <p:val>
                                            <p:fltVal val="0"/>
                                          </p:val>
                                        </p:tav>
                                        <p:tav tm="100000">
                                          <p:val>
                                            <p:strVal val="#ppt_w"/>
                                          </p:val>
                                        </p:tav>
                                      </p:tavLst>
                                    </p:anim>
                                    <p:anim calcmode="lin" valueType="num">
                                      <p:cBhvr>
                                        <p:cTn id="71" dur="500" fill="hold"/>
                                        <p:tgtEl>
                                          <p:spTgt spid="268369"/>
                                        </p:tgtEl>
                                        <p:attrNameLst>
                                          <p:attrName>ppt_h</p:attrName>
                                        </p:attrNameLst>
                                      </p:cBhvr>
                                      <p:tavLst>
                                        <p:tav tm="0">
                                          <p:val>
                                            <p:fltVal val="0"/>
                                          </p:val>
                                        </p:tav>
                                        <p:tav tm="100000">
                                          <p:val>
                                            <p:strVal val="#ppt_h"/>
                                          </p:val>
                                        </p:tav>
                                      </p:tavLst>
                                    </p:anim>
                                  </p:childTnLst>
                                </p:cTn>
                              </p:par>
                            </p:childTnLst>
                          </p:cTn>
                        </p:par>
                        <p:par>
                          <p:cTn id="72" fill="hold">
                            <p:stCondLst>
                              <p:cond delay="500"/>
                            </p:stCondLst>
                            <p:childTnLst>
                              <p:par>
                                <p:cTn id="73" presetID="2" presetClass="entr" presetSubtype="2" fill="hold" grpId="0" nodeType="afterEffect">
                                  <p:stCondLst>
                                    <p:cond delay="0"/>
                                  </p:stCondLst>
                                  <p:childTnLst>
                                    <p:set>
                                      <p:cBhvr>
                                        <p:cTn id="74" dur="1" fill="hold">
                                          <p:stCondLst>
                                            <p:cond delay="0"/>
                                          </p:stCondLst>
                                        </p:cTn>
                                        <p:tgtEl>
                                          <p:spTgt spid="268370"/>
                                        </p:tgtEl>
                                        <p:attrNameLst>
                                          <p:attrName>style.visibility</p:attrName>
                                        </p:attrNameLst>
                                      </p:cBhvr>
                                      <p:to>
                                        <p:strVal val="visible"/>
                                      </p:to>
                                    </p:set>
                                    <p:anim calcmode="lin" valueType="num">
                                      <p:cBhvr additive="base">
                                        <p:cTn id="75" dur="500" fill="hold"/>
                                        <p:tgtEl>
                                          <p:spTgt spid="268370"/>
                                        </p:tgtEl>
                                        <p:attrNameLst>
                                          <p:attrName>ppt_x</p:attrName>
                                        </p:attrNameLst>
                                      </p:cBhvr>
                                      <p:tavLst>
                                        <p:tav tm="0">
                                          <p:val>
                                            <p:strVal val="1+#ppt_w/2"/>
                                          </p:val>
                                        </p:tav>
                                        <p:tav tm="100000">
                                          <p:val>
                                            <p:strVal val="#ppt_x"/>
                                          </p:val>
                                        </p:tav>
                                      </p:tavLst>
                                    </p:anim>
                                    <p:anim calcmode="lin" valueType="num">
                                      <p:cBhvr additive="base">
                                        <p:cTn id="76" dur="500" fill="hold"/>
                                        <p:tgtEl>
                                          <p:spTgt spid="268370"/>
                                        </p:tgtEl>
                                        <p:attrNameLst>
                                          <p:attrName>ppt_y</p:attrName>
                                        </p:attrNameLst>
                                      </p:cBhvr>
                                      <p:tavLst>
                                        <p:tav tm="0">
                                          <p:val>
                                            <p:strVal val="#ppt_y"/>
                                          </p:val>
                                        </p:tav>
                                        <p:tav tm="100000">
                                          <p:val>
                                            <p:strVal val="#ppt_y"/>
                                          </p:val>
                                        </p:tav>
                                      </p:tavLst>
                                    </p:anim>
                                  </p:childTnLst>
                                </p:cTn>
                              </p:par>
                            </p:childTnLst>
                          </p:cTn>
                        </p:par>
                        <p:par>
                          <p:cTn id="77" fill="hold">
                            <p:stCondLst>
                              <p:cond delay="1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1500"/>
                            </p:stCondLst>
                            <p:childTnLst>
                              <p:par>
                                <p:cTn id="83" presetID="2" presetClass="entr" presetSubtype="4" fill="hold" grpId="0" nodeType="afterEffect">
                                  <p:stCondLst>
                                    <p:cond delay="0"/>
                                  </p:stCondLst>
                                  <p:childTnLst>
                                    <p:set>
                                      <p:cBhvr>
                                        <p:cTn id="84" dur="1" fill="hold">
                                          <p:stCondLst>
                                            <p:cond delay="0"/>
                                          </p:stCondLst>
                                        </p:cTn>
                                        <p:tgtEl>
                                          <p:spTgt spid="268371"/>
                                        </p:tgtEl>
                                        <p:attrNameLst>
                                          <p:attrName>style.visibility</p:attrName>
                                        </p:attrNameLst>
                                      </p:cBhvr>
                                      <p:to>
                                        <p:strVal val="visible"/>
                                      </p:to>
                                    </p:set>
                                    <p:anim calcmode="lin" valueType="num">
                                      <p:cBhvr additive="base">
                                        <p:cTn id="85" dur="500" fill="hold"/>
                                        <p:tgtEl>
                                          <p:spTgt spid="268371"/>
                                        </p:tgtEl>
                                        <p:attrNameLst>
                                          <p:attrName>ppt_x</p:attrName>
                                        </p:attrNameLst>
                                      </p:cBhvr>
                                      <p:tavLst>
                                        <p:tav tm="0">
                                          <p:val>
                                            <p:strVal val="#ppt_x"/>
                                          </p:val>
                                        </p:tav>
                                        <p:tav tm="100000">
                                          <p:val>
                                            <p:strVal val="#ppt_x"/>
                                          </p:val>
                                        </p:tav>
                                      </p:tavLst>
                                    </p:anim>
                                    <p:anim calcmode="lin" valueType="num">
                                      <p:cBhvr additive="base">
                                        <p:cTn id="86" dur="500" fill="hold"/>
                                        <p:tgtEl>
                                          <p:spTgt spid="268371"/>
                                        </p:tgtEl>
                                        <p:attrNameLst>
                                          <p:attrName>ppt_y</p:attrName>
                                        </p:attrNameLst>
                                      </p:cBhvr>
                                      <p:tavLst>
                                        <p:tav tm="0">
                                          <p:val>
                                            <p:strVal val="1+#ppt_h/2"/>
                                          </p:val>
                                        </p:tav>
                                        <p:tav tm="100000">
                                          <p:val>
                                            <p:strVal val="#ppt_y"/>
                                          </p:val>
                                        </p:tav>
                                      </p:tavLst>
                                    </p:anim>
                                  </p:childTnLst>
                                </p:cTn>
                              </p:par>
                            </p:childTnLst>
                          </p:cTn>
                        </p:par>
                        <p:par>
                          <p:cTn id="87" fill="hold">
                            <p:stCondLst>
                              <p:cond delay="2000"/>
                            </p:stCondLst>
                            <p:childTnLst>
                              <p:par>
                                <p:cTn id="88" presetID="2" presetClass="entr" presetSubtype="8" fill="hold" grpId="0" nodeType="afterEffect">
                                  <p:stCondLst>
                                    <p:cond delay="0"/>
                                  </p:stCondLst>
                                  <p:childTnLst>
                                    <p:set>
                                      <p:cBhvr>
                                        <p:cTn id="89" dur="1" fill="hold">
                                          <p:stCondLst>
                                            <p:cond delay="0"/>
                                          </p:stCondLst>
                                        </p:cTn>
                                        <p:tgtEl>
                                          <p:spTgt spid="268372"/>
                                        </p:tgtEl>
                                        <p:attrNameLst>
                                          <p:attrName>style.visibility</p:attrName>
                                        </p:attrNameLst>
                                      </p:cBhvr>
                                      <p:to>
                                        <p:strVal val="visible"/>
                                      </p:to>
                                    </p:set>
                                    <p:anim calcmode="lin" valueType="num">
                                      <p:cBhvr additive="base">
                                        <p:cTn id="90" dur="500" fill="hold"/>
                                        <p:tgtEl>
                                          <p:spTgt spid="268372"/>
                                        </p:tgtEl>
                                        <p:attrNameLst>
                                          <p:attrName>ppt_x</p:attrName>
                                        </p:attrNameLst>
                                      </p:cBhvr>
                                      <p:tavLst>
                                        <p:tav tm="0">
                                          <p:val>
                                            <p:strVal val="0-#ppt_w/2"/>
                                          </p:val>
                                        </p:tav>
                                        <p:tav tm="100000">
                                          <p:val>
                                            <p:strVal val="#ppt_x"/>
                                          </p:val>
                                        </p:tav>
                                      </p:tavLst>
                                    </p:anim>
                                    <p:anim calcmode="lin" valueType="num">
                                      <p:cBhvr additive="base">
                                        <p:cTn id="91" dur="500" fill="hold"/>
                                        <p:tgtEl>
                                          <p:spTgt spid="268372"/>
                                        </p:tgtEl>
                                        <p:attrNameLst>
                                          <p:attrName>ppt_y</p:attrName>
                                        </p:attrNameLst>
                                      </p:cBhvr>
                                      <p:tavLst>
                                        <p:tav tm="0">
                                          <p:val>
                                            <p:strVal val="#ppt_y"/>
                                          </p:val>
                                        </p:tav>
                                        <p:tav tm="100000">
                                          <p:val>
                                            <p:strVal val="#ppt_y"/>
                                          </p:val>
                                        </p:tav>
                                      </p:tavLst>
                                    </p:anim>
                                  </p:childTnLst>
                                </p:cTn>
                              </p:par>
                            </p:childTnLst>
                          </p:cTn>
                        </p:par>
                        <p:par>
                          <p:cTn id="92" fill="hold">
                            <p:stCondLst>
                              <p:cond delay="2500"/>
                            </p:stCondLst>
                            <p:childTnLst>
                              <p:par>
                                <p:cTn id="93" presetID="2" presetClass="entr" presetSubtype="1" fill="hold" grpId="0" nodeType="afterEffect">
                                  <p:stCondLst>
                                    <p:cond delay="0"/>
                                  </p:stCondLst>
                                  <p:childTnLst>
                                    <p:set>
                                      <p:cBhvr>
                                        <p:cTn id="94" dur="1" fill="hold">
                                          <p:stCondLst>
                                            <p:cond delay="0"/>
                                          </p:stCondLst>
                                        </p:cTn>
                                        <p:tgtEl>
                                          <p:spTgt spid="268373"/>
                                        </p:tgtEl>
                                        <p:attrNameLst>
                                          <p:attrName>style.visibility</p:attrName>
                                        </p:attrNameLst>
                                      </p:cBhvr>
                                      <p:to>
                                        <p:strVal val="visible"/>
                                      </p:to>
                                    </p:set>
                                    <p:anim calcmode="lin" valueType="num">
                                      <p:cBhvr additive="base">
                                        <p:cTn id="95" dur="500" fill="hold"/>
                                        <p:tgtEl>
                                          <p:spTgt spid="268373"/>
                                        </p:tgtEl>
                                        <p:attrNameLst>
                                          <p:attrName>ppt_x</p:attrName>
                                        </p:attrNameLst>
                                      </p:cBhvr>
                                      <p:tavLst>
                                        <p:tav tm="0">
                                          <p:val>
                                            <p:strVal val="#ppt_x"/>
                                          </p:val>
                                        </p:tav>
                                        <p:tav tm="100000">
                                          <p:val>
                                            <p:strVal val="#ppt_x"/>
                                          </p:val>
                                        </p:tav>
                                      </p:tavLst>
                                    </p:anim>
                                    <p:anim calcmode="lin" valueType="num">
                                      <p:cBhvr additive="base">
                                        <p:cTn id="96" dur="500" fill="hold"/>
                                        <p:tgtEl>
                                          <p:spTgt spid="268373"/>
                                        </p:tgtEl>
                                        <p:attrNameLst>
                                          <p:attrName>ppt_y</p:attrName>
                                        </p:attrNameLst>
                                      </p:cBhvr>
                                      <p:tavLst>
                                        <p:tav tm="0">
                                          <p:val>
                                            <p:strVal val="0-#ppt_h/2"/>
                                          </p:val>
                                        </p:tav>
                                        <p:tav tm="100000">
                                          <p:val>
                                            <p:strVal val="#ppt_y"/>
                                          </p:val>
                                        </p:tav>
                                      </p:tavLst>
                                    </p:anim>
                                  </p:childTnLst>
                                </p:cTn>
                              </p:par>
                            </p:childTnLst>
                          </p:cTn>
                        </p:par>
                        <p:par>
                          <p:cTn id="97" fill="hold">
                            <p:stCondLst>
                              <p:cond delay="3000"/>
                            </p:stCondLst>
                            <p:childTnLst>
                              <p:par>
                                <p:cTn id="98" presetID="22" presetClass="entr" presetSubtype="8"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wipe(left)">
                                      <p:cBhvr>
                                        <p:cTn id="100" dur="500"/>
                                        <p:tgtEl>
                                          <p:spTgt spid="2"/>
                                        </p:tgtEl>
                                      </p:cBhvr>
                                    </p:animEffect>
                                  </p:childTnLst>
                                </p:cTn>
                              </p:par>
                            </p:childTnLst>
                          </p:cTn>
                        </p:par>
                        <p:par>
                          <p:cTn id="101" fill="hold">
                            <p:stCondLst>
                              <p:cond delay="3500"/>
                            </p:stCondLst>
                            <p:childTnLst>
                              <p:par>
                                <p:cTn id="102" presetID="55" presetClass="entr" presetSubtype="0" fill="hold" grpId="0" nodeType="after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1000" fill="hold"/>
                                        <p:tgtEl>
                                          <p:spTgt spid="49"/>
                                        </p:tgtEl>
                                        <p:attrNameLst>
                                          <p:attrName>ppt_w</p:attrName>
                                        </p:attrNameLst>
                                      </p:cBhvr>
                                      <p:tavLst>
                                        <p:tav tm="0">
                                          <p:val>
                                            <p:strVal val="#ppt_w*0.70"/>
                                          </p:val>
                                        </p:tav>
                                        <p:tav tm="100000">
                                          <p:val>
                                            <p:strVal val="#ppt_w"/>
                                          </p:val>
                                        </p:tav>
                                      </p:tavLst>
                                    </p:anim>
                                    <p:anim calcmode="lin" valueType="num">
                                      <p:cBhvr>
                                        <p:cTn id="105" dur="1000" fill="hold"/>
                                        <p:tgtEl>
                                          <p:spTgt spid="49"/>
                                        </p:tgtEl>
                                        <p:attrNameLst>
                                          <p:attrName>ppt_h</p:attrName>
                                        </p:attrNameLst>
                                      </p:cBhvr>
                                      <p:tavLst>
                                        <p:tav tm="0">
                                          <p:val>
                                            <p:strVal val="#ppt_h"/>
                                          </p:val>
                                        </p:tav>
                                        <p:tav tm="100000">
                                          <p:val>
                                            <p:strVal val="#ppt_h"/>
                                          </p:val>
                                        </p:tav>
                                      </p:tavLst>
                                    </p:anim>
                                    <p:animEffect transition="in" filter="fade">
                                      <p:cBhvr>
                                        <p:cTn id="10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60" grpId="0" autoUpdateAnimBg="0"/>
      <p:bldP spid="268361" grpId="0" animBg="1"/>
      <p:bldP spid="268362" grpId="0" autoUpdateAnimBg="0"/>
      <p:bldP spid="268363" grpId="0" autoUpdateAnimBg="0"/>
      <p:bldP spid="268364" grpId="0" autoUpdateAnimBg="0"/>
      <p:bldP spid="268365" grpId="0" animBg="1"/>
      <p:bldP spid="268366" grpId="0" animBg="1"/>
      <p:bldP spid="268367" grpId="0" animBg="1"/>
      <p:bldP spid="268368" grpId="0" autoUpdateAnimBg="0"/>
      <p:bldP spid="268369" grpId="0" autoUpdateAnimBg="0"/>
      <p:bldP spid="268370" grpId="0" animBg="1"/>
      <p:bldP spid="268371" grpId="0" animBg="1"/>
      <p:bldP spid="268372" grpId="0" animBg="1"/>
      <p:bldP spid="268373" grpId="0" animBg="1"/>
      <p:bldP spid="46" grpId="0"/>
      <p:bldP spid="48" grpId="0" animBg="1"/>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95400" y="1498600"/>
            <a:ext cx="7315200" cy="2006600"/>
            <a:chOff x="1295400" y="1498600"/>
            <a:chExt cx="7315200" cy="2006600"/>
          </a:xfrm>
        </p:grpSpPr>
        <p:grpSp>
          <p:nvGrpSpPr>
            <p:cNvPr id="2" name="Group 69"/>
            <p:cNvGrpSpPr>
              <a:grpSpLocks/>
            </p:cNvGrpSpPr>
            <p:nvPr/>
          </p:nvGrpSpPr>
          <p:grpSpPr bwMode="auto">
            <a:xfrm>
              <a:off x="2895600" y="2819400"/>
              <a:ext cx="304800" cy="457200"/>
              <a:chOff x="1632" y="2544"/>
              <a:chExt cx="192" cy="288"/>
            </a:xfrm>
          </p:grpSpPr>
          <p:sp>
            <p:nvSpPr>
              <p:cNvPr id="17449" name="Line 58"/>
              <p:cNvSpPr>
                <a:spLocks noChangeShapeType="1"/>
              </p:cNvSpPr>
              <p:nvPr/>
            </p:nvSpPr>
            <p:spPr bwMode="auto">
              <a:xfrm>
                <a:off x="1632" y="2544"/>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50" name="Line 59"/>
              <p:cNvSpPr>
                <a:spLocks noChangeShapeType="1"/>
              </p:cNvSpPr>
              <p:nvPr/>
            </p:nvSpPr>
            <p:spPr bwMode="auto">
              <a:xfrm flipV="1">
                <a:off x="1632" y="2688"/>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70"/>
            <p:cNvGrpSpPr>
              <a:grpSpLocks/>
            </p:cNvGrpSpPr>
            <p:nvPr/>
          </p:nvGrpSpPr>
          <p:grpSpPr bwMode="auto">
            <a:xfrm>
              <a:off x="4572000" y="1981200"/>
              <a:ext cx="457200" cy="195263"/>
              <a:chOff x="2688" y="2016"/>
              <a:chExt cx="288" cy="123"/>
            </a:xfrm>
          </p:grpSpPr>
          <p:sp>
            <p:nvSpPr>
              <p:cNvPr id="17447" name="Line 61"/>
              <p:cNvSpPr>
                <a:spLocks noChangeShapeType="1"/>
              </p:cNvSpPr>
              <p:nvPr/>
            </p:nvSpPr>
            <p:spPr bwMode="auto">
              <a:xfrm flipV="1">
                <a:off x="2832" y="2016"/>
                <a:ext cx="144" cy="12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8" name="Line 62"/>
              <p:cNvSpPr>
                <a:spLocks noChangeShapeType="1"/>
              </p:cNvSpPr>
              <p:nvPr/>
            </p:nvSpPr>
            <p:spPr bwMode="auto">
              <a:xfrm flipH="1" flipV="1">
                <a:off x="2688" y="2016"/>
                <a:ext cx="144" cy="123"/>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1295400" y="1498600"/>
              <a:ext cx="7315200" cy="2006600"/>
              <a:chOff x="1295400" y="1498600"/>
              <a:chExt cx="7315200" cy="2006600"/>
            </a:xfrm>
          </p:grpSpPr>
          <p:sp>
            <p:nvSpPr>
              <p:cNvPr id="268348" name="Line 60"/>
              <p:cNvSpPr>
                <a:spLocks noChangeShapeType="1"/>
              </p:cNvSpPr>
              <p:nvPr/>
            </p:nvSpPr>
            <p:spPr bwMode="auto">
              <a:xfrm flipV="1">
                <a:off x="4800600" y="1981200"/>
                <a:ext cx="0"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8292" name="Text Box 4"/>
              <p:cNvSpPr txBox="1">
                <a:spLocks noChangeArrowheads="1"/>
              </p:cNvSpPr>
              <p:nvPr/>
            </p:nvSpPr>
            <p:spPr bwMode="auto">
              <a:xfrm>
                <a:off x="1295400" y="2819400"/>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Vendor</a:t>
                </a:r>
                <a:endParaRPr lang="en-US" sz="2400" b="0" dirty="0">
                  <a:solidFill>
                    <a:schemeClr val="tx1"/>
                  </a:solidFill>
                </a:endParaRPr>
              </a:p>
            </p:txBody>
          </p:sp>
          <p:sp>
            <p:nvSpPr>
              <p:cNvPr id="268294" name="Text Box 6"/>
              <p:cNvSpPr txBox="1">
                <a:spLocks noChangeArrowheads="1"/>
              </p:cNvSpPr>
              <p:nvPr/>
            </p:nvSpPr>
            <p:spPr bwMode="auto">
              <a:xfrm>
                <a:off x="4191000" y="1498600"/>
                <a:ext cx="12954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Parts</a:t>
                </a:r>
                <a:endParaRPr lang="en-US" sz="2400" b="0">
                  <a:solidFill>
                    <a:schemeClr val="tx1"/>
                  </a:solidFill>
                </a:endParaRPr>
              </a:p>
            </p:txBody>
          </p:sp>
          <p:sp>
            <p:nvSpPr>
              <p:cNvPr id="268297" name="Text Box 9"/>
              <p:cNvSpPr txBox="1">
                <a:spLocks noChangeArrowheads="1"/>
              </p:cNvSpPr>
              <p:nvPr/>
            </p:nvSpPr>
            <p:spPr bwMode="auto">
              <a:xfrm>
                <a:off x="6781800" y="2819400"/>
                <a:ext cx="18288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Store</a:t>
                </a:r>
                <a:endParaRPr lang="en-US" sz="2400" b="0">
                  <a:solidFill>
                    <a:schemeClr val="tx1"/>
                  </a:solidFill>
                </a:endParaRPr>
              </a:p>
            </p:txBody>
          </p:sp>
          <p:sp>
            <p:nvSpPr>
              <p:cNvPr id="268345" name="Line 57"/>
              <p:cNvSpPr>
                <a:spLocks noChangeShapeType="1"/>
              </p:cNvSpPr>
              <p:nvPr/>
            </p:nvSpPr>
            <p:spPr bwMode="auto">
              <a:xfrm flipH="1">
                <a:off x="2895600" y="3048000"/>
                <a:ext cx="1143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7" name="Group 6"/>
              <p:cNvGrpSpPr/>
              <p:nvPr/>
            </p:nvGrpSpPr>
            <p:grpSpPr>
              <a:xfrm>
                <a:off x="3962400" y="2438400"/>
                <a:ext cx="1676400" cy="1066800"/>
                <a:chOff x="4038600" y="2616200"/>
                <a:chExt cx="1676400" cy="1066800"/>
              </a:xfrm>
            </p:grpSpPr>
            <p:grpSp>
              <p:nvGrpSpPr>
                <p:cNvPr id="17441" name="Group 54"/>
                <p:cNvGrpSpPr>
                  <a:grpSpLocks/>
                </p:cNvGrpSpPr>
                <p:nvPr/>
              </p:nvGrpSpPr>
              <p:grpSpPr bwMode="auto">
                <a:xfrm>
                  <a:off x="4038600" y="2616200"/>
                  <a:ext cx="1676400" cy="1066800"/>
                  <a:chOff x="1488" y="2400"/>
                  <a:chExt cx="672" cy="336"/>
                </a:xfrm>
              </p:grpSpPr>
              <p:sp>
                <p:nvSpPr>
                  <p:cNvPr id="17443" name="Line 13"/>
                  <p:cNvSpPr>
                    <a:spLocks noChangeShapeType="1"/>
                  </p:cNvSpPr>
                  <p:nvPr/>
                </p:nvSpPr>
                <p:spPr bwMode="auto">
                  <a:xfrm flipV="1">
                    <a:off x="1824" y="2592"/>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4" name="Line 14"/>
                  <p:cNvSpPr>
                    <a:spLocks noChangeShapeType="1"/>
                  </p:cNvSpPr>
                  <p:nvPr/>
                </p:nvSpPr>
                <p:spPr bwMode="auto">
                  <a:xfrm>
                    <a:off x="1488" y="2592"/>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15"/>
                  <p:cNvSpPr>
                    <a:spLocks noChangeShapeType="1"/>
                  </p:cNvSpPr>
                  <p:nvPr/>
                </p:nvSpPr>
                <p:spPr bwMode="auto">
                  <a:xfrm flipV="1">
                    <a:off x="1488" y="2400"/>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17"/>
                  <p:cNvSpPr>
                    <a:spLocks noChangeShapeType="1"/>
                  </p:cNvSpPr>
                  <p:nvPr/>
                </p:nvSpPr>
                <p:spPr bwMode="auto">
                  <a:xfrm>
                    <a:off x="1824" y="2400"/>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7442" name="Text Box 55"/>
                <p:cNvSpPr txBox="1">
                  <a:spLocks noChangeArrowheads="1"/>
                </p:cNvSpPr>
                <p:nvPr/>
              </p:nvSpPr>
              <p:spPr bwMode="auto">
                <a:xfrm>
                  <a:off x="4257261" y="2882900"/>
                  <a:ext cx="1311965" cy="45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70000"/>
                    </a:spcBef>
                  </a:pPr>
                  <a:r>
                    <a:rPr lang="en-US" sz="2400">
                      <a:solidFill>
                        <a:schemeClr val="tx1"/>
                      </a:solidFill>
                    </a:rPr>
                    <a:t>Supplies</a:t>
                  </a:r>
                </a:p>
              </p:txBody>
            </p:sp>
          </p:grpSp>
          <p:sp>
            <p:nvSpPr>
              <p:cNvPr id="268353" name="Line 65"/>
              <p:cNvSpPr>
                <a:spLocks noChangeShapeType="1"/>
              </p:cNvSpPr>
              <p:nvPr/>
            </p:nvSpPr>
            <p:spPr bwMode="auto">
              <a:xfrm>
                <a:off x="5638800" y="3048000"/>
                <a:ext cx="1143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71"/>
            <p:cNvGrpSpPr>
              <a:grpSpLocks/>
            </p:cNvGrpSpPr>
            <p:nvPr/>
          </p:nvGrpSpPr>
          <p:grpSpPr bwMode="auto">
            <a:xfrm>
              <a:off x="6477000" y="2895600"/>
              <a:ext cx="304800" cy="381000"/>
              <a:chOff x="3888" y="2592"/>
              <a:chExt cx="192" cy="240"/>
            </a:xfrm>
          </p:grpSpPr>
          <p:sp>
            <p:nvSpPr>
              <p:cNvPr id="17439" name="Line 66"/>
              <p:cNvSpPr>
                <a:spLocks noChangeShapeType="1"/>
              </p:cNvSpPr>
              <p:nvPr/>
            </p:nvSpPr>
            <p:spPr bwMode="auto">
              <a:xfrm flipV="1">
                <a:off x="3888" y="2592"/>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40" name="Line 67"/>
              <p:cNvSpPr>
                <a:spLocks noChangeShapeType="1"/>
              </p:cNvSpPr>
              <p:nvPr/>
            </p:nvSpPr>
            <p:spPr bwMode="auto">
              <a:xfrm>
                <a:off x="3888" y="2688"/>
                <a:ext cx="192"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48</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i="1" dirty="0" smtClean="0">
                <a:solidFill>
                  <a:srgbClr val="C00000"/>
                </a:solidFill>
                <a:sym typeface="Symbol" pitchFamily="18" charset="2"/>
              </a:rPr>
              <a:t>What about cardinality constraints?</a:t>
            </a:r>
            <a:endParaRPr lang="en-US" i="1" dirty="0">
              <a:solidFill>
                <a:srgbClr val="C00000"/>
              </a:solidFill>
            </a:endParaRPr>
          </a:p>
        </p:txBody>
      </p:sp>
      <p:sp>
        <p:nvSpPr>
          <p:cNvPr id="45" name="Text Box 28"/>
          <p:cNvSpPr txBox="1">
            <a:spLocks noChangeArrowheads="1"/>
          </p:cNvSpPr>
          <p:nvPr/>
        </p:nvSpPr>
        <p:spPr bwMode="auto">
          <a:xfrm>
            <a:off x="838200" y="4419600"/>
            <a:ext cx="8001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buFontTx/>
              <a:buChar char="•"/>
            </a:pPr>
            <a:r>
              <a:rPr lang="en-US" sz="2200">
                <a:solidFill>
                  <a:schemeClr val="tx1"/>
                </a:solidFill>
              </a:rPr>
              <a:t> Given 1 vendor and 1 part, MUST there be many Stores?</a:t>
            </a:r>
          </a:p>
        </p:txBody>
      </p:sp>
      <p:sp>
        <p:nvSpPr>
          <p:cNvPr id="47" name="Text Box 30"/>
          <p:cNvSpPr txBox="1">
            <a:spLocks noChangeArrowheads="1"/>
          </p:cNvSpPr>
          <p:nvPr/>
        </p:nvSpPr>
        <p:spPr bwMode="auto">
          <a:xfrm>
            <a:off x="8001000" y="4419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NO</a:t>
            </a:r>
            <a:endParaRPr lang="en-US" sz="2400" b="0" dirty="0">
              <a:solidFill>
                <a:srgbClr val="C00000"/>
              </a:solidFill>
            </a:endParaRPr>
          </a:p>
        </p:txBody>
      </p:sp>
      <p:sp>
        <p:nvSpPr>
          <p:cNvPr id="50" name="Text Box 31"/>
          <p:cNvSpPr txBox="1">
            <a:spLocks noChangeArrowheads="1"/>
          </p:cNvSpPr>
          <p:nvPr/>
        </p:nvSpPr>
        <p:spPr bwMode="auto">
          <a:xfrm>
            <a:off x="838200" y="4800600"/>
            <a:ext cx="7924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buFontTx/>
              <a:buChar char="•"/>
            </a:pPr>
            <a:r>
              <a:rPr lang="en-US" sz="2200" dirty="0">
                <a:solidFill>
                  <a:schemeClr val="tx1"/>
                </a:solidFill>
              </a:rPr>
              <a:t> Given 1 Store and 1 vendor, MUST there be many parts?</a:t>
            </a:r>
          </a:p>
        </p:txBody>
      </p:sp>
      <p:sp>
        <p:nvSpPr>
          <p:cNvPr id="51" name="Text Box 36"/>
          <p:cNvSpPr txBox="1">
            <a:spLocks noChangeArrowheads="1"/>
          </p:cNvSpPr>
          <p:nvPr/>
        </p:nvSpPr>
        <p:spPr bwMode="auto">
          <a:xfrm>
            <a:off x="838200" y="5181600"/>
            <a:ext cx="7924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buFontTx/>
              <a:buChar char="•"/>
            </a:pPr>
            <a:r>
              <a:rPr lang="en-US" sz="2200" dirty="0">
                <a:solidFill>
                  <a:schemeClr val="tx1"/>
                </a:solidFill>
              </a:rPr>
              <a:t> Given 1 Store and 1 part, MUST there be many vendors?</a:t>
            </a:r>
          </a:p>
        </p:txBody>
      </p:sp>
      <p:sp>
        <p:nvSpPr>
          <p:cNvPr id="52" name="Oval 47"/>
          <p:cNvSpPr>
            <a:spLocks noChangeArrowheads="1"/>
          </p:cNvSpPr>
          <p:nvPr/>
        </p:nvSpPr>
        <p:spPr bwMode="auto">
          <a:xfrm>
            <a:off x="6248400" y="2895600"/>
            <a:ext cx="228600" cy="304800"/>
          </a:xfrm>
          <a:prstGeom prst="ellipse">
            <a:avLst/>
          </a:prstGeom>
          <a:noFill/>
          <a:ln w="254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b="0"/>
          </a:p>
        </p:txBody>
      </p:sp>
      <p:sp>
        <p:nvSpPr>
          <p:cNvPr id="53" name="Line 48"/>
          <p:cNvSpPr>
            <a:spLocks noChangeShapeType="1"/>
          </p:cNvSpPr>
          <p:nvPr/>
        </p:nvSpPr>
        <p:spPr bwMode="auto">
          <a:xfrm flipV="1">
            <a:off x="8305800" y="3810000"/>
            <a:ext cx="0" cy="609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 name="Line 49"/>
          <p:cNvSpPr>
            <a:spLocks noChangeShapeType="1"/>
          </p:cNvSpPr>
          <p:nvPr/>
        </p:nvSpPr>
        <p:spPr bwMode="auto">
          <a:xfrm flipH="1">
            <a:off x="6400800" y="3810000"/>
            <a:ext cx="1905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 name="Text Box 51"/>
          <p:cNvSpPr txBox="1">
            <a:spLocks noChangeArrowheads="1"/>
          </p:cNvSpPr>
          <p:nvPr/>
        </p:nvSpPr>
        <p:spPr bwMode="auto">
          <a:xfrm>
            <a:off x="8001000" y="4800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C00000"/>
                </a:solidFill>
              </a:rPr>
              <a:t>NO</a:t>
            </a:r>
            <a:endParaRPr lang="en-US" sz="2400" b="0">
              <a:solidFill>
                <a:srgbClr val="C00000"/>
              </a:solidFill>
            </a:endParaRPr>
          </a:p>
        </p:txBody>
      </p:sp>
      <p:sp>
        <p:nvSpPr>
          <p:cNvPr id="56" name="Line 52"/>
          <p:cNvSpPr>
            <a:spLocks noChangeShapeType="1"/>
          </p:cNvSpPr>
          <p:nvPr/>
        </p:nvSpPr>
        <p:spPr bwMode="auto">
          <a:xfrm>
            <a:off x="8610600" y="5029200"/>
            <a:ext cx="228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3"/>
          <p:cNvSpPr>
            <a:spLocks noChangeShapeType="1"/>
          </p:cNvSpPr>
          <p:nvPr/>
        </p:nvSpPr>
        <p:spPr bwMode="auto">
          <a:xfrm flipV="1">
            <a:off x="8839200" y="2286000"/>
            <a:ext cx="0" cy="2743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 name="Line 54"/>
          <p:cNvSpPr>
            <a:spLocks noChangeShapeType="1"/>
          </p:cNvSpPr>
          <p:nvPr/>
        </p:nvSpPr>
        <p:spPr bwMode="auto">
          <a:xfrm flipH="1">
            <a:off x="5029200" y="2286000"/>
            <a:ext cx="3810000" cy="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 name="Oval 55"/>
          <p:cNvSpPr>
            <a:spLocks noChangeArrowheads="1"/>
          </p:cNvSpPr>
          <p:nvPr/>
        </p:nvSpPr>
        <p:spPr bwMode="auto">
          <a:xfrm>
            <a:off x="4648200" y="2209800"/>
            <a:ext cx="304800" cy="228600"/>
          </a:xfrm>
          <a:prstGeom prst="ellipse">
            <a:avLst/>
          </a:prstGeom>
          <a:noFill/>
          <a:ln w="254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Text Box 56"/>
          <p:cNvSpPr txBox="1">
            <a:spLocks noChangeArrowheads="1"/>
          </p:cNvSpPr>
          <p:nvPr/>
        </p:nvSpPr>
        <p:spPr bwMode="auto">
          <a:xfrm>
            <a:off x="8001000" y="5181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rgbClr val="C00000"/>
                </a:solidFill>
              </a:rPr>
              <a:t>NO</a:t>
            </a:r>
            <a:endParaRPr lang="en-US" sz="2400" b="0">
              <a:solidFill>
                <a:srgbClr val="C00000"/>
              </a:solidFill>
            </a:endParaRPr>
          </a:p>
        </p:txBody>
      </p:sp>
      <p:sp>
        <p:nvSpPr>
          <p:cNvPr id="61" name="Line 58"/>
          <p:cNvSpPr>
            <a:spLocks noChangeShapeType="1"/>
          </p:cNvSpPr>
          <p:nvPr/>
        </p:nvSpPr>
        <p:spPr bwMode="auto">
          <a:xfrm flipV="1">
            <a:off x="685800" y="3810000"/>
            <a:ext cx="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Line 59"/>
          <p:cNvSpPr>
            <a:spLocks noChangeShapeType="1"/>
          </p:cNvSpPr>
          <p:nvPr/>
        </p:nvSpPr>
        <p:spPr bwMode="auto">
          <a:xfrm>
            <a:off x="685800" y="3810000"/>
            <a:ext cx="2667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 name="Line 60"/>
          <p:cNvSpPr>
            <a:spLocks noChangeShapeType="1"/>
          </p:cNvSpPr>
          <p:nvPr/>
        </p:nvSpPr>
        <p:spPr bwMode="auto">
          <a:xfrm flipV="1">
            <a:off x="3352800" y="3281065"/>
            <a:ext cx="0" cy="528935"/>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 name="Oval 61"/>
          <p:cNvSpPr>
            <a:spLocks noChangeArrowheads="1"/>
          </p:cNvSpPr>
          <p:nvPr/>
        </p:nvSpPr>
        <p:spPr bwMode="auto">
          <a:xfrm>
            <a:off x="3200400" y="2895600"/>
            <a:ext cx="228600" cy="304800"/>
          </a:xfrm>
          <a:prstGeom prst="ellipse">
            <a:avLst/>
          </a:prstGeom>
          <a:noFill/>
          <a:ln w="25400">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 name="Text Box 62"/>
          <p:cNvSpPr txBox="1">
            <a:spLocks noChangeArrowheads="1"/>
          </p:cNvSpPr>
          <p:nvPr/>
        </p:nvSpPr>
        <p:spPr bwMode="auto">
          <a:xfrm>
            <a:off x="228600" y="58674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C00000"/>
                </a:solidFill>
                <a:latin typeface="+mn-lt"/>
              </a:rPr>
              <a:t>The TRUE solution lies in the actual situation</a:t>
            </a:r>
          </a:p>
        </p:txBody>
      </p:sp>
      <p:sp>
        <p:nvSpPr>
          <p:cNvPr id="66" name="Line 50"/>
          <p:cNvSpPr>
            <a:spLocks noChangeShapeType="1"/>
          </p:cNvSpPr>
          <p:nvPr/>
        </p:nvSpPr>
        <p:spPr bwMode="auto">
          <a:xfrm flipV="1">
            <a:off x="6400800" y="3281065"/>
            <a:ext cx="0" cy="528935"/>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67" name="Line 52"/>
          <p:cNvSpPr>
            <a:spLocks noChangeShapeType="1"/>
          </p:cNvSpPr>
          <p:nvPr/>
        </p:nvSpPr>
        <p:spPr bwMode="auto">
          <a:xfrm>
            <a:off x="685800" y="5410200"/>
            <a:ext cx="228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0052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childTnLst>
                                </p:cTn>
                              </p:par>
                            </p:childTnLst>
                          </p:cTn>
                        </p:par>
                        <p:par>
                          <p:cTn id="22" fill="hold">
                            <p:stCondLst>
                              <p:cond delay="500"/>
                            </p:stCondLst>
                            <p:childTnLst>
                              <p:par>
                                <p:cTn id="23" presetID="2" presetClass="entr" presetSubtype="4"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additive="base">
                                        <p:cTn id="30" dur="500" fill="hold"/>
                                        <p:tgtEl>
                                          <p:spTgt spid="54"/>
                                        </p:tgtEl>
                                        <p:attrNameLst>
                                          <p:attrName>ppt_x</p:attrName>
                                        </p:attrNameLst>
                                      </p:cBhvr>
                                      <p:tavLst>
                                        <p:tav tm="0">
                                          <p:val>
                                            <p:strVal val="1+#ppt_w/2"/>
                                          </p:val>
                                        </p:tav>
                                        <p:tav tm="100000">
                                          <p:val>
                                            <p:strVal val="#ppt_x"/>
                                          </p:val>
                                        </p:tav>
                                      </p:tavLst>
                                    </p:anim>
                                    <p:anim calcmode="lin" valueType="num">
                                      <p:cBhvr additive="base">
                                        <p:cTn id="31" dur="500" fill="hold"/>
                                        <p:tgtEl>
                                          <p:spTgt spid="54"/>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4"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17" presetClass="entr" presetSubtype="10" fill="hold" grpId="0" nodeType="after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strips(down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additive="base">
                                        <p:cTn id="56" dur="500" fill="hold"/>
                                        <p:tgtEl>
                                          <p:spTgt spid="56"/>
                                        </p:tgtEl>
                                        <p:attrNameLst>
                                          <p:attrName>ppt_x</p:attrName>
                                        </p:attrNameLst>
                                      </p:cBhvr>
                                      <p:tavLst>
                                        <p:tav tm="0">
                                          <p:val>
                                            <p:strVal val="0-#ppt_w/2"/>
                                          </p:val>
                                        </p:tav>
                                        <p:tav tm="100000">
                                          <p:val>
                                            <p:strVal val="#ppt_x"/>
                                          </p:val>
                                        </p:tav>
                                      </p:tavLst>
                                    </p:anim>
                                    <p:anim calcmode="lin" valueType="num">
                                      <p:cBhvr additive="base">
                                        <p:cTn id="57" dur="500" fill="hold"/>
                                        <p:tgtEl>
                                          <p:spTgt spid="56"/>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additive="base">
                                        <p:cTn id="61" dur="500" fill="hold"/>
                                        <p:tgtEl>
                                          <p:spTgt spid="57"/>
                                        </p:tgtEl>
                                        <p:attrNameLst>
                                          <p:attrName>ppt_x</p:attrName>
                                        </p:attrNameLst>
                                      </p:cBhvr>
                                      <p:tavLst>
                                        <p:tav tm="0">
                                          <p:val>
                                            <p:strVal val="#ppt_x"/>
                                          </p:val>
                                        </p:tav>
                                        <p:tav tm="100000">
                                          <p:val>
                                            <p:strVal val="#ppt_x"/>
                                          </p:val>
                                        </p:tav>
                                      </p:tavLst>
                                    </p:anim>
                                    <p:anim calcmode="lin" valueType="num">
                                      <p:cBhvr additive="base">
                                        <p:cTn id="62" dur="500" fill="hold"/>
                                        <p:tgtEl>
                                          <p:spTgt spid="57"/>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2"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additive="base">
                                        <p:cTn id="66" dur="500" fill="hold"/>
                                        <p:tgtEl>
                                          <p:spTgt spid="58"/>
                                        </p:tgtEl>
                                        <p:attrNameLst>
                                          <p:attrName>ppt_x</p:attrName>
                                        </p:attrNameLst>
                                      </p:cBhvr>
                                      <p:tavLst>
                                        <p:tav tm="0">
                                          <p:val>
                                            <p:strVal val="1+#ppt_w/2"/>
                                          </p:val>
                                        </p:tav>
                                        <p:tav tm="100000">
                                          <p:val>
                                            <p:strVal val="#ppt_x"/>
                                          </p:val>
                                        </p:tav>
                                      </p:tavLst>
                                    </p:anim>
                                    <p:anim calcmode="lin" valueType="num">
                                      <p:cBhvr additive="base">
                                        <p:cTn id="67" dur="500" fill="hold"/>
                                        <p:tgtEl>
                                          <p:spTgt spid="58"/>
                                        </p:tgtEl>
                                        <p:attrNameLst>
                                          <p:attrName>ppt_y</p:attrName>
                                        </p:attrNameLst>
                                      </p:cBhvr>
                                      <p:tavLst>
                                        <p:tav tm="0">
                                          <p:val>
                                            <p:strVal val="#ppt_y"/>
                                          </p:val>
                                        </p:tav>
                                        <p:tav tm="100000">
                                          <p:val>
                                            <p:strVal val="#ppt_y"/>
                                          </p:val>
                                        </p:tav>
                                      </p:tavLst>
                                    </p:anim>
                                  </p:childTnLst>
                                </p:cTn>
                              </p:par>
                            </p:childTnLst>
                          </p:cTn>
                        </p:par>
                        <p:par>
                          <p:cTn id="68" fill="hold">
                            <p:stCondLst>
                              <p:cond delay="2000"/>
                            </p:stCondLst>
                            <p:childTnLst>
                              <p:par>
                                <p:cTn id="69" presetID="17" presetClass="entr" presetSubtype="1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8" presetClass="entr" presetSubtype="6" fill="hold" grpId="0"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strips(downRight)">
                                      <p:cBhvr>
                                        <p:cTn id="77" dur="500"/>
                                        <p:tgtEl>
                                          <p:spTgt spid="51"/>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ppt_w</p:attrName>
                                        </p:attrNameLst>
                                      </p:cBhvr>
                                      <p:tavLst>
                                        <p:tav tm="0">
                                          <p:val>
                                            <p:fltVal val="0"/>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childTnLst>
                                </p:cTn>
                              </p:par>
                            </p:childTnLst>
                          </p:cTn>
                        </p:par>
                        <p:par>
                          <p:cTn id="84" fill="hold">
                            <p:stCondLst>
                              <p:cond delay="500"/>
                            </p:stCondLst>
                            <p:childTnLst>
                              <p:par>
                                <p:cTn id="85" presetID="2" presetClass="entr" presetSubtype="6" fill="hold" grpId="0" nodeType="after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additive="base">
                                        <p:cTn id="87" dur="500" fill="hold"/>
                                        <p:tgtEl>
                                          <p:spTgt spid="67"/>
                                        </p:tgtEl>
                                        <p:attrNameLst>
                                          <p:attrName>ppt_x</p:attrName>
                                        </p:attrNameLst>
                                      </p:cBhvr>
                                      <p:tavLst>
                                        <p:tav tm="0">
                                          <p:val>
                                            <p:strVal val="1+#ppt_w/2"/>
                                          </p:val>
                                        </p:tav>
                                        <p:tav tm="100000">
                                          <p:val>
                                            <p:strVal val="#ppt_x"/>
                                          </p:val>
                                        </p:tav>
                                      </p:tavLst>
                                    </p:anim>
                                    <p:anim calcmode="lin" valueType="num">
                                      <p:cBhvr additive="base">
                                        <p:cTn id="88" dur="500" fill="hold"/>
                                        <p:tgtEl>
                                          <p:spTgt spid="67"/>
                                        </p:tgtEl>
                                        <p:attrNameLst>
                                          <p:attrName>ppt_y</p:attrName>
                                        </p:attrNameLst>
                                      </p:cBhvr>
                                      <p:tavLst>
                                        <p:tav tm="0">
                                          <p:val>
                                            <p:strVal val="1+#ppt_h/2"/>
                                          </p:val>
                                        </p:tav>
                                        <p:tav tm="100000">
                                          <p:val>
                                            <p:strVal val="#ppt_y"/>
                                          </p:val>
                                        </p:tav>
                                      </p:tavLst>
                                    </p:anim>
                                  </p:childTnLst>
                                </p:cTn>
                              </p:par>
                            </p:childTnLst>
                          </p:cTn>
                        </p:par>
                        <p:par>
                          <p:cTn id="89" fill="hold">
                            <p:stCondLst>
                              <p:cond delay="1000"/>
                            </p:stCondLst>
                            <p:childTnLst>
                              <p:par>
                                <p:cTn id="90" presetID="2" presetClass="entr" presetSubtype="4"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additive="base">
                                        <p:cTn id="92" dur="500" fill="hold"/>
                                        <p:tgtEl>
                                          <p:spTgt spid="61"/>
                                        </p:tgtEl>
                                        <p:attrNameLst>
                                          <p:attrName>ppt_x</p:attrName>
                                        </p:attrNameLst>
                                      </p:cBhvr>
                                      <p:tavLst>
                                        <p:tav tm="0">
                                          <p:val>
                                            <p:strVal val="#ppt_x"/>
                                          </p:val>
                                        </p:tav>
                                        <p:tav tm="100000">
                                          <p:val>
                                            <p:strVal val="#ppt_x"/>
                                          </p:val>
                                        </p:tav>
                                      </p:tavLst>
                                    </p:anim>
                                    <p:anim calcmode="lin" valueType="num">
                                      <p:cBhvr additive="base">
                                        <p:cTn id="93" dur="500" fill="hold"/>
                                        <p:tgtEl>
                                          <p:spTgt spid="61"/>
                                        </p:tgtEl>
                                        <p:attrNameLst>
                                          <p:attrName>ppt_y</p:attrName>
                                        </p:attrNameLst>
                                      </p:cBhvr>
                                      <p:tavLst>
                                        <p:tav tm="0">
                                          <p:val>
                                            <p:strVal val="1+#ppt_h/2"/>
                                          </p:val>
                                        </p:tav>
                                        <p:tav tm="100000">
                                          <p:val>
                                            <p:strVal val="#ppt_y"/>
                                          </p:val>
                                        </p:tav>
                                      </p:tavLst>
                                    </p:anim>
                                  </p:childTnLst>
                                </p:cTn>
                              </p:par>
                            </p:childTnLst>
                          </p:cTn>
                        </p:par>
                        <p:par>
                          <p:cTn id="94" fill="hold">
                            <p:stCondLst>
                              <p:cond delay="1500"/>
                            </p:stCondLst>
                            <p:childTnLst>
                              <p:par>
                                <p:cTn id="95" presetID="2" presetClass="entr" presetSubtype="2"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 calcmode="lin" valueType="num">
                                      <p:cBhvr additive="base">
                                        <p:cTn id="97" dur="500" fill="hold"/>
                                        <p:tgtEl>
                                          <p:spTgt spid="62"/>
                                        </p:tgtEl>
                                        <p:attrNameLst>
                                          <p:attrName>ppt_x</p:attrName>
                                        </p:attrNameLst>
                                      </p:cBhvr>
                                      <p:tavLst>
                                        <p:tav tm="0">
                                          <p:val>
                                            <p:strVal val="1+#ppt_w/2"/>
                                          </p:val>
                                        </p:tav>
                                        <p:tav tm="100000">
                                          <p:val>
                                            <p:strVal val="#ppt_x"/>
                                          </p:val>
                                        </p:tav>
                                      </p:tavLst>
                                    </p:anim>
                                    <p:anim calcmode="lin" valueType="num">
                                      <p:cBhvr additive="base">
                                        <p:cTn id="98" dur="500" fill="hold"/>
                                        <p:tgtEl>
                                          <p:spTgt spid="62"/>
                                        </p:tgtEl>
                                        <p:attrNameLst>
                                          <p:attrName>ppt_y</p:attrName>
                                        </p:attrNameLst>
                                      </p:cBhvr>
                                      <p:tavLst>
                                        <p:tav tm="0">
                                          <p:val>
                                            <p:strVal val="#ppt_y"/>
                                          </p:val>
                                        </p:tav>
                                        <p:tav tm="100000">
                                          <p:val>
                                            <p:strVal val="#ppt_y"/>
                                          </p:val>
                                        </p:tav>
                                      </p:tavLst>
                                    </p:anim>
                                  </p:childTnLst>
                                </p:cTn>
                              </p:par>
                            </p:childTnLst>
                          </p:cTn>
                        </p:par>
                        <p:par>
                          <p:cTn id="99" fill="hold">
                            <p:stCondLst>
                              <p:cond delay="2000"/>
                            </p:stCondLst>
                            <p:childTnLst>
                              <p:par>
                                <p:cTn id="100" presetID="2" presetClass="entr" presetSubtype="4" fill="hold" grpId="0" nodeType="afterEffect">
                                  <p:stCondLst>
                                    <p:cond delay="0"/>
                                  </p:stCondLst>
                                  <p:childTnLst>
                                    <p:set>
                                      <p:cBhvr>
                                        <p:cTn id="101" dur="1" fill="hold">
                                          <p:stCondLst>
                                            <p:cond delay="0"/>
                                          </p:stCondLst>
                                        </p:cTn>
                                        <p:tgtEl>
                                          <p:spTgt spid="63"/>
                                        </p:tgtEl>
                                        <p:attrNameLst>
                                          <p:attrName>style.visibility</p:attrName>
                                        </p:attrNameLst>
                                      </p:cBhvr>
                                      <p:to>
                                        <p:strVal val="visible"/>
                                      </p:to>
                                    </p:set>
                                    <p:anim calcmode="lin" valueType="num">
                                      <p:cBhvr additive="base">
                                        <p:cTn id="102" dur="500" fill="hold"/>
                                        <p:tgtEl>
                                          <p:spTgt spid="63"/>
                                        </p:tgtEl>
                                        <p:attrNameLst>
                                          <p:attrName>ppt_x</p:attrName>
                                        </p:attrNameLst>
                                      </p:cBhvr>
                                      <p:tavLst>
                                        <p:tav tm="0">
                                          <p:val>
                                            <p:strVal val="#ppt_x"/>
                                          </p:val>
                                        </p:tav>
                                        <p:tav tm="100000">
                                          <p:val>
                                            <p:strVal val="#ppt_x"/>
                                          </p:val>
                                        </p:tav>
                                      </p:tavLst>
                                    </p:anim>
                                    <p:anim calcmode="lin" valueType="num">
                                      <p:cBhvr additive="base">
                                        <p:cTn id="103" dur="500" fill="hold"/>
                                        <p:tgtEl>
                                          <p:spTgt spid="63"/>
                                        </p:tgtEl>
                                        <p:attrNameLst>
                                          <p:attrName>ppt_y</p:attrName>
                                        </p:attrNameLst>
                                      </p:cBhvr>
                                      <p:tavLst>
                                        <p:tav tm="0">
                                          <p:val>
                                            <p:strVal val="1+#ppt_h/2"/>
                                          </p:val>
                                        </p:tav>
                                        <p:tav tm="100000">
                                          <p:val>
                                            <p:strVal val="#ppt_y"/>
                                          </p:val>
                                        </p:tav>
                                      </p:tavLst>
                                    </p:anim>
                                  </p:childTnLst>
                                </p:cTn>
                              </p:par>
                            </p:childTnLst>
                          </p:cTn>
                        </p:par>
                        <p:par>
                          <p:cTn id="104" fill="hold">
                            <p:stCondLst>
                              <p:cond delay="2500"/>
                            </p:stCondLst>
                            <p:childTnLst>
                              <p:par>
                                <p:cTn id="105" presetID="17" presetClass="entr" presetSubtype="10" fill="hold" grpId="0" nodeType="after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p:cTn id="107" dur="500" fill="hold"/>
                                        <p:tgtEl>
                                          <p:spTgt spid="64"/>
                                        </p:tgtEl>
                                        <p:attrNameLst>
                                          <p:attrName>ppt_w</p:attrName>
                                        </p:attrNameLst>
                                      </p:cBhvr>
                                      <p:tavLst>
                                        <p:tav tm="0">
                                          <p:val>
                                            <p:fltVal val="0"/>
                                          </p:val>
                                        </p:tav>
                                        <p:tav tm="100000">
                                          <p:val>
                                            <p:strVal val="#ppt_w"/>
                                          </p:val>
                                        </p:tav>
                                      </p:tavLst>
                                    </p:anim>
                                    <p:anim calcmode="lin" valueType="num">
                                      <p:cBhvr>
                                        <p:cTn id="108" dur="500" fill="hold"/>
                                        <p:tgtEl>
                                          <p:spTgt spid="64"/>
                                        </p:tgtEl>
                                        <p:attrNameLst>
                                          <p:attrName>ppt_h</p:attrName>
                                        </p:attrNameLst>
                                      </p:cBhvr>
                                      <p:tavLst>
                                        <p:tav tm="0">
                                          <p:val>
                                            <p:strVal val="#ppt_h"/>
                                          </p:val>
                                        </p:tav>
                                        <p:tav tm="100000">
                                          <p:val>
                                            <p:strVal val="#ppt_h"/>
                                          </p:val>
                                        </p:tav>
                                      </p:tavLst>
                                    </p:anim>
                                  </p:childTnLst>
                                </p:cTn>
                              </p:par>
                            </p:childTnLst>
                          </p:cTn>
                        </p:par>
                        <p:par>
                          <p:cTn id="109" fill="hold">
                            <p:stCondLst>
                              <p:cond delay="3000"/>
                            </p:stCondLst>
                            <p:childTnLst>
                              <p:par>
                                <p:cTn id="110" presetID="7" presetClass="entr" presetSubtype="4"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additive="base">
                                        <p:cTn id="112" dur="5000" fill="hold"/>
                                        <p:tgtEl>
                                          <p:spTgt spid="65"/>
                                        </p:tgtEl>
                                        <p:attrNameLst>
                                          <p:attrName>ppt_x</p:attrName>
                                        </p:attrNameLst>
                                      </p:cBhvr>
                                      <p:tavLst>
                                        <p:tav tm="0">
                                          <p:val>
                                            <p:strVal val="#ppt_x"/>
                                          </p:val>
                                        </p:tav>
                                        <p:tav tm="100000">
                                          <p:val>
                                            <p:strVal val="#ppt_x"/>
                                          </p:val>
                                        </p:tav>
                                      </p:tavLst>
                                    </p:anim>
                                    <p:anim calcmode="lin" valueType="num">
                                      <p:cBhvr additive="base">
                                        <p:cTn id="113" dur="50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5" grpId="0" autoUpdateAnimBg="0"/>
      <p:bldP spid="47" grpId="0" autoUpdateAnimBg="0"/>
      <p:bldP spid="50" grpId="0" autoUpdateAnimBg="0"/>
      <p:bldP spid="51" grpId="0" autoUpdateAnimBg="0"/>
      <p:bldP spid="52" grpId="0" animBg="1" autoUpdateAnimBg="0"/>
      <p:bldP spid="53" grpId="0" animBg="1"/>
      <p:bldP spid="54" grpId="0" animBg="1"/>
      <p:bldP spid="55" grpId="0" autoUpdateAnimBg="0"/>
      <p:bldP spid="56" grpId="0" animBg="1"/>
      <p:bldP spid="57" grpId="0" animBg="1"/>
      <p:bldP spid="58" grpId="0" animBg="1"/>
      <p:bldP spid="59" grpId="0" animBg="1"/>
      <p:bldP spid="60" grpId="0" autoUpdateAnimBg="0"/>
      <p:bldP spid="61" grpId="0" animBg="1"/>
      <p:bldP spid="62" grpId="0" animBg="1"/>
      <p:bldP spid="63" grpId="0" animBg="1"/>
      <p:bldP spid="64" grpId="0" animBg="1"/>
      <p:bldP spid="65" grpId="0" autoUpdateAnimBg="0"/>
      <p:bldP spid="66" grpId="0" animBg="1"/>
      <p:bldP spid="6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49</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49" name="Text Box 4"/>
          <p:cNvSpPr txBox="1">
            <a:spLocks noChangeArrowheads="1"/>
          </p:cNvSpPr>
          <p:nvPr/>
        </p:nvSpPr>
        <p:spPr bwMode="auto">
          <a:xfrm>
            <a:off x="609600" y="1219200"/>
            <a:ext cx="79248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chemeClr val="tx1"/>
                </a:solidFill>
              </a:rPr>
              <a:t>•  Suppose </a:t>
            </a:r>
            <a:r>
              <a:rPr lang="en-US" sz="2400" dirty="0" smtClean="0">
                <a:solidFill>
                  <a:schemeClr val="tx1"/>
                </a:solidFill>
              </a:rPr>
              <a:t>UTEP </a:t>
            </a:r>
            <a:r>
              <a:rPr lang="en-US" sz="2400" dirty="0">
                <a:solidFill>
                  <a:schemeClr val="tx1"/>
                </a:solidFill>
              </a:rPr>
              <a:t>wished to track </a:t>
            </a:r>
            <a:r>
              <a:rPr lang="en-US" sz="2400" dirty="0" smtClean="0">
                <a:solidFill>
                  <a:schemeClr val="tx1"/>
                </a:solidFill>
              </a:rPr>
              <a:t>employees </a:t>
            </a:r>
            <a:r>
              <a:rPr lang="en-US" sz="2400" dirty="0">
                <a:solidFill>
                  <a:schemeClr val="tx1"/>
                </a:solidFill>
              </a:rPr>
              <a:t>who were married to each other </a:t>
            </a:r>
            <a:r>
              <a:rPr lang="en-US" sz="2400" dirty="0" smtClean="0">
                <a:solidFill>
                  <a:schemeClr val="tx1"/>
                </a:solidFill>
              </a:rPr>
              <a:t>(e.g., for insurance purposes)</a:t>
            </a:r>
            <a:endParaRPr lang="en-US" sz="2400" dirty="0">
              <a:solidFill>
                <a:schemeClr val="tx1"/>
              </a:solidFill>
            </a:endParaRPr>
          </a:p>
        </p:txBody>
      </p:sp>
      <p:sp>
        <p:nvSpPr>
          <p:cNvPr id="68" name="Text Box 5"/>
          <p:cNvSpPr txBox="1">
            <a:spLocks noChangeArrowheads="1"/>
          </p:cNvSpPr>
          <p:nvPr/>
        </p:nvSpPr>
        <p:spPr bwMode="auto">
          <a:xfrm>
            <a:off x="609600" y="1958975"/>
            <a:ext cx="7924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dirty="0">
                <a:solidFill>
                  <a:schemeClr val="tx1"/>
                </a:solidFill>
              </a:rPr>
              <a:t>•  We could set up a binary relationship</a:t>
            </a:r>
          </a:p>
        </p:txBody>
      </p:sp>
      <p:sp>
        <p:nvSpPr>
          <p:cNvPr id="69" name="Text Box 6"/>
          <p:cNvSpPr txBox="1">
            <a:spLocks noChangeArrowheads="1"/>
          </p:cNvSpPr>
          <p:nvPr/>
        </p:nvSpPr>
        <p:spPr bwMode="auto">
          <a:xfrm>
            <a:off x="1295400" y="3632200"/>
            <a:ext cx="18288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Employee</a:t>
            </a:r>
            <a:endParaRPr lang="en-US" sz="2400" b="0" dirty="0">
              <a:solidFill>
                <a:schemeClr val="tx1"/>
              </a:solidFill>
            </a:endParaRPr>
          </a:p>
        </p:txBody>
      </p:sp>
      <p:grpSp>
        <p:nvGrpSpPr>
          <p:cNvPr id="3" name="Group 2"/>
          <p:cNvGrpSpPr/>
          <p:nvPr/>
        </p:nvGrpSpPr>
        <p:grpSpPr>
          <a:xfrm>
            <a:off x="3124200" y="3352800"/>
            <a:ext cx="4572001" cy="1143000"/>
            <a:chOff x="3124200" y="3352800"/>
            <a:chExt cx="4572001" cy="1143000"/>
          </a:xfrm>
        </p:grpSpPr>
        <p:sp>
          <p:nvSpPr>
            <p:cNvPr id="80" name="Text Box 8"/>
            <p:cNvSpPr txBox="1">
              <a:spLocks noChangeArrowheads="1"/>
            </p:cNvSpPr>
            <p:nvPr/>
          </p:nvSpPr>
          <p:spPr bwMode="auto">
            <a:xfrm>
              <a:off x="4038600" y="3429000"/>
              <a:ext cx="12954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0000"/>
                </a:lnSpc>
                <a:spcBef>
                  <a:spcPct val="50000"/>
                </a:spcBef>
              </a:pPr>
              <a:r>
                <a:rPr lang="en-US" sz="2400" b="0" dirty="0">
                  <a:solidFill>
                    <a:schemeClr val="tx1"/>
                  </a:solidFill>
                </a:rPr>
                <a:t>Is Married to</a:t>
              </a:r>
            </a:p>
          </p:txBody>
        </p:sp>
        <p:grpSp>
          <p:nvGrpSpPr>
            <p:cNvPr id="2" name="Group 1"/>
            <p:cNvGrpSpPr/>
            <p:nvPr/>
          </p:nvGrpSpPr>
          <p:grpSpPr>
            <a:xfrm>
              <a:off x="3124200" y="3352800"/>
              <a:ext cx="4572001" cy="1143000"/>
              <a:chOff x="3124200" y="3352800"/>
              <a:chExt cx="4572001" cy="1143000"/>
            </a:xfrm>
          </p:grpSpPr>
          <p:sp>
            <p:nvSpPr>
              <p:cNvPr id="71" name="Text Box 12"/>
              <p:cNvSpPr txBox="1">
                <a:spLocks noChangeArrowheads="1"/>
              </p:cNvSpPr>
              <p:nvPr/>
            </p:nvSpPr>
            <p:spPr bwMode="auto">
              <a:xfrm>
                <a:off x="6199188" y="3657604"/>
                <a:ext cx="1497013" cy="461963"/>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Spouse</a:t>
                </a:r>
                <a:endParaRPr lang="en-US" sz="2400" b="0">
                  <a:solidFill>
                    <a:schemeClr val="tx1"/>
                  </a:solidFill>
                </a:endParaRPr>
              </a:p>
            </p:txBody>
          </p:sp>
          <p:sp>
            <p:nvSpPr>
              <p:cNvPr id="72" name="Line 13"/>
              <p:cNvSpPr>
                <a:spLocks noChangeShapeType="1"/>
              </p:cNvSpPr>
              <p:nvPr/>
            </p:nvSpPr>
            <p:spPr bwMode="auto">
              <a:xfrm>
                <a:off x="5486400" y="3886204"/>
                <a:ext cx="7127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73" name="Group 60"/>
              <p:cNvGrpSpPr>
                <a:grpSpLocks/>
              </p:cNvGrpSpPr>
              <p:nvPr/>
            </p:nvGrpSpPr>
            <p:grpSpPr bwMode="auto">
              <a:xfrm>
                <a:off x="5913438" y="3733800"/>
                <a:ext cx="214312" cy="304800"/>
                <a:chOff x="3629" y="2640"/>
                <a:chExt cx="135" cy="192"/>
              </a:xfrm>
            </p:grpSpPr>
            <p:sp>
              <p:nvSpPr>
                <p:cNvPr id="74" name="Line 14"/>
                <p:cNvSpPr>
                  <a:spLocks noChangeShapeType="1"/>
                </p:cNvSpPr>
                <p:nvPr/>
              </p:nvSpPr>
              <p:spPr bwMode="auto">
                <a:xfrm>
                  <a:off x="3764" y="2640"/>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 name="Oval 15"/>
                <p:cNvSpPr>
                  <a:spLocks noChangeArrowheads="1"/>
                </p:cNvSpPr>
                <p:nvPr/>
              </p:nvSpPr>
              <p:spPr bwMode="auto">
                <a:xfrm>
                  <a:off x="3629" y="2640"/>
                  <a:ext cx="90" cy="19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9" name="AutoShape 7"/>
              <p:cNvSpPr>
                <a:spLocks noChangeArrowheads="1"/>
              </p:cNvSpPr>
              <p:nvPr/>
            </p:nvSpPr>
            <p:spPr bwMode="auto">
              <a:xfrm>
                <a:off x="3810000" y="3352800"/>
                <a:ext cx="1752600" cy="11430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 name="Line 10"/>
              <p:cNvSpPr>
                <a:spLocks noChangeShapeType="1"/>
              </p:cNvSpPr>
              <p:nvPr/>
            </p:nvSpPr>
            <p:spPr bwMode="auto">
              <a:xfrm flipH="1">
                <a:off x="3124200" y="3886200"/>
                <a:ext cx="762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81" name="Group 64"/>
              <p:cNvGrpSpPr>
                <a:grpSpLocks/>
              </p:cNvGrpSpPr>
              <p:nvPr/>
            </p:nvGrpSpPr>
            <p:grpSpPr bwMode="auto">
              <a:xfrm>
                <a:off x="3200400" y="3733800"/>
                <a:ext cx="76200" cy="304800"/>
                <a:chOff x="1920" y="2640"/>
                <a:chExt cx="48" cy="192"/>
              </a:xfrm>
            </p:grpSpPr>
            <p:sp>
              <p:nvSpPr>
                <p:cNvPr id="82" name="Line 17"/>
                <p:cNvSpPr>
                  <a:spLocks noChangeShapeType="1"/>
                </p:cNvSpPr>
                <p:nvPr/>
              </p:nvSpPr>
              <p:spPr bwMode="auto">
                <a:xfrm>
                  <a:off x="1920" y="2640"/>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 name="Line 18"/>
                <p:cNvSpPr>
                  <a:spLocks noChangeShapeType="1"/>
                </p:cNvSpPr>
                <p:nvPr/>
              </p:nvSpPr>
              <p:spPr bwMode="auto">
                <a:xfrm>
                  <a:off x="1968" y="2640"/>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15" name="Group 14"/>
          <p:cNvGrpSpPr/>
          <p:nvPr/>
        </p:nvGrpSpPr>
        <p:grpSpPr>
          <a:xfrm>
            <a:off x="533400" y="4114800"/>
            <a:ext cx="1295400" cy="1524000"/>
            <a:chOff x="533400" y="4114800"/>
            <a:chExt cx="1295400" cy="1524000"/>
          </a:xfrm>
        </p:grpSpPr>
        <p:grpSp>
          <p:nvGrpSpPr>
            <p:cNvPr id="14" name="Group 13"/>
            <p:cNvGrpSpPr/>
            <p:nvPr/>
          </p:nvGrpSpPr>
          <p:grpSpPr>
            <a:xfrm>
              <a:off x="533400" y="5029200"/>
              <a:ext cx="1066800" cy="609600"/>
              <a:chOff x="533400" y="5029200"/>
              <a:chExt cx="1066800" cy="609600"/>
            </a:xfrm>
          </p:grpSpPr>
          <p:sp>
            <p:nvSpPr>
              <p:cNvPr id="87" name="Oval 20"/>
              <p:cNvSpPr>
                <a:spLocks noChangeArrowheads="1"/>
              </p:cNvSpPr>
              <p:nvPr/>
            </p:nvSpPr>
            <p:spPr bwMode="auto">
              <a:xfrm>
                <a:off x="533400" y="5029200"/>
                <a:ext cx="1066800" cy="609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 Box 21"/>
              <p:cNvSpPr txBox="1">
                <a:spLocks noChangeArrowheads="1"/>
              </p:cNvSpPr>
              <p:nvPr/>
            </p:nvSpPr>
            <p:spPr bwMode="auto">
              <a:xfrm>
                <a:off x="685800" y="5105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u="sng">
                    <a:solidFill>
                      <a:schemeClr val="tx1"/>
                    </a:solidFill>
                  </a:rPr>
                  <a:t>SSN</a:t>
                </a:r>
                <a:endParaRPr lang="en-US" sz="2400" b="0">
                  <a:solidFill>
                    <a:schemeClr val="tx1"/>
                  </a:solidFill>
                </a:endParaRPr>
              </a:p>
            </p:txBody>
          </p:sp>
        </p:grpSp>
        <p:sp>
          <p:nvSpPr>
            <p:cNvPr id="86" name="Line 42"/>
            <p:cNvSpPr>
              <a:spLocks noChangeShapeType="1"/>
            </p:cNvSpPr>
            <p:nvPr/>
          </p:nvSpPr>
          <p:spPr bwMode="auto">
            <a:xfrm flipV="1">
              <a:off x="1066800" y="4114800"/>
              <a:ext cx="762000" cy="914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7" name="Group 16"/>
          <p:cNvGrpSpPr/>
          <p:nvPr/>
        </p:nvGrpSpPr>
        <p:grpSpPr>
          <a:xfrm>
            <a:off x="1752600" y="4114800"/>
            <a:ext cx="1143000" cy="1600200"/>
            <a:chOff x="1752600" y="4114800"/>
            <a:chExt cx="1143000" cy="1600200"/>
          </a:xfrm>
        </p:grpSpPr>
        <p:grpSp>
          <p:nvGrpSpPr>
            <p:cNvPr id="16" name="Group 15"/>
            <p:cNvGrpSpPr/>
            <p:nvPr/>
          </p:nvGrpSpPr>
          <p:grpSpPr>
            <a:xfrm>
              <a:off x="1752600" y="4953000"/>
              <a:ext cx="1143000" cy="762000"/>
              <a:chOff x="1752600" y="4953000"/>
              <a:chExt cx="1143000" cy="762000"/>
            </a:xfrm>
          </p:grpSpPr>
          <p:sp>
            <p:nvSpPr>
              <p:cNvPr id="92" name="Oval 23"/>
              <p:cNvSpPr>
                <a:spLocks noChangeArrowheads="1"/>
              </p:cNvSpPr>
              <p:nvPr/>
            </p:nvSpPr>
            <p:spPr bwMode="auto">
              <a:xfrm>
                <a:off x="1828800" y="5029200"/>
                <a:ext cx="990600" cy="609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Oval 24"/>
              <p:cNvSpPr>
                <a:spLocks noChangeArrowheads="1"/>
              </p:cNvSpPr>
              <p:nvPr/>
            </p:nvSpPr>
            <p:spPr bwMode="auto">
              <a:xfrm>
                <a:off x="1752600" y="4953000"/>
                <a:ext cx="1143000" cy="7620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Text Box 25"/>
              <p:cNvSpPr txBox="1">
                <a:spLocks noChangeArrowheads="1"/>
              </p:cNvSpPr>
              <p:nvPr/>
            </p:nvSpPr>
            <p:spPr bwMode="auto">
              <a:xfrm>
                <a:off x="1905000" y="5105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a:solidFill>
                      <a:schemeClr val="tx1"/>
                    </a:solidFill>
                  </a:rPr>
                  <a:t>Addr.</a:t>
                </a:r>
              </a:p>
            </p:txBody>
          </p:sp>
        </p:grpSp>
        <p:sp>
          <p:nvSpPr>
            <p:cNvPr id="91" name="Line 44"/>
            <p:cNvSpPr>
              <a:spLocks noChangeShapeType="1"/>
            </p:cNvSpPr>
            <p:nvPr/>
          </p:nvSpPr>
          <p:spPr bwMode="auto">
            <a:xfrm>
              <a:off x="2286000" y="41148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9"/>
          <p:cNvGrpSpPr/>
          <p:nvPr/>
        </p:nvGrpSpPr>
        <p:grpSpPr>
          <a:xfrm>
            <a:off x="7086600" y="4114800"/>
            <a:ext cx="1143000" cy="1447800"/>
            <a:chOff x="7086600" y="4114800"/>
            <a:chExt cx="1143000" cy="1447800"/>
          </a:xfrm>
        </p:grpSpPr>
        <p:grpSp>
          <p:nvGrpSpPr>
            <p:cNvPr id="8" name="Group 7"/>
            <p:cNvGrpSpPr/>
            <p:nvPr/>
          </p:nvGrpSpPr>
          <p:grpSpPr>
            <a:xfrm>
              <a:off x="7086600" y="4800600"/>
              <a:ext cx="1143000" cy="762000"/>
              <a:chOff x="7086600" y="4800600"/>
              <a:chExt cx="1143000" cy="762000"/>
            </a:xfrm>
          </p:grpSpPr>
          <p:sp>
            <p:nvSpPr>
              <p:cNvPr id="103" name="Oval 30"/>
              <p:cNvSpPr>
                <a:spLocks noChangeArrowheads="1"/>
              </p:cNvSpPr>
              <p:nvPr/>
            </p:nvSpPr>
            <p:spPr bwMode="auto">
              <a:xfrm>
                <a:off x="7162800" y="4876800"/>
                <a:ext cx="990600" cy="609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 name="Group 5"/>
              <p:cNvGrpSpPr/>
              <p:nvPr/>
            </p:nvGrpSpPr>
            <p:grpSpPr>
              <a:xfrm>
                <a:off x="7086600" y="4800600"/>
                <a:ext cx="1143000" cy="762000"/>
                <a:chOff x="7086600" y="4800600"/>
                <a:chExt cx="1143000" cy="762000"/>
              </a:xfrm>
            </p:grpSpPr>
            <p:sp>
              <p:nvSpPr>
                <p:cNvPr id="104" name="Oval 31"/>
                <p:cNvSpPr>
                  <a:spLocks noChangeArrowheads="1"/>
                </p:cNvSpPr>
                <p:nvPr/>
              </p:nvSpPr>
              <p:spPr bwMode="auto">
                <a:xfrm>
                  <a:off x="7086600" y="4800600"/>
                  <a:ext cx="1143000" cy="7620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 name="Text Box 32"/>
                <p:cNvSpPr txBox="1">
                  <a:spLocks noChangeArrowheads="1"/>
                </p:cNvSpPr>
                <p:nvPr/>
              </p:nvSpPr>
              <p:spPr bwMode="auto">
                <a:xfrm>
                  <a:off x="7239000" y="4953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a:solidFill>
                        <a:schemeClr val="tx1"/>
                      </a:solidFill>
                    </a:rPr>
                    <a:t>Addr.</a:t>
                  </a:r>
                </a:p>
              </p:txBody>
            </p:sp>
          </p:grpSp>
        </p:grpSp>
        <p:sp>
          <p:nvSpPr>
            <p:cNvPr id="102" name="Line 51"/>
            <p:cNvSpPr>
              <a:spLocks noChangeShapeType="1"/>
            </p:cNvSpPr>
            <p:nvPr/>
          </p:nvSpPr>
          <p:spPr bwMode="auto">
            <a:xfrm>
              <a:off x="7620000" y="4114800"/>
              <a:ext cx="0" cy="685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7" name="Text Box 57"/>
          <p:cNvSpPr txBox="1">
            <a:spLocks noChangeArrowheads="1"/>
          </p:cNvSpPr>
          <p:nvPr/>
        </p:nvSpPr>
        <p:spPr bwMode="auto">
          <a:xfrm>
            <a:off x="609600" y="2362200"/>
            <a:ext cx="28194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200" b="0" dirty="0">
                <a:solidFill>
                  <a:schemeClr val="tx1"/>
                </a:solidFill>
              </a:rPr>
              <a:t>An Employee </a:t>
            </a:r>
            <a:r>
              <a:rPr lang="en-US" sz="2200" b="0" i="1" dirty="0">
                <a:solidFill>
                  <a:schemeClr val="tx1"/>
                </a:solidFill>
              </a:rPr>
              <a:t>may</a:t>
            </a:r>
            <a:r>
              <a:rPr lang="en-US" sz="2200" b="0" dirty="0">
                <a:solidFill>
                  <a:schemeClr val="tx1"/>
                </a:solidFill>
              </a:rPr>
              <a:t> have 1 spouse</a:t>
            </a:r>
          </a:p>
        </p:txBody>
      </p:sp>
      <p:sp>
        <p:nvSpPr>
          <p:cNvPr id="108" name="Line 58"/>
          <p:cNvSpPr>
            <a:spLocks noChangeShapeType="1"/>
          </p:cNvSpPr>
          <p:nvPr/>
        </p:nvSpPr>
        <p:spPr bwMode="auto">
          <a:xfrm>
            <a:off x="3200400" y="2667000"/>
            <a:ext cx="2743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59"/>
          <p:cNvSpPr>
            <a:spLocks noChangeShapeType="1"/>
          </p:cNvSpPr>
          <p:nvPr/>
        </p:nvSpPr>
        <p:spPr bwMode="auto">
          <a:xfrm>
            <a:off x="5943600" y="2667000"/>
            <a:ext cx="0" cy="914400"/>
          </a:xfrm>
          <a:prstGeom prst="line">
            <a:avLst/>
          </a:prstGeom>
          <a:noFill/>
          <a:ln w="25400">
            <a:solidFill>
              <a:srgbClr val="FFFFFF"/>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0" name="Text Box 61"/>
          <p:cNvSpPr txBox="1">
            <a:spLocks noChangeArrowheads="1"/>
          </p:cNvSpPr>
          <p:nvPr/>
        </p:nvSpPr>
        <p:spPr bwMode="auto">
          <a:xfrm>
            <a:off x="6477000" y="2718780"/>
            <a:ext cx="26670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200" b="0" dirty="0">
                <a:solidFill>
                  <a:schemeClr val="tx1"/>
                </a:solidFill>
              </a:rPr>
              <a:t>A Spouse CAN have ONLY 1 Employee</a:t>
            </a:r>
          </a:p>
        </p:txBody>
      </p:sp>
      <p:sp>
        <p:nvSpPr>
          <p:cNvPr id="111" name="Line 62"/>
          <p:cNvSpPr>
            <a:spLocks noChangeShapeType="1"/>
          </p:cNvSpPr>
          <p:nvPr/>
        </p:nvSpPr>
        <p:spPr bwMode="auto">
          <a:xfrm flipH="1">
            <a:off x="3200400" y="3048000"/>
            <a:ext cx="3200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63"/>
          <p:cNvSpPr>
            <a:spLocks noChangeShapeType="1"/>
          </p:cNvSpPr>
          <p:nvPr/>
        </p:nvSpPr>
        <p:spPr bwMode="auto">
          <a:xfrm>
            <a:off x="3200400" y="3048000"/>
            <a:ext cx="0" cy="53340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2" name="Group 11"/>
          <p:cNvGrpSpPr/>
          <p:nvPr/>
        </p:nvGrpSpPr>
        <p:grpSpPr>
          <a:xfrm>
            <a:off x="2971800" y="4114800"/>
            <a:ext cx="1447800" cy="1600200"/>
            <a:chOff x="2971800" y="4114800"/>
            <a:chExt cx="1447800" cy="1600200"/>
          </a:xfrm>
        </p:grpSpPr>
        <p:grpSp>
          <p:nvGrpSpPr>
            <p:cNvPr id="19" name="Group 18"/>
            <p:cNvGrpSpPr/>
            <p:nvPr/>
          </p:nvGrpSpPr>
          <p:grpSpPr>
            <a:xfrm>
              <a:off x="2971800" y="4114800"/>
              <a:ext cx="1447800" cy="1600200"/>
              <a:chOff x="2971800" y="4114800"/>
              <a:chExt cx="1447800" cy="1600200"/>
            </a:xfrm>
          </p:grpSpPr>
          <p:grpSp>
            <p:nvGrpSpPr>
              <p:cNvPr id="18" name="Group 17"/>
              <p:cNvGrpSpPr/>
              <p:nvPr/>
            </p:nvGrpSpPr>
            <p:grpSpPr>
              <a:xfrm>
                <a:off x="3124200" y="4876800"/>
                <a:ext cx="1295400" cy="838200"/>
                <a:chOff x="3124200" y="4876800"/>
                <a:chExt cx="1295400" cy="838200"/>
              </a:xfrm>
            </p:grpSpPr>
            <p:sp>
              <p:nvSpPr>
                <p:cNvPr id="118" name="Oval 26"/>
                <p:cNvSpPr>
                  <a:spLocks noChangeArrowheads="1"/>
                </p:cNvSpPr>
                <p:nvPr/>
              </p:nvSpPr>
              <p:spPr bwMode="auto">
                <a:xfrm>
                  <a:off x="3124200" y="4876800"/>
                  <a:ext cx="1295400" cy="8382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9" name="Text Box 27"/>
                <p:cNvSpPr txBox="1">
                  <a:spLocks noChangeArrowheads="1"/>
                </p:cNvSpPr>
                <p:nvPr/>
              </p:nvSpPr>
              <p:spPr bwMode="auto">
                <a:xfrm>
                  <a:off x="3276600" y="4953000"/>
                  <a:ext cx="1066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0000"/>
                    </a:lnSpc>
                    <a:spcBef>
                      <a:spcPct val="50000"/>
                    </a:spcBef>
                  </a:pPr>
                  <a:r>
                    <a:rPr lang="en-US" sz="2400" b="0" dirty="0">
                      <a:solidFill>
                        <a:schemeClr val="tx1"/>
                      </a:solidFill>
                    </a:rPr>
                    <a:t>Spouse SSN</a:t>
                  </a:r>
                </a:p>
              </p:txBody>
            </p:sp>
          </p:grpSp>
          <p:sp>
            <p:nvSpPr>
              <p:cNvPr id="117" name="Line 46"/>
              <p:cNvSpPr>
                <a:spLocks noChangeShapeType="1"/>
              </p:cNvSpPr>
              <p:nvPr/>
            </p:nvSpPr>
            <p:spPr bwMode="auto">
              <a:xfrm>
                <a:off x="2971800" y="4114800"/>
                <a:ext cx="609600" cy="762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15" name="Line 66"/>
            <p:cNvSpPr>
              <a:spLocks noChangeShapeType="1"/>
            </p:cNvSpPr>
            <p:nvPr/>
          </p:nvSpPr>
          <p:spPr bwMode="auto">
            <a:xfrm>
              <a:off x="3429000" y="5562600"/>
              <a:ext cx="762000" cy="0"/>
            </a:xfrm>
            <a:prstGeom prst="line">
              <a:avLst/>
            </a:prstGeom>
            <a:noFill/>
            <a:ln w="254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24" name="Line 59"/>
          <p:cNvSpPr>
            <a:spLocks noChangeShapeType="1"/>
          </p:cNvSpPr>
          <p:nvPr/>
        </p:nvSpPr>
        <p:spPr bwMode="auto">
          <a:xfrm>
            <a:off x="5943600" y="2667000"/>
            <a:ext cx="0" cy="91440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1" name="Group 10"/>
          <p:cNvGrpSpPr/>
          <p:nvPr/>
        </p:nvGrpSpPr>
        <p:grpSpPr>
          <a:xfrm>
            <a:off x="5715000" y="4114800"/>
            <a:ext cx="1371600" cy="1447800"/>
            <a:chOff x="5715000" y="4114800"/>
            <a:chExt cx="1371600" cy="1447800"/>
          </a:xfrm>
        </p:grpSpPr>
        <p:sp>
          <p:nvSpPr>
            <p:cNvPr id="98" name="Oval 28"/>
            <p:cNvSpPr>
              <a:spLocks noChangeArrowheads="1"/>
            </p:cNvSpPr>
            <p:nvPr/>
          </p:nvSpPr>
          <p:spPr bwMode="auto">
            <a:xfrm>
              <a:off x="5715000" y="4953000"/>
              <a:ext cx="1066800" cy="609600"/>
            </a:xfrm>
            <a:prstGeom prst="ellipse">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 name="Group 3"/>
            <p:cNvGrpSpPr/>
            <p:nvPr/>
          </p:nvGrpSpPr>
          <p:grpSpPr>
            <a:xfrm>
              <a:off x="5867400" y="4114800"/>
              <a:ext cx="1219200" cy="1295400"/>
              <a:chOff x="5867400" y="4114800"/>
              <a:chExt cx="1219200" cy="1295400"/>
            </a:xfrm>
          </p:grpSpPr>
          <p:sp>
            <p:nvSpPr>
              <p:cNvPr id="97" name="Line 48"/>
              <p:cNvSpPr>
                <a:spLocks noChangeShapeType="1"/>
              </p:cNvSpPr>
              <p:nvPr/>
            </p:nvSpPr>
            <p:spPr bwMode="auto">
              <a:xfrm flipV="1">
                <a:off x="6324600" y="4114800"/>
                <a:ext cx="76200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3" name="Group 12"/>
              <p:cNvGrpSpPr/>
              <p:nvPr/>
            </p:nvGrpSpPr>
            <p:grpSpPr>
              <a:xfrm>
                <a:off x="5867400" y="4953000"/>
                <a:ext cx="914400" cy="457200"/>
                <a:chOff x="5867400" y="4953000"/>
                <a:chExt cx="914400" cy="457200"/>
              </a:xfrm>
            </p:grpSpPr>
            <p:sp>
              <p:nvSpPr>
                <p:cNvPr id="99" name="Text Box 29"/>
                <p:cNvSpPr txBox="1">
                  <a:spLocks noChangeArrowheads="1"/>
                </p:cNvSpPr>
                <p:nvPr/>
              </p:nvSpPr>
              <p:spPr bwMode="auto">
                <a:xfrm>
                  <a:off x="5867400" y="4953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u="sng" dirty="0">
                      <a:solidFill>
                        <a:schemeClr val="tx1"/>
                      </a:solidFill>
                    </a:rPr>
                    <a:t>SSN</a:t>
                  </a:r>
                  <a:endParaRPr lang="en-US" sz="2400" b="0" dirty="0">
                    <a:solidFill>
                      <a:schemeClr val="tx1"/>
                    </a:solidFill>
                  </a:endParaRPr>
                </a:p>
              </p:txBody>
            </p:sp>
            <p:cxnSp>
              <p:nvCxnSpPr>
                <p:cNvPr id="9" name="Straight Connector 8"/>
                <p:cNvCxnSpPr/>
                <p:nvPr/>
              </p:nvCxnSpPr>
              <p:spPr>
                <a:xfrm>
                  <a:off x="5943600" y="5410200"/>
                  <a:ext cx="51514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sp>
        <p:nvSpPr>
          <p:cNvPr id="125" name="Text Box 55"/>
          <p:cNvSpPr txBox="1">
            <a:spLocks noChangeArrowheads="1"/>
          </p:cNvSpPr>
          <p:nvPr/>
        </p:nvSpPr>
        <p:spPr bwMode="auto">
          <a:xfrm>
            <a:off x="0" y="5943600"/>
            <a:ext cx="9144000" cy="457200"/>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2400" b="1" i="1" dirty="0">
                <a:solidFill>
                  <a:srgbClr val="C00000"/>
                </a:solidFill>
                <a:effectLst>
                  <a:outerShdw blurRad="38100" dist="38100" dir="2700000" algn="tl">
                    <a:srgbClr val="5F5F5F"/>
                  </a:outerShdw>
                </a:effectLst>
              </a:rPr>
              <a:t>But, Each Entity Type has the same attributes</a:t>
            </a:r>
          </a:p>
        </p:txBody>
      </p:sp>
    </p:spTree>
    <p:extLst>
      <p:ext uri="{BB962C8B-B14F-4D97-AF65-F5344CB8AC3E}">
        <p14:creationId xmlns:p14="http://schemas.microsoft.com/office/powerpoint/2010/main" val="5862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dissolve">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dissolve">
                                      <p:cBhvr>
                                        <p:cTn id="16" dur="500"/>
                                        <p:tgtEl>
                                          <p:spTgt spid="68"/>
                                        </p:tgtEl>
                                      </p:cBhvr>
                                    </p:animEffec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strips(downRight)">
                                      <p:cBhvr>
                                        <p:cTn id="20" dur="500"/>
                                        <p:tgtEl>
                                          <p:spTgt spid="69"/>
                                        </p:tgtEl>
                                      </p:cBhvr>
                                    </p:animEffect>
                                  </p:childTnLst>
                                </p:cTn>
                              </p:par>
                              <p:par>
                                <p:cTn id="21" presetID="22"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1000"/>
                                        <p:tgtEl>
                                          <p:spTgt spid="17"/>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0"/>
                                        <p:tgtEl>
                                          <p:spTgt spid="15"/>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000"/>
                                        <p:tgtEl>
                                          <p:spTgt spid="12"/>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1000"/>
                                        <p:tgtEl>
                                          <p:spTgt spid="3"/>
                                        </p:tgtEl>
                                      </p:cBhvr>
                                    </p:animEffect>
                                  </p:childTnLst>
                                </p:cTn>
                              </p:par>
                            </p:childTnLst>
                          </p:cTn>
                        </p:par>
                        <p:par>
                          <p:cTn id="34" fill="hold">
                            <p:stCondLst>
                              <p:cond delay="2500"/>
                            </p:stCondLst>
                            <p:childTnLst>
                              <p:par>
                                <p:cTn id="35" presetID="22" presetClass="entr" presetSubtype="1"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par>
                                <p:cTn id="38" presetID="22" presetClass="entr" presetSubtype="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1000"/>
                                        <p:tgtEl>
                                          <p:spTgt spid="1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up)">
                                      <p:cBhvr>
                                        <p:cTn id="44" dur="500"/>
                                        <p:tgtEl>
                                          <p:spTgt spid="107"/>
                                        </p:tgtEl>
                                      </p:cBhvr>
                                    </p:animEffect>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additive="base">
                                        <p:cTn id="48" dur="500" fill="hold"/>
                                        <p:tgtEl>
                                          <p:spTgt spid="108"/>
                                        </p:tgtEl>
                                        <p:attrNameLst>
                                          <p:attrName>ppt_x</p:attrName>
                                        </p:attrNameLst>
                                      </p:cBhvr>
                                      <p:tavLst>
                                        <p:tav tm="0">
                                          <p:val>
                                            <p:strVal val="0-#ppt_w/2"/>
                                          </p:val>
                                        </p:tav>
                                        <p:tav tm="100000">
                                          <p:val>
                                            <p:strVal val="#ppt_x"/>
                                          </p:val>
                                        </p:tav>
                                      </p:tavLst>
                                    </p:anim>
                                    <p:anim calcmode="lin" valueType="num">
                                      <p:cBhvr additive="base">
                                        <p:cTn id="49" dur="500" fill="hold"/>
                                        <p:tgtEl>
                                          <p:spTgt spid="108"/>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1"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wipe(up)">
                                      <p:cBhvr>
                                        <p:cTn id="53" dur="500"/>
                                        <p:tgtEl>
                                          <p:spTgt spid="124"/>
                                        </p:tgtEl>
                                      </p:cBhvr>
                                    </p:animEffect>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 calcmode="lin" valueType="num">
                                      <p:cBhvr additive="base">
                                        <p:cTn id="57" dur="500" fill="hold"/>
                                        <p:tgtEl>
                                          <p:spTgt spid="109"/>
                                        </p:tgtEl>
                                        <p:attrNameLst>
                                          <p:attrName>ppt_x</p:attrName>
                                        </p:attrNameLst>
                                      </p:cBhvr>
                                      <p:tavLst>
                                        <p:tav tm="0">
                                          <p:val>
                                            <p:strVal val="#ppt_x"/>
                                          </p:val>
                                        </p:tav>
                                        <p:tav tm="100000">
                                          <p:val>
                                            <p:strVal val="#ppt_x"/>
                                          </p:val>
                                        </p:tav>
                                      </p:tavLst>
                                    </p:anim>
                                    <p:anim calcmode="lin" valueType="num">
                                      <p:cBhvr additive="base">
                                        <p:cTn id="58" dur="500" fill="hold"/>
                                        <p:tgtEl>
                                          <p:spTgt spid="109"/>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1"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wipe(up)">
                                      <p:cBhvr>
                                        <p:cTn id="62" dur="500"/>
                                        <p:tgtEl>
                                          <p:spTgt spid="110"/>
                                        </p:tgtEl>
                                      </p:cBhvr>
                                    </p:animEffect>
                                  </p:childTnLst>
                                </p:cTn>
                              </p:par>
                            </p:childTnLst>
                          </p:cTn>
                        </p:par>
                        <p:par>
                          <p:cTn id="63" fill="hold">
                            <p:stCondLst>
                              <p:cond delay="6000"/>
                            </p:stCondLst>
                            <p:childTnLst>
                              <p:par>
                                <p:cTn id="64" presetID="2" presetClass="entr" presetSubtype="2" fill="hold" grpId="0" nodeType="afterEffect">
                                  <p:stCondLst>
                                    <p:cond delay="0"/>
                                  </p:stCondLst>
                                  <p:childTnLst>
                                    <p:set>
                                      <p:cBhvr>
                                        <p:cTn id="65" dur="1" fill="hold">
                                          <p:stCondLst>
                                            <p:cond delay="0"/>
                                          </p:stCondLst>
                                        </p:cTn>
                                        <p:tgtEl>
                                          <p:spTgt spid="111"/>
                                        </p:tgtEl>
                                        <p:attrNameLst>
                                          <p:attrName>style.visibility</p:attrName>
                                        </p:attrNameLst>
                                      </p:cBhvr>
                                      <p:to>
                                        <p:strVal val="visible"/>
                                      </p:to>
                                    </p:set>
                                    <p:anim calcmode="lin" valueType="num">
                                      <p:cBhvr additive="base">
                                        <p:cTn id="66" dur="500" fill="hold"/>
                                        <p:tgtEl>
                                          <p:spTgt spid="111"/>
                                        </p:tgtEl>
                                        <p:attrNameLst>
                                          <p:attrName>ppt_x</p:attrName>
                                        </p:attrNameLst>
                                      </p:cBhvr>
                                      <p:tavLst>
                                        <p:tav tm="0">
                                          <p:val>
                                            <p:strVal val="1+#ppt_w/2"/>
                                          </p:val>
                                        </p:tav>
                                        <p:tav tm="100000">
                                          <p:val>
                                            <p:strVal val="#ppt_x"/>
                                          </p:val>
                                        </p:tav>
                                      </p:tavLst>
                                    </p:anim>
                                    <p:anim calcmode="lin" valueType="num">
                                      <p:cBhvr additive="base">
                                        <p:cTn id="67" dur="500" fill="hold"/>
                                        <p:tgtEl>
                                          <p:spTgt spid="111"/>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1" fill="hold" grpId="0" nodeType="afterEffect">
                                  <p:stCondLst>
                                    <p:cond delay="0"/>
                                  </p:stCondLst>
                                  <p:childTnLst>
                                    <p:set>
                                      <p:cBhvr>
                                        <p:cTn id="70" dur="1" fill="hold">
                                          <p:stCondLst>
                                            <p:cond delay="0"/>
                                          </p:stCondLst>
                                        </p:cTn>
                                        <p:tgtEl>
                                          <p:spTgt spid="112"/>
                                        </p:tgtEl>
                                        <p:attrNameLst>
                                          <p:attrName>style.visibility</p:attrName>
                                        </p:attrNameLst>
                                      </p:cBhvr>
                                      <p:to>
                                        <p:strVal val="visible"/>
                                      </p:to>
                                    </p:set>
                                    <p:anim calcmode="lin" valueType="num">
                                      <p:cBhvr additive="base">
                                        <p:cTn id="71" dur="500" fill="hold"/>
                                        <p:tgtEl>
                                          <p:spTgt spid="112"/>
                                        </p:tgtEl>
                                        <p:attrNameLst>
                                          <p:attrName>ppt_x</p:attrName>
                                        </p:attrNameLst>
                                      </p:cBhvr>
                                      <p:tavLst>
                                        <p:tav tm="0">
                                          <p:val>
                                            <p:strVal val="#ppt_x"/>
                                          </p:val>
                                        </p:tav>
                                        <p:tav tm="100000">
                                          <p:val>
                                            <p:strVal val="#ppt_x"/>
                                          </p:val>
                                        </p:tav>
                                      </p:tavLst>
                                    </p:anim>
                                    <p:anim calcmode="lin" valueType="num">
                                      <p:cBhvr additive="base">
                                        <p:cTn id="72" dur="500" fill="hold"/>
                                        <p:tgtEl>
                                          <p:spTgt spid="112"/>
                                        </p:tgtEl>
                                        <p:attrNameLst>
                                          <p:attrName>ppt_y</p:attrName>
                                        </p:attrNameLst>
                                      </p:cBhvr>
                                      <p:tavLst>
                                        <p:tav tm="0">
                                          <p:val>
                                            <p:strVal val="0-#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7" presetClass="entr" presetSubtype="4" fill="hold" grpId="0" nodeType="click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5000" fill="hold"/>
                                        <p:tgtEl>
                                          <p:spTgt spid="125"/>
                                        </p:tgtEl>
                                        <p:attrNameLst>
                                          <p:attrName>ppt_x</p:attrName>
                                        </p:attrNameLst>
                                      </p:cBhvr>
                                      <p:tavLst>
                                        <p:tav tm="0">
                                          <p:val>
                                            <p:strVal val="#ppt_x"/>
                                          </p:val>
                                        </p:tav>
                                        <p:tav tm="100000">
                                          <p:val>
                                            <p:strVal val="#ppt_x"/>
                                          </p:val>
                                        </p:tav>
                                      </p:tavLst>
                                    </p:anim>
                                    <p:anim calcmode="lin" valueType="num">
                                      <p:cBhvr additive="base">
                                        <p:cTn id="78" dur="50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autoUpdateAnimBg="0"/>
      <p:bldP spid="68" grpId="0" autoUpdateAnimBg="0"/>
      <p:bldP spid="69" grpId="0" animBg="1" autoUpdateAnimBg="0"/>
      <p:bldP spid="107" grpId="0" autoUpdateAnimBg="0"/>
      <p:bldP spid="108" grpId="0" animBg="1"/>
      <p:bldP spid="109" grpId="0" animBg="1"/>
      <p:bldP spid="110" grpId="0" autoUpdateAnimBg="0"/>
      <p:bldP spid="111" grpId="0" animBg="1"/>
      <p:bldP spid="112" grpId="0" animBg="1"/>
      <p:bldP spid="124" grpId="0" animBg="1"/>
      <p:bldP spid="12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685800" y="685800"/>
            <a:ext cx="4800600" cy="523220"/>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2800" b="1" dirty="0">
                <a:solidFill>
                  <a:srgbClr val="C00000"/>
                </a:solidFill>
              </a:rPr>
              <a:t>A Simple ERD:</a:t>
            </a:r>
            <a:endParaRPr lang="en-US" sz="2800" b="1" dirty="0">
              <a:solidFill>
                <a:srgbClr val="C00000"/>
              </a:solidFill>
              <a:effectLst>
                <a:outerShdw blurRad="38100" dist="38100" dir="2700000" algn="tl">
                  <a:srgbClr val="5F5F5F"/>
                </a:outerShdw>
              </a:effectLst>
            </a:endParaRPr>
          </a:p>
        </p:txBody>
      </p:sp>
      <p:sp>
        <p:nvSpPr>
          <p:cNvPr id="270340" name="Text Box 4"/>
          <p:cNvSpPr txBox="1">
            <a:spLocks noChangeArrowheads="1"/>
          </p:cNvSpPr>
          <p:nvPr/>
        </p:nvSpPr>
        <p:spPr bwMode="auto">
          <a:xfrm>
            <a:off x="609600" y="12954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chemeClr val="tx1"/>
                </a:solidFill>
                <a:sym typeface="Symbol" pitchFamily="18" charset="2"/>
              </a:rPr>
              <a:t>  </a:t>
            </a:r>
            <a:r>
              <a:rPr lang="en-US" sz="2400" b="0" dirty="0">
                <a:solidFill>
                  <a:schemeClr val="tx1"/>
                </a:solidFill>
              </a:rPr>
              <a:t>Consider the following </a:t>
            </a:r>
            <a:r>
              <a:rPr lang="en-US" sz="2400" b="0" dirty="0" smtClean="0">
                <a:solidFill>
                  <a:schemeClr val="tx1"/>
                </a:solidFill>
              </a:rPr>
              <a:t>description:</a:t>
            </a:r>
            <a:endParaRPr lang="en-US" sz="2400" b="0" dirty="0">
              <a:solidFill>
                <a:schemeClr val="tx1"/>
              </a:solidFill>
            </a:endParaRPr>
          </a:p>
        </p:txBody>
      </p:sp>
      <p:sp>
        <p:nvSpPr>
          <p:cNvPr id="270341" name="Text Box 5"/>
          <p:cNvSpPr txBox="1">
            <a:spLocks noChangeArrowheads="1"/>
          </p:cNvSpPr>
          <p:nvPr/>
        </p:nvSpPr>
        <p:spPr bwMode="auto">
          <a:xfrm>
            <a:off x="762000" y="17526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i="1" dirty="0">
                <a:solidFill>
                  <a:schemeClr val="tx1"/>
                </a:solidFill>
              </a:rPr>
              <a:t>  </a:t>
            </a:r>
            <a:r>
              <a:rPr lang="en-US" sz="2400" b="0" i="1" dirty="0" smtClean="0">
                <a:solidFill>
                  <a:schemeClr val="tx1"/>
                </a:solidFill>
              </a:rPr>
              <a:t>“A </a:t>
            </a:r>
            <a:r>
              <a:rPr lang="en-US" sz="2400" b="0" i="1" dirty="0">
                <a:solidFill>
                  <a:srgbClr val="C00000"/>
                </a:solidFill>
              </a:rPr>
              <a:t>customer</a:t>
            </a:r>
            <a:r>
              <a:rPr lang="en-US" sz="2400" b="0" i="1" dirty="0">
                <a:solidFill>
                  <a:schemeClr val="tx1"/>
                </a:solidFill>
              </a:rPr>
              <a:t> places an </a:t>
            </a:r>
            <a:r>
              <a:rPr lang="en-US" sz="2400" b="0" i="1" dirty="0">
                <a:solidFill>
                  <a:srgbClr val="C00000"/>
                </a:solidFill>
              </a:rPr>
              <a:t>order</a:t>
            </a:r>
            <a:r>
              <a:rPr lang="en-US" sz="2400" b="0" i="1" dirty="0">
                <a:solidFill>
                  <a:schemeClr val="tx1"/>
                </a:solidFill>
              </a:rPr>
              <a:t>. The </a:t>
            </a:r>
            <a:r>
              <a:rPr lang="en-US" sz="2400" b="0" i="1" dirty="0">
                <a:solidFill>
                  <a:srgbClr val="C00000"/>
                </a:solidFill>
              </a:rPr>
              <a:t>order</a:t>
            </a:r>
            <a:r>
              <a:rPr lang="en-US" sz="2400" b="0" i="1" dirty="0">
                <a:solidFill>
                  <a:schemeClr val="tx1"/>
                </a:solidFill>
              </a:rPr>
              <a:t> consists of </a:t>
            </a:r>
            <a:r>
              <a:rPr lang="en-US" sz="2400" b="0" i="1" dirty="0">
                <a:solidFill>
                  <a:srgbClr val="C00000"/>
                </a:solidFill>
              </a:rPr>
              <a:t>parts</a:t>
            </a:r>
            <a:r>
              <a:rPr lang="en-US" sz="2400" b="0" i="1" dirty="0" smtClean="0">
                <a:solidFill>
                  <a:schemeClr val="tx1"/>
                </a:solidFill>
              </a:rPr>
              <a:t>.”</a:t>
            </a:r>
            <a:endParaRPr lang="en-US" sz="2400" b="0" i="1" dirty="0">
              <a:solidFill>
                <a:schemeClr val="tx1"/>
              </a:solidFill>
            </a:endParaRPr>
          </a:p>
        </p:txBody>
      </p:sp>
      <p:sp>
        <p:nvSpPr>
          <p:cNvPr id="270342" name="Text Box 6"/>
          <p:cNvSpPr txBox="1">
            <a:spLocks noChangeArrowheads="1"/>
          </p:cNvSpPr>
          <p:nvPr/>
        </p:nvSpPr>
        <p:spPr bwMode="auto">
          <a:xfrm>
            <a:off x="685800" y="3424234"/>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Customer</a:t>
            </a:r>
            <a:endParaRPr lang="en-US" sz="2400" b="0" dirty="0">
              <a:solidFill>
                <a:schemeClr val="tx1"/>
              </a:solidFill>
            </a:endParaRPr>
          </a:p>
        </p:txBody>
      </p:sp>
      <p:sp>
        <p:nvSpPr>
          <p:cNvPr id="270343" name="Text Box 7"/>
          <p:cNvSpPr txBox="1">
            <a:spLocks noChangeArrowheads="1"/>
          </p:cNvSpPr>
          <p:nvPr/>
        </p:nvSpPr>
        <p:spPr bwMode="auto">
          <a:xfrm>
            <a:off x="685799" y="2667000"/>
            <a:ext cx="164344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0070C0"/>
                </a:solidFill>
              </a:rPr>
              <a:t>Entity</a:t>
            </a:r>
          </a:p>
        </p:txBody>
      </p:sp>
      <p:sp>
        <p:nvSpPr>
          <p:cNvPr id="270345" name="Text Box 9"/>
          <p:cNvSpPr txBox="1">
            <a:spLocks noChangeArrowheads="1"/>
          </p:cNvSpPr>
          <p:nvPr/>
        </p:nvSpPr>
        <p:spPr bwMode="auto">
          <a:xfrm>
            <a:off x="609600" y="5161002"/>
            <a:ext cx="3048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75000"/>
              </a:lnSpc>
              <a:spcBef>
                <a:spcPct val="50000"/>
              </a:spcBef>
            </a:pPr>
            <a:r>
              <a:rPr lang="en-US" sz="2000" b="0" dirty="0" smtClean="0">
                <a:solidFill>
                  <a:srgbClr val="0070C0"/>
                </a:solidFill>
              </a:rPr>
              <a:t>Someone whom we </a:t>
            </a:r>
            <a:r>
              <a:rPr lang="en-US" sz="2000" b="0" dirty="0">
                <a:solidFill>
                  <a:srgbClr val="0070C0"/>
                </a:solidFill>
              </a:rPr>
              <a:t>wish to </a:t>
            </a:r>
            <a:r>
              <a:rPr lang="en-US" sz="2000" b="0" dirty="0" smtClean="0">
                <a:solidFill>
                  <a:srgbClr val="0070C0"/>
                </a:solidFill>
              </a:rPr>
              <a:t>keep information about</a:t>
            </a:r>
            <a:endParaRPr lang="en-US" sz="2400" b="0" dirty="0">
              <a:solidFill>
                <a:srgbClr val="0070C0"/>
              </a:solidFill>
            </a:endParaRPr>
          </a:p>
        </p:txBody>
      </p:sp>
      <p:grpSp>
        <p:nvGrpSpPr>
          <p:cNvPr id="9" name="Group 8"/>
          <p:cNvGrpSpPr/>
          <p:nvPr/>
        </p:nvGrpSpPr>
        <p:grpSpPr>
          <a:xfrm>
            <a:off x="2286000" y="3271834"/>
            <a:ext cx="1828800" cy="762000"/>
            <a:chOff x="2286000" y="3271834"/>
            <a:chExt cx="1828800" cy="762000"/>
          </a:xfrm>
        </p:grpSpPr>
        <p:grpSp>
          <p:nvGrpSpPr>
            <p:cNvPr id="8" name="Group 7"/>
            <p:cNvGrpSpPr/>
            <p:nvPr/>
          </p:nvGrpSpPr>
          <p:grpSpPr>
            <a:xfrm>
              <a:off x="2590800" y="3271834"/>
              <a:ext cx="1524000" cy="762000"/>
              <a:chOff x="2590800" y="3271834"/>
              <a:chExt cx="1524000" cy="762000"/>
            </a:xfrm>
          </p:grpSpPr>
          <p:sp>
            <p:nvSpPr>
              <p:cNvPr id="7203" name="Text Box 12"/>
              <p:cNvSpPr txBox="1">
                <a:spLocks noChangeArrowheads="1"/>
              </p:cNvSpPr>
              <p:nvPr/>
            </p:nvSpPr>
            <p:spPr bwMode="auto">
              <a:xfrm>
                <a:off x="2819400" y="3424234"/>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1400" dirty="0">
                    <a:solidFill>
                      <a:schemeClr val="tx1"/>
                    </a:solidFill>
                  </a:rPr>
                  <a:t> </a:t>
                </a:r>
                <a:r>
                  <a:rPr lang="en-US" sz="2400" dirty="0">
                    <a:solidFill>
                      <a:schemeClr val="tx1"/>
                    </a:solidFill>
                  </a:rPr>
                  <a:t>Places </a:t>
                </a:r>
                <a:endParaRPr lang="en-US" sz="2400" b="0" dirty="0">
                  <a:solidFill>
                    <a:schemeClr val="tx1"/>
                  </a:solidFill>
                </a:endParaRPr>
              </a:p>
            </p:txBody>
          </p:sp>
          <p:grpSp>
            <p:nvGrpSpPr>
              <p:cNvPr id="7204" name="Group 13"/>
              <p:cNvGrpSpPr>
                <a:grpSpLocks/>
              </p:cNvGrpSpPr>
              <p:nvPr/>
            </p:nvGrpSpPr>
            <p:grpSpPr bwMode="auto">
              <a:xfrm>
                <a:off x="2590800" y="3271834"/>
                <a:ext cx="1524000" cy="762000"/>
                <a:chOff x="1776" y="2496"/>
                <a:chExt cx="960" cy="480"/>
              </a:xfrm>
            </p:grpSpPr>
            <p:sp>
              <p:nvSpPr>
                <p:cNvPr id="7205" name="Line 14"/>
                <p:cNvSpPr>
                  <a:spLocks noChangeShapeType="1"/>
                </p:cNvSpPr>
                <p:nvPr/>
              </p:nvSpPr>
              <p:spPr bwMode="auto">
                <a:xfrm>
                  <a:off x="1776" y="2736"/>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06" name="Line 15"/>
                <p:cNvSpPr>
                  <a:spLocks noChangeShapeType="1"/>
                </p:cNvSpPr>
                <p:nvPr/>
              </p:nvSpPr>
              <p:spPr bwMode="auto">
                <a:xfrm flipV="1">
                  <a:off x="2256" y="2736"/>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07" name="Line 16"/>
                <p:cNvSpPr>
                  <a:spLocks noChangeShapeType="1"/>
                </p:cNvSpPr>
                <p:nvPr/>
              </p:nvSpPr>
              <p:spPr bwMode="auto">
                <a:xfrm flipV="1">
                  <a:off x="1776" y="2496"/>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08" name="Line 17"/>
                <p:cNvSpPr>
                  <a:spLocks noChangeShapeType="1"/>
                </p:cNvSpPr>
                <p:nvPr/>
              </p:nvSpPr>
              <p:spPr bwMode="auto">
                <a:xfrm>
                  <a:off x="2256" y="2496"/>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201" name="Line 18"/>
            <p:cNvSpPr>
              <a:spLocks noChangeShapeType="1"/>
            </p:cNvSpPr>
            <p:nvPr/>
          </p:nvSpPr>
          <p:spPr bwMode="auto">
            <a:xfrm flipH="1">
              <a:off x="2286000" y="3652834"/>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0356" name="Text Box 20"/>
          <p:cNvSpPr txBox="1">
            <a:spLocks noChangeArrowheads="1"/>
          </p:cNvSpPr>
          <p:nvPr/>
        </p:nvSpPr>
        <p:spPr bwMode="auto">
          <a:xfrm>
            <a:off x="2438399" y="2667000"/>
            <a:ext cx="20759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00B050"/>
                </a:solidFill>
              </a:rPr>
              <a:t>Relationship</a:t>
            </a:r>
          </a:p>
        </p:txBody>
      </p:sp>
      <p:sp>
        <p:nvSpPr>
          <p:cNvPr id="270358" name="Text Box 22"/>
          <p:cNvSpPr txBox="1">
            <a:spLocks noChangeArrowheads="1"/>
          </p:cNvSpPr>
          <p:nvPr/>
        </p:nvSpPr>
        <p:spPr bwMode="auto">
          <a:xfrm>
            <a:off x="1981200" y="4320429"/>
            <a:ext cx="2590800" cy="55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75000"/>
              </a:lnSpc>
              <a:spcBef>
                <a:spcPct val="50000"/>
              </a:spcBef>
            </a:pPr>
            <a:r>
              <a:rPr lang="en-US" sz="2000" b="0" dirty="0">
                <a:solidFill>
                  <a:srgbClr val="00B050"/>
                </a:solidFill>
              </a:rPr>
              <a:t>An Association between Entities</a:t>
            </a:r>
            <a:endParaRPr lang="en-US" sz="2400" b="0" dirty="0">
              <a:solidFill>
                <a:srgbClr val="00B050"/>
              </a:solidFill>
            </a:endParaRPr>
          </a:p>
        </p:txBody>
      </p:sp>
      <p:grpSp>
        <p:nvGrpSpPr>
          <p:cNvPr id="10" name="Group 9"/>
          <p:cNvGrpSpPr/>
          <p:nvPr/>
        </p:nvGrpSpPr>
        <p:grpSpPr>
          <a:xfrm>
            <a:off x="4114800" y="3398834"/>
            <a:ext cx="1676400" cy="461665"/>
            <a:chOff x="4114800" y="3398834"/>
            <a:chExt cx="1676400" cy="461665"/>
          </a:xfrm>
        </p:grpSpPr>
        <p:sp>
          <p:nvSpPr>
            <p:cNvPr id="7202" name="Line 19"/>
            <p:cNvSpPr>
              <a:spLocks noChangeShapeType="1"/>
            </p:cNvSpPr>
            <p:nvPr/>
          </p:nvSpPr>
          <p:spPr bwMode="auto">
            <a:xfrm>
              <a:off x="4114800" y="3652834"/>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0359" name="Text Box 23"/>
            <p:cNvSpPr txBox="1">
              <a:spLocks noChangeArrowheads="1"/>
            </p:cNvSpPr>
            <p:nvPr/>
          </p:nvSpPr>
          <p:spPr bwMode="auto">
            <a:xfrm>
              <a:off x="4495800" y="3398834"/>
              <a:ext cx="12954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Orders</a:t>
              </a:r>
              <a:endParaRPr lang="en-US" sz="2400" b="0">
                <a:solidFill>
                  <a:schemeClr val="tx1"/>
                </a:solidFill>
              </a:endParaRPr>
            </a:p>
          </p:txBody>
        </p:sp>
      </p:grpSp>
      <p:sp>
        <p:nvSpPr>
          <p:cNvPr id="270360" name="Text Box 24"/>
          <p:cNvSpPr txBox="1">
            <a:spLocks noChangeArrowheads="1"/>
          </p:cNvSpPr>
          <p:nvPr/>
        </p:nvSpPr>
        <p:spPr bwMode="auto">
          <a:xfrm>
            <a:off x="3886200" y="4648200"/>
            <a:ext cx="259491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0070C0"/>
                </a:solidFill>
              </a:rPr>
              <a:t>Another Entity</a:t>
            </a:r>
          </a:p>
        </p:txBody>
      </p:sp>
      <p:sp>
        <p:nvSpPr>
          <p:cNvPr id="270361" name="Line 25"/>
          <p:cNvSpPr>
            <a:spLocks noChangeShapeType="1"/>
          </p:cNvSpPr>
          <p:nvPr/>
        </p:nvSpPr>
        <p:spPr bwMode="auto">
          <a:xfrm flipV="1">
            <a:off x="5181600" y="3886200"/>
            <a:ext cx="0" cy="762000"/>
          </a:xfrm>
          <a:prstGeom prst="line">
            <a:avLst/>
          </a:prstGeom>
          <a:noFill/>
          <a:ln w="12700">
            <a:solidFill>
              <a:srgbClr val="0070C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solidFill>
                <a:srgbClr val="0070C0"/>
              </a:solidFill>
            </a:endParaRPr>
          </a:p>
        </p:txBody>
      </p:sp>
      <p:grpSp>
        <p:nvGrpSpPr>
          <p:cNvPr id="12" name="Group 11"/>
          <p:cNvGrpSpPr/>
          <p:nvPr/>
        </p:nvGrpSpPr>
        <p:grpSpPr>
          <a:xfrm>
            <a:off x="5791200" y="3271834"/>
            <a:ext cx="2514600" cy="762000"/>
            <a:chOff x="5791200" y="3271834"/>
            <a:chExt cx="2514600" cy="762000"/>
          </a:xfrm>
        </p:grpSpPr>
        <p:sp>
          <p:nvSpPr>
            <p:cNvPr id="7195" name="Text Box 28"/>
            <p:cNvSpPr txBox="1">
              <a:spLocks noChangeArrowheads="1"/>
            </p:cNvSpPr>
            <p:nvPr/>
          </p:nvSpPr>
          <p:spPr bwMode="auto">
            <a:xfrm>
              <a:off x="6324600" y="3424234"/>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1400" dirty="0">
                  <a:solidFill>
                    <a:schemeClr val="tx1"/>
                  </a:solidFill>
                </a:rPr>
                <a:t> </a:t>
              </a:r>
              <a:r>
                <a:rPr lang="en-US" sz="2400" dirty="0">
                  <a:solidFill>
                    <a:schemeClr val="tx1"/>
                  </a:solidFill>
                </a:rPr>
                <a:t>Contain</a:t>
              </a:r>
              <a:endParaRPr lang="en-US" sz="2400" b="0" dirty="0">
                <a:solidFill>
                  <a:schemeClr val="tx1"/>
                </a:solidFill>
              </a:endParaRPr>
            </a:p>
          </p:txBody>
        </p:sp>
        <p:grpSp>
          <p:nvGrpSpPr>
            <p:cNvPr id="6" name="Group 5"/>
            <p:cNvGrpSpPr/>
            <p:nvPr/>
          </p:nvGrpSpPr>
          <p:grpSpPr>
            <a:xfrm>
              <a:off x="6096000" y="3271834"/>
              <a:ext cx="2209800" cy="762000"/>
              <a:chOff x="6096000" y="3271834"/>
              <a:chExt cx="2209800" cy="762000"/>
            </a:xfrm>
          </p:grpSpPr>
          <p:sp>
            <p:nvSpPr>
              <p:cNvPr id="7196" name="Line 29"/>
              <p:cNvSpPr>
                <a:spLocks noChangeShapeType="1"/>
              </p:cNvSpPr>
              <p:nvPr/>
            </p:nvSpPr>
            <p:spPr bwMode="auto">
              <a:xfrm>
                <a:off x="6096000" y="3652834"/>
                <a:ext cx="114300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7" name="Line 30"/>
              <p:cNvSpPr>
                <a:spLocks noChangeShapeType="1"/>
              </p:cNvSpPr>
              <p:nvPr/>
            </p:nvSpPr>
            <p:spPr bwMode="auto">
              <a:xfrm flipV="1">
                <a:off x="7239000" y="3652834"/>
                <a:ext cx="106680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8" name="Line 31"/>
              <p:cNvSpPr>
                <a:spLocks noChangeShapeType="1"/>
              </p:cNvSpPr>
              <p:nvPr/>
            </p:nvSpPr>
            <p:spPr bwMode="auto">
              <a:xfrm flipV="1">
                <a:off x="6096000" y="3271834"/>
                <a:ext cx="106680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99" name="Line 32"/>
              <p:cNvSpPr>
                <a:spLocks noChangeShapeType="1"/>
              </p:cNvSpPr>
              <p:nvPr/>
            </p:nvSpPr>
            <p:spPr bwMode="auto">
              <a:xfrm>
                <a:off x="7162800" y="3271834"/>
                <a:ext cx="114300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194" name="Line 33"/>
            <p:cNvSpPr>
              <a:spLocks noChangeShapeType="1"/>
            </p:cNvSpPr>
            <p:nvPr/>
          </p:nvSpPr>
          <p:spPr bwMode="auto">
            <a:xfrm flipH="1">
              <a:off x="5791200" y="3652834"/>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0370" name="Text Box 34"/>
          <p:cNvSpPr txBox="1">
            <a:spLocks noChangeArrowheads="1"/>
          </p:cNvSpPr>
          <p:nvPr/>
        </p:nvSpPr>
        <p:spPr bwMode="auto">
          <a:xfrm>
            <a:off x="5562600" y="2667000"/>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00B050"/>
                </a:solidFill>
              </a:rPr>
              <a:t>Another Relationship</a:t>
            </a:r>
          </a:p>
        </p:txBody>
      </p:sp>
      <p:grpSp>
        <p:nvGrpSpPr>
          <p:cNvPr id="13" name="Group 12"/>
          <p:cNvGrpSpPr/>
          <p:nvPr/>
        </p:nvGrpSpPr>
        <p:grpSpPr>
          <a:xfrm>
            <a:off x="6629400" y="4033834"/>
            <a:ext cx="1295400" cy="1076329"/>
            <a:chOff x="6629400" y="4033834"/>
            <a:chExt cx="1295400" cy="1076329"/>
          </a:xfrm>
        </p:grpSpPr>
        <p:sp>
          <p:nvSpPr>
            <p:cNvPr id="7191" name="Text Box 37"/>
            <p:cNvSpPr txBox="1">
              <a:spLocks noChangeArrowheads="1"/>
            </p:cNvSpPr>
            <p:nvPr/>
          </p:nvSpPr>
          <p:spPr bwMode="auto">
            <a:xfrm>
              <a:off x="6629400" y="4648200"/>
              <a:ext cx="1295400" cy="461963"/>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Parts</a:t>
              </a:r>
              <a:endParaRPr lang="en-US" sz="2400" b="0">
                <a:solidFill>
                  <a:schemeClr val="tx1"/>
                </a:solidFill>
              </a:endParaRPr>
            </a:p>
          </p:txBody>
        </p:sp>
        <p:sp>
          <p:nvSpPr>
            <p:cNvPr id="7192" name="Line 38"/>
            <p:cNvSpPr>
              <a:spLocks noChangeShapeType="1"/>
            </p:cNvSpPr>
            <p:nvPr/>
          </p:nvSpPr>
          <p:spPr bwMode="auto">
            <a:xfrm>
              <a:off x="7239000" y="4033834"/>
              <a:ext cx="0" cy="61436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70375" name="Line 39"/>
          <p:cNvSpPr>
            <a:spLocks noChangeShapeType="1"/>
          </p:cNvSpPr>
          <p:nvPr/>
        </p:nvSpPr>
        <p:spPr bwMode="auto">
          <a:xfrm>
            <a:off x="6248400" y="4876800"/>
            <a:ext cx="381000" cy="0"/>
          </a:xfrm>
          <a:prstGeom prst="line">
            <a:avLst/>
          </a:prstGeom>
          <a:noFill/>
          <a:ln w="12700">
            <a:solidFill>
              <a:srgbClr val="0070C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 name="Slide Number Placeholder 2"/>
          <p:cNvSpPr>
            <a:spLocks noGrp="1"/>
          </p:cNvSpPr>
          <p:nvPr>
            <p:ph type="sldNum" sz="quarter" idx="12"/>
          </p:nvPr>
        </p:nvSpPr>
        <p:spPr>
          <a:xfrm>
            <a:off x="6972300" y="152400"/>
            <a:ext cx="1905000" cy="457200"/>
          </a:xfrm>
        </p:spPr>
        <p:txBody>
          <a:bodyPr/>
          <a:lstStyle/>
          <a:p>
            <a:fld id="{8AC56D48-9345-4BDE-BA0B-FB696AD706A2}" type="slidenum">
              <a:rPr lang="en-US" smtClean="0"/>
              <a:t>5</a:t>
            </a:fld>
            <a:endParaRPr lang="en-US"/>
          </a:p>
        </p:txBody>
      </p:sp>
      <p:sp>
        <p:nvSpPr>
          <p:cNvPr id="4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45" name="Line 25"/>
          <p:cNvSpPr>
            <a:spLocks noChangeShapeType="1"/>
          </p:cNvSpPr>
          <p:nvPr/>
        </p:nvSpPr>
        <p:spPr bwMode="auto">
          <a:xfrm>
            <a:off x="1507523" y="3885898"/>
            <a:ext cx="0" cy="1219502"/>
          </a:xfrm>
          <a:prstGeom prst="line">
            <a:avLst/>
          </a:prstGeom>
          <a:noFill/>
          <a:ln w="19050">
            <a:solidFill>
              <a:srgbClr val="0070C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6" name="Line 25"/>
          <p:cNvSpPr>
            <a:spLocks noChangeShapeType="1"/>
          </p:cNvSpPr>
          <p:nvPr/>
        </p:nvSpPr>
        <p:spPr bwMode="auto">
          <a:xfrm>
            <a:off x="3352800" y="4038298"/>
            <a:ext cx="0" cy="282131"/>
          </a:xfrm>
          <a:prstGeom prst="line">
            <a:avLst/>
          </a:prstGeom>
          <a:noFill/>
          <a:ln w="19050">
            <a:solidFill>
              <a:srgbClr val="00B05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35474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70338"/>
                                        </p:tgtEl>
                                        <p:attrNameLst>
                                          <p:attrName>style.visibility</p:attrName>
                                        </p:attrNameLst>
                                      </p:cBhvr>
                                      <p:to>
                                        <p:strVal val="visible"/>
                                      </p:to>
                                    </p:set>
                                    <p:animEffect transition="in" filter="dissolve">
                                      <p:cBhvr>
                                        <p:cTn id="7" dur="500"/>
                                        <p:tgtEl>
                                          <p:spTgt spid="270338"/>
                                        </p:tgtEl>
                                      </p:cBhvr>
                                    </p:animEffect>
                                  </p:childTnLst>
                                </p:cTn>
                              </p:par>
                            </p:childTnLst>
                          </p:cTn>
                        </p:par>
                        <p:par>
                          <p:cTn id="8" fill="hold" nodeType="afterGroup">
                            <p:stCondLst>
                              <p:cond delay="500"/>
                            </p:stCondLst>
                            <p:childTnLst>
                              <p:par>
                                <p:cTn id="9" presetID="17" presetClass="entr" presetSubtype="2" fill="hold" grpId="0" nodeType="afterEffect">
                                  <p:stCondLst>
                                    <p:cond delay="0"/>
                                  </p:stCondLst>
                                  <p:childTnLst>
                                    <p:set>
                                      <p:cBhvr>
                                        <p:cTn id="10" dur="1" fill="hold">
                                          <p:stCondLst>
                                            <p:cond delay="0"/>
                                          </p:stCondLst>
                                        </p:cTn>
                                        <p:tgtEl>
                                          <p:spTgt spid="270340"/>
                                        </p:tgtEl>
                                        <p:attrNameLst>
                                          <p:attrName>style.visibility</p:attrName>
                                        </p:attrNameLst>
                                      </p:cBhvr>
                                      <p:to>
                                        <p:strVal val="visible"/>
                                      </p:to>
                                    </p:set>
                                    <p:anim calcmode="lin" valueType="num">
                                      <p:cBhvr>
                                        <p:cTn id="11" dur="500" fill="hold"/>
                                        <p:tgtEl>
                                          <p:spTgt spid="270340"/>
                                        </p:tgtEl>
                                        <p:attrNameLst>
                                          <p:attrName>ppt_x</p:attrName>
                                        </p:attrNameLst>
                                      </p:cBhvr>
                                      <p:tavLst>
                                        <p:tav tm="0">
                                          <p:val>
                                            <p:strVal val="#ppt_x+#ppt_w/2"/>
                                          </p:val>
                                        </p:tav>
                                        <p:tav tm="100000">
                                          <p:val>
                                            <p:strVal val="#ppt_x"/>
                                          </p:val>
                                        </p:tav>
                                      </p:tavLst>
                                    </p:anim>
                                    <p:anim calcmode="lin" valueType="num">
                                      <p:cBhvr>
                                        <p:cTn id="12" dur="500" fill="hold"/>
                                        <p:tgtEl>
                                          <p:spTgt spid="270340"/>
                                        </p:tgtEl>
                                        <p:attrNameLst>
                                          <p:attrName>ppt_y</p:attrName>
                                        </p:attrNameLst>
                                      </p:cBhvr>
                                      <p:tavLst>
                                        <p:tav tm="0">
                                          <p:val>
                                            <p:strVal val="#ppt_y"/>
                                          </p:val>
                                        </p:tav>
                                        <p:tav tm="100000">
                                          <p:val>
                                            <p:strVal val="#ppt_y"/>
                                          </p:val>
                                        </p:tav>
                                      </p:tavLst>
                                    </p:anim>
                                    <p:anim calcmode="lin" valueType="num">
                                      <p:cBhvr>
                                        <p:cTn id="13" dur="500" fill="hold"/>
                                        <p:tgtEl>
                                          <p:spTgt spid="270340"/>
                                        </p:tgtEl>
                                        <p:attrNameLst>
                                          <p:attrName>ppt_w</p:attrName>
                                        </p:attrNameLst>
                                      </p:cBhvr>
                                      <p:tavLst>
                                        <p:tav tm="0">
                                          <p:val>
                                            <p:fltVal val="0"/>
                                          </p:val>
                                        </p:tav>
                                        <p:tav tm="100000">
                                          <p:val>
                                            <p:strVal val="#ppt_w"/>
                                          </p:val>
                                        </p:tav>
                                      </p:tavLst>
                                    </p:anim>
                                    <p:anim calcmode="lin" valueType="num">
                                      <p:cBhvr>
                                        <p:cTn id="14" dur="500" fill="hold"/>
                                        <p:tgtEl>
                                          <p:spTgt spid="270340"/>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270341"/>
                                        </p:tgtEl>
                                        <p:attrNameLst>
                                          <p:attrName>style.visibility</p:attrName>
                                        </p:attrNameLst>
                                      </p:cBhvr>
                                      <p:to>
                                        <p:strVal val="visible"/>
                                      </p:to>
                                    </p:set>
                                    <p:anim calcmode="lin" valueType="num">
                                      <p:cBhvr>
                                        <p:cTn id="18" dur="500" fill="hold"/>
                                        <p:tgtEl>
                                          <p:spTgt spid="270341"/>
                                        </p:tgtEl>
                                        <p:attrNameLst>
                                          <p:attrName>ppt_x</p:attrName>
                                        </p:attrNameLst>
                                      </p:cBhvr>
                                      <p:tavLst>
                                        <p:tav tm="0">
                                          <p:val>
                                            <p:strVal val="#ppt_x-#ppt_w/2"/>
                                          </p:val>
                                        </p:tav>
                                        <p:tav tm="100000">
                                          <p:val>
                                            <p:strVal val="#ppt_x"/>
                                          </p:val>
                                        </p:tav>
                                      </p:tavLst>
                                    </p:anim>
                                    <p:anim calcmode="lin" valueType="num">
                                      <p:cBhvr>
                                        <p:cTn id="19" dur="500" fill="hold"/>
                                        <p:tgtEl>
                                          <p:spTgt spid="270341"/>
                                        </p:tgtEl>
                                        <p:attrNameLst>
                                          <p:attrName>ppt_y</p:attrName>
                                        </p:attrNameLst>
                                      </p:cBhvr>
                                      <p:tavLst>
                                        <p:tav tm="0">
                                          <p:val>
                                            <p:strVal val="#ppt_y"/>
                                          </p:val>
                                        </p:tav>
                                        <p:tav tm="100000">
                                          <p:val>
                                            <p:strVal val="#ppt_y"/>
                                          </p:val>
                                        </p:tav>
                                      </p:tavLst>
                                    </p:anim>
                                    <p:anim calcmode="lin" valueType="num">
                                      <p:cBhvr>
                                        <p:cTn id="20" dur="500" fill="hold"/>
                                        <p:tgtEl>
                                          <p:spTgt spid="270341"/>
                                        </p:tgtEl>
                                        <p:attrNameLst>
                                          <p:attrName>ppt_w</p:attrName>
                                        </p:attrNameLst>
                                      </p:cBhvr>
                                      <p:tavLst>
                                        <p:tav tm="0">
                                          <p:val>
                                            <p:fltVal val="0"/>
                                          </p:val>
                                        </p:tav>
                                        <p:tav tm="100000">
                                          <p:val>
                                            <p:strVal val="#ppt_w"/>
                                          </p:val>
                                        </p:tav>
                                      </p:tavLst>
                                    </p:anim>
                                    <p:anim calcmode="lin" valueType="num">
                                      <p:cBhvr>
                                        <p:cTn id="21" dur="500" fill="hold"/>
                                        <p:tgtEl>
                                          <p:spTgt spid="270341"/>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70342"/>
                                        </p:tgtEl>
                                        <p:attrNameLst>
                                          <p:attrName>style.visibility</p:attrName>
                                        </p:attrNameLst>
                                      </p:cBhvr>
                                      <p:to>
                                        <p:strVal val="visible"/>
                                      </p:to>
                                    </p:set>
                                    <p:animEffect transition="in" filter="strips(downRight)">
                                      <p:cBhvr>
                                        <p:cTn id="26" dur="500"/>
                                        <p:tgtEl>
                                          <p:spTgt spid="270342"/>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270343"/>
                                        </p:tgtEl>
                                        <p:attrNameLst>
                                          <p:attrName>style.visibility</p:attrName>
                                        </p:attrNameLst>
                                      </p:cBhvr>
                                      <p:to>
                                        <p:strVal val="visible"/>
                                      </p:to>
                                    </p:set>
                                    <p:animEffect transition="in" filter="dissolve">
                                      <p:cBhvr>
                                        <p:cTn id="30" dur="500"/>
                                        <p:tgtEl>
                                          <p:spTgt spid="270343"/>
                                        </p:tgtEl>
                                      </p:cBhvr>
                                    </p:animEffect>
                                  </p:childTnLst>
                                </p:cTn>
                              </p:par>
                            </p:childTnLst>
                          </p:cTn>
                        </p:par>
                        <p:par>
                          <p:cTn id="31" fill="hold" nodeType="afterGroup">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1000"/>
                                        <p:tgtEl>
                                          <p:spTgt spid="45"/>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270345"/>
                                        </p:tgtEl>
                                        <p:attrNameLst>
                                          <p:attrName>style.visibility</p:attrName>
                                        </p:attrNameLst>
                                      </p:cBhvr>
                                      <p:to>
                                        <p:strVal val="visible"/>
                                      </p:to>
                                    </p:set>
                                    <p:animEffect transition="in" filter="dissolve">
                                      <p:cBhvr>
                                        <p:cTn id="38" dur="500"/>
                                        <p:tgtEl>
                                          <p:spTgt spid="27034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1000"/>
                                        <p:tgtEl>
                                          <p:spTgt spid="9"/>
                                        </p:tgtEl>
                                      </p:cBhvr>
                                    </p:animEffect>
                                  </p:childTnLst>
                                </p:cTn>
                              </p:par>
                            </p:childTnLst>
                          </p:cTn>
                        </p:par>
                        <p:par>
                          <p:cTn id="44" fill="hold">
                            <p:stCondLst>
                              <p:cond delay="1000"/>
                            </p:stCondLst>
                            <p:childTnLst>
                              <p:par>
                                <p:cTn id="45" presetID="9" presetClass="entr" presetSubtype="0" fill="hold" grpId="0" nodeType="afterEffect">
                                  <p:stCondLst>
                                    <p:cond delay="0"/>
                                  </p:stCondLst>
                                  <p:childTnLst>
                                    <p:set>
                                      <p:cBhvr>
                                        <p:cTn id="46" dur="1" fill="hold">
                                          <p:stCondLst>
                                            <p:cond delay="0"/>
                                          </p:stCondLst>
                                        </p:cTn>
                                        <p:tgtEl>
                                          <p:spTgt spid="270356"/>
                                        </p:tgtEl>
                                        <p:attrNameLst>
                                          <p:attrName>style.visibility</p:attrName>
                                        </p:attrNameLst>
                                      </p:cBhvr>
                                      <p:to>
                                        <p:strVal val="visible"/>
                                      </p:to>
                                    </p:set>
                                    <p:animEffect transition="in" filter="dissolve">
                                      <p:cBhvr>
                                        <p:cTn id="47" dur="500"/>
                                        <p:tgtEl>
                                          <p:spTgt spid="270356"/>
                                        </p:tgtEl>
                                      </p:cBhvr>
                                    </p:animEffect>
                                  </p:childTnLst>
                                </p:cTn>
                              </p:par>
                            </p:childTnLst>
                          </p:cTn>
                        </p:par>
                        <p:par>
                          <p:cTn id="48" fill="hold">
                            <p:stCondLst>
                              <p:cond delay="1500"/>
                            </p:stCondLst>
                            <p:childTnLst>
                              <p:par>
                                <p:cTn id="49" presetID="22" presetClass="entr" presetSubtype="1"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up)">
                                      <p:cBhvr>
                                        <p:cTn id="51" dur="1000"/>
                                        <p:tgtEl>
                                          <p:spTgt spid="46"/>
                                        </p:tgtEl>
                                      </p:cBhvr>
                                    </p:animEffect>
                                  </p:childTnLst>
                                </p:cTn>
                              </p:par>
                            </p:childTnLst>
                          </p:cTn>
                        </p:par>
                        <p:par>
                          <p:cTn id="52" fill="hold">
                            <p:stCondLst>
                              <p:cond delay="2500"/>
                            </p:stCondLst>
                            <p:childTnLst>
                              <p:par>
                                <p:cTn id="53" presetID="9" presetClass="entr" presetSubtype="0" fill="hold" grpId="0" nodeType="afterEffect">
                                  <p:stCondLst>
                                    <p:cond delay="0"/>
                                  </p:stCondLst>
                                  <p:childTnLst>
                                    <p:set>
                                      <p:cBhvr>
                                        <p:cTn id="54" dur="1" fill="hold">
                                          <p:stCondLst>
                                            <p:cond delay="0"/>
                                          </p:stCondLst>
                                        </p:cTn>
                                        <p:tgtEl>
                                          <p:spTgt spid="270358"/>
                                        </p:tgtEl>
                                        <p:attrNameLst>
                                          <p:attrName>style.visibility</p:attrName>
                                        </p:attrNameLst>
                                      </p:cBhvr>
                                      <p:to>
                                        <p:strVal val="visible"/>
                                      </p:to>
                                    </p:set>
                                    <p:animEffect transition="in" filter="dissolve">
                                      <p:cBhvr>
                                        <p:cTn id="55" dur="500"/>
                                        <p:tgtEl>
                                          <p:spTgt spid="27035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1000"/>
                                        <p:tgtEl>
                                          <p:spTgt spid="10"/>
                                        </p:tgtEl>
                                      </p:cBhvr>
                                    </p:animEffect>
                                  </p:childTnLst>
                                </p:cTn>
                              </p:par>
                            </p:childTnLst>
                          </p:cTn>
                        </p:par>
                        <p:par>
                          <p:cTn id="61" fill="hold">
                            <p:stCondLst>
                              <p:cond delay="1000"/>
                            </p:stCondLst>
                            <p:childTnLst>
                              <p:par>
                                <p:cTn id="62" presetID="9" presetClass="entr" presetSubtype="0" fill="hold" grpId="0" nodeType="afterEffect">
                                  <p:stCondLst>
                                    <p:cond delay="0"/>
                                  </p:stCondLst>
                                  <p:childTnLst>
                                    <p:set>
                                      <p:cBhvr>
                                        <p:cTn id="63" dur="1" fill="hold">
                                          <p:stCondLst>
                                            <p:cond delay="0"/>
                                          </p:stCondLst>
                                        </p:cTn>
                                        <p:tgtEl>
                                          <p:spTgt spid="270360"/>
                                        </p:tgtEl>
                                        <p:attrNameLst>
                                          <p:attrName>style.visibility</p:attrName>
                                        </p:attrNameLst>
                                      </p:cBhvr>
                                      <p:to>
                                        <p:strVal val="visible"/>
                                      </p:to>
                                    </p:set>
                                    <p:animEffect transition="in" filter="dissolve">
                                      <p:cBhvr>
                                        <p:cTn id="64" dur="500"/>
                                        <p:tgtEl>
                                          <p:spTgt spid="270360"/>
                                        </p:tgtEl>
                                      </p:cBhvr>
                                    </p:animEffect>
                                  </p:childTnLst>
                                </p:cTn>
                              </p:par>
                            </p:childTnLst>
                          </p:cTn>
                        </p:par>
                        <p:par>
                          <p:cTn id="65" fill="hold">
                            <p:stCondLst>
                              <p:cond delay="1500"/>
                            </p:stCondLst>
                            <p:childTnLst>
                              <p:par>
                                <p:cTn id="66" presetID="22" presetClass="entr" presetSubtype="4" fill="hold" grpId="0" nodeType="afterEffect">
                                  <p:stCondLst>
                                    <p:cond delay="0"/>
                                  </p:stCondLst>
                                  <p:childTnLst>
                                    <p:set>
                                      <p:cBhvr>
                                        <p:cTn id="67" dur="1" fill="hold">
                                          <p:stCondLst>
                                            <p:cond delay="0"/>
                                          </p:stCondLst>
                                        </p:cTn>
                                        <p:tgtEl>
                                          <p:spTgt spid="270361"/>
                                        </p:tgtEl>
                                        <p:attrNameLst>
                                          <p:attrName>style.visibility</p:attrName>
                                        </p:attrNameLst>
                                      </p:cBhvr>
                                      <p:to>
                                        <p:strVal val="visible"/>
                                      </p:to>
                                    </p:set>
                                    <p:animEffect transition="in" filter="wipe(down)">
                                      <p:cBhvr>
                                        <p:cTn id="68" dur="1000"/>
                                        <p:tgtEl>
                                          <p:spTgt spid="27036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1000"/>
                                        <p:tgtEl>
                                          <p:spTgt spid="12"/>
                                        </p:tgtEl>
                                      </p:cBhvr>
                                    </p:animEffect>
                                  </p:childTnLst>
                                </p:cTn>
                              </p:par>
                            </p:childTnLst>
                          </p:cTn>
                        </p:par>
                        <p:par>
                          <p:cTn id="74" fill="hold">
                            <p:stCondLst>
                              <p:cond delay="1000"/>
                            </p:stCondLst>
                            <p:childTnLst>
                              <p:par>
                                <p:cTn id="75" presetID="9" presetClass="entr" presetSubtype="0" fill="hold" grpId="0" nodeType="afterEffect">
                                  <p:stCondLst>
                                    <p:cond delay="0"/>
                                  </p:stCondLst>
                                  <p:childTnLst>
                                    <p:set>
                                      <p:cBhvr>
                                        <p:cTn id="76" dur="1" fill="hold">
                                          <p:stCondLst>
                                            <p:cond delay="0"/>
                                          </p:stCondLst>
                                        </p:cTn>
                                        <p:tgtEl>
                                          <p:spTgt spid="270370"/>
                                        </p:tgtEl>
                                        <p:attrNameLst>
                                          <p:attrName>style.visibility</p:attrName>
                                        </p:attrNameLst>
                                      </p:cBhvr>
                                      <p:to>
                                        <p:strVal val="visible"/>
                                      </p:to>
                                    </p:set>
                                    <p:animEffect transition="in" filter="dissolve">
                                      <p:cBhvr>
                                        <p:cTn id="77" dur="500"/>
                                        <p:tgtEl>
                                          <p:spTgt spid="27037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up)">
                                      <p:cBhvr>
                                        <p:cTn id="82" dur="500"/>
                                        <p:tgtEl>
                                          <p:spTgt spid="13"/>
                                        </p:tgtEl>
                                      </p:cBhvr>
                                    </p:animEffect>
                                  </p:childTnLst>
                                </p:cTn>
                              </p:par>
                            </p:childTnLst>
                          </p:cTn>
                        </p:par>
                        <p:par>
                          <p:cTn id="83" fill="hold">
                            <p:stCondLst>
                              <p:cond delay="500"/>
                            </p:stCondLst>
                            <p:childTnLst>
                              <p:par>
                                <p:cTn id="84" presetID="17" presetClass="entr" presetSubtype="8" fill="hold" grpId="0" nodeType="afterEffect">
                                  <p:stCondLst>
                                    <p:cond delay="0"/>
                                  </p:stCondLst>
                                  <p:childTnLst>
                                    <p:set>
                                      <p:cBhvr>
                                        <p:cTn id="85" dur="1" fill="hold">
                                          <p:stCondLst>
                                            <p:cond delay="0"/>
                                          </p:stCondLst>
                                        </p:cTn>
                                        <p:tgtEl>
                                          <p:spTgt spid="270375"/>
                                        </p:tgtEl>
                                        <p:attrNameLst>
                                          <p:attrName>style.visibility</p:attrName>
                                        </p:attrNameLst>
                                      </p:cBhvr>
                                      <p:to>
                                        <p:strVal val="visible"/>
                                      </p:to>
                                    </p:set>
                                    <p:anim calcmode="lin" valueType="num">
                                      <p:cBhvr>
                                        <p:cTn id="86" dur="500" fill="hold"/>
                                        <p:tgtEl>
                                          <p:spTgt spid="270375"/>
                                        </p:tgtEl>
                                        <p:attrNameLst>
                                          <p:attrName>ppt_x</p:attrName>
                                        </p:attrNameLst>
                                      </p:cBhvr>
                                      <p:tavLst>
                                        <p:tav tm="0">
                                          <p:val>
                                            <p:strVal val="#ppt_x-#ppt_w/2"/>
                                          </p:val>
                                        </p:tav>
                                        <p:tav tm="100000">
                                          <p:val>
                                            <p:strVal val="#ppt_x"/>
                                          </p:val>
                                        </p:tav>
                                      </p:tavLst>
                                    </p:anim>
                                    <p:anim calcmode="lin" valueType="num">
                                      <p:cBhvr>
                                        <p:cTn id="87" dur="500" fill="hold"/>
                                        <p:tgtEl>
                                          <p:spTgt spid="270375"/>
                                        </p:tgtEl>
                                        <p:attrNameLst>
                                          <p:attrName>ppt_y</p:attrName>
                                        </p:attrNameLst>
                                      </p:cBhvr>
                                      <p:tavLst>
                                        <p:tav tm="0">
                                          <p:val>
                                            <p:strVal val="#ppt_y"/>
                                          </p:val>
                                        </p:tav>
                                        <p:tav tm="100000">
                                          <p:val>
                                            <p:strVal val="#ppt_y"/>
                                          </p:val>
                                        </p:tav>
                                      </p:tavLst>
                                    </p:anim>
                                    <p:anim calcmode="lin" valueType="num">
                                      <p:cBhvr>
                                        <p:cTn id="88" dur="500" fill="hold"/>
                                        <p:tgtEl>
                                          <p:spTgt spid="270375"/>
                                        </p:tgtEl>
                                        <p:attrNameLst>
                                          <p:attrName>ppt_w</p:attrName>
                                        </p:attrNameLst>
                                      </p:cBhvr>
                                      <p:tavLst>
                                        <p:tav tm="0">
                                          <p:val>
                                            <p:fltVal val="0"/>
                                          </p:val>
                                        </p:tav>
                                        <p:tav tm="100000">
                                          <p:val>
                                            <p:strVal val="#ppt_w"/>
                                          </p:val>
                                        </p:tav>
                                      </p:tavLst>
                                    </p:anim>
                                    <p:anim calcmode="lin" valueType="num">
                                      <p:cBhvr>
                                        <p:cTn id="89" dur="500" fill="hold"/>
                                        <p:tgtEl>
                                          <p:spTgt spid="270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autoUpdateAnimBg="0"/>
      <p:bldP spid="270340" grpId="0" autoUpdateAnimBg="0"/>
      <p:bldP spid="270341" grpId="0" autoUpdateAnimBg="0"/>
      <p:bldP spid="270342" grpId="0" animBg="1" autoUpdateAnimBg="0"/>
      <p:bldP spid="270343" grpId="0" autoUpdateAnimBg="0"/>
      <p:bldP spid="270345" grpId="0" autoUpdateAnimBg="0"/>
      <p:bldP spid="270356" grpId="0" autoUpdateAnimBg="0"/>
      <p:bldP spid="270358" grpId="0" autoUpdateAnimBg="0"/>
      <p:bldP spid="270360" grpId="0" autoUpdateAnimBg="0"/>
      <p:bldP spid="270361" grpId="0" animBg="1"/>
      <p:bldP spid="270370" grpId="0" autoUpdateAnimBg="0"/>
      <p:bldP spid="270375" grpId="0" animBg="1"/>
      <p:bldP spid="45" grpId="0" animBg="1"/>
      <p:bldP spid="4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50</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67" name="Text Box 5"/>
          <p:cNvSpPr txBox="1">
            <a:spLocks noChangeArrowheads="1"/>
          </p:cNvSpPr>
          <p:nvPr/>
        </p:nvSpPr>
        <p:spPr bwMode="auto">
          <a:xfrm>
            <a:off x="609600" y="1219200"/>
            <a:ext cx="7924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b="0" dirty="0">
                <a:solidFill>
                  <a:schemeClr val="tx1"/>
                </a:solidFill>
              </a:rPr>
              <a:t>•  We could </a:t>
            </a:r>
            <a:r>
              <a:rPr lang="en-US" sz="2400" b="0" dirty="0" smtClean="0">
                <a:solidFill>
                  <a:schemeClr val="tx1"/>
                </a:solidFill>
              </a:rPr>
              <a:t>create a </a:t>
            </a:r>
            <a:r>
              <a:rPr lang="en-US" sz="2400" i="1" dirty="0" smtClean="0">
                <a:solidFill>
                  <a:srgbClr val="C00000"/>
                </a:solidFill>
              </a:rPr>
              <a:t>Unary</a:t>
            </a:r>
            <a:r>
              <a:rPr lang="en-US" sz="2400" b="0" dirty="0" smtClean="0">
                <a:solidFill>
                  <a:schemeClr val="tx1"/>
                </a:solidFill>
              </a:rPr>
              <a:t> relationship</a:t>
            </a:r>
            <a:endParaRPr lang="en-US" sz="2400" b="0" dirty="0">
              <a:solidFill>
                <a:schemeClr val="tx1"/>
              </a:solidFill>
            </a:endParaRPr>
          </a:p>
        </p:txBody>
      </p:sp>
      <p:sp>
        <p:nvSpPr>
          <p:cNvPr id="70" name="Text Box 4"/>
          <p:cNvSpPr txBox="1">
            <a:spLocks noChangeArrowheads="1"/>
          </p:cNvSpPr>
          <p:nvPr/>
        </p:nvSpPr>
        <p:spPr bwMode="auto">
          <a:xfrm>
            <a:off x="2362200" y="2514600"/>
            <a:ext cx="18288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Employee</a:t>
            </a:r>
            <a:endParaRPr lang="en-US" sz="2400" b="0" dirty="0">
              <a:solidFill>
                <a:schemeClr val="tx1"/>
              </a:solidFill>
            </a:endParaRPr>
          </a:p>
        </p:txBody>
      </p:sp>
      <p:grpSp>
        <p:nvGrpSpPr>
          <p:cNvPr id="22" name="Group 21"/>
          <p:cNvGrpSpPr/>
          <p:nvPr/>
        </p:nvGrpSpPr>
        <p:grpSpPr>
          <a:xfrm>
            <a:off x="4800600" y="2209800"/>
            <a:ext cx="1752600" cy="1143000"/>
            <a:chOff x="4800600" y="2362200"/>
            <a:chExt cx="1752600" cy="1143000"/>
          </a:xfrm>
        </p:grpSpPr>
        <p:sp>
          <p:nvSpPr>
            <p:cNvPr id="77" name="AutoShape 7"/>
            <p:cNvSpPr>
              <a:spLocks noChangeArrowheads="1"/>
            </p:cNvSpPr>
            <p:nvPr/>
          </p:nvSpPr>
          <p:spPr bwMode="auto">
            <a:xfrm>
              <a:off x="4800600" y="2362200"/>
              <a:ext cx="1752600" cy="11430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 name="Text Box 8"/>
            <p:cNvSpPr txBox="1">
              <a:spLocks noChangeArrowheads="1"/>
            </p:cNvSpPr>
            <p:nvPr/>
          </p:nvSpPr>
          <p:spPr bwMode="auto">
            <a:xfrm>
              <a:off x="5029200" y="2438400"/>
              <a:ext cx="12954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0000"/>
                </a:lnSpc>
                <a:spcBef>
                  <a:spcPct val="50000"/>
                </a:spcBef>
              </a:pPr>
              <a:r>
                <a:rPr lang="en-US" sz="2400" b="0" dirty="0">
                  <a:solidFill>
                    <a:schemeClr val="tx1"/>
                  </a:solidFill>
                </a:rPr>
                <a:t>Is Married to</a:t>
              </a:r>
            </a:p>
          </p:txBody>
        </p:sp>
      </p:grpSp>
      <p:sp>
        <p:nvSpPr>
          <p:cNvPr id="85" name="Line 11"/>
          <p:cNvSpPr>
            <a:spLocks noChangeShapeType="1"/>
          </p:cNvSpPr>
          <p:nvPr/>
        </p:nvSpPr>
        <p:spPr bwMode="auto">
          <a:xfrm>
            <a:off x="3276600" y="1676400"/>
            <a:ext cx="2438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9" name="Line 12"/>
          <p:cNvSpPr>
            <a:spLocks noChangeShapeType="1"/>
          </p:cNvSpPr>
          <p:nvPr/>
        </p:nvSpPr>
        <p:spPr bwMode="auto">
          <a:xfrm>
            <a:off x="5715000" y="16764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0"/>
          <p:cNvSpPr>
            <a:spLocks noChangeShapeType="1"/>
          </p:cNvSpPr>
          <p:nvPr/>
        </p:nvSpPr>
        <p:spPr bwMode="auto">
          <a:xfrm flipV="1">
            <a:off x="3276600" y="16764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95" name="Group 31"/>
          <p:cNvGrpSpPr>
            <a:grpSpLocks/>
          </p:cNvGrpSpPr>
          <p:nvPr/>
        </p:nvGrpSpPr>
        <p:grpSpPr bwMode="auto">
          <a:xfrm>
            <a:off x="3048000" y="2063750"/>
            <a:ext cx="457200" cy="322263"/>
            <a:chOff x="1728" y="1396"/>
            <a:chExt cx="288" cy="203"/>
          </a:xfrm>
        </p:grpSpPr>
        <p:sp>
          <p:nvSpPr>
            <p:cNvPr id="96" name="Line 13"/>
            <p:cNvSpPr>
              <a:spLocks noChangeShapeType="1"/>
            </p:cNvSpPr>
            <p:nvPr/>
          </p:nvSpPr>
          <p:spPr bwMode="auto">
            <a:xfrm>
              <a:off x="1728" y="1599"/>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 name="Oval 14"/>
            <p:cNvSpPr>
              <a:spLocks noChangeArrowheads="1"/>
            </p:cNvSpPr>
            <p:nvPr/>
          </p:nvSpPr>
          <p:spPr bwMode="auto">
            <a:xfrm>
              <a:off x="1776" y="1396"/>
              <a:ext cx="192" cy="16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1" name="Text Box 16"/>
          <p:cNvSpPr txBox="1">
            <a:spLocks noChangeArrowheads="1"/>
          </p:cNvSpPr>
          <p:nvPr/>
        </p:nvSpPr>
        <p:spPr bwMode="auto">
          <a:xfrm>
            <a:off x="762000" y="1676400"/>
            <a:ext cx="2133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400" b="0" dirty="0" smtClean="0">
                <a:solidFill>
                  <a:schemeClr val="tx1"/>
                </a:solidFill>
              </a:rPr>
              <a:t>An Employee </a:t>
            </a:r>
            <a:r>
              <a:rPr lang="en-US" sz="2400" b="0" i="1" dirty="0">
                <a:solidFill>
                  <a:schemeClr val="tx1"/>
                </a:solidFill>
              </a:rPr>
              <a:t>May </a:t>
            </a:r>
            <a:r>
              <a:rPr lang="en-US" sz="2400" b="0" dirty="0">
                <a:solidFill>
                  <a:schemeClr val="tx1"/>
                </a:solidFill>
              </a:rPr>
              <a:t>be married</a:t>
            </a:r>
          </a:p>
        </p:txBody>
      </p:sp>
      <p:sp>
        <p:nvSpPr>
          <p:cNvPr id="113" name="Line 17"/>
          <p:cNvSpPr>
            <a:spLocks noChangeShapeType="1"/>
          </p:cNvSpPr>
          <p:nvPr/>
        </p:nvSpPr>
        <p:spPr bwMode="auto">
          <a:xfrm>
            <a:off x="5715000" y="3352800"/>
            <a:ext cx="0" cy="609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8"/>
          <p:cNvSpPr>
            <a:spLocks noChangeShapeType="1"/>
          </p:cNvSpPr>
          <p:nvPr/>
        </p:nvSpPr>
        <p:spPr bwMode="auto">
          <a:xfrm flipH="1">
            <a:off x="3276600" y="3962400"/>
            <a:ext cx="2438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19"/>
          <p:cNvSpPr>
            <a:spLocks noChangeShapeType="1"/>
          </p:cNvSpPr>
          <p:nvPr/>
        </p:nvSpPr>
        <p:spPr bwMode="auto">
          <a:xfrm flipV="1">
            <a:off x="3276600" y="2971800"/>
            <a:ext cx="0" cy="990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20" name="Group 33"/>
          <p:cNvGrpSpPr>
            <a:grpSpLocks/>
          </p:cNvGrpSpPr>
          <p:nvPr/>
        </p:nvGrpSpPr>
        <p:grpSpPr bwMode="auto">
          <a:xfrm>
            <a:off x="3048000" y="3095625"/>
            <a:ext cx="457200" cy="123825"/>
            <a:chOff x="1728" y="2046"/>
            <a:chExt cx="288" cy="78"/>
          </a:xfrm>
        </p:grpSpPr>
        <p:sp>
          <p:nvSpPr>
            <p:cNvPr id="121" name="Line 21"/>
            <p:cNvSpPr>
              <a:spLocks noChangeShapeType="1"/>
            </p:cNvSpPr>
            <p:nvPr/>
          </p:nvSpPr>
          <p:spPr bwMode="auto">
            <a:xfrm>
              <a:off x="1728" y="2046"/>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22"/>
            <p:cNvSpPr>
              <a:spLocks noChangeShapeType="1"/>
            </p:cNvSpPr>
            <p:nvPr/>
          </p:nvSpPr>
          <p:spPr bwMode="auto">
            <a:xfrm>
              <a:off x="1728" y="2124"/>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23" name="Text Box 24"/>
          <p:cNvSpPr txBox="1">
            <a:spLocks noChangeArrowheads="1"/>
          </p:cNvSpPr>
          <p:nvPr/>
        </p:nvSpPr>
        <p:spPr bwMode="auto">
          <a:xfrm>
            <a:off x="762000" y="2905125"/>
            <a:ext cx="23622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0000"/>
              </a:lnSpc>
              <a:spcBef>
                <a:spcPct val="50000"/>
              </a:spcBef>
            </a:pPr>
            <a:r>
              <a:rPr lang="en-US" sz="2400" b="0">
                <a:solidFill>
                  <a:schemeClr val="tx1"/>
                </a:solidFill>
              </a:rPr>
              <a:t>A Spouse      </a:t>
            </a:r>
            <a:r>
              <a:rPr lang="en-US" sz="2400" b="0" i="1">
                <a:solidFill>
                  <a:schemeClr val="tx1"/>
                </a:solidFill>
              </a:rPr>
              <a:t>Must </a:t>
            </a:r>
            <a:r>
              <a:rPr lang="en-US" sz="2400" b="0">
                <a:solidFill>
                  <a:schemeClr val="tx1"/>
                </a:solidFill>
              </a:rPr>
              <a:t>be married</a:t>
            </a:r>
          </a:p>
        </p:txBody>
      </p:sp>
      <p:sp>
        <p:nvSpPr>
          <p:cNvPr id="126" name="Text Box 55"/>
          <p:cNvSpPr txBox="1">
            <a:spLocks noChangeArrowheads="1"/>
          </p:cNvSpPr>
          <p:nvPr/>
        </p:nvSpPr>
        <p:spPr bwMode="auto">
          <a:xfrm>
            <a:off x="0" y="4038600"/>
            <a:ext cx="9144000" cy="430887"/>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2200" i="1" dirty="0" smtClean="0">
                <a:solidFill>
                  <a:srgbClr val="C00000"/>
                </a:solidFill>
                <a:effectLst>
                  <a:outerShdw blurRad="38100" dist="38100" dir="2700000" algn="tl">
                    <a:srgbClr val="5F5F5F"/>
                  </a:outerShdw>
                </a:effectLst>
              </a:rPr>
              <a:t>How would the tables in this relationship look like?</a:t>
            </a:r>
            <a:endParaRPr lang="en-US" sz="2200" i="1" dirty="0">
              <a:solidFill>
                <a:srgbClr val="C00000"/>
              </a:solidFill>
              <a:effectLst>
                <a:outerShdw blurRad="38100" dist="38100" dir="2700000" algn="tl">
                  <a:srgbClr val="5F5F5F"/>
                </a:outerShdw>
              </a:effectLst>
            </a:endParaRPr>
          </a:p>
        </p:txBody>
      </p:sp>
      <p:graphicFrame>
        <p:nvGraphicFramePr>
          <p:cNvPr id="23" name="Table 22"/>
          <p:cNvGraphicFramePr>
            <a:graphicFrameLocks noGrp="1"/>
          </p:cNvGraphicFramePr>
          <p:nvPr>
            <p:extLst>
              <p:ext uri="{D42A27DB-BD31-4B8C-83A1-F6EECF244321}">
                <p14:modId xmlns:p14="http://schemas.microsoft.com/office/powerpoint/2010/main" val="2753629730"/>
              </p:ext>
            </p:extLst>
          </p:nvPr>
        </p:nvGraphicFramePr>
        <p:xfrm>
          <a:off x="2609850" y="4572000"/>
          <a:ext cx="3924300" cy="1495425"/>
        </p:xfrm>
        <a:graphic>
          <a:graphicData uri="http://schemas.openxmlformats.org/drawingml/2006/table">
            <a:tbl>
              <a:tblPr>
                <a:tableStyleId>{5C22544A-7EE6-4342-B048-85BDC9FD1C3A}</a:tableStyleId>
              </a:tblPr>
              <a:tblGrid>
                <a:gridCol w="800100"/>
                <a:gridCol w="863600"/>
                <a:gridCol w="723900"/>
                <a:gridCol w="685800"/>
                <a:gridCol w="850900"/>
              </a:tblGrid>
              <a:tr h="209550">
                <a:tc>
                  <a:txBody>
                    <a:bodyPr/>
                    <a:lstStyle/>
                    <a:p>
                      <a:pPr algn="l" fontAlgn="b"/>
                      <a:r>
                        <a:rPr lang="en-US" sz="1100" b="1" u="none" strike="noStrike">
                          <a:effectLst/>
                        </a:rPr>
                        <a:t>ESSN</a:t>
                      </a:r>
                      <a:endParaRPr lang="en-US" sz="1100" b="1" i="0" u="none" strike="noStrike">
                        <a:solidFill>
                          <a:srgbClr val="000000"/>
                        </a:solidFill>
                        <a:effectLst/>
                        <a:latin typeface="Arial"/>
                      </a:endParaRPr>
                    </a:p>
                  </a:txBody>
                  <a:tcPr marL="9525" marR="9525" marT="9525" marB="0" anchor="b"/>
                </a:tc>
                <a:tc>
                  <a:txBody>
                    <a:bodyPr/>
                    <a:lstStyle/>
                    <a:p>
                      <a:pPr algn="l" fontAlgn="b"/>
                      <a:r>
                        <a:rPr lang="en-US" sz="1100" b="1" u="none" strike="noStrike">
                          <a:effectLst/>
                        </a:rPr>
                        <a:t>Street</a:t>
                      </a:r>
                      <a:endParaRPr lang="en-US" sz="1100" b="1" i="0" u="none" strike="noStrike">
                        <a:solidFill>
                          <a:srgbClr val="000000"/>
                        </a:solidFill>
                        <a:effectLst/>
                        <a:latin typeface="Arial"/>
                      </a:endParaRPr>
                    </a:p>
                  </a:txBody>
                  <a:tcPr marL="9525" marR="9525" marT="9525" marB="0" anchor="b"/>
                </a:tc>
                <a:tc>
                  <a:txBody>
                    <a:bodyPr/>
                    <a:lstStyle/>
                    <a:p>
                      <a:pPr algn="l" fontAlgn="b"/>
                      <a:r>
                        <a:rPr lang="en-US" sz="1100" b="1" u="none" strike="noStrike">
                          <a:effectLst/>
                        </a:rPr>
                        <a:t>City</a:t>
                      </a:r>
                      <a:endParaRPr lang="en-US" sz="1100" b="1" i="0" u="none" strike="noStrike">
                        <a:solidFill>
                          <a:srgbClr val="000000"/>
                        </a:solidFill>
                        <a:effectLst/>
                        <a:latin typeface="Arial"/>
                      </a:endParaRPr>
                    </a:p>
                  </a:txBody>
                  <a:tcPr marL="9525" marR="9525" marT="9525" marB="0" anchor="b"/>
                </a:tc>
                <a:tc>
                  <a:txBody>
                    <a:bodyPr/>
                    <a:lstStyle/>
                    <a:p>
                      <a:pPr algn="l" fontAlgn="b"/>
                      <a:r>
                        <a:rPr lang="en-US" sz="1100" b="1" u="none" strike="noStrike">
                          <a:effectLst/>
                        </a:rPr>
                        <a:t>State</a:t>
                      </a:r>
                      <a:endParaRPr lang="en-US" sz="1100" b="1" i="0" u="none" strike="noStrike">
                        <a:solidFill>
                          <a:srgbClr val="000000"/>
                        </a:solidFill>
                        <a:effectLst/>
                        <a:latin typeface="Arial"/>
                      </a:endParaRPr>
                    </a:p>
                  </a:txBody>
                  <a:tcPr marL="9525" marR="9525" marT="9525" marB="0" anchor="b"/>
                </a:tc>
                <a:tc>
                  <a:txBody>
                    <a:bodyPr/>
                    <a:lstStyle/>
                    <a:p>
                      <a:pPr algn="l" fontAlgn="b"/>
                      <a:r>
                        <a:rPr lang="en-US" sz="1100" b="1" u="none" strike="noStrike" dirty="0">
                          <a:effectLst/>
                        </a:rPr>
                        <a:t>SSSN</a:t>
                      </a:r>
                      <a:endParaRPr lang="en-US" sz="1100" b="1" i="0" u="none" strike="noStrike" dirty="0">
                        <a:solidFill>
                          <a:srgbClr val="000000"/>
                        </a:solidFill>
                        <a:effectLst/>
                        <a:latin typeface="Arial"/>
                      </a:endParaRPr>
                    </a:p>
                  </a:txBody>
                  <a:tcPr marL="9525" marR="9525" marT="9525" marB="0" anchor="b"/>
                </a:tc>
              </a:tr>
              <a:tr h="190500">
                <a:tc>
                  <a:txBody>
                    <a:bodyPr/>
                    <a:lstStyle/>
                    <a:p>
                      <a:pPr algn="l" fontAlgn="b"/>
                      <a:r>
                        <a:rPr lang="en-US" sz="1100" u="none" strike="noStrike">
                          <a:effectLst/>
                        </a:rPr>
                        <a:t>123456789</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123 Mesa</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El Paso</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TX</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987665432</a:t>
                      </a:r>
                      <a:endParaRPr lang="en-US" sz="1100" b="0" i="0" u="none" strike="noStrike">
                        <a:solidFill>
                          <a:srgbClr val="000000"/>
                        </a:solidFill>
                        <a:effectLst/>
                        <a:latin typeface="Arial"/>
                      </a:endParaRPr>
                    </a:p>
                  </a:txBody>
                  <a:tcPr marL="9525" marR="9525" marT="9525" marB="0" anchor="b"/>
                </a:tc>
              </a:tr>
              <a:tr h="180975">
                <a:tc>
                  <a:txBody>
                    <a:bodyPr/>
                    <a:lstStyle/>
                    <a:p>
                      <a:pPr algn="l" fontAlgn="b"/>
                      <a:r>
                        <a:rPr lang="en-US" sz="1100" u="none" strike="noStrike">
                          <a:effectLst/>
                        </a:rPr>
                        <a:t>234567890</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94 Rim Rd.</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El Paso</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TX</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NULL</a:t>
                      </a:r>
                      <a:endParaRPr lang="en-US" sz="1100" b="0" i="0" u="none" strike="noStrike">
                        <a:solidFill>
                          <a:srgbClr val="000000"/>
                        </a:solidFill>
                        <a:effectLst/>
                        <a:latin typeface="Arial"/>
                      </a:endParaRPr>
                    </a:p>
                  </a:txBody>
                  <a:tcPr marL="9525" marR="9525" marT="9525" marB="0" anchor="b"/>
                </a:tc>
              </a:tr>
              <a:tr h="180975">
                <a:tc>
                  <a:txBody>
                    <a:bodyPr/>
                    <a:lstStyle/>
                    <a:p>
                      <a:pPr algn="l" fontAlgn="b"/>
                      <a:r>
                        <a:rPr lang="en-US" sz="1100" u="none" strike="noStrike">
                          <a:effectLst/>
                        </a:rPr>
                        <a:t>276899217</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120 Loman</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Anthony</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NM</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567890123</a:t>
                      </a:r>
                      <a:endParaRPr lang="en-US" sz="1100" b="0" i="0" u="none" strike="noStrike">
                        <a:solidFill>
                          <a:srgbClr val="000000"/>
                        </a:solidFill>
                        <a:effectLst/>
                        <a:latin typeface="Arial"/>
                      </a:endParaRPr>
                    </a:p>
                  </a:txBody>
                  <a:tcPr marL="9525" marR="9525" marT="9525" marB="0" anchor="b"/>
                </a:tc>
              </a:tr>
              <a:tr h="180975">
                <a:tc>
                  <a:txBody>
                    <a:bodyPr/>
                    <a:lstStyle/>
                    <a:p>
                      <a:pPr algn="l" fontAlgn="b"/>
                      <a:r>
                        <a:rPr lang="en-US" sz="1100" u="none" strike="noStrike">
                          <a:effectLst/>
                        </a:rPr>
                        <a:t>329801442</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19 Texas St.</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El Paso</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TX</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NULL</a:t>
                      </a:r>
                      <a:endParaRPr lang="en-US" sz="1100" b="0" i="0" u="none" strike="noStrike">
                        <a:solidFill>
                          <a:srgbClr val="000000"/>
                        </a:solidFill>
                        <a:effectLst/>
                        <a:latin typeface="Arial"/>
                      </a:endParaRPr>
                    </a:p>
                  </a:txBody>
                  <a:tcPr marL="9525" marR="9525" marT="9525" marB="0" anchor="b"/>
                </a:tc>
              </a:tr>
              <a:tr h="180975">
                <a:tc>
                  <a:txBody>
                    <a:bodyPr/>
                    <a:lstStyle/>
                    <a:p>
                      <a:pPr algn="l" fontAlgn="b"/>
                      <a:r>
                        <a:rPr lang="en-US" sz="1100" u="none" strike="noStrike">
                          <a:effectLst/>
                        </a:rPr>
                        <a:t>488912351</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678 Main</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Chaparelle</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NM</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NULL</a:t>
                      </a:r>
                      <a:endParaRPr lang="en-US" sz="1100" b="0" i="0" u="none" strike="noStrike">
                        <a:solidFill>
                          <a:srgbClr val="000000"/>
                        </a:solidFill>
                        <a:effectLst/>
                        <a:latin typeface="Arial"/>
                      </a:endParaRPr>
                    </a:p>
                  </a:txBody>
                  <a:tcPr marL="9525" marR="9525" marT="9525" marB="0" anchor="b"/>
                </a:tc>
              </a:tr>
              <a:tr h="180975">
                <a:tc>
                  <a:txBody>
                    <a:bodyPr/>
                    <a:lstStyle/>
                    <a:p>
                      <a:pPr algn="l" fontAlgn="b"/>
                      <a:r>
                        <a:rPr lang="en-US" sz="1100" u="none" strike="noStrike">
                          <a:effectLst/>
                        </a:rPr>
                        <a:t>567890123</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120 Loman</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Anthony</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NM</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276899217</a:t>
                      </a:r>
                      <a:endParaRPr lang="en-US" sz="1100" b="0" i="0" u="none" strike="noStrike">
                        <a:solidFill>
                          <a:srgbClr val="000000"/>
                        </a:solidFill>
                        <a:effectLst/>
                        <a:latin typeface="Arial"/>
                      </a:endParaRPr>
                    </a:p>
                  </a:txBody>
                  <a:tcPr marL="9525" marR="9525" marT="9525" marB="0" anchor="b"/>
                </a:tc>
              </a:tr>
              <a:tr h="190500">
                <a:tc>
                  <a:txBody>
                    <a:bodyPr/>
                    <a:lstStyle/>
                    <a:p>
                      <a:pPr algn="l" fontAlgn="b"/>
                      <a:r>
                        <a:rPr lang="en-US" sz="1100" u="none" strike="noStrike">
                          <a:effectLst/>
                        </a:rPr>
                        <a:t>987665432</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123 Mesa</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El Paso</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a:effectLst/>
                        </a:rPr>
                        <a:t>TX</a:t>
                      </a:r>
                      <a:endParaRPr lang="en-US" sz="1100" b="0" i="0" u="none" strike="noStrike">
                        <a:solidFill>
                          <a:srgbClr val="000000"/>
                        </a:solidFill>
                        <a:effectLst/>
                        <a:latin typeface="Arial"/>
                      </a:endParaRPr>
                    </a:p>
                  </a:txBody>
                  <a:tcPr marL="9525" marR="9525" marT="9525" marB="0" anchor="b"/>
                </a:tc>
                <a:tc>
                  <a:txBody>
                    <a:bodyPr/>
                    <a:lstStyle/>
                    <a:p>
                      <a:pPr algn="l" fontAlgn="b"/>
                      <a:r>
                        <a:rPr lang="en-US" sz="1100" u="none" strike="noStrike" dirty="0">
                          <a:effectLst/>
                        </a:rPr>
                        <a:t>123456789</a:t>
                      </a:r>
                      <a:endParaRPr lang="en-US" sz="1100" b="0" i="0" u="none" strike="noStrike" dirty="0">
                        <a:solidFill>
                          <a:srgbClr val="000000"/>
                        </a:solidFill>
                        <a:effectLst/>
                        <a:latin typeface="Arial"/>
                      </a:endParaRPr>
                    </a:p>
                  </a:txBody>
                  <a:tcPr marL="9525" marR="9525" marT="9525" marB="0" anchor="b"/>
                </a:tc>
              </a:tr>
            </a:tbl>
          </a:graphicData>
        </a:graphic>
      </p:graphicFrame>
      <p:sp>
        <p:nvSpPr>
          <p:cNvPr id="127" name="Line 58"/>
          <p:cNvSpPr>
            <a:spLocks noChangeShapeType="1"/>
          </p:cNvSpPr>
          <p:nvPr/>
        </p:nvSpPr>
        <p:spPr bwMode="auto">
          <a:xfrm>
            <a:off x="6553200" y="4876800"/>
            <a:ext cx="1143001"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59"/>
          <p:cNvSpPr>
            <a:spLocks noChangeShapeType="1"/>
          </p:cNvSpPr>
          <p:nvPr/>
        </p:nvSpPr>
        <p:spPr bwMode="auto">
          <a:xfrm flipH="1">
            <a:off x="6553200" y="6019800"/>
            <a:ext cx="1143000" cy="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1" name="Line 58"/>
          <p:cNvSpPr>
            <a:spLocks noChangeShapeType="1"/>
          </p:cNvSpPr>
          <p:nvPr/>
        </p:nvSpPr>
        <p:spPr bwMode="auto">
          <a:xfrm flipH="1">
            <a:off x="7696200" y="4876800"/>
            <a:ext cx="2" cy="1143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 name="Line 58"/>
          <p:cNvSpPr>
            <a:spLocks noChangeShapeType="1"/>
          </p:cNvSpPr>
          <p:nvPr/>
        </p:nvSpPr>
        <p:spPr bwMode="auto">
          <a:xfrm>
            <a:off x="1524000" y="6019800"/>
            <a:ext cx="1066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4" name="Line 58"/>
          <p:cNvSpPr>
            <a:spLocks noChangeShapeType="1"/>
          </p:cNvSpPr>
          <p:nvPr/>
        </p:nvSpPr>
        <p:spPr bwMode="auto">
          <a:xfrm flipH="1">
            <a:off x="1524000" y="4876800"/>
            <a:ext cx="0" cy="1143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5" name="Line 59"/>
          <p:cNvSpPr>
            <a:spLocks noChangeShapeType="1"/>
          </p:cNvSpPr>
          <p:nvPr/>
        </p:nvSpPr>
        <p:spPr bwMode="auto">
          <a:xfrm flipH="1">
            <a:off x="1524000" y="4876800"/>
            <a:ext cx="1066800" cy="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2" name="Line 58"/>
          <p:cNvSpPr>
            <a:spLocks noChangeShapeType="1"/>
          </p:cNvSpPr>
          <p:nvPr/>
        </p:nvSpPr>
        <p:spPr bwMode="auto">
          <a:xfrm>
            <a:off x="6553201" y="5257800"/>
            <a:ext cx="838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 name="Line 58"/>
          <p:cNvSpPr>
            <a:spLocks noChangeShapeType="1"/>
          </p:cNvSpPr>
          <p:nvPr/>
        </p:nvSpPr>
        <p:spPr bwMode="auto">
          <a:xfrm>
            <a:off x="7391399" y="5257800"/>
            <a:ext cx="2"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 name="Line 59"/>
          <p:cNvSpPr>
            <a:spLocks noChangeShapeType="1"/>
          </p:cNvSpPr>
          <p:nvPr/>
        </p:nvSpPr>
        <p:spPr bwMode="auto">
          <a:xfrm flipH="1">
            <a:off x="6553200" y="5791200"/>
            <a:ext cx="838199" cy="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 name="Line 58"/>
          <p:cNvSpPr>
            <a:spLocks noChangeShapeType="1"/>
          </p:cNvSpPr>
          <p:nvPr/>
        </p:nvSpPr>
        <p:spPr bwMode="auto">
          <a:xfrm>
            <a:off x="1828800" y="5791200"/>
            <a:ext cx="762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 name="Line 58"/>
          <p:cNvSpPr>
            <a:spLocks noChangeShapeType="1"/>
          </p:cNvSpPr>
          <p:nvPr/>
        </p:nvSpPr>
        <p:spPr bwMode="auto">
          <a:xfrm flipH="1">
            <a:off x="1828800" y="52578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 name="Line 59"/>
          <p:cNvSpPr>
            <a:spLocks noChangeShapeType="1"/>
          </p:cNvSpPr>
          <p:nvPr/>
        </p:nvSpPr>
        <p:spPr bwMode="auto">
          <a:xfrm flipH="1">
            <a:off x="1828800" y="5257800"/>
            <a:ext cx="762000" cy="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 name="Text Box 55"/>
          <p:cNvSpPr txBox="1">
            <a:spLocks noChangeArrowheads="1"/>
          </p:cNvSpPr>
          <p:nvPr/>
        </p:nvSpPr>
        <p:spPr bwMode="auto">
          <a:xfrm>
            <a:off x="0" y="6198513"/>
            <a:ext cx="9144000" cy="430887"/>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2200" i="1" dirty="0" smtClean="0">
                <a:solidFill>
                  <a:srgbClr val="C00000"/>
                </a:solidFill>
                <a:effectLst>
                  <a:outerShdw blurRad="38100" dist="38100" dir="2700000" algn="tl">
                    <a:srgbClr val="5F5F5F"/>
                  </a:outerShdw>
                </a:effectLst>
              </a:rPr>
              <a:t>Aren’t we duplicating too much data, like Addresses?</a:t>
            </a:r>
            <a:endParaRPr lang="en-US" sz="2200" i="1" dirty="0">
              <a:solidFill>
                <a:srgbClr val="C00000"/>
              </a:solidFill>
              <a:effectLst>
                <a:outerShdw blurRad="38100" dist="38100" dir="2700000" algn="tl">
                  <a:srgbClr val="5F5F5F"/>
                </a:outerShdw>
              </a:effectLst>
            </a:endParaRPr>
          </a:p>
        </p:txBody>
      </p:sp>
    </p:spTree>
    <p:extLst>
      <p:ext uri="{BB962C8B-B14F-4D97-AF65-F5344CB8AC3E}">
        <p14:creationId xmlns:p14="http://schemas.microsoft.com/office/powerpoint/2010/main" val="12019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1000"/>
                                        <p:tgtEl>
                                          <p:spTgt spid="67"/>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strips(downRight)">
                                      <p:cBhvr>
                                        <p:cTn id="11" dur="750"/>
                                        <p:tgtEl>
                                          <p:spTgt spid="70"/>
                                        </p:tgtEl>
                                      </p:cBhvr>
                                    </p:animEffect>
                                  </p:childTnLst>
                                </p:cTn>
                              </p:par>
                            </p:childTnLst>
                          </p:cTn>
                        </p:par>
                        <p:par>
                          <p:cTn id="12" fill="hold">
                            <p:stCondLst>
                              <p:cond delay="1750"/>
                            </p:stCondLst>
                            <p:childTnLst>
                              <p:par>
                                <p:cTn id="13" presetID="17" presetClass="entr" presetSubtype="4"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p:cTn id="15" dur="500" fill="hold"/>
                                        <p:tgtEl>
                                          <p:spTgt spid="90"/>
                                        </p:tgtEl>
                                        <p:attrNameLst>
                                          <p:attrName>ppt_x</p:attrName>
                                        </p:attrNameLst>
                                      </p:cBhvr>
                                      <p:tavLst>
                                        <p:tav tm="0">
                                          <p:val>
                                            <p:strVal val="#ppt_x"/>
                                          </p:val>
                                        </p:tav>
                                        <p:tav tm="100000">
                                          <p:val>
                                            <p:strVal val="#ppt_x"/>
                                          </p:val>
                                        </p:tav>
                                      </p:tavLst>
                                    </p:anim>
                                    <p:anim calcmode="lin" valueType="num">
                                      <p:cBhvr>
                                        <p:cTn id="16" dur="500" fill="hold"/>
                                        <p:tgtEl>
                                          <p:spTgt spid="90"/>
                                        </p:tgtEl>
                                        <p:attrNameLst>
                                          <p:attrName>ppt_y</p:attrName>
                                        </p:attrNameLst>
                                      </p:cBhvr>
                                      <p:tavLst>
                                        <p:tav tm="0">
                                          <p:val>
                                            <p:strVal val="#ppt_y+#ppt_h/2"/>
                                          </p:val>
                                        </p:tav>
                                        <p:tav tm="100000">
                                          <p:val>
                                            <p:strVal val="#ppt_y"/>
                                          </p:val>
                                        </p:tav>
                                      </p:tavLst>
                                    </p:anim>
                                    <p:anim calcmode="lin" valueType="num">
                                      <p:cBhvr>
                                        <p:cTn id="17" dur="500" fill="hold"/>
                                        <p:tgtEl>
                                          <p:spTgt spid="90"/>
                                        </p:tgtEl>
                                        <p:attrNameLst>
                                          <p:attrName>ppt_w</p:attrName>
                                        </p:attrNameLst>
                                      </p:cBhvr>
                                      <p:tavLst>
                                        <p:tav tm="0">
                                          <p:val>
                                            <p:strVal val="#ppt_w"/>
                                          </p:val>
                                        </p:tav>
                                        <p:tav tm="100000">
                                          <p:val>
                                            <p:strVal val="#ppt_w"/>
                                          </p:val>
                                        </p:tav>
                                      </p:tavLst>
                                    </p:anim>
                                    <p:anim calcmode="lin" valueType="num">
                                      <p:cBhvr>
                                        <p:cTn id="18" dur="500" fill="hold"/>
                                        <p:tgtEl>
                                          <p:spTgt spid="90"/>
                                        </p:tgtEl>
                                        <p:attrNameLst>
                                          <p:attrName>ppt_h</p:attrName>
                                        </p:attrNameLst>
                                      </p:cBhvr>
                                      <p:tavLst>
                                        <p:tav tm="0">
                                          <p:val>
                                            <p:fltVal val="0"/>
                                          </p:val>
                                        </p:tav>
                                        <p:tav tm="100000">
                                          <p:val>
                                            <p:strVal val="#ppt_h"/>
                                          </p:val>
                                        </p:tav>
                                      </p:tavLst>
                                    </p:anim>
                                  </p:childTnLst>
                                </p:cTn>
                              </p:par>
                            </p:childTnLst>
                          </p:cTn>
                        </p:par>
                        <p:par>
                          <p:cTn id="19" fill="hold">
                            <p:stCondLst>
                              <p:cond delay="2250"/>
                            </p:stCondLst>
                            <p:childTnLst>
                              <p:par>
                                <p:cTn id="20" presetID="17" presetClass="entr" presetSubtype="8" fill="hold" grpId="0" nodeType="after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p:cTn id="22" dur="500" fill="hold"/>
                                        <p:tgtEl>
                                          <p:spTgt spid="85"/>
                                        </p:tgtEl>
                                        <p:attrNameLst>
                                          <p:attrName>ppt_x</p:attrName>
                                        </p:attrNameLst>
                                      </p:cBhvr>
                                      <p:tavLst>
                                        <p:tav tm="0">
                                          <p:val>
                                            <p:strVal val="#ppt_x-#ppt_w/2"/>
                                          </p:val>
                                        </p:tav>
                                        <p:tav tm="100000">
                                          <p:val>
                                            <p:strVal val="#ppt_x"/>
                                          </p:val>
                                        </p:tav>
                                      </p:tavLst>
                                    </p:anim>
                                    <p:anim calcmode="lin" valueType="num">
                                      <p:cBhvr>
                                        <p:cTn id="23" dur="500" fill="hold"/>
                                        <p:tgtEl>
                                          <p:spTgt spid="85"/>
                                        </p:tgtEl>
                                        <p:attrNameLst>
                                          <p:attrName>ppt_y</p:attrName>
                                        </p:attrNameLst>
                                      </p:cBhvr>
                                      <p:tavLst>
                                        <p:tav tm="0">
                                          <p:val>
                                            <p:strVal val="#ppt_y"/>
                                          </p:val>
                                        </p:tav>
                                        <p:tav tm="100000">
                                          <p:val>
                                            <p:strVal val="#ppt_y"/>
                                          </p:val>
                                        </p:tav>
                                      </p:tavLst>
                                    </p:anim>
                                    <p:anim calcmode="lin" valueType="num">
                                      <p:cBhvr>
                                        <p:cTn id="24" dur="500" fill="hold"/>
                                        <p:tgtEl>
                                          <p:spTgt spid="85"/>
                                        </p:tgtEl>
                                        <p:attrNameLst>
                                          <p:attrName>ppt_w</p:attrName>
                                        </p:attrNameLst>
                                      </p:cBhvr>
                                      <p:tavLst>
                                        <p:tav tm="0">
                                          <p:val>
                                            <p:fltVal val="0"/>
                                          </p:val>
                                        </p:tav>
                                        <p:tav tm="100000">
                                          <p:val>
                                            <p:strVal val="#ppt_w"/>
                                          </p:val>
                                        </p:tav>
                                      </p:tavLst>
                                    </p:anim>
                                    <p:anim calcmode="lin" valueType="num">
                                      <p:cBhvr>
                                        <p:cTn id="25" dur="500" fill="hold"/>
                                        <p:tgtEl>
                                          <p:spTgt spid="85"/>
                                        </p:tgtEl>
                                        <p:attrNameLst>
                                          <p:attrName>ppt_h</p:attrName>
                                        </p:attrNameLst>
                                      </p:cBhvr>
                                      <p:tavLst>
                                        <p:tav tm="0">
                                          <p:val>
                                            <p:strVal val="#ppt_h"/>
                                          </p:val>
                                        </p:tav>
                                        <p:tav tm="100000">
                                          <p:val>
                                            <p:strVal val="#ppt_h"/>
                                          </p:val>
                                        </p:tav>
                                      </p:tavLst>
                                    </p:anim>
                                  </p:childTnLst>
                                </p:cTn>
                              </p:par>
                            </p:childTnLst>
                          </p:cTn>
                        </p:par>
                        <p:par>
                          <p:cTn id="26" fill="hold">
                            <p:stCondLst>
                              <p:cond delay="2750"/>
                            </p:stCondLst>
                            <p:childTnLst>
                              <p:par>
                                <p:cTn id="27" presetID="17" presetClass="entr" presetSubtype="1"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 calcmode="lin" valueType="num">
                                      <p:cBhvr>
                                        <p:cTn id="29" dur="500" fill="hold"/>
                                        <p:tgtEl>
                                          <p:spTgt spid="89"/>
                                        </p:tgtEl>
                                        <p:attrNameLst>
                                          <p:attrName>ppt_x</p:attrName>
                                        </p:attrNameLst>
                                      </p:cBhvr>
                                      <p:tavLst>
                                        <p:tav tm="0">
                                          <p:val>
                                            <p:strVal val="#ppt_x"/>
                                          </p:val>
                                        </p:tav>
                                        <p:tav tm="100000">
                                          <p:val>
                                            <p:strVal val="#ppt_x"/>
                                          </p:val>
                                        </p:tav>
                                      </p:tavLst>
                                    </p:anim>
                                    <p:anim calcmode="lin" valueType="num">
                                      <p:cBhvr>
                                        <p:cTn id="30" dur="500" fill="hold"/>
                                        <p:tgtEl>
                                          <p:spTgt spid="89"/>
                                        </p:tgtEl>
                                        <p:attrNameLst>
                                          <p:attrName>ppt_y</p:attrName>
                                        </p:attrNameLst>
                                      </p:cBhvr>
                                      <p:tavLst>
                                        <p:tav tm="0">
                                          <p:val>
                                            <p:strVal val="#ppt_y-#ppt_h/2"/>
                                          </p:val>
                                        </p:tav>
                                        <p:tav tm="100000">
                                          <p:val>
                                            <p:strVal val="#ppt_y"/>
                                          </p:val>
                                        </p:tav>
                                      </p:tavLst>
                                    </p:anim>
                                    <p:anim calcmode="lin" valueType="num">
                                      <p:cBhvr>
                                        <p:cTn id="31" dur="500" fill="hold"/>
                                        <p:tgtEl>
                                          <p:spTgt spid="89"/>
                                        </p:tgtEl>
                                        <p:attrNameLst>
                                          <p:attrName>ppt_w</p:attrName>
                                        </p:attrNameLst>
                                      </p:cBhvr>
                                      <p:tavLst>
                                        <p:tav tm="0">
                                          <p:val>
                                            <p:strVal val="#ppt_w"/>
                                          </p:val>
                                        </p:tav>
                                        <p:tav tm="100000">
                                          <p:val>
                                            <p:strVal val="#ppt_w"/>
                                          </p:val>
                                        </p:tav>
                                      </p:tavLst>
                                    </p:anim>
                                    <p:anim calcmode="lin" valueType="num">
                                      <p:cBhvr>
                                        <p:cTn id="32" dur="500" fill="hold"/>
                                        <p:tgtEl>
                                          <p:spTgt spid="89"/>
                                        </p:tgtEl>
                                        <p:attrNameLst>
                                          <p:attrName>ppt_h</p:attrName>
                                        </p:attrNameLst>
                                      </p:cBhvr>
                                      <p:tavLst>
                                        <p:tav tm="0">
                                          <p:val>
                                            <p:fltVal val="0"/>
                                          </p:val>
                                        </p:tav>
                                        <p:tav tm="100000">
                                          <p:val>
                                            <p:strVal val="#ppt_h"/>
                                          </p:val>
                                        </p:tav>
                                      </p:tavLst>
                                    </p:anim>
                                  </p:childTnLst>
                                </p:cTn>
                              </p:par>
                            </p:childTnLst>
                          </p:cTn>
                        </p:par>
                        <p:par>
                          <p:cTn id="33" fill="hold">
                            <p:stCondLst>
                              <p:cond delay="3250"/>
                            </p:stCondLst>
                            <p:childTnLst>
                              <p:par>
                                <p:cTn id="34" presetID="12" presetClass="entr" presetSubtype="1"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750"/>
                                        <p:tgtEl>
                                          <p:spTgt spid="22"/>
                                        </p:tgtEl>
                                        <p:attrNameLst>
                                          <p:attrName>ppt_y</p:attrName>
                                        </p:attrNameLst>
                                      </p:cBhvr>
                                      <p:tavLst>
                                        <p:tav tm="0">
                                          <p:val>
                                            <p:strVal val="#ppt_y-#ppt_h*1.125000"/>
                                          </p:val>
                                        </p:tav>
                                        <p:tav tm="100000">
                                          <p:val>
                                            <p:strVal val="#ppt_y"/>
                                          </p:val>
                                        </p:tav>
                                      </p:tavLst>
                                    </p:anim>
                                    <p:animEffect transition="in" filter="wipe(down)">
                                      <p:cBhvr>
                                        <p:cTn id="37" dur="750"/>
                                        <p:tgtEl>
                                          <p:spTgt spid="22"/>
                                        </p:tgtEl>
                                      </p:cBhvr>
                                    </p:animEffect>
                                  </p:childTnLst>
                                </p:cTn>
                              </p:par>
                            </p:childTnLst>
                          </p:cTn>
                        </p:par>
                        <p:par>
                          <p:cTn id="38" fill="hold">
                            <p:stCondLst>
                              <p:cond delay="4000"/>
                            </p:stCondLst>
                            <p:childTnLst>
                              <p:par>
                                <p:cTn id="39" presetID="9" presetClass="entr" presetSubtype="0" fill="hold" grpId="0"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dissolve">
                                      <p:cBhvr>
                                        <p:cTn id="41" dur="500"/>
                                        <p:tgtEl>
                                          <p:spTgt spid="101"/>
                                        </p:tgtEl>
                                      </p:cBhvr>
                                    </p:animEffect>
                                  </p:childTnLst>
                                </p:cTn>
                              </p:par>
                            </p:childTnLst>
                          </p:cTn>
                        </p:par>
                        <p:par>
                          <p:cTn id="42" fill="hold">
                            <p:stCondLst>
                              <p:cond delay="4500"/>
                            </p:stCondLst>
                            <p:childTnLst>
                              <p:par>
                                <p:cTn id="43" presetID="17" presetClass="entr" presetSubtype="10" fill="hold" nodeType="afterEffect">
                                  <p:stCondLst>
                                    <p:cond delay="0"/>
                                  </p:stCondLst>
                                  <p:childTnLst>
                                    <p:set>
                                      <p:cBhvr>
                                        <p:cTn id="44" dur="1" fill="hold">
                                          <p:stCondLst>
                                            <p:cond delay="0"/>
                                          </p:stCondLst>
                                        </p:cTn>
                                        <p:tgtEl>
                                          <p:spTgt spid="95"/>
                                        </p:tgtEl>
                                        <p:attrNameLst>
                                          <p:attrName>style.visibility</p:attrName>
                                        </p:attrNameLst>
                                      </p:cBhvr>
                                      <p:to>
                                        <p:strVal val="visible"/>
                                      </p:to>
                                    </p:set>
                                    <p:anim calcmode="lin" valueType="num">
                                      <p:cBhvr>
                                        <p:cTn id="45" dur="500" fill="hold"/>
                                        <p:tgtEl>
                                          <p:spTgt spid="95"/>
                                        </p:tgtEl>
                                        <p:attrNameLst>
                                          <p:attrName>ppt_w</p:attrName>
                                        </p:attrNameLst>
                                      </p:cBhvr>
                                      <p:tavLst>
                                        <p:tav tm="0">
                                          <p:val>
                                            <p:fltVal val="0"/>
                                          </p:val>
                                        </p:tav>
                                        <p:tav tm="100000">
                                          <p:val>
                                            <p:strVal val="#ppt_w"/>
                                          </p:val>
                                        </p:tav>
                                      </p:tavLst>
                                    </p:anim>
                                    <p:anim calcmode="lin" valueType="num">
                                      <p:cBhvr>
                                        <p:cTn id="46" dur="500" fill="hold"/>
                                        <p:tgtEl>
                                          <p:spTgt spid="95"/>
                                        </p:tgtEl>
                                        <p:attrNameLst>
                                          <p:attrName>ppt_h</p:attrName>
                                        </p:attrNameLst>
                                      </p:cBhvr>
                                      <p:tavLst>
                                        <p:tav tm="0">
                                          <p:val>
                                            <p:strVal val="#ppt_h"/>
                                          </p:val>
                                        </p:tav>
                                        <p:tav tm="100000">
                                          <p:val>
                                            <p:strVal val="#ppt_h"/>
                                          </p:val>
                                        </p:tav>
                                      </p:tavLst>
                                    </p:anim>
                                  </p:childTnLst>
                                </p:cTn>
                              </p:par>
                            </p:childTnLst>
                          </p:cTn>
                        </p:par>
                        <p:par>
                          <p:cTn id="47" fill="hold">
                            <p:stCondLst>
                              <p:cond delay="5000"/>
                            </p:stCondLst>
                            <p:childTnLst>
                              <p:par>
                                <p:cTn id="48" presetID="17" presetClass="entr" presetSubtype="1" fill="hold" grpId="0" nodeType="after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ppt_x</p:attrName>
                                        </p:attrNameLst>
                                      </p:cBhvr>
                                      <p:tavLst>
                                        <p:tav tm="0">
                                          <p:val>
                                            <p:strVal val="#ppt_x"/>
                                          </p:val>
                                        </p:tav>
                                        <p:tav tm="100000">
                                          <p:val>
                                            <p:strVal val="#ppt_x"/>
                                          </p:val>
                                        </p:tav>
                                      </p:tavLst>
                                    </p:anim>
                                    <p:anim calcmode="lin" valueType="num">
                                      <p:cBhvr>
                                        <p:cTn id="51" dur="500" fill="hold"/>
                                        <p:tgtEl>
                                          <p:spTgt spid="113"/>
                                        </p:tgtEl>
                                        <p:attrNameLst>
                                          <p:attrName>ppt_y</p:attrName>
                                        </p:attrNameLst>
                                      </p:cBhvr>
                                      <p:tavLst>
                                        <p:tav tm="0">
                                          <p:val>
                                            <p:strVal val="#ppt_y-#ppt_h/2"/>
                                          </p:val>
                                        </p:tav>
                                        <p:tav tm="100000">
                                          <p:val>
                                            <p:strVal val="#ppt_y"/>
                                          </p:val>
                                        </p:tav>
                                      </p:tavLst>
                                    </p:anim>
                                    <p:anim calcmode="lin" valueType="num">
                                      <p:cBhvr>
                                        <p:cTn id="52" dur="500" fill="hold"/>
                                        <p:tgtEl>
                                          <p:spTgt spid="113"/>
                                        </p:tgtEl>
                                        <p:attrNameLst>
                                          <p:attrName>ppt_w</p:attrName>
                                        </p:attrNameLst>
                                      </p:cBhvr>
                                      <p:tavLst>
                                        <p:tav tm="0">
                                          <p:val>
                                            <p:strVal val="#ppt_w"/>
                                          </p:val>
                                        </p:tav>
                                        <p:tav tm="100000">
                                          <p:val>
                                            <p:strVal val="#ppt_w"/>
                                          </p:val>
                                        </p:tav>
                                      </p:tavLst>
                                    </p:anim>
                                    <p:anim calcmode="lin" valueType="num">
                                      <p:cBhvr>
                                        <p:cTn id="53" dur="500" fill="hold"/>
                                        <p:tgtEl>
                                          <p:spTgt spid="113"/>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17" presetClass="entr" presetSubtype="2" fill="hold" grpId="0" nodeType="afterEffect">
                                  <p:stCondLst>
                                    <p:cond delay="0"/>
                                  </p:stCondLst>
                                  <p:childTnLst>
                                    <p:set>
                                      <p:cBhvr>
                                        <p:cTn id="56" dur="1" fill="hold">
                                          <p:stCondLst>
                                            <p:cond delay="0"/>
                                          </p:stCondLst>
                                        </p:cTn>
                                        <p:tgtEl>
                                          <p:spTgt spid="114"/>
                                        </p:tgtEl>
                                        <p:attrNameLst>
                                          <p:attrName>style.visibility</p:attrName>
                                        </p:attrNameLst>
                                      </p:cBhvr>
                                      <p:to>
                                        <p:strVal val="visible"/>
                                      </p:to>
                                    </p:set>
                                    <p:anim calcmode="lin" valueType="num">
                                      <p:cBhvr>
                                        <p:cTn id="57" dur="500" fill="hold"/>
                                        <p:tgtEl>
                                          <p:spTgt spid="114"/>
                                        </p:tgtEl>
                                        <p:attrNameLst>
                                          <p:attrName>ppt_x</p:attrName>
                                        </p:attrNameLst>
                                      </p:cBhvr>
                                      <p:tavLst>
                                        <p:tav tm="0">
                                          <p:val>
                                            <p:strVal val="#ppt_x+#ppt_w/2"/>
                                          </p:val>
                                        </p:tav>
                                        <p:tav tm="100000">
                                          <p:val>
                                            <p:strVal val="#ppt_x"/>
                                          </p:val>
                                        </p:tav>
                                      </p:tavLst>
                                    </p:anim>
                                    <p:anim calcmode="lin" valueType="num">
                                      <p:cBhvr>
                                        <p:cTn id="58" dur="500" fill="hold"/>
                                        <p:tgtEl>
                                          <p:spTgt spid="114"/>
                                        </p:tgtEl>
                                        <p:attrNameLst>
                                          <p:attrName>ppt_y</p:attrName>
                                        </p:attrNameLst>
                                      </p:cBhvr>
                                      <p:tavLst>
                                        <p:tav tm="0">
                                          <p:val>
                                            <p:strVal val="#ppt_y"/>
                                          </p:val>
                                        </p:tav>
                                        <p:tav tm="100000">
                                          <p:val>
                                            <p:strVal val="#ppt_y"/>
                                          </p:val>
                                        </p:tav>
                                      </p:tavLst>
                                    </p:anim>
                                    <p:anim calcmode="lin" valueType="num">
                                      <p:cBhvr>
                                        <p:cTn id="59" dur="500" fill="hold"/>
                                        <p:tgtEl>
                                          <p:spTgt spid="114"/>
                                        </p:tgtEl>
                                        <p:attrNameLst>
                                          <p:attrName>ppt_w</p:attrName>
                                        </p:attrNameLst>
                                      </p:cBhvr>
                                      <p:tavLst>
                                        <p:tav tm="0">
                                          <p:val>
                                            <p:fltVal val="0"/>
                                          </p:val>
                                        </p:tav>
                                        <p:tav tm="100000">
                                          <p:val>
                                            <p:strVal val="#ppt_w"/>
                                          </p:val>
                                        </p:tav>
                                      </p:tavLst>
                                    </p:anim>
                                    <p:anim calcmode="lin" valueType="num">
                                      <p:cBhvr>
                                        <p:cTn id="60" dur="500" fill="hold"/>
                                        <p:tgtEl>
                                          <p:spTgt spid="114"/>
                                        </p:tgtEl>
                                        <p:attrNameLst>
                                          <p:attrName>ppt_h</p:attrName>
                                        </p:attrNameLst>
                                      </p:cBhvr>
                                      <p:tavLst>
                                        <p:tav tm="0">
                                          <p:val>
                                            <p:strVal val="#ppt_h"/>
                                          </p:val>
                                        </p:tav>
                                        <p:tav tm="100000">
                                          <p:val>
                                            <p:strVal val="#ppt_h"/>
                                          </p:val>
                                        </p:tav>
                                      </p:tavLst>
                                    </p:anim>
                                  </p:childTnLst>
                                </p:cTn>
                              </p:par>
                            </p:childTnLst>
                          </p:cTn>
                        </p:par>
                        <p:par>
                          <p:cTn id="61" fill="hold">
                            <p:stCondLst>
                              <p:cond delay="6000"/>
                            </p:stCondLst>
                            <p:childTnLst>
                              <p:par>
                                <p:cTn id="62" presetID="17" presetClass="entr" presetSubtype="4" fill="hold" grpId="0" nodeType="afterEffect">
                                  <p:stCondLst>
                                    <p:cond delay="0"/>
                                  </p:stCondLst>
                                  <p:childTnLst>
                                    <p:set>
                                      <p:cBhvr>
                                        <p:cTn id="63" dur="1" fill="hold">
                                          <p:stCondLst>
                                            <p:cond delay="0"/>
                                          </p:stCondLst>
                                        </p:cTn>
                                        <p:tgtEl>
                                          <p:spTgt spid="116"/>
                                        </p:tgtEl>
                                        <p:attrNameLst>
                                          <p:attrName>style.visibility</p:attrName>
                                        </p:attrNameLst>
                                      </p:cBhvr>
                                      <p:to>
                                        <p:strVal val="visible"/>
                                      </p:to>
                                    </p:set>
                                    <p:anim calcmode="lin" valueType="num">
                                      <p:cBhvr>
                                        <p:cTn id="64" dur="500" fill="hold"/>
                                        <p:tgtEl>
                                          <p:spTgt spid="116"/>
                                        </p:tgtEl>
                                        <p:attrNameLst>
                                          <p:attrName>ppt_x</p:attrName>
                                        </p:attrNameLst>
                                      </p:cBhvr>
                                      <p:tavLst>
                                        <p:tav tm="0">
                                          <p:val>
                                            <p:strVal val="#ppt_x"/>
                                          </p:val>
                                        </p:tav>
                                        <p:tav tm="100000">
                                          <p:val>
                                            <p:strVal val="#ppt_x"/>
                                          </p:val>
                                        </p:tav>
                                      </p:tavLst>
                                    </p:anim>
                                    <p:anim calcmode="lin" valueType="num">
                                      <p:cBhvr>
                                        <p:cTn id="65" dur="500" fill="hold"/>
                                        <p:tgtEl>
                                          <p:spTgt spid="116"/>
                                        </p:tgtEl>
                                        <p:attrNameLst>
                                          <p:attrName>ppt_y</p:attrName>
                                        </p:attrNameLst>
                                      </p:cBhvr>
                                      <p:tavLst>
                                        <p:tav tm="0">
                                          <p:val>
                                            <p:strVal val="#ppt_y+#ppt_h/2"/>
                                          </p:val>
                                        </p:tav>
                                        <p:tav tm="100000">
                                          <p:val>
                                            <p:strVal val="#ppt_y"/>
                                          </p:val>
                                        </p:tav>
                                      </p:tavLst>
                                    </p:anim>
                                    <p:anim calcmode="lin" valueType="num">
                                      <p:cBhvr>
                                        <p:cTn id="66" dur="500" fill="hold"/>
                                        <p:tgtEl>
                                          <p:spTgt spid="116"/>
                                        </p:tgtEl>
                                        <p:attrNameLst>
                                          <p:attrName>ppt_w</p:attrName>
                                        </p:attrNameLst>
                                      </p:cBhvr>
                                      <p:tavLst>
                                        <p:tav tm="0">
                                          <p:val>
                                            <p:strVal val="#ppt_w"/>
                                          </p:val>
                                        </p:tav>
                                        <p:tav tm="100000">
                                          <p:val>
                                            <p:strVal val="#ppt_w"/>
                                          </p:val>
                                        </p:tav>
                                      </p:tavLst>
                                    </p:anim>
                                    <p:anim calcmode="lin" valueType="num">
                                      <p:cBhvr>
                                        <p:cTn id="67" dur="500" fill="hold"/>
                                        <p:tgtEl>
                                          <p:spTgt spid="116"/>
                                        </p:tgtEl>
                                        <p:attrNameLst>
                                          <p:attrName>ppt_h</p:attrName>
                                        </p:attrNameLst>
                                      </p:cBhvr>
                                      <p:tavLst>
                                        <p:tav tm="0">
                                          <p:val>
                                            <p:fltVal val="0"/>
                                          </p:val>
                                        </p:tav>
                                        <p:tav tm="100000">
                                          <p:val>
                                            <p:strVal val="#ppt_h"/>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dissolve">
                                      <p:cBhvr>
                                        <p:cTn id="71" dur="500"/>
                                        <p:tgtEl>
                                          <p:spTgt spid="123"/>
                                        </p:tgtEl>
                                      </p:cBhvr>
                                    </p:animEffect>
                                  </p:childTnLst>
                                </p:cTn>
                              </p:par>
                            </p:childTnLst>
                          </p:cTn>
                        </p:par>
                        <p:par>
                          <p:cTn id="72" fill="hold">
                            <p:stCondLst>
                              <p:cond delay="7000"/>
                            </p:stCondLst>
                            <p:childTnLst>
                              <p:par>
                                <p:cTn id="73" presetID="17" presetClass="entr" presetSubtype="10" fill="hold" nodeType="afterEffect">
                                  <p:stCondLst>
                                    <p:cond delay="0"/>
                                  </p:stCondLst>
                                  <p:childTnLst>
                                    <p:set>
                                      <p:cBhvr>
                                        <p:cTn id="74" dur="1" fill="hold">
                                          <p:stCondLst>
                                            <p:cond delay="0"/>
                                          </p:stCondLst>
                                        </p:cTn>
                                        <p:tgtEl>
                                          <p:spTgt spid="120"/>
                                        </p:tgtEl>
                                        <p:attrNameLst>
                                          <p:attrName>style.visibility</p:attrName>
                                        </p:attrNameLst>
                                      </p:cBhvr>
                                      <p:to>
                                        <p:strVal val="visible"/>
                                      </p:to>
                                    </p:set>
                                    <p:anim calcmode="lin" valueType="num">
                                      <p:cBhvr>
                                        <p:cTn id="75" dur="500" fill="hold"/>
                                        <p:tgtEl>
                                          <p:spTgt spid="120"/>
                                        </p:tgtEl>
                                        <p:attrNameLst>
                                          <p:attrName>ppt_w</p:attrName>
                                        </p:attrNameLst>
                                      </p:cBhvr>
                                      <p:tavLst>
                                        <p:tav tm="0">
                                          <p:val>
                                            <p:fltVal val="0"/>
                                          </p:val>
                                        </p:tav>
                                        <p:tav tm="100000">
                                          <p:val>
                                            <p:strVal val="#ppt_w"/>
                                          </p:val>
                                        </p:tav>
                                      </p:tavLst>
                                    </p:anim>
                                    <p:anim calcmode="lin" valueType="num">
                                      <p:cBhvr>
                                        <p:cTn id="76" dur="500" fill="hold"/>
                                        <p:tgtEl>
                                          <p:spTgt spid="120"/>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26"/>
                                        </p:tgtEl>
                                        <p:attrNameLst>
                                          <p:attrName>style.visibility</p:attrName>
                                        </p:attrNameLst>
                                      </p:cBhvr>
                                      <p:to>
                                        <p:strVal val="visible"/>
                                      </p:to>
                                    </p:set>
                                    <p:animEffect transition="in" filter="wipe(left)">
                                      <p:cBhvr>
                                        <p:cTn id="81" dur="1000"/>
                                        <p:tgtEl>
                                          <p:spTgt spid="126"/>
                                        </p:tgtEl>
                                      </p:cBhvr>
                                    </p:animEffect>
                                  </p:childTnLst>
                                </p:cTn>
                              </p:par>
                            </p:childTnLst>
                          </p:cTn>
                        </p:par>
                        <p:par>
                          <p:cTn id="82" fill="hold">
                            <p:stCondLst>
                              <p:cond delay="1000"/>
                            </p:stCondLst>
                            <p:childTnLst>
                              <p:par>
                                <p:cTn id="83" presetID="12" presetClass="entr" presetSubtype="4" fill="hold"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additive="base">
                                        <p:cTn id="85" dur="1250"/>
                                        <p:tgtEl>
                                          <p:spTgt spid="23"/>
                                        </p:tgtEl>
                                        <p:attrNameLst>
                                          <p:attrName>ppt_y</p:attrName>
                                        </p:attrNameLst>
                                      </p:cBhvr>
                                      <p:tavLst>
                                        <p:tav tm="0">
                                          <p:val>
                                            <p:strVal val="#ppt_y+#ppt_h*1.125000"/>
                                          </p:val>
                                        </p:tav>
                                        <p:tav tm="100000">
                                          <p:val>
                                            <p:strVal val="#ppt_y"/>
                                          </p:val>
                                        </p:tav>
                                      </p:tavLst>
                                    </p:anim>
                                    <p:animEffect transition="in" filter="wipe(up)">
                                      <p:cBhvr>
                                        <p:cTn id="86" dur="1250"/>
                                        <p:tgtEl>
                                          <p:spTgt spid="23"/>
                                        </p:tgtEl>
                                      </p:cBhvr>
                                    </p:animEffect>
                                  </p:childTnLst>
                                </p:cTn>
                              </p:par>
                            </p:childTnLst>
                          </p:cTn>
                        </p:par>
                        <p:par>
                          <p:cTn id="87" fill="hold">
                            <p:stCondLst>
                              <p:cond delay="2250"/>
                            </p:stCondLst>
                            <p:childTnLst>
                              <p:par>
                                <p:cTn id="88" presetID="22" presetClass="entr" presetSubtype="8" fill="hold" grpId="0" nodeType="after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wipe(left)">
                                      <p:cBhvr>
                                        <p:cTn id="90" dur="1000"/>
                                        <p:tgtEl>
                                          <p:spTgt spid="127"/>
                                        </p:tgtEl>
                                      </p:cBhvr>
                                    </p:animEffect>
                                  </p:childTnLst>
                                </p:cTn>
                              </p:par>
                            </p:childTnLst>
                          </p:cTn>
                        </p:par>
                        <p:par>
                          <p:cTn id="91" fill="hold">
                            <p:stCondLst>
                              <p:cond delay="3250"/>
                            </p:stCondLst>
                            <p:childTnLst>
                              <p:par>
                                <p:cTn id="92" presetID="22" presetClass="entr" presetSubtype="1" fill="hold" grpId="0" nodeType="after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wipe(up)">
                                      <p:cBhvr>
                                        <p:cTn id="94" dur="1000"/>
                                        <p:tgtEl>
                                          <p:spTgt spid="131"/>
                                        </p:tgtEl>
                                      </p:cBhvr>
                                    </p:animEffect>
                                  </p:childTnLst>
                                </p:cTn>
                              </p:par>
                            </p:childTnLst>
                          </p:cTn>
                        </p:par>
                        <p:par>
                          <p:cTn id="95" fill="hold">
                            <p:stCondLst>
                              <p:cond delay="4250"/>
                            </p:stCondLst>
                            <p:childTnLst>
                              <p:par>
                                <p:cTn id="96" presetID="22" presetClass="entr" presetSubtype="2" fill="hold" grpId="0" nodeType="afterEffect">
                                  <p:stCondLst>
                                    <p:cond delay="0"/>
                                  </p:stCondLst>
                                  <p:childTnLst>
                                    <p:set>
                                      <p:cBhvr>
                                        <p:cTn id="97" dur="1" fill="hold">
                                          <p:stCondLst>
                                            <p:cond delay="0"/>
                                          </p:stCondLst>
                                        </p:cTn>
                                        <p:tgtEl>
                                          <p:spTgt spid="128"/>
                                        </p:tgtEl>
                                        <p:attrNameLst>
                                          <p:attrName>style.visibility</p:attrName>
                                        </p:attrNameLst>
                                      </p:cBhvr>
                                      <p:to>
                                        <p:strVal val="visible"/>
                                      </p:to>
                                    </p:set>
                                    <p:animEffect transition="in" filter="wipe(right)">
                                      <p:cBhvr>
                                        <p:cTn id="98" dur="1000"/>
                                        <p:tgtEl>
                                          <p:spTgt spid="128"/>
                                        </p:tgtEl>
                                      </p:cBhvr>
                                    </p:animEffect>
                                  </p:childTnLst>
                                </p:cTn>
                              </p:par>
                            </p:childTnLst>
                          </p:cTn>
                        </p:par>
                        <p:par>
                          <p:cTn id="99" fill="hold">
                            <p:stCondLst>
                              <p:cond delay="5250"/>
                            </p:stCondLst>
                            <p:childTnLst>
                              <p:par>
                                <p:cTn id="100" presetID="22" presetClass="entr" presetSubtype="2" fill="hold" grpId="0" nodeType="afterEffect">
                                  <p:stCondLst>
                                    <p:cond delay="0"/>
                                  </p:stCondLst>
                                  <p:childTnLst>
                                    <p:set>
                                      <p:cBhvr>
                                        <p:cTn id="101" dur="1" fill="hold">
                                          <p:stCondLst>
                                            <p:cond delay="0"/>
                                          </p:stCondLst>
                                        </p:cTn>
                                        <p:tgtEl>
                                          <p:spTgt spid="133"/>
                                        </p:tgtEl>
                                        <p:attrNameLst>
                                          <p:attrName>style.visibility</p:attrName>
                                        </p:attrNameLst>
                                      </p:cBhvr>
                                      <p:to>
                                        <p:strVal val="visible"/>
                                      </p:to>
                                    </p:set>
                                    <p:animEffect transition="in" filter="wipe(right)">
                                      <p:cBhvr>
                                        <p:cTn id="102" dur="1000"/>
                                        <p:tgtEl>
                                          <p:spTgt spid="133"/>
                                        </p:tgtEl>
                                      </p:cBhvr>
                                    </p:animEffect>
                                  </p:childTnLst>
                                </p:cTn>
                              </p:par>
                            </p:childTnLst>
                          </p:cTn>
                        </p:par>
                        <p:par>
                          <p:cTn id="103" fill="hold">
                            <p:stCondLst>
                              <p:cond delay="6250"/>
                            </p:stCondLst>
                            <p:childTnLst>
                              <p:par>
                                <p:cTn id="104" presetID="22" presetClass="entr" presetSubtype="4" fill="hold" grpId="0" nodeType="afterEffect">
                                  <p:stCondLst>
                                    <p:cond delay="0"/>
                                  </p:stCondLst>
                                  <p:childTnLst>
                                    <p:set>
                                      <p:cBhvr>
                                        <p:cTn id="105" dur="1" fill="hold">
                                          <p:stCondLst>
                                            <p:cond delay="0"/>
                                          </p:stCondLst>
                                        </p:cTn>
                                        <p:tgtEl>
                                          <p:spTgt spid="134"/>
                                        </p:tgtEl>
                                        <p:attrNameLst>
                                          <p:attrName>style.visibility</p:attrName>
                                        </p:attrNameLst>
                                      </p:cBhvr>
                                      <p:to>
                                        <p:strVal val="visible"/>
                                      </p:to>
                                    </p:set>
                                    <p:animEffect transition="in" filter="wipe(down)">
                                      <p:cBhvr>
                                        <p:cTn id="106" dur="1000"/>
                                        <p:tgtEl>
                                          <p:spTgt spid="134"/>
                                        </p:tgtEl>
                                      </p:cBhvr>
                                    </p:animEffect>
                                  </p:childTnLst>
                                </p:cTn>
                              </p:par>
                            </p:childTnLst>
                          </p:cTn>
                        </p:par>
                        <p:par>
                          <p:cTn id="107" fill="hold">
                            <p:stCondLst>
                              <p:cond delay="7250"/>
                            </p:stCondLst>
                            <p:childTnLst>
                              <p:par>
                                <p:cTn id="108" presetID="22" presetClass="entr" presetSubtype="8" fill="hold" grpId="0" nodeType="afterEffect">
                                  <p:stCondLst>
                                    <p:cond delay="0"/>
                                  </p:stCondLst>
                                  <p:childTnLst>
                                    <p:set>
                                      <p:cBhvr>
                                        <p:cTn id="109" dur="1" fill="hold">
                                          <p:stCondLst>
                                            <p:cond delay="0"/>
                                          </p:stCondLst>
                                        </p:cTn>
                                        <p:tgtEl>
                                          <p:spTgt spid="135"/>
                                        </p:tgtEl>
                                        <p:attrNameLst>
                                          <p:attrName>style.visibility</p:attrName>
                                        </p:attrNameLst>
                                      </p:cBhvr>
                                      <p:to>
                                        <p:strVal val="visible"/>
                                      </p:to>
                                    </p:set>
                                    <p:animEffect transition="in" filter="wipe(left)">
                                      <p:cBhvr>
                                        <p:cTn id="110" dur="1000"/>
                                        <p:tgtEl>
                                          <p:spTgt spid="135"/>
                                        </p:tgtEl>
                                      </p:cBhvr>
                                    </p:animEffect>
                                  </p:childTnLst>
                                </p:cTn>
                              </p:par>
                            </p:childTnLst>
                          </p:cTn>
                        </p:par>
                        <p:par>
                          <p:cTn id="111" fill="hold">
                            <p:stCondLst>
                              <p:cond delay="8250"/>
                            </p:stCondLst>
                            <p:childTnLst>
                              <p:par>
                                <p:cTn id="112" presetID="22" presetClass="entr" presetSubtype="8"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left)">
                                      <p:cBhvr>
                                        <p:cTn id="114" dur="1000"/>
                                        <p:tgtEl>
                                          <p:spTgt spid="32"/>
                                        </p:tgtEl>
                                      </p:cBhvr>
                                    </p:animEffect>
                                  </p:childTnLst>
                                </p:cTn>
                              </p:par>
                            </p:childTnLst>
                          </p:cTn>
                        </p:par>
                        <p:par>
                          <p:cTn id="115" fill="hold">
                            <p:stCondLst>
                              <p:cond delay="9250"/>
                            </p:stCondLst>
                            <p:childTnLst>
                              <p:par>
                                <p:cTn id="116" presetID="22" presetClass="entr" presetSubtype="1"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wipe(up)">
                                      <p:cBhvr>
                                        <p:cTn id="118" dur="1000"/>
                                        <p:tgtEl>
                                          <p:spTgt spid="33"/>
                                        </p:tgtEl>
                                      </p:cBhvr>
                                    </p:animEffect>
                                  </p:childTnLst>
                                </p:cTn>
                              </p:par>
                            </p:childTnLst>
                          </p:cTn>
                        </p:par>
                        <p:par>
                          <p:cTn id="119" fill="hold">
                            <p:stCondLst>
                              <p:cond delay="10250"/>
                            </p:stCondLst>
                            <p:childTnLst>
                              <p:par>
                                <p:cTn id="120" presetID="22" presetClass="entr" presetSubtype="2"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right)">
                                      <p:cBhvr>
                                        <p:cTn id="122" dur="1000"/>
                                        <p:tgtEl>
                                          <p:spTgt spid="34"/>
                                        </p:tgtEl>
                                      </p:cBhvr>
                                    </p:animEffect>
                                  </p:childTnLst>
                                </p:cTn>
                              </p:par>
                            </p:childTnLst>
                          </p:cTn>
                        </p:par>
                        <p:par>
                          <p:cTn id="123" fill="hold">
                            <p:stCondLst>
                              <p:cond delay="11250"/>
                            </p:stCondLst>
                            <p:childTnLst>
                              <p:par>
                                <p:cTn id="124" presetID="22" presetClass="entr" presetSubtype="2"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right)">
                                      <p:cBhvr>
                                        <p:cTn id="126" dur="1000"/>
                                        <p:tgtEl>
                                          <p:spTgt spid="35"/>
                                        </p:tgtEl>
                                      </p:cBhvr>
                                    </p:animEffect>
                                  </p:childTnLst>
                                </p:cTn>
                              </p:par>
                            </p:childTnLst>
                          </p:cTn>
                        </p:par>
                        <p:par>
                          <p:cTn id="127" fill="hold">
                            <p:stCondLst>
                              <p:cond delay="12250"/>
                            </p:stCondLst>
                            <p:childTnLst>
                              <p:par>
                                <p:cTn id="128" presetID="22" presetClass="entr" presetSubtype="4" fill="hold" grpId="0"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down)">
                                      <p:cBhvr>
                                        <p:cTn id="130" dur="1000"/>
                                        <p:tgtEl>
                                          <p:spTgt spid="36"/>
                                        </p:tgtEl>
                                      </p:cBhvr>
                                    </p:animEffect>
                                  </p:childTnLst>
                                </p:cTn>
                              </p:par>
                            </p:childTnLst>
                          </p:cTn>
                        </p:par>
                        <p:par>
                          <p:cTn id="131" fill="hold">
                            <p:stCondLst>
                              <p:cond delay="13250"/>
                            </p:stCondLst>
                            <p:childTnLst>
                              <p:par>
                                <p:cTn id="132" presetID="22" presetClass="entr" presetSubtype="8" fill="hold" grpId="0" nodeType="afterEffect">
                                  <p:stCondLst>
                                    <p:cond delay="0"/>
                                  </p:stCondLst>
                                  <p:childTnLst>
                                    <p:set>
                                      <p:cBhvr>
                                        <p:cTn id="133" dur="1" fill="hold">
                                          <p:stCondLst>
                                            <p:cond delay="0"/>
                                          </p:stCondLst>
                                        </p:cTn>
                                        <p:tgtEl>
                                          <p:spTgt spid="37"/>
                                        </p:tgtEl>
                                        <p:attrNameLst>
                                          <p:attrName>style.visibility</p:attrName>
                                        </p:attrNameLst>
                                      </p:cBhvr>
                                      <p:to>
                                        <p:strVal val="visible"/>
                                      </p:to>
                                    </p:set>
                                    <p:animEffect transition="in" filter="wipe(left)">
                                      <p:cBhvr>
                                        <p:cTn id="134" dur="1000"/>
                                        <p:tgtEl>
                                          <p:spTgt spid="37"/>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left)">
                                      <p:cBhvr>
                                        <p:cTn id="13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utoUpdateAnimBg="0"/>
      <p:bldP spid="70" grpId="0" animBg="1" autoUpdateAnimBg="0"/>
      <p:bldP spid="85" grpId="0" animBg="1"/>
      <p:bldP spid="89" grpId="0" animBg="1"/>
      <p:bldP spid="90" grpId="0" animBg="1"/>
      <p:bldP spid="101" grpId="0" autoUpdateAnimBg="0"/>
      <p:bldP spid="113" grpId="0" animBg="1"/>
      <p:bldP spid="114" grpId="0" animBg="1"/>
      <p:bldP spid="116" grpId="0" animBg="1"/>
      <p:bldP spid="123" grpId="0" autoUpdateAnimBg="0"/>
      <p:bldP spid="126" grpId="0"/>
      <p:bldP spid="127" grpId="0" animBg="1"/>
      <p:bldP spid="128" grpId="0" animBg="1"/>
      <p:bldP spid="131" grpId="0" animBg="1"/>
      <p:bldP spid="133" grpId="0" animBg="1"/>
      <p:bldP spid="134" grpId="0" animBg="1"/>
      <p:bldP spid="135" grpId="0" animBg="1"/>
      <p:bldP spid="32" grpId="0" animBg="1"/>
      <p:bldP spid="33" grpId="0" animBg="1"/>
      <p:bldP spid="34" grpId="0" animBg="1"/>
      <p:bldP spid="35" grpId="0" animBg="1"/>
      <p:bldP spid="36" grpId="0" animBg="1"/>
      <p:bldP spid="37" grpId="0" animBg="1"/>
      <p:bldP spid="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51</a:t>
            </a:fld>
            <a:endParaRPr lang="en-US"/>
          </a:p>
        </p:txBody>
      </p:sp>
      <p:sp>
        <p:nvSpPr>
          <p:cNvPr id="44" name="Title 1"/>
          <p:cNvSpPr txBox="1">
            <a:spLocks/>
          </p:cNvSpPr>
          <p:nvPr/>
        </p:nvSpPr>
        <p:spPr bwMode="auto">
          <a:xfrm>
            <a:off x="685800" y="-19559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67" name="Text Box 5"/>
          <p:cNvSpPr txBox="1">
            <a:spLocks noChangeArrowheads="1"/>
          </p:cNvSpPr>
          <p:nvPr/>
        </p:nvSpPr>
        <p:spPr bwMode="auto">
          <a:xfrm>
            <a:off x="609600" y="1219200"/>
            <a:ext cx="7924800"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200" b="0" dirty="0">
                <a:solidFill>
                  <a:schemeClr val="tx1"/>
                </a:solidFill>
              </a:rPr>
              <a:t>•  We could </a:t>
            </a:r>
            <a:r>
              <a:rPr lang="en-US" sz="2200" b="0" dirty="0" smtClean="0">
                <a:solidFill>
                  <a:schemeClr val="tx1"/>
                </a:solidFill>
              </a:rPr>
              <a:t>also create a </a:t>
            </a:r>
            <a:r>
              <a:rPr lang="en-US" sz="2200" i="1" dirty="0" smtClean="0">
                <a:solidFill>
                  <a:srgbClr val="C00000"/>
                </a:solidFill>
              </a:rPr>
              <a:t>Lookup Table</a:t>
            </a:r>
            <a:endParaRPr lang="en-US" sz="2200" b="0" dirty="0">
              <a:solidFill>
                <a:schemeClr val="tx1"/>
              </a:solidFill>
            </a:endParaRPr>
          </a:p>
        </p:txBody>
      </p:sp>
      <p:grpSp>
        <p:nvGrpSpPr>
          <p:cNvPr id="3" name="Group 2"/>
          <p:cNvGrpSpPr/>
          <p:nvPr/>
        </p:nvGrpSpPr>
        <p:grpSpPr>
          <a:xfrm>
            <a:off x="3196393" y="1844709"/>
            <a:ext cx="3280607" cy="1849120"/>
            <a:chOff x="2362200" y="1676400"/>
            <a:chExt cx="4191000" cy="2286000"/>
          </a:xfrm>
        </p:grpSpPr>
        <p:sp>
          <p:nvSpPr>
            <p:cNvPr id="85" name="Line 11"/>
            <p:cNvSpPr>
              <a:spLocks noChangeShapeType="1"/>
            </p:cNvSpPr>
            <p:nvPr/>
          </p:nvSpPr>
          <p:spPr bwMode="auto">
            <a:xfrm>
              <a:off x="3276600" y="1676400"/>
              <a:ext cx="2438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362200" y="1676400"/>
              <a:ext cx="4191000" cy="2286000"/>
              <a:chOff x="2362200" y="1676400"/>
              <a:chExt cx="4191000" cy="2286000"/>
            </a:xfrm>
          </p:grpSpPr>
          <p:sp>
            <p:nvSpPr>
              <p:cNvPr id="70" name="Text Box 4"/>
              <p:cNvSpPr txBox="1">
                <a:spLocks noChangeArrowheads="1"/>
              </p:cNvSpPr>
              <p:nvPr/>
            </p:nvSpPr>
            <p:spPr bwMode="auto">
              <a:xfrm>
                <a:off x="2362200" y="2549774"/>
                <a:ext cx="1828800" cy="32976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0">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Employee</a:t>
                </a:r>
                <a:endParaRPr lang="en-US" sz="2000" b="0" dirty="0">
                  <a:solidFill>
                    <a:schemeClr val="tx1"/>
                  </a:solidFill>
                </a:endParaRPr>
              </a:p>
            </p:txBody>
          </p:sp>
          <p:grpSp>
            <p:nvGrpSpPr>
              <p:cNvPr id="22" name="Group 21"/>
              <p:cNvGrpSpPr/>
              <p:nvPr/>
            </p:nvGrpSpPr>
            <p:grpSpPr>
              <a:xfrm>
                <a:off x="4800600" y="2209800"/>
                <a:ext cx="1752600" cy="1143000"/>
                <a:chOff x="4800600" y="2362200"/>
                <a:chExt cx="1752600" cy="1143000"/>
              </a:xfrm>
            </p:grpSpPr>
            <p:sp>
              <p:nvSpPr>
                <p:cNvPr id="77" name="AutoShape 7"/>
                <p:cNvSpPr>
                  <a:spLocks noChangeArrowheads="1"/>
                </p:cNvSpPr>
                <p:nvPr/>
              </p:nvSpPr>
              <p:spPr bwMode="auto">
                <a:xfrm>
                  <a:off x="4800600" y="2362200"/>
                  <a:ext cx="1752600" cy="11430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 name="Text Box 8"/>
                <p:cNvSpPr txBox="1">
                  <a:spLocks noChangeArrowheads="1"/>
                </p:cNvSpPr>
                <p:nvPr/>
              </p:nvSpPr>
              <p:spPr bwMode="auto">
                <a:xfrm>
                  <a:off x="5029201" y="2418137"/>
                  <a:ext cx="1295400" cy="101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ts val="1900"/>
                    </a:lnSpc>
                    <a:spcBef>
                      <a:spcPct val="50000"/>
                    </a:spcBef>
                  </a:pPr>
                  <a:r>
                    <a:rPr lang="en-US" sz="2000" b="0" dirty="0">
                      <a:solidFill>
                        <a:schemeClr val="tx1"/>
                      </a:solidFill>
                    </a:rPr>
                    <a:t>Is Married to</a:t>
                  </a:r>
                </a:p>
              </p:txBody>
            </p:sp>
          </p:grpSp>
          <p:sp>
            <p:nvSpPr>
              <p:cNvPr id="89" name="Line 12"/>
              <p:cNvSpPr>
                <a:spLocks noChangeShapeType="1"/>
              </p:cNvSpPr>
              <p:nvPr/>
            </p:nvSpPr>
            <p:spPr bwMode="auto">
              <a:xfrm>
                <a:off x="5715000" y="16764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0" name="Line 10"/>
              <p:cNvSpPr>
                <a:spLocks noChangeShapeType="1"/>
              </p:cNvSpPr>
              <p:nvPr/>
            </p:nvSpPr>
            <p:spPr bwMode="auto">
              <a:xfrm flipV="1">
                <a:off x="3276600" y="16764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95" name="Group 31"/>
              <p:cNvGrpSpPr>
                <a:grpSpLocks/>
              </p:cNvGrpSpPr>
              <p:nvPr/>
            </p:nvGrpSpPr>
            <p:grpSpPr bwMode="auto">
              <a:xfrm>
                <a:off x="3048000" y="2063750"/>
                <a:ext cx="457200" cy="322263"/>
                <a:chOff x="1728" y="1396"/>
                <a:chExt cx="288" cy="203"/>
              </a:xfrm>
            </p:grpSpPr>
            <p:sp>
              <p:nvSpPr>
                <p:cNvPr id="96" name="Line 13"/>
                <p:cNvSpPr>
                  <a:spLocks noChangeShapeType="1"/>
                </p:cNvSpPr>
                <p:nvPr/>
              </p:nvSpPr>
              <p:spPr bwMode="auto">
                <a:xfrm>
                  <a:off x="1728" y="1599"/>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0" name="Oval 14"/>
                <p:cNvSpPr>
                  <a:spLocks noChangeArrowheads="1"/>
                </p:cNvSpPr>
                <p:nvPr/>
              </p:nvSpPr>
              <p:spPr bwMode="auto">
                <a:xfrm>
                  <a:off x="1776" y="1396"/>
                  <a:ext cx="192" cy="162"/>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3" name="Line 17"/>
              <p:cNvSpPr>
                <a:spLocks noChangeShapeType="1"/>
              </p:cNvSpPr>
              <p:nvPr/>
            </p:nvSpPr>
            <p:spPr bwMode="auto">
              <a:xfrm>
                <a:off x="5715000" y="3352800"/>
                <a:ext cx="0" cy="609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18"/>
              <p:cNvSpPr>
                <a:spLocks noChangeShapeType="1"/>
              </p:cNvSpPr>
              <p:nvPr/>
            </p:nvSpPr>
            <p:spPr bwMode="auto">
              <a:xfrm flipH="1">
                <a:off x="3276600" y="3962400"/>
                <a:ext cx="2438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6" name="Line 19"/>
              <p:cNvSpPr>
                <a:spLocks noChangeShapeType="1"/>
              </p:cNvSpPr>
              <p:nvPr/>
            </p:nvSpPr>
            <p:spPr bwMode="auto">
              <a:xfrm flipV="1">
                <a:off x="3276600" y="2971800"/>
                <a:ext cx="0" cy="990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20" name="Group 33"/>
              <p:cNvGrpSpPr>
                <a:grpSpLocks/>
              </p:cNvGrpSpPr>
              <p:nvPr/>
            </p:nvGrpSpPr>
            <p:grpSpPr bwMode="auto">
              <a:xfrm>
                <a:off x="3048000" y="3095625"/>
                <a:ext cx="457200" cy="123825"/>
                <a:chOff x="1728" y="2046"/>
                <a:chExt cx="288" cy="78"/>
              </a:xfrm>
            </p:grpSpPr>
            <p:sp>
              <p:nvSpPr>
                <p:cNvPr id="121" name="Line 21"/>
                <p:cNvSpPr>
                  <a:spLocks noChangeShapeType="1"/>
                </p:cNvSpPr>
                <p:nvPr/>
              </p:nvSpPr>
              <p:spPr bwMode="auto">
                <a:xfrm>
                  <a:off x="1728" y="2046"/>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2" name="Line 22"/>
                <p:cNvSpPr>
                  <a:spLocks noChangeShapeType="1"/>
                </p:cNvSpPr>
                <p:nvPr/>
              </p:nvSpPr>
              <p:spPr bwMode="auto">
                <a:xfrm>
                  <a:off x="1728" y="2124"/>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41" name="Line 58"/>
          <p:cNvSpPr>
            <a:spLocks noChangeShapeType="1"/>
          </p:cNvSpPr>
          <p:nvPr/>
        </p:nvSpPr>
        <p:spPr bwMode="auto">
          <a:xfrm>
            <a:off x="2971800" y="2362200"/>
            <a:ext cx="419100" cy="18511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2" name="Group 41"/>
          <p:cNvGrpSpPr/>
          <p:nvPr/>
        </p:nvGrpSpPr>
        <p:grpSpPr>
          <a:xfrm>
            <a:off x="2286000" y="1862822"/>
            <a:ext cx="1451069" cy="499378"/>
            <a:chOff x="533400" y="3886200"/>
            <a:chExt cx="2667000" cy="1066800"/>
          </a:xfrm>
        </p:grpSpPr>
        <p:sp>
          <p:nvSpPr>
            <p:cNvPr id="43" name="AutoShape 16"/>
            <p:cNvSpPr>
              <a:spLocks noChangeArrowheads="1"/>
            </p:cNvSpPr>
            <p:nvPr/>
          </p:nvSpPr>
          <p:spPr bwMode="auto">
            <a:xfrm>
              <a:off x="533400" y="3886200"/>
              <a:ext cx="2667000" cy="10668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5" name="Text Box 17"/>
            <p:cNvSpPr txBox="1">
              <a:spLocks noChangeArrowheads="1"/>
            </p:cNvSpPr>
            <p:nvPr/>
          </p:nvSpPr>
          <p:spPr bwMode="auto">
            <a:xfrm>
              <a:off x="990601" y="4043672"/>
              <a:ext cx="1905000" cy="7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1600" dirty="0" smtClean="0">
                  <a:solidFill>
                    <a:schemeClr val="tx1"/>
                  </a:solidFill>
                </a:rPr>
                <a:t>Lives at</a:t>
              </a:r>
              <a:endParaRPr lang="en-US" sz="1600" dirty="0">
                <a:solidFill>
                  <a:schemeClr val="tx1"/>
                </a:solidFill>
              </a:endParaRPr>
            </a:p>
          </p:txBody>
        </p:sp>
      </p:grpSp>
      <p:sp>
        <p:nvSpPr>
          <p:cNvPr id="47" name="Text Box 4"/>
          <p:cNvSpPr txBox="1">
            <a:spLocks noChangeArrowheads="1"/>
          </p:cNvSpPr>
          <p:nvPr/>
        </p:nvSpPr>
        <p:spPr bwMode="auto">
          <a:xfrm>
            <a:off x="990600" y="1600200"/>
            <a:ext cx="1431538" cy="307777"/>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0">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smtClean="0">
                <a:solidFill>
                  <a:schemeClr val="tx1"/>
                </a:solidFill>
              </a:rPr>
              <a:t>Address</a:t>
            </a:r>
            <a:endParaRPr lang="en-US" sz="2000" b="0" dirty="0">
              <a:solidFill>
                <a:schemeClr val="tx1"/>
              </a:solidFill>
            </a:endParaRPr>
          </a:p>
        </p:txBody>
      </p:sp>
      <p:sp>
        <p:nvSpPr>
          <p:cNvPr id="48" name="Line 58"/>
          <p:cNvSpPr>
            <a:spLocks noChangeShapeType="1"/>
          </p:cNvSpPr>
          <p:nvPr/>
        </p:nvSpPr>
        <p:spPr bwMode="auto">
          <a:xfrm>
            <a:off x="1866900" y="1905000"/>
            <a:ext cx="419100" cy="18511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9" name="Text Box 5"/>
          <p:cNvSpPr txBox="1">
            <a:spLocks noChangeArrowheads="1"/>
          </p:cNvSpPr>
          <p:nvPr/>
        </p:nvSpPr>
        <p:spPr bwMode="auto">
          <a:xfrm>
            <a:off x="665531" y="3734696"/>
            <a:ext cx="7924800"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200" b="0" dirty="0">
                <a:solidFill>
                  <a:schemeClr val="tx1"/>
                </a:solidFill>
              </a:rPr>
              <a:t>•  </a:t>
            </a:r>
            <a:r>
              <a:rPr lang="en-US" sz="2200" b="0" dirty="0" smtClean="0">
                <a:solidFill>
                  <a:schemeClr val="tx1"/>
                </a:solidFill>
              </a:rPr>
              <a:t>Where the tables would appear as:</a:t>
            </a:r>
            <a:endParaRPr lang="en-US" sz="2200" b="0"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563109181"/>
              </p:ext>
            </p:extLst>
          </p:nvPr>
        </p:nvGraphicFramePr>
        <p:xfrm>
          <a:off x="4467083" y="4343400"/>
          <a:ext cx="3457716" cy="2133600"/>
        </p:xfrm>
        <a:graphic>
          <a:graphicData uri="http://schemas.openxmlformats.org/drawingml/2006/table">
            <a:tbl>
              <a:tblPr>
                <a:tableStyleId>{5C22544A-7EE6-4342-B048-85BDC9FD1C3A}</a:tableStyleId>
              </a:tblPr>
              <a:tblGrid>
                <a:gridCol w="800555"/>
                <a:gridCol w="1141217"/>
                <a:gridCol w="987919"/>
                <a:gridCol w="528025"/>
              </a:tblGrid>
              <a:tr h="209550">
                <a:tc>
                  <a:txBody>
                    <a:bodyPr/>
                    <a:lstStyle/>
                    <a:p>
                      <a:pPr algn="l" fontAlgn="b"/>
                      <a:r>
                        <a:rPr lang="en-US" sz="1200" b="1" u="none" strike="noStrike" dirty="0">
                          <a:effectLst/>
                        </a:rPr>
                        <a:t>Add. No.</a:t>
                      </a:r>
                      <a:endParaRPr lang="en-US" sz="1200" b="1" i="0" u="none" strike="noStrike" dirty="0">
                        <a:solidFill>
                          <a:srgbClr val="000000"/>
                        </a:solidFill>
                        <a:effectLst/>
                        <a:latin typeface="Arial"/>
                      </a:endParaRPr>
                    </a:p>
                  </a:txBody>
                  <a:tcPr marL="9525" marR="9525" marT="9525" marB="0" anchor="b"/>
                </a:tc>
                <a:tc>
                  <a:txBody>
                    <a:bodyPr/>
                    <a:lstStyle/>
                    <a:p>
                      <a:pPr algn="l" fontAlgn="b"/>
                      <a:r>
                        <a:rPr lang="en-US" sz="1200" b="1" u="none" strike="noStrike" dirty="0">
                          <a:effectLst/>
                        </a:rPr>
                        <a:t>Street</a:t>
                      </a:r>
                      <a:endParaRPr lang="en-US" sz="1200" b="1" i="0" u="none" strike="noStrike" dirty="0">
                        <a:solidFill>
                          <a:srgbClr val="000000"/>
                        </a:solidFill>
                        <a:effectLst/>
                        <a:latin typeface="Arial"/>
                      </a:endParaRPr>
                    </a:p>
                  </a:txBody>
                  <a:tcPr marL="9525" marR="9525" marT="9525" marB="0" anchor="b"/>
                </a:tc>
                <a:tc>
                  <a:txBody>
                    <a:bodyPr/>
                    <a:lstStyle/>
                    <a:p>
                      <a:pPr algn="l" fontAlgn="b"/>
                      <a:r>
                        <a:rPr lang="en-US" sz="1200" b="1" u="none" strike="noStrike" dirty="0">
                          <a:effectLst/>
                        </a:rPr>
                        <a:t>City</a:t>
                      </a:r>
                      <a:endParaRPr lang="en-US" sz="1200" b="1" i="0" u="none" strike="noStrike" dirty="0">
                        <a:solidFill>
                          <a:srgbClr val="000000"/>
                        </a:solidFill>
                        <a:effectLst/>
                        <a:latin typeface="Arial"/>
                      </a:endParaRPr>
                    </a:p>
                  </a:txBody>
                  <a:tcPr marL="9525" marR="9525" marT="9525" marB="0" anchor="b"/>
                </a:tc>
                <a:tc>
                  <a:txBody>
                    <a:bodyPr/>
                    <a:lstStyle/>
                    <a:p>
                      <a:pPr algn="l" fontAlgn="b"/>
                      <a:r>
                        <a:rPr lang="en-US" sz="1200" b="1" u="none" strike="noStrike" dirty="0">
                          <a:effectLst/>
                        </a:rPr>
                        <a:t>State</a:t>
                      </a:r>
                      <a:endParaRPr lang="en-US" sz="1200" b="1" i="0" u="none" strike="noStrike" dirty="0">
                        <a:solidFill>
                          <a:srgbClr val="000000"/>
                        </a:solidFill>
                        <a:effectLst/>
                        <a:latin typeface="Arial"/>
                      </a:endParaRPr>
                    </a:p>
                  </a:txBody>
                  <a:tcPr marL="9525" marR="9525" marT="9525" marB="0" anchor="b"/>
                </a:tc>
              </a:tr>
              <a:tr h="190500">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123</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678 Main</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Chaparelle</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dirty="0">
                          <a:effectLst/>
                        </a:rPr>
                        <a:t>NM</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124</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120 Loman</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Anthony</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dirty="0">
                          <a:effectLst/>
                        </a:rPr>
                        <a:t>NM</a:t>
                      </a:r>
                      <a:endParaRPr lang="en-US" sz="1200" b="0" i="0" u="none" strike="noStrike" dirty="0">
                        <a:solidFill>
                          <a:srgbClr val="000000"/>
                        </a:solidFill>
                        <a:effectLst/>
                        <a:latin typeface="Arial"/>
                      </a:endParaRPr>
                    </a:p>
                  </a:txBody>
                  <a:tcPr marL="9525" marR="9525" marT="9525" marB="0" anchor="b"/>
                </a:tc>
              </a:tr>
              <a:tr h="180975">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189</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94 Rim Rd.</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El Paso</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dirty="0">
                          <a:effectLst/>
                        </a:rPr>
                        <a:t>TX</a:t>
                      </a:r>
                      <a:endParaRPr lang="en-US" sz="1200" b="0" i="0" u="none" strike="noStrike" dirty="0">
                        <a:solidFill>
                          <a:srgbClr val="000000"/>
                        </a:solidFill>
                        <a:effectLst/>
                        <a:latin typeface="Arial"/>
                      </a:endParaRPr>
                    </a:p>
                  </a:txBody>
                  <a:tcPr marL="9525" marR="9525" marT="9525" marB="0" anchor="b"/>
                </a:tc>
              </a:tr>
              <a:tr h="180975">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a:t>
                      </a:r>
                      <a:endParaRPr lang="en-US" sz="1200" b="0" i="0" u="none" strike="noStrike" dirty="0">
                        <a:solidFill>
                          <a:srgbClr val="000000"/>
                        </a:solidFill>
                        <a:effectLst/>
                        <a:latin typeface="Arial"/>
                      </a:endParaRPr>
                    </a:p>
                  </a:txBody>
                  <a:tcPr marL="9525" marR="9525" marT="9525" marB="0" anchor="b"/>
                </a:tc>
              </a:tr>
              <a:tr h="190500">
                <a:tc>
                  <a:txBody>
                    <a:bodyPr/>
                    <a:lstStyle/>
                    <a:p>
                      <a:pPr algn="l" fontAlgn="b"/>
                      <a:r>
                        <a:rPr lang="en-US" sz="1200" u="none" strike="noStrike">
                          <a:effectLst/>
                        </a:rPr>
                        <a:t>204</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19 Texas St.</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El Paso</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dirty="0">
                          <a:effectLst/>
                        </a:rPr>
                        <a:t>TX</a:t>
                      </a:r>
                      <a:endParaRPr lang="en-US" sz="1200" b="0" i="0" u="none" strike="noStrike" dirty="0">
                        <a:solidFill>
                          <a:srgbClr val="000000"/>
                        </a:solidFill>
                        <a:effectLst/>
                        <a:latin typeface="Arial"/>
                      </a:endParaRPr>
                    </a:p>
                  </a:txBody>
                  <a:tcPr marL="9525" marR="9525" marT="9525" marB="0" anchor="b"/>
                </a:tc>
              </a:tr>
              <a:tr h="190500">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323</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123 Mesa</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a:effectLst/>
                        </a:rPr>
                        <a:t>El Paso</a:t>
                      </a:r>
                      <a:endParaRPr lang="en-US" sz="1200" b="0" i="0" u="none" strike="noStrike">
                        <a:solidFill>
                          <a:srgbClr val="000000"/>
                        </a:solidFill>
                        <a:effectLst/>
                        <a:latin typeface="Arial"/>
                      </a:endParaRPr>
                    </a:p>
                  </a:txBody>
                  <a:tcPr marL="9525" marR="9525" marT="9525" marB="0" anchor="b"/>
                </a:tc>
                <a:tc>
                  <a:txBody>
                    <a:bodyPr/>
                    <a:lstStyle/>
                    <a:p>
                      <a:pPr algn="l" fontAlgn="b"/>
                      <a:r>
                        <a:rPr lang="en-US" sz="1200" u="none" strike="noStrike" dirty="0">
                          <a:effectLst/>
                        </a:rPr>
                        <a:t>TX</a:t>
                      </a:r>
                      <a:endParaRPr lang="en-US" sz="1200" b="0" i="0" u="none" strike="noStrike" dirty="0">
                        <a:solidFill>
                          <a:srgbClr val="000000"/>
                        </a:solidFill>
                        <a:effectLst/>
                        <a:latin typeface="Arial"/>
                      </a:endParaRPr>
                    </a:p>
                  </a:txBody>
                  <a:tcPr marL="9525" marR="9525" marT="9525" marB="0" anchor="b"/>
                </a:tc>
              </a:tr>
              <a:tr h="190500">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a:effectLst/>
                        </a:rPr>
                        <a:t>***</a:t>
                      </a:r>
                      <a:endParaRPr lang="en-US" sz="1200" b="0" i="0" u="none" strike="noStrike">
                        <a:solidFill>
                          <a:srgbClr val="000000"/>
                        </a:solidFill>
                        <a:effectLst/>
                        <a:latin typeface="Arial"/>
                      </a:endParaRPr>
                    </a:p>
                  </a:txBody>
                  <a:tcPr marL="9525" marR="9525" marT="9525" marB="0" anchor="b"/>
                </a:tc>
                <a:tc>
                  <a:txBody>
                    <a:bodyPr/>
                    <a:lstStyle/>
                    <a:p>
                      <a:pPr algn="ctr" fontAlgn="b"/>
                      <a:r>
                        <a:rPr lang="en-US" sz="1200" u="none" strike="noStrike" dirty="0">
                          <a:effectLst/>
                        </a:rPr>
                        <a:t>***</a:t>
                      </a:r>
                      <a:endParaRPr lang="en-US" sz="1200" b="0" i="0" u="none" strike="noStrike" dirty="0">
                        <a:solidFill>
                          <a:srgbClr val="000000"/>
                        </a:solidFill>
                        <a:effectLst/>
                        <a:latin typeface="Arial"/>
                      </a:endParaRPr>
                    </a:p>
                  </a:txBody>
                  <a:tcPr marL="9525" marR="9525" marT="9525" marB="0" anchor="b"/>
                </a:tc>
              </a:tr>
            </a:tbl>
          </a:graphicData>
        </a:graphic>
      </p:graphicFrame>
      <p:sp>
        <p:nvSpPr>
          <p:cNvPr id="50" name="Text Box 5"/>
          <p:cNvSpPr txBox="1">
            <a:spLocks noChangeArrowheads="1"/>
          </p:cNvSpPr>
          <p:nvPr/>
        </p:nvSpPr>
        <p:spPr bwMode="auto">
          <a:xfrm>
            <a:off x="4649161" y="4038600"/>
            <a:ext cx="2637321"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5000"/>
              </a:lnSpc>
              <a:spcBef>
                <a:spcPct val="50000"/>
              </a:spcBef>
            </a:pPr>
            <a:r>
              <a:rPr lang="en-US" sz="1800" dirty="0" smtClean="0">
                <a:solidFill>
                  <a:schemeClr val="tx1"/>
                </a:solidFill>
              </a:rPr>
              <a:t>Table Address</a:t>
            </a:r>
            <a:endParaRPr lang="en-US" sz="1800"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97629971"/>
              </p:ext>
            </p:extLst>
          </p:nvPr>
        </p:nvGraphicFramePr>
        <p:xfrm>
          <a:off x="838200" y="4343400"/>
          <a:ext cx="2875058" cy="1556385"/>
        </p:xfrm>
        <a:graphic>
          <a:graphicData uri="http://schemas.openxmlformats.org/drawingml/2006/table">
            <a:tbl>
              <a:tblPr>
                <a:tableStyleId>{5C22544A-7EE6-4342-B048-85BDC9FD1C3A}</a:tableStyleId>
              </a:tblPr>
              <a:tblGrid>
                <a:gridCol w="987520"/>
                <a:gridCol w="900018"/>
                <a:gridCol w="987520"/>
              </a:tblGrid>
              <a:tr h="209550">
                <a:tc>
                  <a:txBody>
                    <a:bodyPr/>
                    <a:lstStyle/>
                    <a:p>
                      <a:pPr algn="l" fontAlgn="b"/>
                      <a:r>
                        <a:rPr lang="en-US" sz="1200" b="1" u="none" strike="noStrike" dirty="0">
                          <a:effectLst/>
                        </a:rPr>
                        <a:t>ESSN</a:t>
                      </a:r>
                      <a:endParaRPr lang="en-US" sz="1200" b="1" i="0" u="none" strike="noStrike" dirty="0">
                        <a:solidFill>
                          <a:srgbClr val="000000"/>
                        </a:solidFill>
                        <a:effectLst/>
                        <a:latin typeface="Arial"/>
                      </a:endParaRPr>
                    </a:p>
                  </a:txBody>
                  <a:tcPr marL="9525" marR="9525" marT="9525" marB="0" anchor="b"/>
                </a:tc>
                <a:tc>
                  <a:txBody>
                    <a:bodyPr/>
                    <a:lstStyle/>
                    <a:p>
                      <a:pPr algn="l" fontAlgn="b"/>
                      <a:r>
                        <a:rPr lang="en-US" sz="1200" b="1" u="none" strike="noStrike" dirty="0">
                          <a:effectLst/>
                        </a:rPr>
                        <a:t>Address</a:t>
                      </a:r>
                      <a:endParaRPr lang="en-US" sz="1200" b="1" i="0" u="none" strike="noStrike" dirty="0">
                        <a:solidFill>
                          <a:srgbClr val="000000"/>
                        </a:solidFill>
                        <a:effectLst/>
                        <a:latin typeface="Arial"/>
                      </a:endParaRPr>
                    </a:p>
                  </a:txBody>
                  <a:tcPr marL="9525" marR="9525" marT="9525" marB="0" anchor="b"/>
                </a:tc>
                <a:tc>
                  <a:txBody>
                    <a:bodyPr/>
                    <a:lstStyle/>
                    <a:p>
                      <a:pPr algn="l" fontAlgn="b"/>
                      <a:r>
                        <a:rPr lang="en-US" sz="1200" b="1" u="none" strike="noStrike" dirty="0">
                          <a:effectLst/>
                        </a:rPr>
                        <a:t>SSSN</a:t>
                      </a:r>
                      <a:endParaRPr lang="en-US" sz="1200" b="1" i="0" u="none" strike="noStrike" dirty="0">
                        <a:solidFill>
                          <a:srgbClr val="000000"/>
                        </a:solidFill>
                        <a:effectLst/>
                        <a:latin typeface="Arial"/>
                      </a:endParaRPr>
                    </a:p>
                  </a:txBody>
                  <a:tcPr marL="9525" marR="9525" marT="9525" marB="0" anchor="b"/>
                </a:tc>
              </a:tr>
              <a:tr h="190500">
                <a:tc>
                  <a:txBody>
                    <a:bodyPr/>
                    <a:lstStyle/>
                    <a:p>
                      <a:pPr algn="l" fontAlgn="b"/>
                      <a:r>
                        <a:rPr lang="en-US" sz="1200" u="none" strike="noStrike">
                          <a:effectLst/>
                        </a:rPr>
                        <a:t>123456789</a:t>
                      </a:r>
                      <a:endParaRPr lang="en-US" sz="1200" b="0" i="0" u="none" strike="noStrike">
                        <a:solidFill>
                          <a:srgbClr val="000000"/>
                        </a:solidFill>
                        <a:effectLst/>
                        <a:latin typeface="Arial"/>
                      </a:endParaRPr>
                    </a:p>
                  </a:txBody>
                  <a:tcPr marL="9525" marR="9525" marT="9525" marB="0" anchor="b"/>
                </a:tc>
                <a:tc>
                  <a:txBody>
                    <a:bodyPr/>
                    <a:lstStyle/>
                    <a:p>
                      <a:pPr algn="ctr" fontAlgn="ctr"/>
                      <a:r>
                        <a:rPr lang="en-US" sz="1200" u="none" strike="noStrike" dirty="0">
                          <a:effectLst/>
                        </a:rPr>
                        <a:t>323</a:t>
                      </a:r>
                      <a:endParaRPr lang="en-US" sz="1200" b="0" i="0" u="none" strike="noStrike" dirty="0">
                        <a:solidFill>
                          <a:srgbClr val="000000"/>
                        </a:solidFill>
                        <a:effectLst/>
                        <a:latin typeface="Arial"/>
                      </a:endParaRPr>
                    </a:p>
                  </a:txBody>
                  <a:tcPr marL="9525" marR="9525" marT="9525" marB="0" anchor="ctr"/>
                </a:tc>
                <a:tc>
                  <a:txBody>
                    <a:bodyPr/>
                    <a:lstStyle/>
                    <a:p>
                      <a:pPr algn="l" fontAlgn="b"/>
                      <a:r>
                        <a:rPr lang="en-US" sz="1200" u="none" strike="noStrike" dirty="0">
                          <a:effectLst/>
                        </a:rPr>
                        <a:t>987665432</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234567890</a:t>
                      </a:r>
                      <a:endParaRPr lang="en-US" sz="1200" b="0" i="0" u="none" strike="noStrike">
                        <a:solidFill>
                          <a:srgbClr val="000000"/>
                        </a:solidFill>
                        <a:effectLst/>
                        <a:latin typeface="Arial"/>
                      </a:endParaRPr>
                    </a:p>
                  </a:txBody>
                  <a:tcPr marL="9525" marR="9525" marT="9525" marB="0" anchor="b"/>
                </a:tc>
                <a:tc>
                  <a:txBody>
                    <a:bodyPr/>
                    <a:lstStyle/>
                    <a:p>
                      <a:pPr algn="ctr" fontAlgn="ctr"/>
                      <a:r>
                        <a:rPr lang="en-US" sz="1200" u="none" strike="noStrike">
                          <a:effectLst/>
                        </a:rPr>
                        <a:t>189</a:t>
                      </a:r>
                      <a:endParaRPr lang="en-US" sz="1200" b="0" i="0" u="none" strike="noStrike">
                        <a:solidFill>
                          <a:srgbClr val="000000"/>
                        </a:solidFill>
                        <a:effectLst/>
                        <a:latin typeface="Arial"/>
                      </a:endParaRPr>
                    </a:p>
                  </a:txBody>
                  <a:tcPr marL="9525" marR="9525" marT="9525" marB="0" anchor="ctr"/>
                </a:tc>
                <a:tc>
                  <a:txBody>
                    <a:bodyPr/>
                    <a:lstStyle/>
                    <a:p>
                      <a:pPr algn="l" fontAlgn="b"/>
                      <a:r>
                        <a:rPr lang="en-US" sz="1200" u="none" strike="noStrike" dirty="0">
                          <a:effectLst/>
                        </a:rPr>
                        <a:t>NULL</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276899217</a:t>
                      </a:r>
                      <a:endParaRPr lang="en-US" sz="1200" b="0" i="0" u="none" strike="noStrike">
                        <a:solidFill>
                          <a:srgbClr val="000000"/>
                        </a:solidFill>
                        <a:effectLst/>
                        <a:latin typeface="Arial"/>
                      </a:endParaRPr>
                    </a:p>
                  </a:txBody>
                  <a:tcPr marL="9525" marR="9525" marT="9525" marB="0" anchor="b"/>
                </a:tc>
                <a:tc>
                  <a:txBody>
                    <a:bodyPr/>
                    <a:lstStyle/>
                    <a:p>
                      <a:pPr algn="ctr" fontAlgn="ctr"/>
                      <a:r>
                        <a:rPr lang="en-US" sz="1200" u="none" strike="noStrike">
                          <a:effectLst/>
                        </a:rPr>
                        <a:t>124</a:t>
                      </a:r>
                      <a:endParaRPr lang="en-US" sz="1200" b="0" i="0" u="none" strike="noStrike">
                        <a:solidFill>
                          <a:srgbClr val="000000"/>
                        </a:solidFill>
                        <a:effectLst/>
                        <a:latin typeface="Arial"/>
                      </a:endParaRPr>
                    </a:p>
                  </a:txBody>
                  <a:tcPr marL="9525" marR="9525" marT="9525" marB="0" anchor="ctr"/>
                </a:tc>
                <a:tc>
                  <a:txBody>
                    <a:bodyPr/>
                    <a:lstStyle/>
                    <a:p>
                      <a:pPr algn="l" fontAlgn="b"/>
                      <a:r>
                        <a:rPr lang="en-US" sz="1200" u="none" strike="noStrike" dirty="0">
                          <a:effectLst/>
                        </a:rPr>
                        <a:t>567890123</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329801442</a:t>
                      </a:r>
                      <a:endParaRPr lang="en-US" sz="1200" b="0" i="0" u="none" strike="noStrike">
                        <a:solidFill>
                          <a:srgbClr val="000000"/>
                        </a:solidFill>
                        <a:effectLst/>
                        <a:latin typeface="Arial"/>
                      </a:endParaRPr>
                    </a:p>
                  </a:txBody>
                  <a:tcPr marL="9525" marR="9525" marT="9525" marB="0" anchor="b"/>
                </a:tc>
                <a:tc>
                  <a:txBody>
                    <a:bodyPr/>
                    <a:lstStyle/>
                    <a:p>
                      <a:pPr algn="ctr" fontAlgn="ctr"/>
                      <a:r>
                        <a:rPr lang="en-US" sz="1200" u="none" strike="noStrike">
                          <a:effectLst/>
                        </a:rPr>
                        <a:t>204</a:t>
                      </a:r>
                      <a:endParaRPr lang="en-US" sz="1200" b="0" i="0" u="none" strike="noStrike">
                        <a:solidFill>
                          <a:srgbClr val="000000"/>
                        </a:solidFill>
                        <a:effectLst/>
                        <a:latin typeface="Arial"/>
                      </a:endParaRPr>
                    </a:p>
                  </a:txBody>
                  <a:tcPr marL="9525" marR="9525" marT="9525" marB="0" anchor="ctr"/>
                </a:tc>
                <a:tc>
                  <a:txBody>
                    <a:bodyPr/>
                    <a:lstStyle/>
                    <a:p>
                      <a:pPr algn="l" fontAlgn="b"/>
                      <a:r>
                        <a:rPr lang="en-US" sz="1200" u="none" strike="noStrike" dirty="0">
                          <a:effectLst/>
                        </a:rPr>
                        <a:t>NULL</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488912351</a:t>
                      </a:r>
                      <a:endParaRPr lang="en-US" sz="1200" b="0" i="0" u="none" strike="noStrike">
                        <a:solidFill>
                          <a:srgbClr val="000000"/>
                        </a:solidFill>
                        <a:effectLst/>
                        <a:latin typeface="Arial"/>
                      </a:endParaRPr>
                    </a:p>
                  </a:txBody>
                  <a:tcPr marL="9525" marR="9525" marT="9525" marB="0" anchor="b"/>
                </a:tc>
                <a:tc>
                  <a:txBody>
                    <a:bodyPr/>
                    <a:lstStyle/>
                    <a:p>
                      <a:pPr algn="ctr" fontAlgn="ctr"/>
                      <a:r>
                        <a:rPr lang="en-US" sz="1200" u="none" strike="noStrike">
                          <a:effectLst/>
                        </a:rPr>
                        <a:t>123</a:t>
                      </a:r>
                      <a:endParaRPr lang="en-US" sz="1200" b="0" i="0" u="none" strike="noStrike">
                        <a:solidFill>
                          <a:srgbClr val="000000"/>
                        </a:solidFill>
                        <a:effectLst/>
                        <a:latin typeface="Arial"/>
                      </a:endParaRPr>
                    </a:p>
                  </a:txBody>
                  <a:tcPr marL="9525" marR="9525" marT="9525" marB="0" anchor="ctr"/>
                </a:tc>
                <a:tc>
                  <a:txBody>
                    <a:bodyPr/>
                    <a:lstStyle/>
                    <a:p>
                      <a:pPr algn="l" fontAlgn="b"/>
                      <a:r>
                        <a:rPr lang="en-US" sz="1200" u="none" strike="noStrike" dirty="0">
                          <a:effectLst/>
                        </a:rPr>
                        <a:t>NULL</a:t>
                      </a:r>
                      <a:endParaRPr lang="en-US" sz="1200" b="0" i="0" u="none" strike="noStrike" dirty="0">
                        <a:solidFill>
                          <a:srgbClr val="000000"/>
                        </a:solidFill>
                        <a:effectLst/>
                        <a:latin typeface="Arial"/>
                      </a:endParaRPr>
                    </a:p>
                  </a:txBody>
                  <a:tcPr marL="9525" marR="9525" marT="9525" marB="0" anchor="b"/>
                </a:tc>
              </a:tr>
              <a:tr h="180975">
                <a:tc>
                  <a:txBody>
                    <a:bodyPr/>
                    <a:lstStyle/>
                    <a:p>
                      <a:pPr algn="l" fontAlgn="b"/>
                      <a:r>
                        <a:rPr lang="en-US" sz="1200" u="none" strike="noStrike">
                          <a:effectLst/>
                        </a:rPr>
                        <a:t>567890123</a:t>
                      </a:r>
                      <a:endParaRPr lang="en-US" sz="1200" b="0" i="0" u="none" strike="noStrike">
                        <a:solidFill>
                          <a:srgbClr val="000000"/>
                        </a:solidFill>
                        <a:effectLst/>
                        <a:latin typeface="Arial"/>
                      </a:endParaRPr>
                    </a:p>
                  </a:txBody>
                  <a:tcPr marL="9525" marR="9525" marT="9525" marB="0" anchor="b"/>
                </a:tc>
                <a:tc>
                  <a:txBody>
                    <a:bodyPr/>
                    <a:lstStyle/>
                    <a:p>
                      <a:pPr algn="ctr" fontAlgn="ctr"/>
                      <a:r>
                        <a:rPr lang="en-US" sz="1200" u="none" strike="noStrike">
                          <a:effectLst/>
                        </a:rPr>
                        <a:t>124</a:t>
                      </a:r>
                      <a:endParaRPr lang="en-US" sz="1200" b="0" i="0" u="none" strike="noStrike">
                        <a:solidFill>
                          <a:srgbClr val="000000"/>
                        </a:solidFill>
                        <a:effectLst/>
                        <a:latin typeface="Arial"/>
                      </a:endParaRPr>
                    </a:p>
                  </a:txBody>
                  <a:tcPr marL="9525" marR="9525" marT="9525" marB="0" anchor="ctr"/>
                </a:tc>
                <a:tc>
                  <a:txBody>
                    <a:bodyPr/>
                    <a:lstStyle/>
                    <a:p>
                      <a:pPr algn="l" fontAlgn="b"/>
                      <a:r>
                        <a:rPr lang="en-US" sz="1200" u="none" strike="noStrike" dirty="0">
                          <a:effectLst/>
                        </a:rPr>
                        <a:t>276899217</a:t>
                      </a:r>
                      <a:endParaRPr lang="en-US" sz="1200" b="0" i="0" u="none" strike="noStrike" dirty="0">
                        <a:solidFill>
                          <a:srgbClr val="000000"/>
                        </a:solidFill>
                        <a:effectLst/>
                        <a:latin typeface="Arial"/>
                      </a:endParaRPr>
                    </a:p>
                  </a:txBody>
                  <a:tcPr marL="9525" marR="9525" marT="9525" marB="0" anchor="b"/>
                </a:tc>
              </a:tr>
              <a:tr h="190500">
                <a:tc>
                  <a:txBody>
                    <a:bodyPr/>
                    <a:lstStyle/>
                    <a:p>
                      <a:pPr algn="l" fontAlgn="b"/>
                      <a:r>
                        <a:rPr lang="en-US" sz="1200" u="none" strike="noStrike">
                          <a:effectLst/>
                        </a:rPr>
                        <a:t>987665432</a:t>
                      </a:r>
                      <a:endParaRPr lang="en-US" sz="1200" b="0" i="0" u="none" strike="noStrike">
                        <a:solidFill>
                          <a:srgbClr val="000000"/>
                        </a:solidFill>
                        <a:effectLst/>
                        <a:latin typeface="Arial"/>
                      </a:endParaRPr>
                    </a:p>
                  </a:txBody>
                  <a:tcPr marL="9525" marR="9525" marT="9525" marB="0" anchor="b"/>
                </a:tc>
                <a:tc>
                  <a:txBody>
                    <a:bodyPr/>
                    <a:lstStyle/>
                    <a:p>
                      <a:pPr algn="ctr" fontAlgn="ctr"/>
                      <a:r>
                        <a:rPr lang="en-US" sz="1200" u="none" strike="noStrike">
                          <a:effectLst/>
                        </a:rPr>
                        <a:t>323</a:t>
                      </a:r>
                      <a:endParaRPr lang="en-US" sz="1200" b="0" i="0" u="none" strike="noStrike">
                        <a:solidFill>
                          <a:srgbClr val="000000"/>
                        </a:solidFill>
                        <a:effectLst/>
                        <a:latin typeface="Arial"/>
                      </a:endParaRPr>
                    </a:p>
                  </a:txBody>
                  <a:tcPr marL="9525" marR="9525" marT="9525" marB="0" anchor="ctr"/>
                </a:tc>
                <a:tc>
                  <a:txBody>
                    <a:bodyPr/>
                    <a:lstStyle/>
                    <a:p>
                      <a:pPr algn="l" fontAlgn="b"/>
                      <a:r>
                        <a:rPr lang="en-US" sz="1200" u="none" strike="noStrike" dirty="0">
                          <a:effectLst/>
                        </a:rPr>
                        <a:t>123456789</a:t>
                      </a:r>
                      <a:endParaRPr lang="en-US" sz="1200" b="0" i="0" u="none" strike="noStrike" dirty="0">
                        <a:solidFill>
                          <a:srgbClr val="000000"/>
                        </a:solidFill>
                        <a:effectLst/>
                        <a:latin typeface="Arial"/>
                      </a:endParaRPr>
                    </a:p>
                  </a:txBody>
                  <a:tcPr marL="9525" marR="9525" marT="9525" marB="0" anchor="b"/>
                </a:tc>
              </a:tr>
            </a:tbl>
          </a:graphicData>
        </a:graphic>
      </p:graphicFrame>
      <p:sp>
        <p:nvSpPr>
          <p:cNvPr id="51" name="Text Box 5"/>
          <p:cNvSpPr txBox="1">
            <a:spLocks noChangeArrowheads="1"/>
          </p:cNvSpPr>
          <p:nvPr/>
        </p:nvSpPr>
        <p:spPr bwMode="auto">
          <a:xfrm>
            <a:off x="914400" y="4038600"/>
            <a:ext cx="2637321"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5000"/>
              </a:lnSpc>
              <a:spcBef>
                <a:spcPct val="50000"/>
              </a:spcBef>
            </a:pPr>
            <a:r>
              <a:rPr lang="en-US" sz="1800" dirty="0" smtClean="0">
                <a:solidFill>
                  <a:schemeClr val="tx1"/>
                </a:solidFill>
              </a:rPr>
              <a:t>Table Employee</a:t>
            </a:r>
            <a:endParaRPr lang="en-US" sz="1800" dirty="0">
              <a:solidFill>
                <a:schemeClr val="tx1"/>
              </a:solidFill>
            </a:endParaRPr>
          </a:p>
        </p:txBody>
      </p:sp>
      <p:sp>
        <p:nvSpPr>
          <p:cNvPr id="52" name="Line 59"/>
          <p:cNvSpPr>
            <a:spLocks noChangeShapeType="1"/>
          </p:cNvSpPr>
          <p:nvPr/>
        </p:nvSpPr>
        <p:spPr bwMode="auto">
          <a:xfrm flipH="1" flipV="1">
            <a:off x="3650456" y="4648200"/>
            <a:ext cx="762000" cy="22860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3" name="Line 59"/>
          <p:cNvSpPr>
            <a:spLocks noChangeShapeType="1"/>
          </p:cNvSpPr>
          <p:nvPr/>
        </p:nvSpPr>
        <p:spPr bwMode="auto">
          <a:xfrm flipH="1" flipV="1">
            <a:off x="3657600" y="4876800"/>
            <a:ext cx="762000" cy="45720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 name="Line 59"/>
          <p:cNvSpPr>
            <a:spLocks noChangeShapeType="1"/>
          </p:cNvSpPr>
          <p:nvPr/>
        </p:nvSpPr>
        <p:spPr bwMode="auto">
          <a:xfrm flipH="1" flipV="1">
            <a:off x="3657600" y="5029200"/>
            <a:ext cx="762000" cy="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 name="Line 59"/>
          <p:cNvSpPr>
            <a:spLocks noChangeShapeType="1"/>
          </p:cNvSpPr>
          <p:nvPr/>
        </p:nvSpPr>
        <p:spPr bwMode="auto">
          <a:xfrm flipH="1" flipV="1">
            <a:off x="3657600" y="5257800"/>
            <a:ext cx="762000" cy="45720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9"/>
          <p:cNvSpPr>
            <a:spLocks noChangeShapeType="1"/>
          </p:cNvSpPr>
          <p:nvPr/>
        </p:nvSpPr>
        <p:spPr bwMode="auto">
          <a:xfrm flipH="1">
            <a:off x="3657600" y="4876800"/>
            <a:ext cx="754856" cy="60960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9"/>
          <p:cNvSpPr>
            <a:spLocks noChangeShapeType="1"/>
          </p:cNvSpPr>
          <p:nvPr/>
        </p:nvSpPr>
        <p:spPr bwMode="auto">
          <a:xfrm flipH="1">
            <a:off x="3657600" y="5029200"/>
            <a:ext cx="762000" cy="60960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 name="Line 59"/>
          <p:cNvSpPr>
            <a:spLocks noChangeShapeType="1"/>
          </p:cNvSpPr>
          <p:nvPr/>
        </p:nvSpPr>
        <p:spPr bwMode="auto">
          <a:xfrm flipH="1" flipV="1">
            <a:off x="3657600" y="5791200"/>
            <a:ext cx="762000" cy="381000"/>
          </a:xfrm>
          <a:prstGeom prst="line">
            <a:avLst/>
          </a:prstGeom>
          <a:noFill/>
          <a:ln w="25400">
            <a:solidFill>
              <a:schemeClr val="tx1"/>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9" name="Text Box 5"/>
          <p:cNvSpPr txBox="1">
            <a:spLocks noChangeArrowheads="1"/>
          </p:cNvSpPr>
          <p:nvPr/>
        </p:nvSpPr>
        <p:spPr bwMode="auto">
          <a:xfrm>
            <a:off x="761999" y="6019800"/>
            <a:ext cx="2434393"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15888" indent="-115888">
              <a:lnSpc>
                <a:spcPct val="85000"/>
              </a:lnSpc>
              <a:spcBef>
                <a:spcPct val="50000"/>
              </a:spcBef>
            </a:pPr>
            <a:r>
              <a:rPr lang="en-US" sz="2200" dirty="0" smtClean="0">
                <a:solidFill>
                  <a:schemeClr val="tx1"/>
                </a:solidFill>
              </a:rPr>
              <a:t>The Question is:    </a:t>
            </a:r>
            <a:r>
              <a:rPr lang="en-US" i="1" dirty="0" smtClean="0">
                <a:solidFill>
                  <a:srgbClr val="C00000"/>
                </a:solidFill>
              </a:rPr>
              <a:t>Should we??</a:t>
            </a:r>
            <a:endParaRPr lang="en-US" b="0" dirty="0">
              <a:solidFill>
                <a:schemeClr val="tx1"/>
              </a:solidFill>
            </a:endParaRPr>
          </a:p>
        </p:txBody>
      </p:sp>
      <p:sp>
        <p:nvSpPr>
          <p:cNvPr id="7" name="TextBox 6"/>
          <p:cNvSpPr txBox="1"/>
          <p:nvPr/>
        </p:nvSpPr>
        <p:spPr>
          <a:xfrm>
            <a:off x="7319139" y="2104448"/>
            <a:ext cx="1371600" cy="523220"/>
          </a:xfrm>
          <a:prstGeom prst="rect">
            <a:avLst/>
          </a:prstGeom>
          <a:noFill/>
        </p:spPr>
        <p:txBody>
          <a:bodyPr wrap="square" rtlCol="0">
            <a:spAutoFit/>
          </a:bodyPr>
          <a:lstStyle/>
          <a:p>
            <a:r>
              <a:rPr lang="en-US" sz="1400" dirty="0" smtClean="0">
                <a:hlinkClick r:id="rId3"/>
              </a:rPr>
              <a:t>See </a:t>
            </a:r>
            <a:r>
              <a:rPr lang="en-US" sz="1400" dirty="0" err="1" smtClean="0">
                <a:hlinkClick r:id="rId3"/>
              </a:rPr>
              <a:t>Vlookup</a:t>
            </a:r>
            <a:r>
              <a:rPr lang="en-US" sz="1400" dirty="0" smtClean="0">
                <a:hlinkClick r:id="rId3"/>
              </a:rPr>
              <a:t> Spreadsheet</a:t>
            </a:r>
            <a:endParaRPr lang="en-US" sz="1400" dirty="0"/>
          </a:p>
        </p:txBody>
      </p:sp>
    </p:spTree>
    <p:extLst>
      <p:ext uri="{BB962C8B-B14F-4D97-AF65-F5344CB8AC3E}">
        <p14:creationId xmlns:p14="http://schemas.microsoft.com/office/powerpoint/2010/main" val="11711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dissolve">
                                      <p:cBhvr>
                                        <p:cTn id="7" dur="1000"/>
                                        <p:tgtEl>
                                          <p:spTgt spid="6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1000"/>
                                        <p:tgtEl>
                                          <p:spTgt spid="41"/>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1000"/>
                                        <p:tgtEl>
                                          <p:spTgt spid="42"/>
                                        </p:tgtEl>
                                      </p:cBhvr>
                                    </p:animEffect>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1000"/>
                                        <p:tgtEl>
                                          <p:spTgt spid="48"/>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1000"/>
                                        <p:tgtEl>
                                          <p:spTgt spid="47"/>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dissolve">
                                      <p:cBhvr>
                                        <p:cTn id="31" dur="1000"/>
                                        <p:tgtEl>
                                          <p:spTgt spid="49"/>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500"/>
                                        <p:tgtEl>
                                          <p:spTgt spid="51"/>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up)">
                                      <p:cBhvr>
                                        <p:cTn id="38" dur="500"/>
                                        <p:tgtEl>
                                          <p:spTgt spid="50"/>
                                        </p:tgtEl>
                                      </p:cBhvr>
                                    </p:animEffect>
                                  </p:childTnLst>
                                </p:cTn>
                              </p:par>
                            </p:childTnLst>
                          </p:cTn>
                        </p:par>
                        <p:par>
                          <p:cTn id="39" fill="hold">
                            <p:stCondLst>
                              <p:cond delay="7500"/>
                            </p:stCondLst>
                            <p:childTnLst>
                              <p:par>
                                <p:cTn id="40" presetID="2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par>
                                <p:cTn id="43" presetID="22" presetClass="entr" presetSubtype="4"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par>
                          <p:cTn id="46" fill="hold">
                            <p:stCondLst>
                              <p:cond delay="8000"/>
                            </p:stCondLst>
                            <p:childTnLst>
                              <p:par>
                                <p:cTn id="47" presetID="22" presetClass="entr" presetSubtype="8"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1000"/>
                                        <p:tgtEl>
                                          <p:spTgt spid="52"/>
                                        </p:tgtEl>
                                      </p:cBhvr>
                                    </p:animEffect>
                                  </p:childTnLst>
                                </p:cTn>
                              </p:par>
                            </p:childTnLst>
                          </p:cTn>
                        </p:par>
                        <p:par>
                          <p:cTn id="50" fill="hold">
                            <p:stCondLst>
                              <p:cond delay="900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1000"/>
                                        <p:tgtEl>
                                          <p:spTgt spid="53"/>
                                        </p:tgtEl>
                                      </p:cBhvr>
                                    </p:animEffect>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left)">
                                      <p:cBhvr>
                                        <p:cTn id="57" dur="1000"/>
                                        <p:tgtEl>
                                          <p:spTgt spid="54"/>
                                        </p:tgtEl>
                                      </p:cBhvr>
                                    </p:animEffect>
                                  </p:childTnLst>
                                </p:cTn>
                              </p:par>
                            </p:childTnLst>
                          </p:cTn>
                        </p:par>
                        <p:par>
                          <p:cTn id="58" fill="hold">
                            <p:stCondLst>
                              <p:cond delay="11000"/>
                            </p:stCondLst>
                            <p:childTnLst>
                              <p:par>
                                <p:cTn id="59" presetID="22" presetClass="entr" presetSubtype="8"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left)">
                                      <p:cBhvr>
                                        <p:cTn id="61" dur="1000"/>
                                        <p:tgtEl>
                                          <p:spTgt spid="55"/>
                                        </p:tgtEl>
                                      </p:cBhvr>
                                    </p:animEffect>
                                  </p:childTnLst>
                                </p:cTn>
                              </p:par>
                            </p:childTnLst>
                          </p:cTn>
                        </p:par>
                        <p:par>
                          <p:cTn id="62" fill="hold">
                            <p:stCondLst>
                              <p:cond delay="12000"/>
                            </p:stCondLst>
                            <p:childTnLst>
                              <p:par>
                                <p:cTn id="63" presetID="22" presetClass="entr" presetSubtype="8" fill="hold" grpId="0"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wipe(left)">
                                      <p:cBhvr>
                                        <p:cTn id="65" dur="1000"/>
                                        <p:tgtEl>
                                          <p:spTgt spid="56"/>
                                        </p:tgtEl>
                                      </p:cBhvr>
                                    </p:animEffect>
                                  </p:childTnLst>
                                </p:cTn>
                              </p:par>
                            </p:childTnLst>
                          </p:cTn>
                        </p:par>
                        <p:par>
                          <p:cTn id="66" fill="hold">
                            <p:stCondLst>
                              <p:cond delay="13000"/>
                            </p:stCondLst>
                            <p:childTnLst>
                              <p:par>
                                <p:cTn id="67" presetID="22" presetClass="entr" presetSubtype="8"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left)">
                                      <p:cBhvr>
                                        <p:cTn id="69" dur="1000"/>
                                        <p:tgtEl>
                                          <p:spTgt spid="57"/>
                                        </p:tgtEl>
                                      </p:cBhvr>
                                    </p:animEffect>
                                  </p:childTnLst>
                                </p:cTn>
                              </p:par>
                            </p:childTnLst>
                          </p:cTn>
                        </p:par>
                        <p:par>
                          <p:cTn id="70" fill="hold">
                            <p:stCondLst>
                              <p:cond delay="14000"/>
                            </p:stCondLst>
                            <p:childTnLst>
                              <p:par>
                                <p:cTn id="71" presetID="22" presetClass="entr" presetSubtype="8" fill="hold" grpId="0" nodeType="after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left)">
                                      <p:cBhvr>
                                        <p:cTn id="73" dur="10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dissolve">
                                      <p:cBhvr>
                                        <p:cTn id="78"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utoUpdateAnimBg="0"/>
      <p:bldP spid="41" grpId="0" animBg="1"/>
      <p:bldP spid="47" grpId="0" animBg="1"/>
      <p:bldP spid="48" grpId="0" animBg="1"/>
      <p:bldP spid="49" grpId="0" autoUpdateAnimBg="0"/>
      <p:bldP spid="50" grpId="0"/>
      <p:bldP spid="51" grpId="0"/>
      <p:bldP spid="52" grpId="0" animBg="1"/>
      <p:bldP spid="53" grpId="0" animBg="1"/>
      <p:bldP spid="54" grpId="0" animBg="1"/>
      <p:bldP spid="55" grpId="0" animBg="1"/>
      <p:bldP spid="56" grpId="0" animBg="1"/>
      <p:bldP spid="57" grpId="0" animBg="1"/>
      <p:bldP spid="58" grpId="0" animBg="1"/>
      <p:bldP spid="59"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52</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67" name="Text Box 5"/>
          <p:cNvSpPr txBox="1">
            <a:spLocks noChangeArrowheads="1"/>
          </p:cNvSpPr>
          <p:nvPr/>
        </p:nvSpPr>
        <p:spPr bwMode="auto">
          <a:xfrm>
            <a:off x="609600" y="1219200"/>
            <a:ext cx="7924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b="0" dirty="0">
                <a:solidFill>
                  <a:schemeClr val="tx1"/>
                </a:solidFill>
              </a:rPr>
              <a:t>•  </a:t>
            </a:r>
            <a:r>
              <a:rPr lang="en-US" sz="2400" b="0" dirty="0" smtClean="0">
                <a:solidFill>
                  <a:schemeClr val="tx1"/>
                </a:solidFill>
              </a:rPr>
              <a:t>That is a decision for the DBA, based on:</a:t>
            </a:r>
            <a:endParaRPr lang="en-US" sz="2400" b="0" dirty="0">
              <a:solidFill>
                <a:schemeClr val="tx1"/>
              </a:solidFill>
            </a:endParaRPr>
          </a:p>
        </p:txBody>
      </p:sp>
      <p:sp>
        <p:nvSpPr>
          <p:cNvPr id="60" name="Text Box 5"/>
          <p:cNvSpPr txBox="1">
            <a:spLocks noChangeArrowheads="1"/>
          </p:cNvSpPr>
          <p:nvPr/>
        </p:nvSpPr>
        <p:spPr bwMode="auto">
          <a:xfrm>
            <a:off x="914400" y="1600200"/>
            <a:ext cx="7924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b="0" dirty="0">
                <a:solidFill>
                  <a:schemeClr val="tx1"/>
                </a:solidFill>
              </a:rPr>
              <a:t>•  </a:t>
            </a:r>
            <a:r>
              <a:rPr lang="en-US" sz="2400" b="0" i="1" dirty="0" smtClean="0">
                <a:solidFill>
                  <a:schemeClr val="tx1"/>
                </a:solidFill>
              </a:rPr>
              <a:t>How many employees share a common address?</a:t>
            </a:r>
            <a:endParaRPr lang="en-US" sz="2400" b="0" i="1" dirty="0">
              <a:solidFill>
                <a:schemeClr val="tx1"/>
              </a:solidFill>
            </a:endParaRPr>
          </a:p>
        </p:txBody>
      </p:sp>
      <p:sp>
        <p:nvSpPr>
          <p:cNvPr id="7" name="TextBox 6"/>
          <p:cNvSpPr txBox="1"/>
          <p:nvPr/>
        </p:nvSpPr>
        <p:spPr>
          <a:xfrm>
            <a:off x="609600" y="2057400"/>
            <a:ext cx="8534400" cy="646331"/>
          </a:xfrm>
          <a:prstGeom prst="rect">
            <a:avLst/>
          </a:prstGeom>
          <a:noFill/>
        </p:spPr>
        <p:txBody>
          <a:bodyPr wrap="square" rtlCol="0">
            <a:spAutoFit/>
          </a:bodyPr>
          <a:lstStyle/>
          <a:p>
            <a:pPr algn="ctr"/>
            <a:r>
              <a:rPr lang="en-US" dirty="0" smtClean="0">
                <a:solidFill>
                  <a:srgbClr val="C00000"/>
                </a:solidFill>
              </a:rPr>
              <a:t>(I don’t think there are too many UTEP employees who are married to each other – </a:t>
            </a:r>
            <a:r>
              <a:rPr lang="en-US" b="1" i="1" dirty="0" smtClean="0">
                <a:solidFill>
                  <a:srgbClr val="C00000"/>
                </a:solidFill>
              </a:rPr>
              <a:t>But what do I know!!!</a:t>
            </a:r>
            <a:r>
              <a:rPr lang="en-US" b="1" dirty="0" smtClean="0">
                <a:solidFill>
                  <a:srgbClr val="C00000"/>
                </a:solidFill>
              </a:rPr>
              <a:t>)</a:t>
            </a:r>
            <a:endParaRPr lang="en-US" b="1" dirty="0">
              <a:solidFill>
                <a:srgbClr val="C00000"/>
              </a:solidFill>
            </a:endParaRPr>
          </a:p>
        </p:txBody>
      </p:sp>
      <p:sp>
        <p:nvSpPr>
          <p:cNvPr id="61" name="Text Box 26"/>
          <p:cNvSpPr txBox="1">
            <a:spLocks noChangeArrowheads="1"/>
          </p:cNvSpPr>
          <p:nvPr/>
        </p:nvSpPr>
        <p:spPr bwMode="auto">
          <a:xfrm>
            <a:off x="609600" y="2743200"/>
            <a:ext cx="79248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ct val="85000"/>
              </a:lnSpc>
              <a:spcBef>
                <a:spcPct val="50000"/>
              </a:spcBef>
              <a:buFont typeface="Arial" pitchFamily="34" charset="0"/>
              <a:buChar char="•"/>
            </a:pPr>
            <a:r>
              <a:rPr lang="en-US" sz="2400" i="1" dirty="0">
                <a:solidFill>
                  <a:srgbClr val="C00000"/>
                </a:solidFill>
              </a:rPr>
              <a:t>Unary</a:t>
            </a:r>
            <a:r>
              <a:rPr lang="en-US" sz="2400" b="0" dirty="0">
                <a:solidFill>
                  <a:schemeClr val="tx1"/>
                </a:solidFill>
              </a:rPr>
              <a:t> relationships may take on any cardinality</a:t>
            </a:r>
            <a:endParaRPr lang="en-US" sz="2400" dirty="0">
              <a:solidFill>
                <a:schemeClr val="tx1"/>
              </a:solidFill>
            </a:endParaRPr>
          </a:p>
        </p:txBody>
      </p:sp>
      <p:sp>
        <p:nvSpPr>
          <p:cNvPr id="62" name="Text Box 28"/>
          <p:cNvSpPr txBox="1">
            <a:spLocks noChangeArrowheads="1"/>
          </p:cNvSpPr>
          <p:nvPr/>
        </p:nvSpPr>
        <p:spPr bwMode="auto">
          <a:xfrm>
            <a:off x="990600" y="31242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chemeClr val="tx1"/>
                </a:solidFill>
              </a:rPr>
              <a:t>•   1:1     </a:t>
            </a:r>
            <a:r>
              <a:rPr lang="en-US" sz="2400" b="0" dirty="0" smtClean="0">
                <a:solidFill>
                  <a:schemeClr val="tx1"/>
                </a:solidFill>
              </a:rPr>
              <a:t>An </a:t>
            </a:r>
            <a:r>
              <a:rPr lang="en-US" sz="2400" i="1" dirty="0" smtClean="0">
                <a:solidFill>
                  <a:schemeClr val="tx1"/>
                </a:solidFill>
              </a:rPr>
              <a:t>Employee</a:t>
            </a:r>
            <a:r>
              <a:rPr lang="en-US" sz="2400" b="0" dirty="0" smtClean="0">
                <a:solidFill>
                  <a:schemeClr val="tx1"/>
                </a:solidFill>
              </a:rPr>
              <a:t> </a:t>
            </a:r>
            <a:r>
              <a:rPr lang="en-US" sz="2400" b="0" dirty="0">
                <a:solidFill>
                  <a:schemeClr val="tx1"/>
                </a:solidFill>
              </a:rPr>
              <a:t>is married to </a:t>
            </a:r>
            <a:r>
              <a:rPr lang="en-US" sz="2400" b="0" dirty="0" smtClean="0">
                <a:solidFill>
                  <a:schemeClr val="tx1"/>
                </a:solidFill>
              </a:rPr>
              <a:t>another </a:t>
            </a:r>
            <a:r>
              <a:rPr lang="en-US" sz="2400" i="1" dirty="0" smtClean="0">
                <a:solidFill>
                  <a:schemeClr val="tx1"/>
                </a:solidFill>
              </a:rPr>
              <a:t>Employee</a:t>
            </a:r>
            <a:endParaRPr lang="en-US" sz="2400" b="0" dirty="0">
              <a:solidFill>
                <a:schemeClr val="tx1"/>
              </a:solidFill>
            </a:endParaRPr>
          </a:p>
        </p:txBody>
      </p:sp>
      <p:sp>
        <p:nvSpPr>
          <p:cNvPr id="63" name="Text Box 29"/>
          <p:cNvSpPr txBox="1">
            <a:spLocks noChangeArrowheads="1"/>
          </p:cNvSpPr>
          <p:nvPr/>
        </p:nvSpPr>
        <p:spPr bwMode="auto">
          <a:xfrm>
            <a:off x="1066800" y="43434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chemeClr val="tx1"/>
                </a:solidFill>
              </a:rPr>
              <a:t>•   1:M    An </a:t>
            </a:r>
            <a:r>
              <a:rPr lang="en-US" sz="2400" i="1" dirty="0">
                <a:solidFill>
                  <a:schemeClr val="tx1"/>
                </a:solidFill>
              </a:rPr>
              <a:t>E</a:t>
            </a:r>
            <a:r>
              <a:rPr lang="en-US" sz="2400" i="1" dirty="0" smtClean="0">
                <a:solidFill>
                  <a:schemeClr val="tx1"/>
                </a:solidFill>
              </a:rPr>
              <a:t>mployee</a:t>
            </a:r>
            <a:r>
              <a:rPr lang="en-US" sz="2400" b="0" dirty="0" smtClean="0">
                <a:solidFill>
                  <a:schemeClr val="tx1"/>
                </a:solidFill>
              </a:rPr>
              <a:t> </a:t>
            </a:r>
            <a:r>
              <a:rPr lang="en-US" sz="2400" b="0" dirty="0">
                <a:solidFill>
                  <a:schemeClr val="tx1"/>
                </a:solidFill>
              </a:rPr>
              <a:t>manages </a:t>
            </a:r>
            <a:r>
              <a:rPr lang="en-US" sz="2400" b="0" dirty="0" smtClean="0">
                <a:solidFill>
                  <a:schemeClr val="tx1"/>
                </a:solidFill>
              </a:rPr>
              <a:t>many other </a:t>
            </a:r>
            <a:r>
              <a:rPr lang="en-US" sz="2400" i="1" dirty="0">
                <a:solidFill>
                  <a:schemeClr val="tx1"/>
                </a:solidFill>
              </a:rPr>
              <a:t>E</a:t>
            </a:r>
            <a:r>
              <a:rPr lang="en-US" sz="2400" i="1" dirty="0" smtClean="0">
                <a:solidFill>
                  <a:schemeClr val="tx1"/>
                </a:solidFill>
              </a:rPr>
              <a:t>mployees</a:t>
            </a:r>
            <a:endParaRPr lang="en-US" sz="2400" b="0" dirty="0">
              <a:solidFill>
                <a:schemeClr val="tx1"/>
              </a:solidFill>
            </a:endParaRPr>
          </a:p>
        </p:txBody>
      </p:sp>
      <p:sp>
        <p:nvSpPr>
          <p:cNvPr id="64" name="Text Box 30"/>
          <p:cNvSpPr txBox="1">
            <a:spLocks noChangeArrowheads="1"/>
          </p:cNvSpPr>
          <p:nvPr/>
        </p:nvSpPr>
        <p:spPr bwMode="auto">
          <a:xfrm>
            <a:off x="1066800" y="4800600"/>
            <a:ext cx="762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chemeClr val="tx1"/>
                </a:solidFill>
              </a:rPr>
              <a:t>•   M:M   </a:t>
            </a:r>
            <a:r>
              <a:rPr lang="en-US" sz="2400" i="1" dirty="0">
                <a:solidFill>
                  <a:schemeClr val="tx1"/>
                </a:solidFill>
              </a:rPr>
              <a:t>P</a:t>
            </a:r>
            <a:r>
              <a:rPr lang="en-US" sz="2400" i="1" dirty="0" smtClean="0">
                <a:solidFill>
                  <a:schemeClr val="tx1"/>
                </a:solidFill>
              </a:rPr>
              <a:t>arts </a:t>
            </a:r>
            <a:r>
              <a:rPr lang="en-US" sz="2400" b="0" dirty="0">
                <a:solidFill>
                  <a:schemeClr val="tx1"/>
                </a:solidFill>
              </a:rPr>
              <a:t>contain </a:t>
            </a:r>
            <a:r>
              <a:rPr lang="en-US" sz="2400" b="0" dirty="0" smtClean="0">
                <a:solidFill>
                  <a:schemeClr val="tx1"/>
                </a:solidFill>
              </a:rPr>
              <a:t>other </a:t>
            </a:r>
            <a:r>
              <a:rPr lang="en-US" sz="2400" i="1" dirty="0" smtClean="0">
                <a:solidFill>
                  <a:schemeClr val="tx1"/>
                </a:solidFill>
              </a:rPr>
              <a:t>Parts</a:t>
            </a:r>
            <a:endParaRPr lang="en-US" sz="2400" b="0" dirty="0">
              <a:solidFill>
                <a:schemeClr val="tx1"/>
              </a:solidFill>
            </a:endParaRPr>
          </a:p>
        </p:txBody>
      </p:sp>
      <p:sp>
        <p:nvSpPr>
          <p:cNvPr id="65" name="TextBox 64"/>
          <p:cNvSpPr txBox="1"/>
          <p:nvPr/>
        </p:nvSpPr>
        <p:spPr>
          <a:xfrm>
            <a:off x="609600" y="5238690"/>
            <a:ext cx="8534400" cy="400110"/>
          </a:xfrm>
          <a:prstGeom prst="rect">
            <a:avLst/>
          </a:prstGeom>
          <a:noFill/>
        </p:spPr>
        <p:txBody>
          <a:bodyPr wrap="square" rtlCol="0">
            <a:spAutoFit/>
          </a:bodyPr>
          <a:lstStyle/>
          <a:p>
            <a:pPr algn="ctr"/>
            <a:r>
              <a:rPr lang="en-US" sz="2000" dirty="0" smtClean="0">
                <a:solidFill>
                  <a:srgbClr val="C00000"/>
                </a:solidFill>
              </a:rPr>
              <a:t>(This relationship is a </a:t>
            </a:r>
            <a:r>
              <a:rPr lang="en-US" sz="2000" b="1" i="1" dirty="0" smtClean="0">
                <a:solidFill>
                  <a:srgbClr val="C00000"/>
                </a:solidFill>
              </a:rPr>
              <a:t>Recursive</a:t>
            </a:r>
            <a:r>
              <a:rPr lang="en-US" sz="2000" dirty="0" smtClean="0">
                <a:solidFill>
                  <a:srgbClr val="C00000"/>
                </a:solidFill>
              </a:rPr>
              <a:t> relationship)</a:t>
            </a:r>
            <a:endParaRPr lang="en-US" sz="2000" b="1" dirty="0">
              <a:solidFill>
                <a:srgbClr val="C00000"/>
              </a:solidFill>
            </a:endParaRPr>
          </a:p>
        </p:txBody>
      </p:sp>
      <p:sp>
        <p:nvSpPr>
          <p:cNvPr id="68" name="Text Box 5"/>
          <p:cNvSpPr txBox="1">
            <a:spLocks noChangeArrowheads="1"/>
          </p:cNvSpPr>
          <p:nvPr/>
        </p:nvSpPr>
        <p:spPr bwMode="auto">
          <a:xfrm>
            <a:off x="609600" y="3556135"/>
            <a:ext cx="85344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5000"/>
              </a:lnSpc>
              <a:spcBef>
                <a:spcPct val="50000"/>
              </a:spcBef>
            </a:pPr>
            <a:r>
              <a:rPr lang="en-US" sz="2000" b="0" i="1" dirty="0">
                <a:solidFill>
                  <a:srgbClr val="C00000"/>
                </a:solidFill>
              </a:rPr>
              <a:t>(</a:t>
            </a:r>
            <a:r>
              <a:rPr lang="en-US" sz="2000" b="0" i="1" dirty="0" smtClean="0">
                <a:solidFill>
                  <a:srgbClr val="C00000"/>
                </a:solidFill>
              </a:rPr>
              <a:t>In </a:t>
            </a:r>
            <a:r>
              <a:rPr lang="en-US" sz="2000" b="0" i="1" dirty="0">
                <a:solidFill>
                  <a:srgbClr val="C00000"/>
                </a:solidFill>
              </a:rPr>
              <a:t>a </a:t>
            </a:r>
            <a:r>
              <a:rPr lang="en-US" sz="2000" b="0" i="1" dirty="0" smtClean="0">
                <a:solidFill>
                  <a:srgbClr val="C00000"/>
                </a:solidFill>
              </a:rPr>
              <a:t>Polygamist/</a:t>
            </a:r>
            <a:r>
              <a:rPr lang="en-US" sz="2000" b="0" i="1" dirty="0" err="1" smtClean="0">
                <a:solidFill>
                  <a:srgbClr val="C00000"/>
                </a:solidFill>
              </a:rPr>
              <a:t>Polyandrist</a:t>
            </a:r>
            <a:r>
              <a:rPr lang="en-US" sz="2000" b="0" i="1" dirty="0" smtClean="0">
                <a:solidFill>
                  <a:srgbClr val="C00000"/>
                </a:solidFill>
              </a:rPr>
              <a:t> society, this is a 1:M relationship)</a:t>
            </a:r>
            <a:endParaRPr lang="en-US" sz="2000" b="0" i="1" dirty="0">
              <a:solidFill>
                <a:srgbClr val="C00000"/>
              </a:solidFill>
            </a:endParaRPr>
          </a:p>
        </p:txBody>
      </p:sp>
      <p:sp>
        <p:nvSpPr>
          <p:cNvPr id="69" name="Text Box 5"/>
          <p:cNvSpPr txBox="1">
            <a:spLocks noChangeArrowheads="1"/>
          </p:cNvSpPr>
          <p:nvPr/>
        </p:nvSpPr>
        <p:spPr bwMode="auto">
          <a:xfrm>
            <a:off x="609600" y="3860935"/>
            <a:ext cx="85344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85000"/>
              </a:lnSpc>
              <a:spcBef>
                <a:spcPct val="50000"/>
              </a:spcBef>
            </a:pPr>
            <a:r>
              <a:rPr lang="en-US" sz="2400" dirty="0" smtClean="0">
                <a:solidFill>
                  <a:srgbClr val="C00000"/>
                </a:solidFill>
              </a:rPr>
              <a:t>Don’t forget: It depends on what is actually taking place!</a:t>
            </a:r>
            <a:endParaRPr lang="en-US" sz="2400" dirty="0">
              <a:solidFill>
                <a:srgbClr val="C00000"/>
              </a:solidFill>
            </a:endParaRPr>
          </a:p>
        </p:txBody>
      </p:sp>
    </p:spTree>
    <p:extLst>
      <p:ext uri="{BB962C8B-B14F-4D97-AF65-F5344CB8AC3E}">
        <p14:creationId xmlns:p14="http://schemas.microsoft.com/office/powerpoint/2010/main" val="37479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dissolve">
                                      <p:cBhvr>
                                        <p:cTn id="20" dur="500"/>
                                        <p:tgtEl>
                                          <p:spTgt spid="61"/>
                                        </p:tgtEl>
                                      </p:cBhvr>
                                    </p:animEffect>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1500" fill="hold"/>
                                        <p:tgtEl>
                                          <p:spTgt spid="62"/>
                                        </p:tgtEl>
                                        <p:attrNameLst>
                                          <p:attrName>ppt_x</p:attrName>
                                        </p:attrNameLst>
                                      </p:cBhvr>
                                      <p:tavLst>
                                        <p:tav tm="0">
                                          <p:val>
                                            <p:strVal val="1+#ppt_w/2"/>
                                          </p:val>
                                        </p:tav>
                                        <p:tav tm="100000">
                                          <p:val>
                                            <p:strVal val="#ppt_x"/>
                                          </p:val>
                                        </p:tav>
                                      </p:tavLst>
                                    </p:anim>
                                    <p:anim calcmode="lin" valueType="num">
                                      <p:cBhvr additive="base">
                                        <p:cTn id="25" dur="1500" fill="hold"/>
                                        <p:tgtEl>
                                          <p:spTgt spid="62"/>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up)">
                                      <p:cBhvr>
                                        <p:cTn id="29" dur="1500"/>
                                        <p:tgtEl>
                                          <p:spTgt spid="68"/>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250"/>
                                        <p:tgtEl>
                                          <p:spTgt spid="69"/>
                                        </p:tgtEl>
                                      </p:cBhvr>
                                    </p:animEffect>
                                  </p:childTnLst>
                                </p:cTn>
                              </p:par>
                            </p:childTnLst>
                          </p:cTn>
                        </p:par>
                        <p:par>
                          <p:cTn id="34" fill="hold">
                            <p:stCondLst>
                              <p:cond delay="4750"/>
                            </p:stCondLst>
                            <p:childTnLst>
                              <p:par>
                                <p:cTn id="35" presetID="2" presetClass="entr" presetSubtype="2"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additive="base">
                                        <p:cTn id="37" dur="1500" fill="hold"/>
                                        <p:tgtEl>
                                          <p:spTgt spid="63"/>
                                        </p:tgtEl>
                                        <p:attrNameLst>
                                          <p:attrName>ppt_x</p:attrName>
                                        </p:attrNameLst>
                                      </p:cBhvr>
                                      <p:tavLst>
                                        <p:tav tm="0">
                                          <p:val>
                                            <p:strVal val="1+#ppt_w/2"/>
                                          </p:val>
                                        </p:tav>
                                        <p:tav tm="100000">
                                          <p:val>
                                            <p:strVal val="#ppt_x"/>
                                          </p:val>
                                        </p:tav>
                                      </p:tavLst>
                                    </p:anim>
                                    <p:anim calcmode="lin" valueType="num">
                                      <p:cBhvr additive="base">
                                        <p:cTn id="38" dur="1500" fill="hold"/>
                                        <p:tgtEl>
                                          <p:spTgt spid="63"/>
                                        </p:tgtEl>
                                        <p:attrNameLst>
                                          <p:attrName>ppt_y</p:attrName>
                                        </p:attrNameLst>
                                      </p:cBhvr>
                                      <p:tavLst>
                                        <p:tav tm="0">
                                          <p:val>
                                            <p:strVal val="#ppt_y"/>
                                          </p:val>
                                        </p:tav>
                                        <p:tav tm="100000">
                                          <p:val>
                                            <p:strVal val="#ppt_y"/>
                                          </p:val>
                                        </p:tav>
                                      </p:tavLst>
                                    </p:anim>
                                  </p:childTnLst>
                                </p:cTn>
                              </p:par>
                            </p:childTnLst>
                          </p:cTn>
                        </p:par>
                        <p:par>
                          <p:cTn id="39" fill="hold">
                            <p:stCondLst>
                              <p:cond delay="6250"/>
                            </p:stCondLst>
                            <p:childTnLst>
                              <p:par>
                                <p:cTn id="40" presetID="2" presetClass="entr" presetSubtype="2"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500" fill="hold"/>
                                        <p:tgtEl>
                                          <p:spTgt spid="64"/>
                                        </p:tgtEl>
                                        <p:attrNameLst>
                                          <p:attrName>ppt_x</p:attrName>
                                        </p:attrNameLst>
                                      </p:cBhvr>
                                      <p:tavLst>
                                        <p:tav tm="0">
                                          <p:val>
                                            <p:strVal val="1+#ppt_w/2"/>
                                          </p:val>
                                        </p:tav>
                                        <p:tav tm="100000">
                                          <p:val>
                                            <p:strVal val="#ppt_x"/>
                                          </p:val>
                                        </p:tav>
                                      </p:tavLst>
                                    </p:anim>
                                    <p:anim calcmode="lin" valueType="num">
                                      <p:cBhvr additive="base">
                                        <p:cTn id="43" dur="1500" fill="hold"/>
                                        <p:tgtEl>
                                          <p:spTgt spid="64"/>
                                        </p:tgtEl>
                                        <p:attrNameLst>
                                          <p:attrName>ppt_y</p:attrName>
                                        </p:attrNameLst>
                                      </p:cBhvr>
                                      <p:tavLst>
                                        <p:tav tm="0">
                                          <p:val>
                                            <p:strVal val="#ppt_y"/>
                                          </p:val>
                                        </p:tav>
                                        <p:tav tm="100000">
                                          <p:val>
                                            <p:strVal val="#ppt_y"/>
                                          </p:val>
                                        </p:tav>
                                      </p:tavLst>
                                    </p:anim>
                                  </p:childTnLst>
                                </p:cTn>
                              </p:par>
                            </p:childTnLst>
                          </p:cTn>
                        </p:par>
                        <p:par>
                          <p:cTn id="44" fill="hold">
                            <p:stCondLst>
                              <p:cond delay="7750"/>
                            </p:stCondLst>
                            <p:childTnLst>
                              <p:par>
                                <p:cTn id="45" presetID="9"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dissolve">
                                      <p:cBhvr>
                                        <p:cTn id="47" dur="1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0" grpId="0"/>
      <p:bldP spid="7" grpId="0"/>
      <p:bldP spid="61" grpId="0" autoUpdateAnimBg="0"/>
      <p:bldP spid="62" grpId="0" autoUpdateAnimBg="0"/>
      <p:bldP spid="63" grpId="0" autoUpdateAnimBg="0"/>
      <p:bldP spid="64" grpId="0" autoUpdateAnimBg="0"/>
      <p:bldP spid="65" grpId="0"/>
      <p:bldP spid="68" grpId="0"/>
      <p:bldP spid="6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53</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67" name="Text Box 5"/>
          <p:cNvSpPr txBox="1">
            <a:spLocks noChangeArrowheads="1"/>
          </p:cNvSpPr>
          <p:nvPr/>
        </p:nvSpPr>
        <p:spPr bwMode="auto">
          <a:xfrm>
            <a:off x="609600" y="1219200"/>
            <a:ext cx="7924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b="0" dirty="0">
                <a:solidFill>
                  <a:schemeClr val="tx1"/>
                </a:solidFill>
              </a:rPr>
              <a:t>•  </a:t>
            </a:r>
            <a:r>
              <a:rPr lang="en-US" sz="2400" b="0" dirty="0" smtClean="0">
                <a:solidFill>
                  <a:schemeClr val="tx1"/>
                </a:solidFill>
              </a:rPr>
              <a:t>Consider another example:</a:t>
            </a:r>
            <a:endParaRPr lang="en-US" sz="2400" b="0" dirty="0">
              <a:solidFill>
                <a:schemeClr val="tx1"/>
              </a:solidFill>
            </a:endParaRPr>
          </a:p>
        </p:txBody>
      </p:sp>
      <p:sp>
        <p:nvSpPr>
          <p:cNvPr id="60" name="Text Box 5"/>
          <p:cNvSpPr txBox="1">
            <a:spLocks noChangeArrowheads="1"/>
          </p:cNvSpPr>
          <p:nvPr/>
        </p:nvSpPr>
        <p:spPr bwMode="auto">
          <a:xfrm>
            <a:off x="914400" y="1600200"/>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i="1" dirty="0">
                <a:solidFill>
                  <a:schemeClr val="tx1"/>
                </a:solidFill>
              </a:rPr>
              <a:t>“At this college, there are many departments. Each </a:t>
            </a:r>
            <a:r>
              <a:rPr lang="en-US" sz="2400" i="1" dirty="0" smtClean="0">
                <a:solidFill>
                  <a:schemeClr val="tx1"/>
                </a:solidFill>
              </a:rPr>
              <a:t>department </a:t>
            </a:r>
            <a:r>
              <a:rPr lang="en-US" sz="2400" i="1" dirty="0">
                <a:solidFill>
                  <a:schemeClr val="tx1"/>
                </a:solidFill>
              </a:rPr>
              <a:t>has a number of faculty members, and a faculty member may belong to only one department. In each department, there is one faculty member assigned to supervise the other faculty members”.</a:t>
            </a:r>
          </a:p>
        </p:txBody>
      </p:sp>
      <p:sp>
        <p:nvSpPr>
          <p:cNvPr id="15" name="Text Box 5"/>
          <p:cNvSpPr txBox="1">
            <a:spLocks noChangeArrowheads="1"/>
          </p:cNvSpPr>
          <p:nvPr/>
        </p:nvSpPr>
        <p:spPr bwMode="auto">
          <a:xfrm>
            <a:off x="609600" y="3733800"/>
            <a:ext cx="79248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ct val="85000"/>
              </a:lnSpc>
              <a:spcBef>
                <a:spcPct val="50000"/>
              </a:spcBef>
            </a:pPr>
            <a:r>
              <a:rPr lang="en-US" sz="2400" b="0" dirty="0">
                <a:solidFill>
                  <a:schemeClr val="tx1"/>
                </a:solidFill>
              </a:rPr>
              <a:t>•  Let’s build the ERD in stages</a:t>
            </a:r>
          </a:p>
        </p:txBody>
      </p:sp>
      <p:sp>
        <p:nvSpPr>
          <p:cNvPr id="17" name="Text Box 8"/>
          <p:cNvSpPr txBox="1">
            <a:spLocks noChangeArrowheads="1"/>
          </p:cNvSpPr>
          <p:nvPr/>
        </p:nvSpPr>
        <p:spPr bwMode="auto">
          <a:xfrm>
            <a:off x="914400" y="4114800"/>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spcBef>
                <a:spcPct val="50000"/>
              </a:spcBef>
              <a:buFont typeface="Arial" pitchFamily="34" charset="0"/>
              <a:buChar char="•"/>
            </a:pPr>
            <a:r>
              <a:rPr lang="en-US" sz="2400" b="0" dirty="0">
                <a:solidFill>
                  <a:schemeClr val="tx1"/>
                </a:solidFill>
              </a:rPr>
              <a:t>Keep in mind that there are many ways to arrive at the same solution (</a:t>
            </a:r>
            <a:r>
              <a:rPr lang="en-US" sz="2400" dirty="0" err="1">
                <a:solidFill>
                  <a:schemeClr val="tx1"/>
                </a:solidFill>
              </a:rPr>
              <a:t>Equifinality</a:t>
            </a:r>
            <a:r>
              <a:rPr lang="en-US" sz="2400" b="0" dirty="0">
                <a:solidFill>
                  <a:schemeClr val="tx1"/>
                </a:solidFill>
              </a:rPr>
              <a:t>)</a:t>
            </a:r>
          </a:p>
        </p:txBody>
      </p:sp>
    </p:spTree>
    <p:extLst>
      <p:ext uri="{BB962C8B-B14F-4D97-AF65-F5344CB8AC3E}">
        <p14:creationId xmlns:p14="http://schemas.microsoft.com/office/powerpoint/2010/main" val="335462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wipe(left)">
                                      <p:cBhvr>
                                        <p:cTn id="20" dur="1000"/>
                                        <p:tgtEl>
                                          <p:spTgt spid="15">
                                            <p:txEl>
                                              <p:pRg st="0" end="0"/>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0" grpId="0"/>
      <p:bldP spid="15" grpId="0"/>
      <p:bldP spid="1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54</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67" name="Text Box 5"/>
          <p:cNvSpPr txBox="1">
            <a:spLocks noChangeArrowheads="1"/>
          </p:cNvSpPr>
          <p:nvPr/>
        </p:nvSpPr>
        <p:spPr bwMode="auto">
          <a:xfrm>
            <a:off x="609600" y="1219200"/>
            <a:ext cx="84582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ct val="85000"/>
              </a:lnSpc>
              <a:spcBef>
                <a:spcPct val="50000"/>
              </a:spcBef>
              <a:buFont typeface="Arial" pitchFamily="34" charset="0"/>
              <a:buChar char="•"/>
            </a:pPr>
            <a:r>
              <a:rPr lang="en-US" sz="2400" b="0" dirty="0">
                <a:solidFill>
                  <a:schemeClr val="tx1"/>
                </a:solidFill>
              </a:rPr>
              <a:t>We know that we have </a:t>
            </a:r>
            <a:r>
              <a:rPr lang="en-US" sz="2400" dirty="0">
                <a:solidFill>
                  <a:schemeClr val="tx1"/>
                </a:solidFill>
              </a:rPr>
              <a:t>Departments</a:t>
            </a:r>
            <a:r>
              <a:rPr lang="en-US" sz="2400" b="0" dirty="0">
                <a:solidFill>
                  <a:schemeClr val="tx1"/>
                </a:solidFill>
              </a:rPr>
              <a:t> which consist of </a:t>
            </a:r>
            <a:r>
              <a:rPr lang="en-US" sz="2400" dirty="0">
                <a:solidFill>
                  <a:schemeClr val="tx1"/>
                </a:solidFill>
              </a:rPr>
              <a:t>Faculty</a:t>
            </a:r>
          </a:p>
        </p:txBody>
      </p:sp>
      <p:sp>
        <p:nvSpPr>
          <p:cNvPr id="60" name="Text Box 5"/>
          <p:cNvSpPr txBox="1">
            <a:spLocks noChangeArrowheads="1"/>
          </p:cNvSpPr>
          <p:nvPr/>
        </p:nvSpPr>
        <p:spPr bwMode="auto">
          <a:xfrm>
            <a:off x="990600" y="1600200"/>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spcBef>
                <a:spcPct val="50000"/>
              </a:spcBef>
              <a:buFont typeface="Arial" pitchFamily="34" charset="0"/>
              <a:buChar char="•"/>
            </a:pPr>
            <a:r>
              <a:rPr lang="en-US" sz="2400" b="0" dirty="0" smtClean="0">
                <a:solidFill>
                  <a:schemeClr val="tx1"/>
                </a:solidFill>
              </a:rPr>
              <a:t>Both </a:t>
            </a:r>
            <a:r>
              <a:rPr lang="en-US" sz="2400" b="0" dirty="0">
                <a:solidFill>
                  <a:schemeClr val="tx1"/>
                </a:solidFill>
              </a:rPr>
              <a:t>must be </a:t>
            </a:r>
            <a:r>
              <a:rPr lang="en-US" sz="2400" i="1" dirty="0">
                <a:solidFill>
                  <a:schemeClr val="tx1"/>
                </a:solidFill>
              </a:rPr>
              <a:t>entity types</a:t>
            </a:r>
            <a:r>
              <a:rPr lang="en-US" sz="2400" b="0" dirty="0">
                <a:solidFill>
                  <a:schemeClr val="tx1"/>
                </a:solidFill>
              </a:rPr>
              <a:t>, since we wish to keep information about them</a:t>
            </a:r>
          </a:p>
        </p:txBody>
      </p:sp>
      <p:sp>
        <p:nvSpPr>
          <p:cNvPr id="9" name="Text Box 5"/>
          <p:cNvSpPr txBox="1">
            <a:spLocks noChangeArrowheads="1"/>
          </p:cNvSpPr>
          <p:nvPr/>
        </p:nvSpPr>
        <p:spPr bwMode="auto">
          <a:xfrm>
            <a:off x="609600" y="2438400"/>
            <a:ext cx="84582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ct val="85000"/>
              </a:lnSpc>
              <a:spcBef>
                <a:spcPct val="50000"/>
              </a:spcBef>
              <a:buFont typeface="Arial" pitchFamily="34" charset="0"/>
              <a:buChar char="•"/>
            </a:pPr>
            <a:r>
              <a:rPr lang="en-US" sz="2400" b="0" dirty="0">
                <a:solidFill>
                  <a:schemeClr val="tx1"/>
                </a:solidFill>
              </a:rPr>
              <a:t>We also know that Departments have many Faculty and that each Faculty may belong to a single  Department</a:t>
            </a:r>
          </a:p>
        </p:txBody>
      </p:sp>
      <p:sp>
        <p:nvSpPr>
          <p:cNvPr id="10" name="Text Box 6"/>
          <p:cNvSpPr txBox="1">
            <a:spLocks noChangeArrowheads="1"/>
          </p:cNvSpPr>
          <p:nvPr/>
        </p:nvSpPr>
        <p:spPr bwMode="auto">
          <a:xfrm>
            <a:off x="1023257" y="3810000"/>
            <a:ext cx="21336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Department</a:t>
            </a:r>
            <a:endParaRPr lang="en-US" sz="2400" b="0" dirty="0">
              <a:solidFill>
                <a:schemeClr val="tx1"/>
              </a:solidFill>
            </a:endParaRPr>
          </a:p>
        </p:txBody>
      </p:sp>
      <p:grpSp>
        <p:nvGrpSpPr>
          <p:cNvPr id="11" name="Group 10"/>
          <p:cNvGrpSpPr/>
          <p:nvPr/>
        </p:nvGrpSpPr>
        <p:grpSpPr>
          <a:xfrm>
            <a:off x="3124200" y="3429000"/>
            <a:ext cx="2667000" cy="1295400"/>
            <a:chOff x="2667000" y="4038600"/>
            <a:chExt cx="2667000" cy="1295400"/>
          </a:xfrm>
        </p:grpSpPr>
        <p:grpSp>
          <p:nvGrpSpPr>
            <p:cNvPr id="12" name="Group 11"/>
            <p:cNvGrpSpPr/>
            <p:nvPr/>
          </p:nvGrpSpPr>
          <p:grpSpPr>
            <a:xfrm>
              <a:off x="3429000" y="4038600"/>
              <a:ext cx="1905000" cy="1295400"/>
              <a:chOff x="3429000" y="4038600"/>
              <a:chExt cx="1905000" cy="1295400"/>
            </a:xfrm>
          </p:grpSpPr>
          <p:sp>
            <p:nvSpPr>
              <p:cNvPr id="14" name="AutoShape 7"/>
              <p:cNvSpPr>
                <a:spLocks noChangeArrowheads="1"/>
              </p:cNvSpPr>
              <p:nvPr/>
            </p:nvSpPr>
            <p:spPr bwMode="auto">
              <a:xfrm>
                <a:off x="3429000" y="4038600"/>
                <a:ext cx="1905000" cy="12954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8"/>
              <p:cNvSpPr txBox="1">
                <a:spLocks noChangeArrowheads="1"/>
              </p:cNvSpPr>
              <p:nvPr/>
            </p:nvSpPr>
            <p:spPr bwMode="auto">
              <a:xfrm>
                <a:off x="3659188" y="4343400"/>
                <a:ext cx="1446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Consists of</a:t>
                </a:r>
              </a:p>
            </p:txBody>
          </p:sp>
        </p:grpSp>
        <p:sp>
          <p:nvSpPr>
            <p:cNvPr id="13" name="Line 10"/>
            <p:cNvSpPr>
              <a:spLocks noChangeShapeType="1"/>
            </p:cNvSpPr>
            <p:nvPr/>
          </p:nvSpPr>
          <p:spPr bwMode="auto">
            <a:xfrm>
              <a:off x="2667000" y="4648200"/>
              <a:ext cx="838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8" name="Group 15"/>
          <p:cNvGrpSpPr>
            <a:grpSpLocks/>
          </p:cNvGrpSpPr>
          <p:nvPr/>
        </p:nvGrpSpPr>
        <p:grpSpPr bwMode="auto">
          <a:xfrm>
            <a:off x="5715000" y="3810005"/>
            <a:ext cx="3048000" cy="461963"/>
            <a:chOff x="3312" y="2832"/>
            <a:chExt cx="1920" cy="291"/>
          </a:xfrm>
        </p:grpSpPr>
        <p:sp>
          <p:nvSpPr>
            <p:cNvPr id="19" name="Line 13"/>
            <p:cNvSpPr>
              <a:spLocks noChangeShapeType="1"/>
            </p:cNvSpPr>
            <p:nvPr/>
          </p:nvSpPr>
          <p:spPr bwMode="auto">
            <a:xfrm>
              <a:off x="3312" y="2976"/>
              <a:ext cx="576"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 name="Text Box 14"/>
            <p:cNvSpPr txBox="1">
              <a:spLocks noChangeArrowheads="1"/>
            </p:cNvSpPr>
            <p:nvPr/>
          </p:nvSpPr>
          <p:spPr bwMode="auto">
            <a:xfrm>
              <a:off x="3888" y="2832"/>
              <a:ext cx="1344" cy="29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Faculty</a:t>
              </a:r>
              <a:endParaRPr lang="en-US" sz="2400" b="0">
                <a:solidFill>
                  <a:schemeClr val="tx1"/>
                </a:solidFill>
              </a:endParaRPr>
            </a:p>
          </p:txBody>
        </p:sp>
      </p:grpSp>
      <p:sp>
        <p:nvSpPr>
          <p:cNvPr id="21" name="Text Box 17"/>
          <p:cNvSpPr txBox="1">
            <a:spLocks noChangeArrowheads="1"/>
          </p:cNvSpPr>
          <p:nvPr/>
        </p:nvSpPr>
        <p:spPr bwMode="auto">
          <a:xfrm>
            <a:off x="1066800" y="48006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chemeClr val="tx1"/>
                </a:solidFill>
              </a:rPr>
              <a:t>Given 1 Department, how many faculty members?</a:t>
            </a:r>
          </a:p>
        </p:txBody>
      </p:sp>
      <p:sp>
        <p:nvSpPr>
          <p:cNvPr id="22" name="Text Box 18"/>
          <p:cNvSpPr txBox="1">
            <a:spLocks noChangeArrowheads="1"/>
          </p:cNvSpPr>
          <p:nvPr/>
        </p:nvSpPr>
        <p:spPr bwMode="auto">
          <a:xfrm>
            <a:off x="7543800" y="4800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u="sng">
                <a:solidFill>
                  <a:schemeClr val="tx1"/>
                </a:solidFill>
              </a:rPr>
              <a:t>Many</a:t>
            </a:r>
            <a:endParaRPr lang="en-US" sz="2400" b="0">
              <a:solidFill>
                <a:schemeClr val="tx1"/>
              </a:solidFill>
            </a:endParaRPr>
          </a:p>
        </p:txBody>
      </p:sp>
      <p:sp>
        <p:nvSpPr>
          <p:cNvPr id="23" name="Line 19"/>
          <p:cNvSpPr>
            <a:spLocks noChangeShapeType="1"/>
          </p:cNvSpPr>
          <p:nvPr/>
        </p:nvSpPr>
        <p:spPr bwMode="auto">
          <a:xfrm flipV="1">
            <a:off x="8001000" y="4648200"/>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0"/>
          <p:cNvSpPr>
            <a:spLocks noChangeShapeType="1"/>
          </p:cNvSpPr>
          <p:nvPr/>
        </p:nvSpPr>
        <p:spPr bwMode="auto">
          <a:xfrm flipH="1">
            <a:off x="6324600" y="4648200"/>
            <a:ext cx="1676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1"/>
          <p:cNvSpPr>
            <a:spLocks noChangeShapeType="1"/>
          </p:cNvSpPr>
          <p:nvPr/>
        </p:nvSpPr>
        <p:spPr bwMode="auto">
          <a:xfrm flipV="1">
            <a:off x="6324600" y="4343400"/>
            <a:ext cx="0" cy="30480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6" name="Group 25"/>
          <p:cNvGrpSpPr>
            <a:grpSpLocks/>
          </p:cNvGrpSpPr>
          <p:nvPr/>
        </p:nvGrpSpPr>
        <p:grpSpPr bwMode="auto">
          <a:xfrm>
            <a:off x="6324600" y="3810000"/>
            <a:ext cx="304800" cy="457200"/>
            <a:chOff x="3696" y="2784"/>
            <a:chExt cx="192" cy="288"/>
          </a:xfrm>
        </p:grpSpPr>
        <p:sp>
          <p:nvSpPr>
            <p:cNvPr id="27" name="Line 22"/>
            <p:cNvSpPr>
              <a:spLocks noChangeShapeType="1"/>
            </p:cNvSpPr>
            <p:nvPr/>
          </p:nvSpPr>
          <p:spPr bwMode="auto">
            <a:xfrm flipV="1">
              <a:off x="3744" y="2784"/>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3"/>
            <p:cNvSpPr>
              <a:spLocks noChangeShapeType="1"/>
            </p:cNvSpPr>
            <p:nvPr/>
          </p:nvSpPr>
          <p:spPr bwMode="auto">
            <a:xfrm>
              <a:off x="3744" y="292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4"/>
            <p:cNvSpPr>
              <a:spLocks noChangeShapeType="1"/>
            </p:cNvSpPr>
            <p:nvPr/>
          </p:nvSpPr>
          <p:spPr bwMode="auto">
            <a:xfrm>
              <a:off x="369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0" name="Text Box 26"/>
          <p:cNvSpPr txBox="1">
            <a:spLocks noChangeArrowheads="1"/>
          </p:cNvSpPr>
          <p:nvPr/>
        </p:nvSpPr>
        <p:spPr bwMode="auto">
          <a:xfrm>
            <a:off x="1066800" y="51816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a:solidFill>
                  <a:schemeClr val="tx1"/>
                </a:solidFill>
              </a:rPr>
              <a:t>Given 1 Faculty member, how many departments? </a:t>
            </a:r>
          </a:p>
        </p:txBody>
      </p:sp>
      <p:sp>
        <p:nvSpPr>
          <p:cNvPr id="31" name="Text Box 27"/>
          <p:cNvSpPr txBox="1">
            <a:spLocks noChangeArrowheads="1"/>
          </p:cNvSpPr>
          <p:nvPr/>
        </p:nvSpPr>
        <p:spPr bwMode="auto">
          <a:xfrm>
            <a:off x="7543800" y="5181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u="sng">
                <a:solidFill>
                  <a:schemeClr val="tx1"/>
                </a:solidFill>
              </a:rPr>
              <a:t>One</a:t>
            </a:r>
            <a:endParaRPr lang="en-US" sz="2400" b="0">
              <a:solidFill>
                <a:schemeClr val="tx1"/>
              </a:solidFill>
            </a:endParaRPr>
          </a:p>
        </p:txBody>
      </p:sp>
      <p:sp>
        <p:nvSpPr>
          <p:cNvPr id="32" name="Line 28"/>
          <p:cNvSpPr>
            <a:spLocks noChangeShapeType="1"/>
          </p:cNvSpPr>
          <p:nvPr/>
        </p:nvSpPr>
        <p:spPr bwMode="auto">
          <a:xfrm flipH="1">
            <a:off x="762000" y="54102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9"/>
          <p:cNvSpPr>
            <a:spLocks noChangeShapeType="1"/>
          </p:cNvSpPr>
          <p:nvPr/>
        </p:nvSpPr>
        <p:spPr bwMode="auto">
          <a:xfrm flipV="1">
            <a:off x="762000" y="4724400"/>
            <a:ext cx="0" cy="685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0"/>
          <p:cNvSpPr>
            <a:spLocks noChangeShapeType="1"/>
          </p:cNvSpPr>
          <p:nvPr/>
        </p:nvSpPr>
        <p:spPr bwMode="auto">
          <a:xfrm>
            <a:off x="762000" y="4724400"/>
            <a:ext cx="2514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1"/>
          <p:cNvSpPr>
            <a:spLocks noChangeShapeType="1"/>
          </p:cNvSpPr>
          <p:nvPr/>
        </p:nvSpPr>
        <p:spPr bwMode="auto">
          <a:xfrm flipV="1">
            <a:off x="3276600" y="4419600"/>
            <a:ext cx="0" cy="304800"/>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6" name="Group 34"/>
          <p:cNvGrpSpPr>
            <a:grpSpLocks/>
          </p:cNvGrpSpPr>
          <p:nvPr/>
        </p:nvGrpSpPr>
        <p:grpSpPr bwMode="auto">
          <a:xfrm>
            <a:off x="3276600" y="3810000"/>
            <a:ext cx="76200" cy="457200"/>
            <a:chOff x="1776" y="2784"/>
            <a:chExt cx="48" cy="288"/>
          </a:xfrm>
        </p:grpSpPr>
        <p:sp>
          <p:nvSpPr>
            <p:cNvPr id="37" name="Line 32"/>
            <p:cNvSpPr>
              <a:spLocks noChangeShapeType="1"/>
            </p:cNvSpPr>
            <p:nvPr/>
          </p:nvSpPr>
          <p:spPr bwMode="auto">
            <a:xfrm>
              <a:off x="177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3"/>
            <p:cNvSpPr>
              <a:spLocks noChangeShapeType="1"/>
            </p:cNvSpPr>
            <p:nvPr/>
          </p:nvSpPr>
          <p:spPr bwMode="auto">
            <a:xfrm>
              <a:off x="1824"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80779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Right)">
                                      <p:cBhvr>
                                        <p:cTn id="19" dur="1000"/>
                                        <p:tgtEl>
                                          <p:spTgt spid="10"/>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p:stCondLst>
                              <p:cond delay="5000"/>
                            </p:stCondLst>
                            <p:childTnLst>
                              <p:par>
                                <p:cTn id="25" presetID="17"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ppt_x+#ppt_w/2"/>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childTnLst>
                                </p:cTn>
                              </p:par>
                            </p:childTnLst>
                          </p:cTn>
                        </p:par>
                        <p:par>
                          <p:cTn id="31" fill="hold">
                            <p:stCondLst>
                              <p:cond delay="5500"/>
                            </p:stCondLst>
                            <p:childTnLst>
                              <p:par>
                                <p:cTn id="32" presetID="14" presetClass="entr" presetSubtype="1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childTnLst>
                          </p:cTn>
                        </p:par>
                        <p:par>
                          <p:cTn id="40" fill="hold">
                            <p:stCondLst>
                              <p:cond delay="500"/>
                            </p:stCondLst>
                            <p:childTnLst>
                              <p:par>
                                <p:cTn id="41" presetID="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ID="2" presetClass="entr" presetSubtype="2"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1+#ppt_w/2"/>
                                          </p:val>
                                        </p:tav>
                                        <p:tav tm="100000">
                                          <p:val>
                                            <p:strVal val="#ppt_x"/>
                                          </p:val>
                                        </p:tav>
                                      </p:tavLst>
                                    </p:anim>
                                    <p:anim calcmode="lin" valueType="num">
                                      <p:cBhvr additive="base">
                                        <p:cTn id="49" dur="500" fill="hold"/>
                                        <p:tgtEl>
                                          <p:spTgt spid="24"/>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 presetClass="entr" presetSubtype="4"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17" presetClass="entr" presetSubtype="1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strVal val="#ppt_h"/>
                                          </p:val>
                                        </p:tav>
                                        <p:tav tm="100000">
                                          <p:val>
                                            <p:strVal val="#ppt_h"/>
                                          </p:val>
                                        </p:tav>
                                      </p:tavLst>
                                    </p:anim>
                                  </p:childTnLst>
                                </p:cTn>
                              </p:par>
                            </p:childTnLst>
                          </p:cTn>
                        </p:par>
                        <p:par>
                          <p:cTn id="60" fill="hold">
                            <p:stCondLst>
                              <p:cond delay="2500"/>
                            </p:stCondLst>
                            <p:childTnLst>
                              <p:par>
                                <p:cTn id="61" presetID="14"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10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checkerboard(across)">
                                      <p:cBhvr>
                                        <p:cTn id="68" dur="500"/>
                                        <p:tgtEl>
                                          <p:spTgt spid="31"/>
                                        </p:tgtEl>
                                      </p:cBhvr>
                                    </p:animEffect>
                                  </p:childTnLst>
                                </p:cTn>
                              </p:par>
                            </p:childTnLst>
                          </p:cTn>
                        </p:par>
                        <p:par>
                          <p:cTn id="69" fill="hold">
                            <p:stCondLst>
                              <p:cond delay="500"/>
                            </p:stCondLst>
                            <p:childTnLst>
                              <p:par>
                                <p:cTn id="70" presetID="2" presetClass="entr" presetSubtype="2"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1+#ppt_w/2"/>
                                          </p:val>
                                        </p:tav>
                                        <p:tav tm="100000">
                                          <p:val>
                                            <p:strVal val="#ppt_x"/>
                                          </p:val>
                                        </p:tav>
                                      </p:tavLst>
                                    </p:anim>
                                    <p:anim calcmode="lin" valueType="num">
                                      <p:cBhvr additive="base">
                                        <p:cTn id="73" dur="500" fill="hold"/>
                                        <p:tgtEl>
                                          <p:spTgt spid="32"/>
                                        </p:tgtEl>
                                        <p:attrNameLst>
                                          <p:attrName>ppt_y</p:attrName>
                                        </p:attrNameLst>
                                      </p:cBhvr>
                                      <p:tavLst>
                                        <p:tav tm="0">
                                          <p:val>
                                            <p:strVal val="#ppt_y"/>
                                          </p:val>
                                        </p:tav>
                                        <p:tav tm="100000">
                                          <p:val>
                                            <p:strVal val="#ppt_y"/>
                                          </p:val>
                                        </p:tav>
                                      </p:tavLst>
                                    </p:anim>
                                  </p:childTnLst>
                                </p:cTn>
                              </p:par>
                            </p:childTnLst>
                          </p:cTn>
                        </p:par>
                        <p:par>
                          <p:cTn id="74" fill="hold">
                            <p:stCondLst>
                              <p:cond delay="1000"/>
                            </p:stCondLst>
                            <p:childTnLst>
                              <p:par>
                                <p:cTn id="75" presetID="2" presetClass="entr" presetSubtype="4"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par>
                          <p:cTn id="79" fill="hold">
                            <p:stCondLst>
                              <p:cond delay="1500"/>
                            </p:stCondLst>
                            <p:childTnLst>
                              <p:par>
                                <p:cTn id="80" presetID="2" presetClass="entr" presetSubtype="8"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500" fill="hold"/>
                                        <p:tgtEl>
                                          <p:spTgt spid="34"/>
                                        </p:tgtEl>
                                        <p:attrNameLst>
                                          <p:attrName>ppt_x</p:attrName>
                                        </p:attrNameLst>
                                      </p:cBhvr>
                                      <p:tavLst>
                                        <p:tav tm="0">
                                          <p:val>
                                            <p:strVal val="0-#ppt_w/2"/>
                                          </p:val>
                                        </p:tav>
                                        <p:tav tm="100000">
                                          <p:val>
                                            <p:strVal val="#ppt_x"/>
                                          </p:val>
                                        </p:tav>
                                      </p:tavLst>
                                    </p:anim>
                                    <p:anim calcmode="lin" valueType="num">
                                      <p:cBhvr additive="base">
                                        <p:cTn id="83" dur="500" fill="hold"/>
                                        <p:tgtEl>
                                          <p:spTgt spid="34"/>
                                        </p:tgtEl>
                                        <p:attrNameLst>
                                          <p:attrName>ppt_y</p:attrName>
                                        </p:attrNameLst>
                                      </p:cBhvr>
                                      <p:tavLst>
                                        <p:tav tm="0">
                                          <p:val>
                                            <p:strVal val="#ppt_y"/>
                                          </p:val>
                                        </p:tav>
                                        <p:tav tm="100000">
                                          <p:val>
                                            <p:strVal val="#ppt_y"/>
                                          </p:val>
                                        </p:tav>
                                      </p:tavLst>
                                    </p:anim>
                                  </p:childTnLst>
                                </p:cTn>
                              </p:par>
                            </p:childTnLst>
                          </p:cTn>
                        </p:par>
                        <p:par>
                          <p:cTn id="84" fill="hold">
                            <p:stCondLst>
                              <p:cond delay="2000"/>
                            </p:stCondLst>
                            <p:childTnLst>
                              <p:par>
                                <p:cTn id="85" presetID="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par>
                          <p:cTn id="89" fill="hold">
                            <p:stCondLst>
                              <p:cond delay="2500"/>
                            </p:stCondLst>
                            <p:childTnLst>
                              <p:par>
                                <p:cTn id="90" presetID="17" presetClass="entr" presetSubtype="10" fill="hold" nodeType="after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p:cTn id="92" dur="500" fill="hold"/>
                                        <p:tgtEl>
                                          <p:spTgt spid="36"/>
                                        </p:tgtEl>
                                        <p:attrNameLst>
                                          <p:attrName>ppt_w</p:attrName>
                                        </p:attrNameLst>
                                      </p:cBhvr>
                                      <p:tavLst>
                                        <p:tav tm="0">
                                          <p:val>
                                            <p:fltVal val="0"/>
                                          </p:val>
                                        </p:tav>
                                        <p:tav tm="100000">
                                          <p:val>
                                            <p:strVal val="#ppt_w"/>
                                          </p:val>
                                        </p:tav>
                                      </p:tavLst>
                                    </p:anim>
                                    <p:anim calcmode="lin" valueType="num">
                                      <p:cBhvr>
                                        <p:cTn id="93"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0" grpId="0"/>
      <p:bldP spid="9" grpId="0"/>
      <p:bldP spid="10" grpId="0" animBg="1" autoUpdateAnimBg="0"/>
      <p:bldP spid="21" grpId="0" autoUpdateAnimBg="0"/>
      <p:bldP spid="22" grpId="0" autoUpdateAnimBg="0"/>
      <p:bldP spid="23" grpId="0" animBg="1"/>
      <p:bldP spid="24" grpId="0" animBg="1"/>
      <p:bldP spid="25" grpId="0" animBg="1"/>
      <p:bldP spid="30" grpId="0" autoUpdateAnimBg="0"/>
      <p:bldP spid="31" grpId="0" autoUpdateAnimBg="0"/>
      <p:bldP spid="32" grpId="0" animBg="1"/>
      <p:bldP spid="33" grpId="0" animBg="1"/>
      <p:bldP spid="34" grpId="0" animBg="1"/>
      <p:bldP spid="3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55</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67" name="Text Box 5"/>
          <p:cNvSpPr txBox="1">
            <a:spLocks noChangeArrowheads="1"/>
          </p:cNvSpPr>
          <p:nvPr/>
        </p:nvSpPr>
        <p:spPr bwMode="auto">
          <a:xfrm>
            <a:off x="609600" y="1219200"/>
            <a:ext cx="8458200"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ct val="85000"/>
              </a:lnSpc>
              <a:spcBef>
                <a:spcPct val="50000"/>
              </a:spcBef>
              <a:buFont typeface="Arial" pitchFamily="34" charset="0"/>
              <a:buChar char="•"/>
            </a:pPr>
            <a:r>
              <a:rPr lang="en-US" sz="2400" b="0" dirty="0">
                <a:solidFill>
                  <a:schemeClr val="tx1"/>
                </a:solidFill>
              </a:rPr>
              <a:t>We also know that a Faculty member is designated as another Faculty member’s supervisor. </a:t>
            </a:r>
          </a:p>
        </p:txBody>
      </p:sp>
      <p:sp>
        <p:nvSpPr>
          <p:cNvPr id="9" name="Text Box 5"/>
          <p:cNvSpPr txBox="1">
            <a:spLocks noChangeArrowheads="1"/>
          </p:cNvSpPr>
          <p:nvPr/>
        </p:nvSpPr>
        <p:spPr bwMode="auto">
          <a:xfrm>
            <a:off x="609600" y="1955935"/>
            <a:ext cx="84582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ct val="85000"/>
              </a:lnSpc>
              <a:spcBef>
                <a:spcPct val="50000"/>
              </a:spcBef>
              <a:buFont typeface="Arial" pitchFamily="34" charset="0"/>
              <a:buChar char="•"/>
            </a:pPr>
            <a:r>
              <a:rPr lang="en-US" sz="2400" b="0" dirty="0">
                <a:solidFill>
                  <a:schemeClr val="tx1"/>
                </a:solidFill>
              </a:rPr>
              <a:t>Our ERD might now appear as:</a:t>
            </a:r>
          </a:p>
        </p:txBody>
      </p:sp>
      <p:sp>
        <p:nvSpPr>
          <p:cNvPr id="39" name="Text Box 4"/>
          <p:cNvSpPr txBox="1">
            <a:spLocks noChangeArrowheads="1"/>
          </p:cNvSpPr>
          <p:nvPr/>
        </p:nvSpPr>
        <p:spPr bwMode="auto">
          <a:xfrm>
            <a:off x="1066800" y="3082925"/>
            <a:ext cx="1600200" cy="40011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a:solidFill>
                  <a:schemeClr val="tx1"/>
                </a:solidFill>
              </a:rPr>
              <a:t>Department</a:t>
            </a:r>
            <a:endParaRPr lang="en-US" sz="2400" b="0" dirty="0">
              <a:solidFill>
                <a:schemeClr val="tx1"/>
              </a:solidFill>
            </a:endParaRPr>
          </a:p>
        </p:txBody>
      </p:sp>
      <p:grpSp>
        <p:nvGrpSpPr>
          <p:cNvPr id="40" name="Group 39"/>
          <p:cNvGrpSpPr/>
          <p:nvPr/>
        </p:nvGrpSpPr>
        <p:grpSpPr>
          <a:xfrm>
            <a:off x="4648200" y="3048000"/>
            <a:ext cx="1676400" cy="400050"/>
            <a:chOff x="4114800" y="3463925"/>
            <a:chExt cx="1676400" cy="400050"/>
          </a:xfrm>
        </p:grpSpPr>
        <p:sp>
          <p:nvSpPr>
            <p:cNvPr id="41" name="Text Box 12"/>
            <p:cNvSpPr txBox="1">
              <a:spLocks noChangeArrowheads="1"/>
            </p:cNvSpPr>
            <p:nvPr/>
          </p:nvSpPr>
          <p:spPr bwMode="auto">
            <a:xfrm>
              <a:off x="4572000" y="3463925"/>
              <a:ext cx="1219200" cy="40005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a:solidFill>
                    <a:schemeClr val="tx1"/>
                  </a:solidFill>
                </a:rPr>
                <a:t>Faculty</a:t>
              </a:r>
              <a:endParaRPr lang="en-US" sz="2000" b="0">
                <a:solidFill>
                  <a:schemeClr val="tx1"/>
                </a:solidFill>
              </a:endParaRPr>
            </a:p>
          </p:txBody>
        </p:sp>
        <p:sp>
          <p:nvSpPr>
            <p:cNvPr id="42" name="Line 11"/>
            <p:cNvSpPr>
              <a:spLocks noChangeShapeType="1"/>
            </p:cNvSpPr>
            <p:nvPr/>
          </p:nvSpPr>
          <p:spPr bwMode="auto">
            <a:xfrm>
              <a:off x="4114800" y="3657600"/>
              <a:ext cx="457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3" name="Group 13"/>
            <p:cNvGrpSpPr>
              <a:grpSpLocks/>
            </p:cNvGrpSpPr>
            <p:nvPr/>
          </p:nvGrpSpPr>
          <p:grpSpPr bwMode="auto">
            <a:xfrm>
              <a:off x="4419600" y="3505200"/>
              <a:ext cx="152400" cy="304800"/>
              <a:chOff x="3696" y="2784"/>
              <a:chExt cx="192" cy="288"/>
            </a:xfrm>
          </p:grpSpPr>
          <p:sp>
            <p:nvSpPr>
              <p:cNvPr id="45" name="Line 14"/>
              <p:cNvSpPr>
                <a:spLocks noChangeShapeType="1"/>
              </p:cNvSpPr>
              <p:nvPr/>
            </p:nvSpPr>
            <p:spPr bwMode="auto">
              <a:xfrm flipV="1">
                <a:off x="3744" y="2784"/>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5"/>
              <p:cNvSpPr>
                <a:spLocks noChangeShapeType="1"/>
              </p:cNvSpPr>
              <p:nvPr/>
            </p:nvSpPr>
            <p:spPr bwMode="auto">
              <a:xfrm>
                <a:off x="3744" y="292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6"/>
              <p:cNvSpPr>
                <a:spLocks noChangeShapeType="1"/>
              </p:cNvSpPr>
              <p:nvPr/>
            </p:nvSpPr>
            <p:spPr bwMode="auto">
              <a:xfrm>
                <a:off x="369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 name="Group 48"/>
          <p:cNvGrpSpPr/>
          <p:nvPr/>
        </p:nvGrpSpPr>
        <p:grpSpPr>
          <a:xfrm>
            <a:off x="2667000" y="2819400"/>
            <a:ext cx="1981200" cy="838200"/>
            <a:chOff x="2133600" y="3200400"/>
            <a:chExt cx="1981200" cy="838200"/>
          </a:xfrm>
        </p:grpSpPr>
        <p:sp>
          <p:nvSpPr>
            <p:cNvPr id="50" name="Text Box 8"/>
            <p:cNvSpPr txBox="1">
              <a:spLocks noChangeArrowheads="1"/>
            </p:cNvSpPr>
            <p:nvPr/>
          </p:nvSpPr>
          <p:spPr bwMode="auto">
            <a:xfrm>
              <a:off x="2590800" y="3427413"/>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90000"/>
                </a:lnSpc>
                <a:spcBef>
                  <a:spcPct val="50000"/>
                </a:spcBef>
              </a:pPr>
              <a:r>
                <a:rPr lang="en-US" sz="1900">
                  <a:solidFill>
                    <a:schemeClr val="tx1"/>
                  </a:solidFill>
                </a:rPr>
                <a:t>Consists of</a:t>
              </a:r>
            </a:p>
          </p:txBody>
        </p:sp>
        <p:sp>
          <p:nvSpPr>
            <p:cNvPr id="51" name="AutoShape 7"/>
            <p:cNvSpPr>
              <a:spLocks noChangeArrowheads="1"/>
            </p:cNvSpPr>
            <p:nvPr/>
          </p:nvSpPr>
          <p:spPr bwMode="auto">
            <a:xfrm>
              <a:off x="2514600" y="3200400"/>
              <a:ext cx="1600200" cy="8382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Line 9"/>
            <p:cNvSpPr>
              <a:spLocks noChangeShapeType="1"/>
            </p:cNvSpPr>
            <p:nvPr/>
          </p:nvSpPr>
          <p:spPr bwMode="auto">
            <a:xfrm>
              <a:off x="2133600" y="3652838"/>
              <a:ext cx="457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3" name="Group 17"/>
            <p:cNvGrpSpPr>
              <a:grpSpLocks/>
            </p:cNvGrpSpPr>
            <p:nvPr/>
          </p:nvGrpSpPr>
          <p:grpSpPr bwMode="auto">
            <a:xfrm>
              <a:off x="2209800" y="3454400"/>
              <a:ext cx="76200" cy="396875"/>
              <a:chOff x="1776" y="2784"/>
              <a:chExt cx="48" cy="288"/>
            </a:xfrm>
          </p:grpSpPr>
          <p:sp>
            <p:nvSpPr>
              <p:cNvPr id="54" name="Line 18"/>
              <p:cNvSpPr>
                <a:spLocks noChangeShapeType="1"/>
              </p:cNvSpPr>
              <p:nvPr/>
            </p:nvSpPr>
            <p:spPr bwMode="auto">
              <a:xfrm>
                <a:off x="177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9"/>
              <p:cNvSpPr>
                <a:spLocks noChangeShapeType="1"/>
              </p:cNvSpPr>
              <p:nvPr/>
            </p:nvSpPr>
            <p:spPr bwMode="auto">
              <a:xfrm>
                <a:off x="1824"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6" name="Group 55"/>
          <p:cNvGrpSpPr/>
          <p:nvPr/>
        </p:nvGrpSpPr>
        <p:grpSpPr>
          <a:xfrm>
            <a:off x="6934200" y="2819400"/>
            <a:ext cx="1905000" cy="990600"/>
            <a:chOff x="6400800" y="3200400"/>
            <a:chExt cx="1905000" cy="990600"/>
          </a:xfrm>
        </p:grpSpPr>
        <p:sp>
          <p:nvSpPr>
            <p:cNvPr id="57" name="AutoShape 20"/>
            <p:cNvSpPr>
              <a:spLocks noChangeArrowheads="1"/>
            </p:cNvSpPr>
            <p:nvPr/>
          </p:nvSpPr>
          <p:spPr bwMode="auto">
            <a:xfrm>
              <a:off x="6400800" y="3200400"/>
              <a:ext cx="1828800" cy="9906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Text Box 21"/>
            <p:cNvSpPr txBox="1">
              <a:spLocks noChangeArrowheads="1"/>
            </p:cNvSpPr>
            <p:nvPr/>
          </p:nvSpPr>
          <p:spPr bwMode="auto">
            <a:xfrm>
              <a:off x="6705600" y="34893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Supervises</a:t>
              </a:r>
            </a:p>
          </p:txBody>
        </p:sp>
      </p:grpSp>
      <p:sp>
        <p:nvSpPr>
          <p:cNvPr id="59" name="Line 23"/>
          <p:cNvSpPr>
            <a:spLocks noChangeShapeType="1"/>
          </p:cNvSpPr>
          <p:nvPr/>
        </p:nvSpPr>
        <p:spPr bwMode="auto">
          <a:xfrm flipV="1">
            <a:off x="5715000" y="2286000"/>
            <a:ext cx="0" cy="762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4"/>
          <p:cNvSpPr>
            <a:spLocks noChangeShapeType="1"/>
          </p:cNvSpPr>
          <p:nvPr/>
        </p:nvSpPr>
        <p:spPr bwMode="auto">
          <a:xfrm>
            <a:off x="5715000" y="2286000"/>
            <a:ext cx="2133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5"/>
          <p:cNvSpPr>
            <a:spLocks noChangeShapeType="1"/>
          </p:cNvSpPr>
          <p:nvPr/>
        </p:nvSpPr>
        <p:spPr bwMode="auto">
          <a:xfrm>
            <a:off x="7848600" y="2286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6"/>
          <p:cNvSpPr>
            <a:spLocks noChangeShapeType="1"/>
          </p:cNvSpPr>
          <p:nvPr/>
        </p:nvSpPr>
        <p:spPr bwMode="auto">
          <a:xfrm>
            <a:off x="7848600" y="3810000"/>
            <a:ext cx="0" cy="685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7"/>
          <p:cNvSpPr>
            <a:spLocks noChangeShapeType="1"/>
          </p:cNvSpPr>
          <p:nvPr/>
        </p:nvSpPr>
        <p:spPr bwMode="auto">
          <a:xfrm flipH="1">
            <a:off x="5715000" y="4495800"/>
            <a:ext cx="2133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8"/>
          <p:cNvSpPr>
            <a:spLocks noChangeShapeType="1"/>
          </p:cNvSpPr>
          <p:nvPr/>
        </p:nvSpPr>
        <p:spPr bwMode="auto">
          <a:xfrm flipV="1">
            <a:off x="5715000" y="3505200"/>
            <a:ext cx="0" cy="990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66" name="Group 60"/>
          <p:cNvGrpSpPr>
            <a:grpSpLocks/>
          </p:cNvGrpSpPr>
          <p:nvPr/>
        </p:nvGrpSpPr>
        <p:grpSpPr bwMode="auto">
          <a:xfrm>
            <a:off x="5486400" y="2667000"/>
            <a:ext cx="457200" cy="76200"/>
            <a:chOff x="3120" y="2064"/>
            <a:chExt cx="288" cy="48"/>
          </a:xfrm>
        </p:grpSpPr>
        <p:sp>
          <p:nvSpPr>
            <p:cNvPr id="68" name="Line 29"/>
            <p:cNvSpPr>
              <a:spLocks noChangeShapeType="1"/>
            </p:cNvSpPr>
            <p:nvPr/>
          </p:nvSpPr>
          <p:spPr bwMode="auto">
            <a:xfrm>
              <a:off x="3120" y="2112"/>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9" name="Line 46"/>
            <p:cNvSpPr>
              <a:spLocks noChangeShapeType="1"/>
            </p:cNvSpPr>
            <p:nvPr/>
          </p:nvSpPr>
          <p:spPr bwMode="auto">
            <a:xfrm>
              <a:off x="3120" y="2064"/>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 name="Group 61"/>
          <p:cNvGrpSpPr>
            <a:grpSpLocks/>
          </p:cNvGrpSpPr>
          <p:nvPr/>
        </p:nvGrpSpPr>
        <p:grpSpPr bwMode="auto">
          <a:xfrm>
            <a:off x="5486400" y="3505200"/>
            <a:ext cx="457200" cy="304800"/>
            <a:chOff x="3120" y="2448"/>
            <a:chExt cx="288" cy="192"/>
          </a:xfrm>
        </p:grpSpPr>
        <p:sp>
          <p:nvSpPr>
            <p:cNvPr id="71" name="Line 47"/>
            <p:cNvSpPr>
              <a:spLocks noChangeShapeType="1"/>
            </p:cNvSpPr>
            <p:nvPr/>
          </p:nvSpPr>
          <p:spPr bwMode="auto">
            <a:xfrm flipH="1">
              <a:off x="3264" y="244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 name="Line 48"/>
            <p:cNvSpPr>
              <a:spLocks noChangeShapeType="1"/>
            </p:cNvSpPr>
            <p:nvPr/>
          </p:nvSpPr>
          <p:spPr bwMode="auto">
            <a:xfrm>
              <a:off x="3120" y="244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 name="Line 49"/>
            <p:cNvSpPr>
              <a:spLocks noChangeShapeType="1"/>
            </p:cNvSpPr>
            <p:nvPr/>
          </p:nvSpPr>
          <p:spPr bwMode="auto">
            <a:xfrm>
              <a:off x="3120" y="2640"/>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4" name="Text Box 53"/>
          <p:cNvSpPr txBox="1">
            <a:spLocks noChangeArrowheads="1"/>
          </p:cNvSpPr>
          <p:nvPr/>
        </p:nvSpPr>
        <p:spPr bwMode="auto">
          <a:xfrm>
            <a:off x="1143000" y="46482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400"/>
              </a:lnSpc>
              <a:spcBef>
                <a:spcPct val="50000"/>
              </a:spcBef>
            </a:pPr>
            <a:r>
              <a:rPr lang="en-US" sz="2400" b="0" dirty="0">
                <a:solidFill>
                  <a:schemeClr val="tx1"/>
                </a:solidFill>
              </a:rPr>
              <a:t>One faculty member MUST supervise many other faculty members </a:t>
            </a:r>
          </a:p>
        </p:txBody>
      </p:sp>
      <p:sp>
        <p:nvSpPr>
          <p:cNvPr id="75" name="Line 54"/>
          <p:cNvSpPr>
            <a:spLocks noChangeShapeType="1"/>
          </p:cNvSpPr>
          <p:nvPr/>
        </p:nvSpPr>
        <p:spPr bwMode="auto">
          <a:xfrm flipH="1">
            <a:off x="990600" y="5029200"/>
            <a:ext cx="152400"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6" name="Line 55"/>
          <p:cNvSpPr>
            <a:spLocks noChangeShapeType="1"/>
          </p:cNvSpPr>
          <p:nvPr/>
        </p:nvSpPr>
        <p:spPr bwMode="auto">
          <a:xfrm flipV="1">
            <a:off x="1295400" y="38100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 name="Line 56"/>
          <p:cNvSpPr>
            <a:spLocks noChangeShapeType="1"/>
          </p:cNvSpPr>
          <p:nvPr/>
        </p:nvSpPr>
        <p:spPr bwMode="auto">
          <a:xfrm>
            <a:off x="1295400" y="3810000"/>
            <a:ext cx="3886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Text Box 62"/>
          <p:cNvSpPr txBox="1">
            <a:spLocks noChangeArrowheads="1"/>
          </p:cNvSpPr>
          <p:nvPr/>
        </p:nvSpPr>
        <p:spPr bwMode="auto">
          <a:xfrm>
            <a:off x="1143000" y="5334000"/>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400"/>
              </a:lnSpc>
              <a:spcBef>
                <a:spcPct val="50000"/>
              </a:spcBef>
            </a:pPr>
            <a:r>
              <a:rPr lang="en-US" sz="2400" b="0" dirty="0">
                <a:solidFill>
                  <a:schemeClr val="tx1"/>
                </a:solidFill>
              </a:rPr>
              <a:t>Each faculty member MUST be supervised by ONLY ONE other faculty member</a:t>
            </a:r>
          </a:p>
        </p:txBody>
      </p:sp>
      <p:sp>
        <p:nvSpPr>
          <p:cNvPr id="79" name="Line 63"/>
          <p:cNvSpPr>
            <a:spLocks noChangeShapeType="1"/>
          </p:cNvSpPr>
          <p:nvPr/>
        </p:nvSpPr>
        <p:spPr bwMode="auto">
          <a:xfrm flipH="1">
            <a:off x="838200" y="5562600"/>
            <a:ext cx="228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0" name="Line 64"/>
          <p:cNvSpPr>
            <a:spLocks noChangeShapeType="1"/>
          </p:cNvSpPr>
          <p:nvPr/>
        </p:nvSpPr>
        <p:spPr bwMode="auto">
          <a:xfrm flipV="1">
            <a:off x="838200" y="2667000"/>
            <a:ext cx="0" cy="2895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 name="Line 65"/>
          <p:cNvSpPr>
            <a:spLocks noChangeShapeType="1"/>
          </p:cNvSpPr>
          <p:nvPr/>
        </p:nvSpPr>
        <p:spPr bwMode="auto">
          <a:xfrm>
            <a:off x="838200" y="2667000"/>
            <a:ext cx="4267200" cy="0"/>
          </a:xfrm>
          <a:prstGeom prst="line">
            <a:avLst/>
          </a:prstGeom>
          <a:noFill/>
          <a:ln w="254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462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3500"/>
                            </p:stCondLst>
                            <p:childTnLst>
                              <p:par>
                                <p:cTn id="25" presetID="17" presetClass="entr" presetSubtype="4"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ppt_x</p:attrName>
                                        </p:attrNameLst>
                                      </p:cBhvr>
                                      <p:tavLst>
                                        <p:tav tm="0">
                                          <p:val>
                                            <p:strVal val="#ppt_x"/>
                                          </p:val>
                                        </p:tav>
                                        <p:tav tm="100000">
                                          <p:val>
                                            <p:strVal val="#ppt_x"/>
                                          </p:val>
                                        </p:tav>
                                      </p:tavLst>
                                    </p:anim>
                                    <p:anim calcmode="lin" valueType="num">
                                      <p:cBhvr>
                                        <p:cTn id="28" dur="500" fill="hold"/>
                                        <p:tgtEl>
                                          <p:spTgt spid="59"/>
                                        </p:tgtEl>
                                        <p:attrNameLst>
                                          <p:attrName>ppt_y</p:attrName>
                                        </p:attrNameLst>
                                      </p:cBhvr>
                                      <p:tavLst>
                                        <p:tav tm="0">
                                          <p:val>
                                            <p:strVal val="#ppt_y+#ppt_h/2"/>
                                          </p:val>
                                        </p:tav>
                                        <p:tav tm="100000">
                                          <p:val>
                                            <p:strVal val="#ppt_y"/>
                                          </p:val>
                                        </p:tav>
                                      </p:tavLst>
                                    </p:anim>
                                    <p:anim calcmode="lin" valueType="num">
                                      <p:cBhvr>
                                        <p:cTn id="29" dur="500" fill="hold"/>
                                        <p:tgtEl>
                                          <p:spTgt spid="59"/>
                                        </p:tgtEl>
                                        <p:attrNameLst>
                                          <p:attrName>ppt_w</p:attrName>
                                        </p:attrNameLst>
                                      </p:cBhvr>
                                      <p:tavLst>
                                        <p:tav tm="0">
                                          <p:val>
                                            <p:strVal val="#ppt_w"/>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childTnLst>
                                </p:cTn>
                              </p:par>
                            </p:childTnLst>
                          </p:cTn>
                        </p:par>
                        <p:par>
                          <p:cTn id="31" fill="hold">
                            <p:stCondLst>
                              <p:cond delay="4000"/>
                            </p:stCondLst>
                            <p:childTnLst>
                              <p:par>
                                <p:cTn id="32" presetID="22" presetClass="entr" presetSubtype="8"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childTnLst>
                          </p:cTn>
                        </p:par>
                        <p:par>
                          <p:cTn id="35" fill="hold">
                            <p:stCondLst>
                              <p:cond delay="4500"/>
                            </p:stCondLst>
                            <p:childTnLst>
                              <p:par>
                                <p:cTn id="36" presetID="17" presetClass="entr" presetSubtype="1"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p:cTn id="38" dur="500" fill="hold"/>
                                        <p:tgtEl>
                                          <p:spTgt spid="62"/>
                                        </p:tgtEl>
                                        <p:attrNameLst>
                                          <p:attrName>ppt_x</p:attrName>
                                        </p:attrNameLst>
                                      </p:cBhvr>
                                      <p:tavLst>
                                        <p:tav tm="0">
                                          <p:val>
                                            <p:strVal val="#ppt_x"/>
                                          </p:val>
                                        </p:tav>
                                        <p:tav tm="100000">
                                          <p:val>
                                            <p:strVal val="#ppt_x"/>
                                          </p:val>
                                        </p:tav>
                                      </p:tavLst>
                                    </p:anim>
                                    <p:anim calcmode="lin" valueType="num">
                                      <p:cBhvr>
                                        <p:cTn id="39" dur="500" fill="hold"/>
                                        <p:tgtEl>
                                          <p:spTgt spid="62"/>
                                        </p:tgtEl>
                                        <p:attrNameLst>
                                          <p:attrName>ppt_y</p:attrName>
                                        </p:attrNameLst>
                                      </p:cBhvr>
                                      <p:tavLst>
                                        <p:tav tm="0">
                                          <p:val>
                                            <p:strVal val="#ppt_y-#ppt_h/2"/>
                                          </p:val>
                                        </p:tav>
                                        <p:tav tm="100000">
                                          <p:val>
                                            <p:strVal val="#ppt_y"/>
                                          </p:val>
                                        </p:tav>
                                      </p:tavLst>
                                    </p:anim>
                                    <p:anim calcmode="lin" valueType="num">
                                      <p:cBhvr>
                                        <p:cTn id="40" dur="500" fill="hold"/>
                                        <p:tgtEl>
                                          <p:spTgt spid="62"/>
                                        </p:tgtEl>
                                        <p:attrNameLst>
                                          <p:attrName>ppt_w</p:attrName>
                                        </p:attrNameLst>
                                      </p:cBhvr>
                                      <p:tavLst>
                                        <p:tav tm="0">
                                          <p:val>
                                            <p:strVal val="#ppt_w"/>
                                          </p:val>
                                        </p:tav>
                                        <p:tav tm="100000">
                                          <p:val>
                                            <p:strVal val="#ppt_w"/>
                                          </p:val>
                                        </p:tav>
                                      </p:tavLst>
                                    </p:anim>
                                    <p:anim calcmode="lin" valueType="num">
                                      <p:cBhvr>
                                        <p:cTn id="41" dur="500" fill="hold"/>
                                        <p:tgtEl>
                                          <p:spTgt spid="62"/>
                                        </p:tgtEl>
                                        <p:attrNameLst>
                                          <p:attrName>ppt_h</p:attrName>
                                        </p:attrNameLst>
                                      </p:cBhvr>
                                      <p:tavLst>
                                        <p:tav tm="0">
                                          <p:val>
                                            <p:fltVal val="0"/>
                                          </p:val>
                                        </p:tav>
                                        <p:tav tm="100000">
                                          <p:val>
                                            <p:strVal val="#ppt_h"/>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up)">
                                      <p:cBhvr>
                                        <p:cTn id="45" dur="500"/>
                                        <p:tgtEl>
                                          <p:spTgt spid="56"/>
                                        </p:tgtEl>
                                      </p:cBhvr>
                                    </p:animEffect>
                                  </p:childTnLst>
                                </p:cTn>
                              </p:par>
                            </p:childTnLst>
                          </p:cTn>
                        </p:par>
                        <p:par>
                          <p:cTn id="46" fill="hold">
                            <p:stCondLst>
                              <p:cond delay="5500"/>
                            </p:stCondLst>
                            <p:childTnLst>
                              <p:par>
                                <p:cTn id="47" presetID="17" presetClass="entr" presetSubtype="1"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ppt_x</p:attrName>
                                        </p:attrNameLst>
                                      </p:cBhvr>
                                      <p:tavLst>
                                        <p:tav tm="0">
                                          <p:val>
                                            <p:strVal val="#ppt_x"/>
                                          </p:val>
                                        </p:tav>
                                        <p:tav tm="100000">
                                          <p:val>
                                            <p:strVal val="#ppt_x"/>
                                          </p:val>
                                        </p:tav>
                                      </p:tavLst>
                                    </p:anim>
                                    <p:anim calcmode="lin" valueType="num">
                                      <p:cBhvr>
                                        <p:cTn id="50" dur="500" fill="hold"/>
                                        <p:tgtEl>
                                          <p:spTgt spid="63"/>
                                        </p:tgtEl>
                                        <p:attrNameLst>
                                          <p:attrName>ppt_y</p:attrName>
                                        </p:attrNameLst>
                                      </p:cBhvr>
                                      <p:tavLst>
                                        <p:tav tm="0">
                                          <p:val>
                                            <p:strVal val="#ppt_y-#ppt_h/2"/>
                                          </p:val>
                                        </p:tav>
                                        <p:tav tm="100000">
                                          <p:val>
                                            <p:strVal val="#ppt_y"/>
                                          </p:val>
                                        </p:tav>
                                      </p:tavLst>
                                    </p:anim>
                                    <p:anim calcmode="lin" valueType="num">
                                      <p:cBhvr>
                                        <p:cTn id="51" dur="500" fill="hold"/>
                                        <p:tgtEl>
                                          <p:spTgt spid="63"/>
                                        </p:tgtEl>
                                        <p:attrNameLst>
                                          <p:attrName>ppt_w</p:attrName>
                                        </p:attrNameLst>
                                      </p:cBhvr>
                                      <p:tavLst>
                                        <p:tav tm="0">
                                          <p:val>
                                            <p:strVal val="#ppt_w"/>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childTnLst>
                                </p:cTn>
                              </p:par>
                            </p:childTnLst>
                          </p:cTn>
                        </p:par>
                        <p:par>
                          <p:cTn id="53" fill="hold">
                            <p:stCondLst>
                              <p:cond delay="6000"/>
                            </p:stCondLst>
                            <p:childTnLst>
                              <p:par>
                                <p:cTn id="54" presetID="17" presetClass="entr" presetSubtype="2"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ppt_x</p:attrName>
                                        </p:attrNameLst>
                                      </p:cBhvr>
                                      <p:tavLst>
                                        <p:tav tm="0">
                                          <p:val>
                                            <p:strVal val="#ppt_x+#ppt_w/2"/>
                                          </p:val>
                                        </p:tav>
                                        <p:tav tm="100000">
                                          <p:val>
                                            <p:strVal val="#ppt_x"/>
                                          </p:val>
                                        </p:tav>
                                      </p:tavLst>
                                    </p:anim>
                                    <p:anim calcmode="lin" valueType="num">
                                      <p:cBhvr>
                                        <p:cTn id="57" dur="500" fill="hold"/>
                                        <p:tgtEl>
                                          <p:spTgt spid="64"/>
                                        </p:tgtEl>
                                        <p:attrNameLst>
                                          <p:attrName>ppt_y</p:attrName>
                                        </p:attrNameLst>
                                      </p:cBhvr>
                                      <p:tavLst>
                                        <p:tav tm="0">
                                          <p:val>
                                            <p:strVal val="#ppt_y"/>
                                          </p:val>
                                        </p:tav>
                                        <p:tav tm="100000">
                                          <p:val>
                                            <p:strVal val="#ppt_y"/>
                                          </p:val>
                                        </p:tav>
                                      </p:tavLst>
                                    </p:anim>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strVal val="#ppt_h"/>
                                          </p:val>
                                        </p:tav>
                                        <p:tav tm="100000">
                                          <p:val>
                                            <p:strVal val="#ppt_h"/>
                                          </p:val>
                                        </p:tav>
                                      </p:tavLst>
                                    </p:anim>
                                  </p:childTnLst>
                                </p:cTn>
                              </p:par>
                            </p:childTnLst>
                          </p:cTn>
                        </p:par>
                        <p:par>
                          <p:cTn id="60" fill="hold">
                            <p:stCondLst>
                              <p:cond delay="6500"/>
                            </p:stCondLst>
                            <p:childTnLst>
                              <p:par>
                                <p:cTn id="61" presetID="17" presetClass="entr" presetSubtype="4"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500" fill="hold"/>
                                        <p:tgtEl>
                                          <p:spTgt spid="65"/>
                                        </p:tgtEl>
                                        <p:attrNameLst>
                                          <p:attrName>ppt_x</p:attrName>
                                        </p:attrNameLst>
                                      </p:cBhvr>
                                      <p:tavLst>
                                        <p:tav tm="0">
                                          <p:val>
                                            <p:strVal val="#ppt_x"/>
                                          </p:val>
                                        </p:tav>
                                        <p:tav tm="100000">
                                          <p:val>
                                            <p:strVal val="#ppt_x"/>
                                          </p:val>
                                        </p:tav>
                                      </p:tavLst>
                                    </p:anim>
                                    <p:anim calcmode="lin" valueType="num">
                                      <p:cBhvr>
                                        <p:cTn id="64" dur="500" fill="hold"/>
                                        <p:tgtEl>
                                          <p:spTgt spid="65"/>
                                        </p:tgtEl>
                                        <p:attrNameLst>
                                          <p:attrName>ppt_y</p:attrName>
                                        </p:attrNameLst>
                                      </p:cBhvr>
                                      <p:tavLst>
                                        <p:tav tm="0">
                                          <p:val>
                                            <p:strVal val="#ppt_y+#ppt_h/2"/>
                                          </p:val>
                                        </p:tav>
                                        <p:tav tm="100000">
                                          <p:val>
                                            <p:strVal val="#ppt_y"/>
                                          </p:val>
                                        </p:tav>
                                      </p:tavLst>
                                    </p:anim>
                                    <p:anim calcmode="lin" valueType="num">
                                      <p:cBhvr>
                                        <p:cTn id="65" dur="500" fill="hold"/>
                                        <p:tgtEl>
                                          <p:spTgt spid="65"/>
                                        </p:tgtEl>
                                        <p:attrNameLst>
                                          <p:attrName>ppt_w</p:attrName>
                                        </p:attrNameLst>
                                      </p:cBhvr>
                                      <p:tavLst>
                                        <p:tav tm="0">
                                          <p:val>
                                            <p:strVal val="#ppt_w"/>
                                          </p:val>
                                        </p:tav>
                                        <p:tav tm="100000">
                                          <p:val>
                                            <p:strVal val="#ppt_w"/>
                                          </p:val>
                                        </p:tav>
                                      </p:tavLst>
                                    </p:anim>
                                    <p:anim calcmode="lin" valueType="num">
                                      <p:cBhvr>
                                        <p:cTn id="66" dur="500" fill="hold"/>
                                        <p:tgtEl>
                                          <p:spTgt spid="65"/>
                                        </p:tgtEl>
                                        <p:attrNameLst>
                                          <p:attrName>ppt_h</p:attrName>
                                        </p:attrNameLst>
                                      </p:cBhvr>
                                      <p:tavLst>
                                        <p:tav tm="0">
                                          <p:val>
                                            <p:fltVal val="0"/>
                                          </p:val>
                                        </p:tav>
                                        <p:tav tm="100000">
                                          <p:val>
                                            <p:strVal val="#ppt_h"/>
                                          </p:val>
                                        </p:tav>
                                      </p:tavLst>
                                    </p:anim>
                                  </p:childTnLst>
                                </p:cTn>
                              </p:par>
                            </p:childTnLst>
                          </p:cTn>
                        </p:par>
                        <p:par>
                          <p:cTn id="67" fill="hold">
                            <p:stCondLst>
                              <p:cond delay="7000"/>
                            </p:stCondLst>
                            <p:childTnLst>
                              <p:par>
                                <p:cTn id="68" presetID="14" presetClass="entr" presetSubtype="10" fill="hold" grpId="0"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randombar(horizontal)">
                                      <p:cBhvr>
                                        <p:cTn id="70" dur="500"/>
                                        <p:tgtEl>
                                          <p:spTgt spid="74"/>
                                        </p:tgtEl>
                                      </p:cBhvr>
                                    </p:animEffect>
                                  </p:childTnLst>
                                </p:cTn>
                              </p:par>
                            </p:childTnLst>
                          </p:cTn>
                        </p:par>
                        <p:par>
                          <p:cTn id="71" fill="hold">
                            <p:stCondLst>
                              <p:cond delay="7500"/>
                            </p:stCondLst>
                            <p:childTnLst>
                              <p:par>
                                <p:cTn id="72" presetID="2" presetClass="entr" presetSubtype="2" fill="hold" grpId="0" nodeType="afterEffect">
                                  <p:stCondLst>
                                    <p:cond delay="0"/>
                                  </p:stCondLst>
                                  <p:childTnLst>
                                    <p:set>
                                      <p:cBhvr>
                                        <p:cTn id="73" dur="1" fill="hold">
                                          <p:stCondLst>
                                            <p:cond delay="0"/>
                                          </p:stCondLst>
                                        </p:cTn>
                                        <p:tgtEl>
                                          <p:spTgt spid="75"/>
                                        </p:tgtEl>
                                        <p:attrNameLst>
                                          <p:attrName>style.visibility</p:attrName>
                                        </p:attrNameLst>
                                      </p:cBhvr>
                                      <p:to>
                                        <p:strVal val="visible"/>
                                      </p:to>
                                    </p:set>
                                    <p:anim calcmode="lin" valueType="num">
                                      <p:cBhvr additive="base">
                                        <p:cTn id="74" dur="500" fill="hold"/>
                                        <p:tgtEl>
                                          <p:spTgt spid="75"/>
                                        </p:tgtEl>
                                        <p:attrNameLst>
                                          <p:attrName>ppt_x</p:attrName>
                                        </p:attrNameLst>
                                      </p:cBhvr>
                                      <p:tavLst>
                                        <p:tav tm="0">
                                          <p:val>
                                            <p:strVal val="1+#ppt_w/2"/>
                                          </p:val>
                                        </p:tav>
                                        <p:tav tm="100000">
                                          <p:val>
                                            <p:strVal val="#ppt_x"/>
                                          </p:val>
                                        </p:tav>
                                      </p:tavLst>
                                    </p:anim>
                                    <p:anim calcmode="lin" valueType="num">
                                      <p:cBhvr additive="base">
                                        <p:cTn id="75" dur="500" fill="hold"/>
                                        <p:tgtEl>
                                          <p:spTgt spid="75"/>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2" presetClass="entr" presetSubtype="4"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down)">
                                      <p:cBhvr>
                                        <p:cTn id="79" dur="500"/>
                                        <p:tgtEl>
                                          <p:spTgt spid="76"/>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77"/>
                                        </p:tgtEl>
                                        <p:attrNameLst>
                                          <p:attrName>style.visibility</p:attrName>
                                        </p:attrNameLst>
                                      </p:cBhvr>
                                      <p:to>
                                        <p:strVal val="visible"/>
                                      </p:to>
                                    </p:set>
                                    <p:animEffect transition="in" filter="wipe(left)">
                                      <p:cBhvr>
                                        <p:cTn id="83" dur="500"/>
                                        <p:tgtEl>
                                          <p:spTgt spid="77"/>
                                        </p:tgtEl>
                                      </p:cBhvr>
                                    </p:animEffect>
                                  </p:childTnLst>
                                </p:cTn>
                              </p:par>
                            </p:childTnLst>
                          </p:cTn>
                        </p:par>
                        <p:par>
                          <p:cTn id="84" fill="hold">
                            <p:stCondLst>
                              <p:cond delay="9000"/>
                            </p:stCondLst>
                            <p:childTnLst>
                              <p:par>
                                <p:cTn id="85" presetID="17" presetClass="entr" presetSubtype="1" fill="hold" nodeType="after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p:cTn id="87" dur="500" fill="hold"/>
                                        <p:tgtEl>
                                          <p:spTgt spid="70"/>
                                        </p:tgtEl>
                                        <p:attrNameLst>
                                          <p:attrName>ppt_x</p:attrName>
                                        </p:attrNameLst>
                                      </p:cBhvr>
                                      <p:tavLst>
                                        <p:tav tm="0">
                                          <p:val>
                                            <p:strVal val="#ppt_x"/>
                                          </p:val>
                                        </p:tav>
                                        <p:tav tm="100000">
                                          <p:val>
                                            <p:strVal val="#ppt_x"/>
                                          </p:val>
                                        </p:tav>
                                      </p:tavLst>
                                    </p:anim>
                                    <p:anim calcmode="lin" valueType="num">
                                      <p:cBhvr>
                                        <p:cTn id="88" dur="500" fill="hold"/>
                                        <p:tgtEl>
                                          <p:spTgt spid="70"/>
                                        </p:tgtEl>
                                        <p:attrNameLst>
                                          <p:attrName>ppt_y</p:attrName>
                                        </p:attrNameLst>
                                      </p:cBhvr>
                                      <p:tavLst>
                                        <p:tav tm="0">
                                          <p:val>
                                            <p:strVal val="#ppt_y-#ppt_h/2"/>
                                          </p:val>
                                        </p:tav>
                                        <p:tav tm="100000">
                                          <p:val>
                                            <p:strVal val="#ppt_y"/>
                                          </p:val>
                                        </p:tav>
                                      </p:tavLst>
                                    </p:anim>
                                    <p:anim calcmode="lin" valueType="num">
                                      <p:cBhvr>
                                        <p:cTn id="89" dur="500" fill="hold"/>
                                        <p:tgtEl>
                                          <p:spTgt spid="70"/>
                                        </p:tgtEl>
                                        <p:attrNameLst>
                                          <p:attrName>ppt_w</p:attrName>
                                        </p:attrNameLst>
                                      </p:cBhvr>
                                      <p:tavLst>
                                        <p:tav tm="0">
                                          <p:val>
                                            <p:strVal val="#ppt_w"/>
                                          </p:val>
                                        </p:tav>
                                        <p:tav tm="100000">
                                          <p:val>
                                            <p:strVal val="#ppt_w"/>
                                          </p:val>
                                        </p:tav>
                                      </p:tavLst>
                                    </p:anim>
                                    <p:anim calcmode="lin" valueType="num">
                                      <p:cBhvr>
                                        <p:cTn id="90" dur="500" fill="hold"/>
                                        <p:tgtEl>
                                          <p:spTgt spid="70"/>
                                        </p:tgtEl>
                                        <p:attrNameLst>
                                          <p:attrName>ppt_h</p:attrName>
                                        </p:attrNameLst>
                                      </p:cBhvr>
                                      <p:tavLst>
                                        <p:tav tm="0">
                                          <p:val>
                                            <p:fltVal val="0"/>
                                          </p:val>
                                        </p:tav>
                                        <p:tav tm="100000">
                                          <p:val>
                                            <p:strVal val="#ppt_h"/>
                                          </p:val>
                                        </p:tav>
                                      </p:tavLst>
                                    </p:anim>
                                  </p:childTnLst>
                                </p:cTn>
                              </p:par>
                            </p:childTnLst>
                          </p:cTn>
                        </p:par>
                        <p:par>
                          <p:cTn id="91" fill="hold">
                            <p:stCondLst>
                              <p:cond delay="9500"/>
                            </p:stCondLst>
                            <p:childTnLst>
                              <p:par>
                                <p:cTn id="92" presetID="14" presetClass="entr" presetSubtype="10" fill="hold" grpId="0"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randombar(horizontal)">
                                      <p:cBhvr>
                                        <p:cTn id="94" dur="500"/>
                                        <p:tgtEl>
                                          <p:spTgt spid="78"/>
                                        </p:tgtEl>
                                      </p:cBhvr>
                                    </p:animEffect>
                                  </p:childTnLst>
                                </p:cTn>
                              </p:par>
                            </p:childTnLst>
                          </p:cTn>
                        </p:par>
                        <p:par>
                          <p:cTn id="95" fill="hold">
                            <p:stCondLst>
                              <p:cond delay="10000"/>
                            </p:stCondLst>
                            <p:childTnLst>
                              <p:par>
                                <p:cTn id="96" presetID="22" presetClass="entr" presetSubtype="2" fill="hold" grpId="0" nodeType="after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wipe(right)">
                                      <p:cBhvr>
                                        <p:cTn id="98" dur="500"/>
                                        <p:tgtEl>
                                          <p:spTgt spid="79"/>
                                        </p:tgtEl>
                                      </p:cBhvr>
                                    </p:animEffect>
                                  </p:childTnLst>
                                </p:cTn>
                              </p:par>
                            </p:childTnLst>
                          </p:cTn>
                        </p:par>
                        <p:par>
                          <p:cTn id="99" fill="hold">
                            <p:stCondLst>
                              <p:cond delay="10500"/>
                            </p:stCondLst>
                            <p:childTnLst>
                              <p:par>
                                <p:cTn id="100" presetID="2" presetClass="entr" presetSubtype="4" fill="hold" grpId="0" nodeType="afterEffect">
                                  <p:stCondLst>
                                    <p:cond delay="0"/>
                                  </p:stCondLst>
                                  <p:childTnLst>
                                    <p:set>
                                      <p:cBhvr>
                                        <p:cTn id="101" dur="1" fill="hold">
                                          <p:stCondLst>
                                            <p:cond delay="0"/>
                                          </p:stCondLst>
                                        </p:cTn>
                                        <p:tgtEl>
                                          <p:spTgt spid="80"/>
                                        </p:tgtEl>
                                        <p:attrNameLst>
                                          <p:attrName>style.visibility</p:attrName>
                                        </p:attrNameLst>
                                      </p:cBhvr>
                                      <p:to>
                                        <p:strVal val="visible"/>
                                      </p:to>
                                    </p:set>
                                    <p:anim calcmode="lin" valueType="num">
                                      <p:cBhvr additive="base">
                                        <p:cTn id="102" dur="500" fill="hold"/>
                                        <p:tgtEl>
                                          <p:spTgt spid="80"/>
                                        </p:tgtEl>
                                        <p:attrNameLst>
                                          <p:attrName>ppt_x</p:attrName>
                                        </p:attrNameLst>
                                      </p:cBhvr>
                                      <p:tavLst>
                                        <p:tav tm="0">
                                          <p:val>
                                            <p:strVal val="#ppt_x"/>
                                          </p:val>
                                        </p:tav>
                                        <p:tav tm="100000">
                                          <p:val>
                                            <p:strVal val="#ppt_x"/>
                                          </p:val>
                                        </p:tav>
                                      </p:tavLst>
                                    </p:anim>
                                    <p:anim calcmode="lin" valueType="num">
                                      <p:cBhvr additive="base">
                                        <p:cTn id="103" dur="500" fill="hold"/>
                                        <p:tgtEl>
                                          <p:spTgt spid="80"/>
                                        </p:tgtEl>
                                        <p:attrNameLst>
                                          <p:attrName>ppt_y</p:attrName>
                                        </p:attrNameLst>
                                      </p:cBhvr>
                                      <p:tavLst>
                                        <p:tav tm="0">
                                          <p:val>
                                            <p:strVal val="1+#ppt_h/2"/>
                                          </p:val>
                                        </p:tav>
                                        <p:tav tm="100000">
                                          <p:val>
                                            <p:strVal val="#ppt_y"/>
                                          </p:val>
                                        </p:tav>
                                      </p:tavLst>
                                    </p:anim>
                                  </p:childTnLst>
                                </p:cTn>
                              </p:par>
                            </p:childTnLst>
                          </p:cTn>
                        </p:par>
                        <p:par>
                          <p:cTn id="104" fill="hold">
                            <p:stCondLst>
                              <p:cond delay="11000"/>
                            </p:stCondLst>
                            <p:childTnLst>
                              <p:par>
                                <p:cTn id="105" presetID="2" presetClass="entr" presetSubtype="8" fill="hold" grpId="0" nodeType="after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additive="base">
                                        <p:cTn id="107" dur="500" fill="hold"/>
                                        <p:tgtEl>
                                          <p:spTgt spid="81"/>
                                        </p:tgtEl>
                                        <p:attrNameLst>
                                          <p:attrName>ppt_x</p:attrName>
                                        </p:attrNameLst>
                                      </p:cBhvr>
                                      <p:tavLst>
                                        <p:tav tm="0">
                                          <p:val>
                                            <p:strVal val="0-#ppt_w/2"/>
                                          </p:val>
                                        </p:tav>
                                        <p:tav tm="100000">
                                          <p:val>
                                            <p:strVal val="#ppt_x"/>
                                          </p:val>
                                        </p:tav>
                                      </p:tavLst>
                                    </p:anim>
                                    <p:anim calcmode="lin" valueType="num">
                                      <p:cBhvr additive="base">
                                        <p:cTn id="108" dur="500" fill="hold"/>
                                        <p:tgtEl>
                                          <p:spTgt spid="81"/>
                                        </p:tgtEl>
                                        <p:attrNameLst>
                                          <p:attrName>ppt_y</p:attrName>
                                        </p:attrNameLst>
                                      </p:cBhvr>
                                      <p:tavLst>
                                        <p:tav tm="0">
                                          <p:val>
                                            <p:strVal val="#ppt_y"/>
                                          </p:val>
                                        </p:tav>
                                        <p:tav tm="100000">
                                          <p:val>
                                            <p:strVal val="#ppt_y"/>
                                          </p:val>
                                        </p:tav>
                                      </p:tavLst>
                                    </p:anim>
                                  </p:childTnLst>
                                </p:cTn>
                              </p:par>
                            </p:childTnLst>
                          </p:cTn>
                        </p:par>
                        <p:par>
                          <p:cTn id="109" fill="hold">
                            <p:stCondLst>
                              <p:cond delay="11500"/>
                            </p:stCondLst>
                            <p:childTnLst>
                              <p:par>
                                <p:cTn id="110" presetID="17" presetClass="entr" presetSubtype="10" fill="hold" nodeType="after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p:cTn id="112" dur="500" fill="hold"/>
                                        <p:tgtEl>
                                          <p:spTgt spid="66"/>
                                        </p:tgtEl>
                                        <p:attrNameLst>
                                          <p:attrName>ppt_w</p:attrName>
                                        </p:attrNameLst>
                                      </p:cBhvr>
                                      <p:tavLst>
                                        <p:tav tm="0">
                                          <p:val>
                                            <p:fltVal val="0"/>
                                          </p:val>
                                        </p:tav>
                                        <p:tav tm="100000">
                                          <p:val>
                                            <p:strVal val="#ppt_w"/>
                                          </p:val>
                                        </p:tav>
                                      </p:tavLst>
                                    </p:anim>
                                    <p:anim calcmode="lin" valueType="num">
                                      <p:cBhvr>
                                        <p:cTn id="113" dur="500" fill="hold"/>
                                        <p:tgtEl>
                                          <p:spTgt spid="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9" grpId="0"/>
      <p:bldP spid="39" grpId="0" animBg="1"/>
      <p:bldP spid="59" grpId="0" animBg="1"/>
      <p:bldP spid="61" grpId="0" animBg="1"/>
      <p:bldP spid="62" grpId="0" animBg="1"/>
      <p:bldP spid="63" grpId="0" animBg="1"/>
      <p:bldP spid="64" grpId="0" animBg="1"/>
      <p:bldP spid="65" grpId="0" animBg="1"/>
      <p:bldP spid="74" grpId="0" autoUpdateAnimBg="0"/>
      <p:bldP spid="75" grpId="0" animBg="1"/>
      <p:bldP spid="76" grpId="0" animBg="1"/>
      <p:bldP spid="77" grpId="0" animBg="1"/>
      <p:bldP spid="78" grpId="0" autoUpdateAnimBg="0"/>
      <p:bldP spid="79" grpId="0" animBg="1"/>
      <p:bldP spid="80" grpId="0" animBg="1"/>
      <p:bldP spid="8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56</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67" name="Text Box 5"/>
          <p:cNvSpPr txBox="1">
            <a:spLocks noChangeArrowheads="1"/>
          </p:cNvSpPr>
          <p:nvPr/>
        </p:nvSpPr>
        <p:spPr bwMode="auto">
          <a:xfrm>
            <a:off x="609600" y="1219200"/>
            <a:ext cx="845820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342900" indent="-342900">
              <a:lnSpc>
                <a:spcPct val="85000"/>
              </a:lnSpc>
              <a:spcBef>
                <a:spcPct val="50000"/>
              </a:spcBef>
              <a:buFont typeface="Arial" pitchFamily="34" charset="0"/>
              <a:buChar char="•"/>
            </a:pPr>
            <a:r>
              <a:rPr lang="en-US" sz="2400" b="0" dirty="0" smtClean="0">
                <a:solidFill>
                  <a:schemeClr val="tx1"/>
                </a:solidFill>
              </a:rPr>
              <a:t>We will need one additional relationship:</a:t>
            </a:r>
            <a:endParaRPr lang="en-US" sz="2400" b="0" dirty="0">
              <a:solidFill>
                <a:schemeClr val="tx1"/>
              </a:solidFill>
            </a:endParaRPr>
          </a:p>
        </p:txBody>
      </p:sp>
      <p:sp>
        <p:nvSpPr>
          <p:cNvPr id="9" name="Text Box 5"/>
          <p:cNvSpPr txBox="1">
            <a:spLocks noChangeArrowheads="1"/>
          </p:cNvSpPr>
          <p:nvPr/>
        </p:nvSpPr>
        <p:spPr bwMode="auto">
          <a:xfrm>
            <a:off x="952500" y="1676400"/>
            <a:ext cx="7124700"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0" indent="0">
              <a:lnSpc>
                <a:spcPct val="85000"/>
              </a:lnSpc>
              <a:spcBef>
                <a:spcPct val="50000"/>
              </a:spcBef>
            </a:pPr>
            <a:r>
              <a:rPr lang="en-US" sz="2200" b="0" dirty="0">
                <a:solidFill>
                  <a:schemeClr val="tx1"/>
                </a:solidFill>
              </a:rPr>
              <a:t>“The faculty member who supervises other faculty is also responsible for managing the department”</a:t>
            </a:r>
          </a:p>
        </p:txBody>
      </p:sp>
      <p:grpSp>
        <p:nvGrpSpPr>
          <p:cNvPr id="2" name="Group 1"/>
          <p:cNvGrpSpPr/>
          <p:nvPr/>
        </p:nvGrpSpPr>
        <p:grpSpPr>
          <a:xfrm>
            <a:off x="1219200" y="2438400"/>
            <a:ext cx="7772400" cy="2209800"/>
            <a:chOff x="1066800" y="2286000"/>
            <a:chExt cx="7772400" cy="2209800"/>
          </a:xfrm>
        </p:grpSpPr>
        <p:sp>
          <p:nvSpPr>
            <p:cNvPr id="39" name="Text Box 4"/>
            <p:cNvSpPr txBox="1">
              <a:spLocks noChangeArrowheads="1"/>
            </p:cNvSpPr>
            <p:nvPr/>
          </p:nvSpPr>
          <p:spPr bwMode="auto">
            <a:xfrm>
              <a:off x="1066800" y="3082925"/>
              <a:ext cx="1600200" cy="40011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a:solidFill>
                    <a:schemeClr val="tx1"/>
                  </a:solidFill>
                </a:rPr>
                <a:t>Department</a:t>
              </a:r>
              <a:endParaRPr lang="en-US" sz="2400" b="0" dirty="0">
                <a:solidFill>
                  <a:schemeClr val="tx1"/>
                </a:solidFill>
              </a:endParaRPr>
            </a:p>
          </p:txBody>
        </p:sp>
        <p:grpSp>
          <p:nvGrpSpPr>
            <p:cNvPr id="40" name="Group 39"/>
            <p:cNvGrpSpPr/>
            <p:nvPr/>
          </p:nvGrpSpPr>
          <p:grpSpPr>
            <a:xfrm>
              <a:off x="4648200" y="3048000"/>
              <a:ext cx="1676400" cy="400050"/>
              <a:chOff x="4114800" y="3463925"/>
              <a:chExt cx="1676400" cy="400050"/>
            </a:xfrm>
          </p:grpSpPr>
          <p:sp>
            <p:nvSpPr>
              <p:cNvPr id="41" name="Text Box 12"/>
              <p:cNvSpPr txBox="1">
                <a:spLocks noChangeArrowheads="1"/>
              </p:cNvSpPr>
              <p:nvPr/>
            </p:nvSpPr>
            <p:spPr bwMode="auto">
              <a:xfrm>
                <a:off x="4572000" y="3463925"/>
                <a:ext cx="1219200" cy="40005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a:solidFill>
                      <a:schemeClr val="tx1"/>
                    </a:solidFill>
                  </a:rPr>
                  <a:t>Faculty</a:t>
                </a:r>
                <a:endParaRPr lang="en-US" sz="2000" b="0">
                  <a:solidFill>
                    <a:schemeClr val="tx1"/>
                  </a:solidFill>
                </a:endParaRPr>
              </a:p>
            </p:txBody>
          </p:sp>
          <p:sp>
            <p:nvSpPr>
              <p:cNvPr id="42" name="Line 11"/>
              <p:cNvSpPr>
                <a:spLocks noChangeShapeType="1"/>
              </p:cNvSpPr>
              <p:nvPr/>
            </p:nvSpPr>
            <p:spPr bwMode="auto">
              <a:xfrm>
                <a:off x="4114800" y="3657600"/>
                <a:ext cx="457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3" name="Group 13"/>
              <p:cNvGrpSpPr>
                <a:grpSpLocks/>
              </p:cNvGrpSpPr>
              <p:nvPr/>
            </p:nvGrpSpPr>
            <p:grpSpPr bwMode="auto">
              <a:xfrm>
                <a:off x="4419600" y="3505200"/>
                <a:ext cx="152400" cy="304800"/>
                <a:chOff x="3696" y="2784"/>
                <a:chExt cx="192" cy="288"/>
              </a:xfrm>
            </p:grpSpPr>
            <p:sp>
              <p:nvSpPr>
                <p:cNvPr id="45" name="Line 14"/>
                <p:cNvSpPr>
                  <a:spLocks noChangeShapeType="1"/>
                </p:cNvSpPr>
                <p:nvPr/>
              </p:nvSpPr>
              <p:spPr bwMode="auto">
                <a:xfrm flipV="1">
                  <a:off x="3744" y="2784"/>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5"/>
                <p:cNvSpPr>
                  <a:spLocks noChangeShapeType="1"/>
                </p:cNvSpPr>
                <p:nvPr/>
              </p:nvSpPr>
              <p:spPr bwMode="auto">
                <a:xfrm>
                  <a:off x="3744" y="292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6"/>
                <p:cNvSpPr>
                  <a:spLocks noChangeShapeType="1"/>
                </p:cNvSpPr>
                <p:nvPr/>
              </p:nvSpPr>
              <p:spPr bwMode="auto">
                <a:xfrm>
                  <a:off x="369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 name="Group 48"/>
            <p:cNvGrpSpPr/>
            <p:nvPr/>
          </p:nvGrpSpPr>
          <p:grpSpPr>
            <a:xfrm>
              <a:off x="2667000" y="2819400"/>
              <a:ext cx="1981200" cy="838200"/>
              <a:chOff x="2133600" y="3200400"/>
              <a:chExt cx="1981200" cy="838200"/>
            </a:xfrm>
          </p:grpSpPr>
          <p:sp>
            <p:nvSpPr>
              <p:cNvPr id="50" name="Text Box 8"/>
              <p:cNvSpPr txBox="1">
                <a:spLocks noChangeArrowheads="1"/>
              </p:cNvSpPr>
              <p:nvPr/>
            </p:nvSpPr>
            <p:spPr bwMode="auto">
              <a:xfrm>
                <a:off x="2590800" y="3427413"/>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90000"/>
                  </a:lnSpc>
                  <a:spcBef>
                    <a:spcPct val="50000"/>
                  </a:spcBef>
                </a:pPr>
                <a:r>
                  <a:rPr lang="en-US" sz="1900">
                    <a:solidFill>
                      <a:schemeClr val="tx1"/>
                    </a:solidFill>
                  </a:rPr>
                  <a:t>Consists of</a:t>
                </a:r>
              </a:p>
            </p:txBody>
          </p:sp>
          <p:sp>
            <p:nvSpPr>
              <p:cNvPr id="51" name="AutoShape 7"/>
              <p:cNvSpPr>
                <a:spLocks noChangeArrowheads="1"/>
              </p:cNvSpPr>
              <p:nvPr/>
            </p:nvSpPr>
            <p:spPr bwMode="auto">
              <a:xfrm>
                <a:off x="2514600" y="3200400"/>
                <a:ext cx="1600200" cy="8382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Line 9"/>
              <p:cNvSpPr>
                <a:spLocks noChangeShapeType="1"/>
              </p:cNvSpPr>
              <p:nvPr/>
            </p:nvSpPr>
            <p:spPr bwMode="auto">
              <a:xfrm>
                <a:off x="2133600" y="3652838"/>
                <a:ext cx="457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3" name="Group 17"/>
              <p:cNvGrpSpPr>
                <a:grpSpLocks/>
              </p:cNvGrpSpPr>
              <p:nvPr/>
            </p:nvGrpSpPr>
            <p:grpSpPr bwMode="auto">
              <a:xfrm>
                <a:off x="2209800" y="3454400"/>
                <a:ext cx="76200" cy="396875"/>
                <a:chOff x="1776" y="2784"/>
                <a:chExt cx="48" cy="288"/>
              </a:xfrm>
            </p:grpSpPr>
            <p:sp>
              <p:nvSpPr>
                <p:cNvPr id="54" name="Line 18"/>
                <p:cNvSpPr>
                  <a:spLocks noChangeShapeType="1"/>
                </p:cNvSpPr>
                <p:nvPr/>
              </p:nvSpPr>
              <p:spPr bwMode="auto">
                <a:xfrm>
                  <a:off x="177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9"/>
                <p:cNvSpPr>
                  <a:spLocks noChangeShapeType="1"/>
                </p:cNvSpPr>
                <p:nvPr/>
              </p:nvSpPr>
              <p:spPr bwMode="auto">
                <a:xfrm>
                  <a:off x="1824"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6" name="Group 55"/>
            <p:cNvGrpSpPr/>
            <p:nvPr/>
          </p:nvGrpSpPr>
          <p:grpSpPr>
            <a:xfrm>
              <a:off x="6934200" y="2819400"/>
              <a:ext cx="1905000" cy="990600"/>
              <a:chOff x="6400800" y="3200400"/>
              <a:chExt cx="1905000" cy="990600"/>
            </a:xfrm>
          </p:grpSpPr>
          <p:sp>
            <p:nvSpPr>
              <p:cNvPr id="57" name="AutoShape 20"/>
              <p:cNvSpPr>
                <a:spLocks noChangeArrowheads="1"/>
              </p:cNvSpPr>
              <p:nvPr/>
            </p:nvSpPr>
            <p:spPr bwMode="auto">
              <a:xfrm>
                <a:off x="6400800" y="3200400"/>
                <a:ext cx="1828800" cy="9906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Text Box 21"/>
              <p:cNvSpPr txBox="1">
                <a:spLocks noChangeArrowheads="1"/>
              </p:cNvSpPr>
              <p:nvPr/>
            </p:nvSpPr>
            <p:spPr bwMode="auto">
              <a:xfrm>
                <a:off x="6705600" y="34893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000">
                    <a:solidFill>
                      <a:schemeClr val="tx1"/>
                    </a:solidFill>
                  </a:rPr>
                  <a:t>Supervises</a:t>
                </a:r>
              </a:p>
            </p:txBody>
          </p:sp>
        </p:grpSp>
        <p:sp>
          <p:nvSpPr>
            <p:cNvPr id="59" name="Line 23"/>
            <p:cNvSpPr>
              <a:spLocks noChangeShapeType="1"/>
            </p:cNvSpPr>
            <p:nvPr/>
          </p:nvSpPr>
          <p:spPr bwMode="auto">
            <a:xfrm flipV="1">
              <a:off x="5715000" y="2286000"/>
              <a:ext cx="0" cy="762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4"/>
            <p:cNvSpPr>
              <a:spLocks noChangeShapeType="1"/>
            </p:cNvSpPr>
            <p:nvPr/>
          </p:nvSpPr>
          <p:spPr bwMode="auto">
            <a:xfrm>
              <a:off x="5715000" y="2286000"/>
              <a:ext cx="2133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5"/>
            <p:cNvSpPr>
              <a:spLocks noChangeShapeType="1"/>
            </p:cNvSpPr>
            <p:nvPr/>
          </p:nvSpPr>
          <p:spPr bwMode="auto">
            <a:xfrm>
              <a:off x="7848600" y="2286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6"/>
            <p:cNvSpPr>
              <a:spLocks noChangeShapeType="1"/>
            </p:cNvSpPr>
            <p:nvPr/>
          </p:nvSpPr>
          <p:spPr bwMode="auto">
            <a:xfrm>
              <a:off x="7848600" y="3810000"/>
              <a:ext cx="0" cy="685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7"/>
            <p:cNvSpPr>
              <a:spLocks noChangeShapeType="1"/>
            </p:cNvSpPr>
            <p:nvPr/>
          </p:nvSpPr>
          <p:spPr bwMode="auto">
            <a:xfrm flipH="1">
              <a:off x="5715000" y="4495800"/>
              <a:ext cx="2133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8"/>
            <p:cNvSpPr>
              <a:spLocks noChangeShapeType="1"/>
            </p:cNvSpPr>
            <p:nvPr/>
          </p:nvSpPr>
          <p:spPr bwMode="auto">
            <a:xfrm flipV="1">
              <a:off x="5715000" y="3505200"/>
              <a:ext cx="0" cy="990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66" name="Group 60"/>
            <p:cNvGrpSpPr>
              <a:grpSpLocks/>
            </p:cNvGrpSpPr>
            <p:nvPr/>
          </p:nvGrpSpPr>
          <p:grpSpPr bwMode="auto">
            <a:xfrm>
              <a:off x="5486400" y="2667000"/>
              <a:ext cx="457200" cy="76200"/>
              <a:chOff x="3120" y="2064"/>
              <a:chExt cx="288" cy="48"/>
            </a:xfrm>
          </p:grpSpPr>
          <p:sp>
            <p:nvSpPr>
              <p:cNvPr id="68" name="Line 29"/>
              <p:cNvSpPr>
                <a:spLocks noChangeShapeType="1"/>
              </p:cNvSpPr>
              <p:nvPr/>
            </p:nvSpPr>
            <p:spPr bwMode="auto">
              <a:xfrm>
                <a:off x="3120" y="2112"/>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9" name="Line 46"/>
              <p:cNvSpPr>
                <a:spLocks noChangeShapeType="1"/>
              </p:cNvSpPr>
              <p:nvPr/>
            </p:nvSpPr>
            <p:spPr bwMode="auto">
              <a:xfrm>
                <a:off x="3120" y="2064"/>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 name="Group 61"/>
            <p:cNvGrpSpPr>
              <a:grpSpLocks/>
            </p:cNvGrpSpPr>
            <p:nvPr/>
          </p:nvGrpSpPr>
          <p:grpSpPr bwMode="auto">
            <a:xfrm>
              <a:off x="5486400" y="3505200"/>
              <a:ext cx="457200" cy="304800"/>
              <a:chOff x="3120" y="2448"/>
              <a:chExt cx="288" cy="192"/>
            </a:xfrm>
          </p:grpSpPr>
          <p:sp>
            <p:nvSpPr>
              <p:cNvPr id="71" name="Line 47"/>
              <p:cNvSpPr>
                <a:spLocks noChangeShapeType="1"/>
              </p:cNvSpPr>
              <p:nvPr/>
            </p:nvSpPr>
            <p:spPr bwMode="auto">
              <a:xfrm flipH="1">
                <a:off x="3264" y="244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 name="Line 48"/>
              <p:cNvSpPr>
                <a:spLocks noChangeShapeType="1"/>
              </p:cNvSpPr>
              <p:nvPr/>
            </p:nvSpPr>
            <p:spPr bwMode="auto">
              <a:xfrm>
                <a:off x="3120" y="244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 name="Line 49"/>
              <p:cNvSpPr>
                <a:spLocks noChangeShapeType="1"/>
              </p:cNvSpPr>
              <p:nvPr/>
            </p:nvSpPr>
            <p:spPr bwMode="auto">
              <a:xfrm>
                <a:off x="3120" y="2640"/>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75" name="Line 54"/>
          <p:cNvSpPr>
            <a:spLocks noChangeShapeType="1"/>
          </p:cNvSpPr>
          <p:nvPr/>
        </p:nvSpPr>
        <p:spPr bwMode="auto">
          <a:xfrm flipH="1">
            <a:off x="990600" y="5029200"/>
            <a:ext cx="152400"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 name="Line 47"/>
          <p:cNvSpPr>
            <a:spLocks noChangeShapeType="1"/>
          </p:cNvSpPr>
          <p:nvPr/>
        </p:nvSpPr>
        <p:spPr bwMode="auto">
          <a:xfrm>
            <a:off x="5334000" y="35814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 name="Line 48"/>
          <p:cNvSpPr>
            <a:spLocks noChangeShapeType="1"/>
          </p:cNvSpPr>
          <p:nvPr/>
        </p:nvSpPr>
        <p:spPr bwMode="auto">
          <a:xfrm flipH="1">
            <a:off x="4724400" y="4419600"/>
            <a:ext cx="60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 name="Line 49"/>
          <p:cNvSpPr>
            <a:spLocks noChangeShapeType="1"/>
          </p:cNvSpPr>
          <p:nvPr/>
        </p:nvSpPr>
        <p:spPr bwMode="auto">
          <a:xfrm flipH="1">
            <a:off x="1981200" y="4419600"/>
            <a:ext cx="129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 name="Line 50"/>
          <p:cNvSpPr>
            <a:spLocks noChangeShapeType="1"/>
          </p:cNvSpPr>
          <p:nvPr/>
        </p:nvSpPr>
        <p:spPr bwMode="auto">
          <a:xfrm flipV="1">
            <a:off x="1981200" y="35814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86" name="Group 56"/>
          <p:cNvGrpSpPr>
            <a:grpSpLocks/>
          </p:cNvGrpSpPr>
          <p:nvPr/>
        </p:nvGrpSpPr>
        <p:grpSpPr bwMode="auto">
          <a:xfrm>
            <a:off x="5105400" y="3733800"/>
            <a:ext cx="457200" cy="76200"/>
            <a:chOff x="3072" y="2832"/>
            <a:chExt cx="288" cy="48"/>
          </a:xfrm>
        </p:grpSpPr>
        <p:sp>
          <p:nvSpPr>
            <p:cNvPr id="87" name="Line 54"/>
            <p:cNvSpPr>
              <a:spLocks noChangeShapeType="1"/>
            </p:cNvSpPr>
            <p:nvPr/>
          </p:nvSpPr>
          <p:spPr bwMode="auto">
            <a:xfrm>
              <a:off x="3072" y="2832"/>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8" name="Line 55"/>
            <p:cNvSpPr>
              <a:spLocks noChangeShapeType="1"/>
            </p:cNvSpPr>
            <p:nvPr/>
          </p:nvSpPr>
          <p:spPr bwMode="auto">
            <a:xfrm>
              <a:off x="3072" y="2880"/>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9" name="Group 64"/>
          <p:cNvGrpSpPr>
            <a:grpSpLocks/>
          </p:cNvGrpSpPr>
          <p:nvPr/>
        </p:nvGrpSpPr>
        <p:grpSpPr bwMode="auto">
          <a:xfrm>
            <a:off x="1752600" y="3733800"/>
            <a:ext cx="457200" cy="304800"/>
            <a:chOff x="960" y="2832"/>
            <a:chExt cx="288" cy="192"/>
          </a:xfrm>
        </p:grpSpPr>
        <p:sp>
          <p:nvSpPr>
            <p:cNvPr id="90" name="Line 62"/>
            <p:cNvSpPr>
              <a:spLocks noChangeShapeType="1"/>
            </p:cNvSpPr>
            <p:nvPr/>
          </p:nvSpPr>
          <p:spPr bwMode="auto">
            <a:xfrm>
              <a:off x="960" y="2832"/>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1" name="Oval 63"/>
            <p:cNvSpPr>
              <a:spLocks noChangeArrowheads="1"/>
            </p:cNvSpPr>
            <p:nvPr/>
          </p:nvSpPr>
          <p:spPr bwMode="auto">
            <a:xfrm>
              <a:off x="1056" y="2880"/>
              <a:ext cx="96" cy="144"/>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2" name="Group 91"/>
          <p:cNvGrpSpPr/>
          <p:nvPr/>
        </p:nvGrpSpPr>
        <p:grpSpPr>
          <a:xfrm>
            <a:off x="3200400" y="4038600"/>
            <a:ext cx="1600200" cy="838200"/>
            <a:chOff x="2971800" y="4724400"/>
            <a:chExt cx="1600200" cy="838200"/>
          </a:xfrm>
        </p:grpSpPr>
        <p:sp>
          <p:nvSpPr>
            <p:cNvPr id="93" name="Text Box 40"/>
            <p:cNvSpPr txBox="1">
              <a:spLocks noChangeArrowheads="1"/>
            </p:cNvSpPr>
            <p:nvPr/>
          </p:nvSpPr>
          <p:spPr bwMode="auto">
            <a:xfrm>
              <a:off x="3048000" y="4951413"/>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90000"/>
                </a:lnSpc>
                <a:spcBef>
                  <a:spcPct val="50000"/>
                </a:spcBef>
              </a:pPr>
              <a:r>
                <a:rPr lang="en-US" sz="1900">
                  <a:solidFill>
                    <a:schemeClr val="tx1"/>
                  </a:solidFill>
                </a:rPr>
                <a:t> Manages</a:t>
              </a:r>
            </a:p>
          </p:txBody>
        </p:sp>
        <p:sp>
          <p:nvSpPr>
            <p:cNvPr id="94" name="AutoShape 41"/>
            <p:cNvSpPr>
              <a:spLocks noChangeArrowheads="1"/>
            </p:cNvSpPr>
            <p:nvPr/>
          </p:nvSpPr>
          <p:spPr bwMode="auto">
            <a:xfrm>
              <a:off x="2971800" y="4724400"/>
              <a:ext cx="1600200" cy="8382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5" name="Text Box 51"/>
          <p:cNvSpPr txBox="1">
            <a:spLocks noChangeArrowheads="1"/>
          </p:cNvSpPr>
          <p:nvPr/>
        </p:nvSpPr>
        <p:spPr bwMode="auto">
          <a:xfrm>
            <a:off x="685800" y="5105400"/>
            <a:ext cx="647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dirty="0">
                <a:solidFill>
                  <a:schemeClr val="tx1"/>
                </a:solidFill>
              </a:rPr>
              <a:t>Given 1 Department, how many faculty managers?</a:t>
            </a:r>
          </a:p>
        </p:txBody>
      </p:sp>
      <p:sp>
        <p:nvSpPr>
          <p:cNvPr id="96" name="Text Box 52"/>
          <p:cNvSpPr txBox="1">
            <a:spLocks noChangeArrowheads="1"/>
          </p:cNvSpPr>
          <p:nvPr/>
        </p:nvSpPr>
        <p:spPr bwMode="auto">
          <a:xfrm>
            <a:off x="6629400" y="5105400"/>
            <a:ext cx="2667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u="sng">
                <a:solidFill>
                  <a:schemeClr val="tx1"/>
                </a:solidFill>
              </a:rPr>
              <a:t>One</a:t>
            </a:r>
            <a:r>
              <a:rPr lang="en-US" sz="2200">
                <a:solidFill>
                  <a:schemeClr val="tx1"/>
                </a:solidFill>
              </a:rPr>
              <a:t> </a:t>
            </a:r>
            <a:r>
              <a:rPr lang="en-US" sz="2000">
                <a:solidFill>
                  <a:schemeClr val="tx1"/>
                </a:solidFill>
              </a:rPr>
              <a:t>(and only one)</a:t>
            </a:r>
            <a:endParaRPr lang="en-US" sz="2200" b="0">
              <a:solidFill>
                <a:schemeClr val="tx1"/>
              </a:solidFill>
            </a:endParaRPr>
          </a:p>
        </p:txBody>
      </p:sp>
      <p:sp>
        <p:nvSpPr>
          <p:cNvPr id="97" name="Text Box 57"/>
          <p:cNvSpPr txBox="1">
            <a:spLocks noChangeArrowheads="1"/>
          </p:cNvSpPr>
          <p:nvPr/>
        </p:nvSpPr>
        <p:spPr bwMode="auto">
          <a:xfrm>
            <a:off x="685800" y="5486400"/>
            <a:ext cx="7010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b="0" dirty="0">
                <a:solidFill>
                  <a:schemeClr val="tx1"/>
                </a:solidFill>
              </a:rPr>
              <a:t>Given 1 Faculty, how many Departs. does s/he manage?</a:t>
            </a:r>
          </a:p>
        </p:txBody>
      </p:sp>
      <p:sp>
        <p:nvSpPr>
          <p:cNvPr id="98" name="Text Box 58"/>
          <p:cNvSpPr txBox="1">
            <a:spLocks noChangeArrowheads="1"/>
          </p:cNvSpPr>
          <p:nvPr/>
        </p:nvSpPr>
        <p:spPr bwMode="auto">
          <a:xfrm>
            <a:off x="7162800" y="5486400"/>
            <a:ext cx="213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u="sng">
                <a:solidFill>
                  <a:schemeClr val="tx1"/>
                </a:solidFill>
              </a:rPr>
              <a:t>One</a:t>
            </a:r>
            <a:r>
              <a:rPr lang="en-US" sz="2200">
                <a:solidFill>
                  <a:schemeClr val="tx1"/>
                </a:solidFill>
              </a:rPr>
              <a:t> </a:t>
            </a:r>
            <a:r>
              <a:rPr lang="en-US" sz="2200" b="0">
                <a:solidFill>
                  <a:schemeClr val="tx1"/>
                </a:solidFill>
              </a:rPr>
              <a:t>(or none)</a:t>
            </a:r>
          </a:p>
        </p:txBody>
      </p:sp>
      <p:sp>
        <p:nvSpPr>
          <p:cNvPr id="99" name="Text Box 55"/>
          <p:cNvSpPr txBox="1">
            <a:spLocks noChangeArrowheads="1"/>
          </p:cNvSpPr>
          <p:nvPr/>
        </p:nvSpPr>
        <p:spPr bwMode="auto">
          <a:xfrm>
            <a:off x="0" y="6046113"/>
            <a:ext cx="9144000" cy="430887"/>
          </a:xfrm>
          <a:prstGeom prst="rect">
            <a:avLst/>
          </a:prstGeom>
          <a:noFill/>
          <a:ln w="12700">
            <a:noFill/>
            <a:miter lim="800000"/>
            <a:headEnd type="none" w="sm" len="sm"/>
            <a:tailEnd type="none" w="sm" len="sm"/>
          </a:ln>
          <a:effectLst/>
        </p:spPr>
        <p:txBody>
          <a:bodyPr wrap="square">
            <a:spAutoFit/>
          </a:bodyPr>
          <a:lstStyle/>
          <a:p>
            <a:pPr algn="ctr">
              <a:spcBef>
                <a:spcPct val="50000"/>
              </a:spcBef>
              <a:defRPr/>
            </a:pPr>
            <a:r>
              <a:rPr lang="en-US" sz="2200" i="1" dirty="0" smtClean="0">
                <a:solidFill>
                  <a:srgbClr val="C00000"/>
                </a:solidFill>
                <a:effectLst>
                  <a:outerShdw blurRad="38100" dist="38100" dir="2700000" algn="tl">
                    <a:srgbClr val="5F5F5F"/>
                  </a:outerShdw>
                </a:effectLst>
              </a:rPr>
              <a:t>How would the tables in this relationship look like?</a:t>
            </a:r>
            <a:endParaRPr lang="en-US" sz="2200" i="1" dirty="0">
              <a:solidFill>
                <a:srgbClr val="C00000"/>
              </a:solidFill>
              <a:effectLst>
                <a:outerShdw blurRad="38100" dist="38100" dir="2700000" algn="tl">
                  <a:srgbClr val="5F5F5F"/>
                </a:outerShdw>
              </a:effectLst>
            </a:endParaRPr>
          </a:p>
        </p:txBody>
      </p:sp>
    </p:spTree>
    <p:extLst>
      <p:ext uri="{BB962C8B-B14F-4D97-AF65-F5344CB8AC3E}">
        <p14:creationId xmlns:p14="http://schemas.microsoft.com/office/powerpoint/2010/main" val="251584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2500"/>
                            </p:stCondLst>
                            <p:childTnLst>
                              <p:par>
                                <p:cTn id="17" presetID="2" presetClass="entr" presetSubtype="2"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1+#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1"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fill="hold"/>
                                        <p:tgtEl>
                                          <p:spTgt spid="60"/>
                                        </p:tgtEl>
                                        <p:attrNameLst>
                                          <p:attrName>ppt_x</p:attrName>
                                        </p:attrNameLst>
                                      </p:cBhvr>
                                      <p:tavLst>
                                        <p:tav tm="0">
                                          <p:val>
                                            <p:strVal val="#ppt_x"/>
                                          </p:val>
                                        </p:tav>
                                        <p:tav tm="100000">
                                          <p:val>
                                            <p:strVal val="#ppt_x"/>
                                          </p:val>
                                        </p:tav>
                                      </p:tavLst>
                                    </p:anim>
                                    <p:anim calcmode="lin" valueType="num">
                                      <p:cBhvr additive="base">
                                        <p:cTn id="25" dur="500" fill="hold"/>
                                        <p:tgtEl>
                                          <p:spTgt spid="60"/>
                                        </p:tgtEl>
                                        <p:attrNameLst>
                                          <p:attrName>ppt_y</p:attrName>
                                        </p:attrNameLst>
                                      </p:cBhvr>
                                      <p:tavLst>
                                        <p:tav tm="0">
                                          <p:val>
                                            <p:strVal val="0-#ppt_h/2"/>
                                          </p:val>
                                        </p:tav>
                                        <p:tav tm="100000">
                                          <p:val>
                                            <p:strVal val="#ppt_y"/>
                                          </p:val>
                                        </p:tav>
                                      </p:tavLst>
                                    </p:anim>
                                  </p:childTnLst>
                                </p:cTn>
                              </p:par>
                            </p:childTnLst>
                          </p:cTn>
                        </p:par>
                        <p:par>
                          <p:cTn id="26" fill="hold">
                            <p:stCondLst>
                              <p:cond delay="3500"/>
                            </p:stCondLst>
                            <p:childTnLst>
                              <p:par>
                                <p:cTn id="27" presetID="2" presetClass="entr" presetSubtype="2" fill="hold" grpId="0" nodeType="after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1+#ppt_w/2"/>
                                          </p:val>
                                        </p:tav>
                                        <p:tav tm="100000">
                                          <p:val>
                                            <p:strVal val="#ppt_x"/>
                                          </p:val>
                                        </p:tav>
                                      </p:tavLst>
                                    </p:anim>
                                    <p:anim calcmode="lin" valueType="num">
                                      <p:cBhvr additive="base">
                                        <p:cTn id="30" dur="500" fill="hold"/>
                                        <p:tgtEl>
                                          <p:spTgt spid="82"/>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2" presetClass="entr" presetSubtype="4"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down)">
                                      <p:cBhvr>
                                        <p:cTn id="34" dur="500"/>
                                        <p:tgtEl>
                                          <p:spTgt spid="92"/>
                                        </p:tgtEl>
                                      </p:cBhvr>
                                    </p:animEffect>
                                  </p:childTnLst>
                                </p:cTn>
                              </p:par>
                            </p:childTnLst>
                          </p:cTn>
                        </p:par>
                        <p:par>
                          <p:cTn id="35" fill="hold">
                            <p:stCondLst>
                              <p:cond delay="4500"/>
                            </p:stCondLst>
                            <p:childTnLst>
                              <p:par>
                                <p:cTn id="36" presetID="2" presetClass="entr" presetSubtype="2"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additive="base">
                                        <p:cTn id="38" dur="500" fill="hold"/>
                                        <p:tgtEl>
                                          <p:spTgt spid="84"/>
                                        </p:tgtEl>
                                        <p:attrNameLst>
                                          <p:attrName>ppt_x</p:attrName>
                                        </p:attrNameLst>
                                      </p:cBhvr>
                                      <p:tavLst>
                                        <p:tav tm="0">
                                          <p:val>
                                            <p:strVal val="1+#ppt_w/2"/>
                                          </p:val>
                                        </p:tav>
                                        <p:tav tm="100000">
                                          <p:val>
                                            <p:strVal val="#ppt_x"/>
                                          </p:val>
                                        </p:tav>
                                      </p:tavLst>
                                    </p:anim>
                                    <p:anim calcmode="lin" valueType="num">
                                      <p:cBhvr additive="base">
                                        <p:cTn id="39" dur="500" fill="hold"/>
                                        <p:tgtEl>
                                          <p:spTgt spid="84"/>
                                        </p:tgtEl>
                                        <p:attrNameLst>
                                          <p:attrName>ppt_y</p:attrName>
                                        </p:attrNameLst>
                                      </p:cBhvr>
                                      <p:tavLst>
                                        <p:tav tm="0">
                                          <p:val>
                                            <p:strVal val="#ppt_y"/>
                                          </p:val>
                                        </p:tav>
                                        <p:tav tm="100000">
                                          <p:val>
                                            <p:strVal val="#ppt_y"/>
                                          </p:val>
                                        </p:tav>
                                      </p:tavLst>
                                    </p:anim>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fill="hold"/>
                                        <p:tgtEl>
                                          <p:spTgt spid="85"/>
                                        </p:tgtEl>
                                        <p:attrNameLst>
                                          <p:attrName>ppt_x</p:attrName>
                                        </p:attrNameLst>
                                      </p:cBhvr>
                                      <p:tavLst>
                                        <p:tav tm="0">
                                          <p:val>
                                            <p:strVal val="#ppt_x"/>
                                          </p:val>
                                        </p:tav>
                                        <p:tav tm="100000">
                                          <p:val>
                                            <p:strVal val="#ppt_x"/>
                                          </p:val>
                                        </p:tav>
                                      </p:tavLst>
                                    </p:anim>
                                    <p:anim calcmode="lin" valueType="num">
                                      <p:cBhvr additive="base">
                                        <p:cTn id="4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randombar(horizontal)">
                                      <p:cBhvr>
                                        <p:cTn id="49" dur="500"/>
                                        <p:tgtEl>
                                          <p:spTgt spid="95"/>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checkerboard(across)">
                                      <p:cBhvr>
                                        <p:cTn id="54" dur="500"/>
                                        <p:tgtEl>
                                          <p:spTgt spid="96"/>
                                        </p:tgtEl>
                                      </p:cBhvr>
                                    </p:animEffect>
                                  </p:childTnLst>
                                </p:cTn>
                              </p:par>
                            </p:childTnLst>
                          </p:cTn>
                        </p:par>
                        <p:par>
                          <p:cTn id="55" fill="hold">
                            <p:stCondLst>
                              <p:cond delay="500"/>
                            </p:stCondLst>
                            <p:childTnLst>
                              <p:par>
                                <p:cTn id="56" presetID="17" presetClass="entr" presetSubtype="10" fill="hold" nodeType="afterEffect">
                                  <p:stCondLst>
                                    <p:cond delay="0"/>
                                  </p:stCondLst>
                                  <p:childTnLst>
                                    <p:set>
                                      <p:cBhvr>
                                        <p:cTn id="57" dur="1" fill="hold">
                                          <p:stCondLst>
                                            <p:cond delay="0"/>
                                          </p:stCondLst>
                                        </p:cTn>
                                        <p:tgtEl>
                                          <p:spTgt spid="86"/>
                                        </p:tgtEl>
                                        <p:attrNameLst>
                                          <p:attrName>style.visibility</p:attrName>
                                        </p:attrNameLst>
                                      </p:cBhvr>
                                      <p:to>
                                        <p:strVal val="visible"/>
                                      </p:to>
                                    </p:set>
                                    <p:anim calcmode="lin" valueType="num">
                                      <p:cBhvr>
                                        <p:cTn id="58" dur="500" fill="hold"/>
                                        <p:tgtEl>
                                          <p:spTgt spid="86"/>
                                        </p:tgtEl>
                                        <p:attrNameLst>
                                          <p:attrName>ppt_w</p:attrName>
                                        </p:attrNameLst>
                                      </p:cBhvr>
                                      <p:tavLst>
                                        <p:tav tm="0">
                                          <p:val>
                                            <p:fltVal val="0"/>
                                          </p:val>
                                        </p:tav>
                                        <p:tav tm="100000">
                                          <p:val>
                                            <p:strVal val="#ppt_w"/>
                                          </p:val>
                                        </p:tav>
                                      </p:tavLst>
                                    </p:anim>
                                    <p:anim calcmode="lin" valueType="num">
                                      <p:cBhvr>
                                        <p:cTn id="59"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97"/>
                                        </p:tgtEl>
                                        <p:attrNameLst>
                                          <p:attrName>style.visibility</p:attrName>
                                        </p:attrNameLst>
                                      </p:cBhvr>
                                      <p:to>
                                        <p:strVal val="visible"/>
                                      </p:to>
                                    </p:set>
                                    <p:animEffect transition="in" filter="randombar(horizontal)">
                                      <p:cBhvr>
                                        <p:cTn id="64" dur="500"/>
                                        <p:tgtEl>
                                          <p:spTgt spid="97"/>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checkerboard(across)">
                                      <p:cBhvr>
                                        <p:cTn id="69" dur="500"/>
                                        <p:tgtEl>
                                          <p:spTgt spid="98"/>
                                        </p:tgtEl>
                                      </p:cBhvr>
                                    </p:animEffect>
                                  </p:childTnLst>
                                </p:cTn>
                              </p:par>
                            </p:childTnLst>
                          </p:cTn>
                        </p:par>
                        <p:par>
                          <p:cTn id="70" fill="hold">
                            <p:stCondLst>
                              <p:cond delay="500"/>
                            </p:stCondLst>
                            <p:childTnLst>
                              <p:par>
                                <p:cTn id="71" presetID="17" presetClass="entr" presetSubtype="10"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strVal val="#ppt_h"/>
                                          </p:val>
                                        </p:tav>
                                        <p:tav tm="100000">
                                          <p:val>
                                            <p:strVal val="#ppt_h"/>
                                          </p:val>
                                        </p:tav>
                                      </p:tavLst>
                                    </p:anim>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wipe(left)">
                                      <p:cBhvr>
                                        <p:cTn id="78" dur="3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9" grpId="0"/>
      <p:bldP spid="75" grpId="0" animBg="1"/>
      <p:bldP spid="60" grpId="0" animBg="1"/>
      <p:bldP spid="82" grpId="0" animBg="1"/>
      <p:bldP spid="84" grpId="0" animBg="1"/>
      <p:bldP spid="85" grpId="0" animBg="1"/>
      <p:bldP spid="95" grpId="0" autoUpdateAnimBg="0"/>
      <p:bldP spid="96" grpId="0" autoUpdateAnimBg="0"/>
      <p:bldP spid="97" grpId="0" autoUpdateAnimBg="0"/>
      <p:bldP spid="98" grpId="0" autoUpdateAnimBg="0"/>
      <p:bldP spid="9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35800" y="247650"/>
            <a:ext cx="1905000" cy="457200"/>
          </a:xfrm>
        </p:spPr>
        <p:txBody>
          <a:bodyPr/>
          <a:lstStyle/>
          <a:p>
            <a:fld id="{8AC56D48-9345-4BDE-BA0B-FB696AD706A2}" type="slidenum">
              <a:rPr lang="en-US" smtClean="0"/>
              <a:t>57</a:t>
            </a:fld>
            <a:endParaRPr lang="en-US"/>
          </a:p>
        </p:txBody>
      </p:sp>
      <p:sp>
        <p:nvSpPr>
          <p:cNvPr id="44"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solidFill>
                  <a:schemeClr val="tx1"/>
                </a:solidFill>
              </a:rPr>
              <a:t>CIS 5365                            Entity Relationship Diagrams</a:t>
            </a:r>
            <a:endParaRPr lang="en-US" dirty="0">
              <a:solidFill>
                <a:schemeClr val="tx1"/>
              </a:solidFill>
            </a:endParaRPr>
          </a:p>
        </p:txBody>
      </p:sp>
      <p:sp>
        <p:nvSpPr>
          <p:cNvPr id="46" name="Text Box 3"/>
          <p:cNvSpPr txBox="1">
            <a:spLocks noChangeArrowheads="1"/>
          </p:cNvSpPr>
          <p:nvPr/>
        </p:nvSpPr>
        <p:spPr bwMode="auto">
          <a:xfrm>
            <a:off x="609600" y="6858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dirty="0" smtClean="0">
                <a:solidFill>
                  <a:srgbClr val="C00000"/>
                </a:solidFill>
                <a:sym typeface="Symbol" pitchFamily="18" charset="2"/>
              </a:rPr>
              <a:t>Another Relationship</a:t>
            </a:r>
            <a:endParaRPr lang="en-US" dirty="0">
              <a:solidFill>
                <a:srgbClr val="C00000"/>
              </a:solidFill>
            </a:endParaRPr>
          </a:p>
        </p:txBody>
      </p:sp>
      <p:sp>
        <p:nvSpPr>
          <p:cNvPr id="75" name="Line 54"/>
          <p:cNvSpPr>
            <a:spLocks noChangeShapeType="1"/>
          </p:cNvSpPr>
          <p:nvPr/>
        </p:nvSpPr>
        <p:spPr bwMode="auto">
          <a:xfrm flipH="1">
            <a:off x="990600" y="5029200"/>
            <a:ext cx="152400" cy="0"/>
          </a:xfrm>
          <a:prstGeom prst="line">
            <a:avLst/>
          </a:prstGeom>
          <a:noFill/>
          <a:ln w="25400">
            <a:solidFill>
              <a:srgbClr val="FFFF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2"/>
          <p:cNvGrpSpPr/>
          <p:nvPr/>
        </p:nvGrpSpPr>
        <p:grpSpPr>
          <a:xfrm>
            <a:off x="1219200" y="792162"/>
            <a:ext cx="7391400" cy="2027238"/>
            <a:chOff x="1219200" y="2438400"/>
            <a:chExt cx="7772400" cy="2438400"/>
          </a:xfrm>
        </p:grpSpPr>
        <p:grpSp>
          <p:nvGrpSpPr>
            <p:cNvPr id="2" name="Group 1"/>
            <p:cNvGrpSpPr/>
            <p:nvPr/>
          </p:nvGrpSpPr>
          <p:grpSpPr>
            <a:xfrm>
              <a:off x="1219200" y="2438400"/>
              <a:ext cx="7772400" cy="2209800"/>
              <a:chOff x="1066800" y="2286000"/>
              <a:chExt cx="7772400" cy="2209800"/>
            </a:xfrm>
          </p:grpSpPr>
          <p:sp>
            <p:nvSpPr>
              <p:cNvPr id="39" name="Text Box 4"/>
              <p:cNvSpPr txBox="1">
                <a:spLocks noChangeArrowheads="1"/>
              </p:cNvSpPr>
              <p:nvPr/>
            </p:nvSpPr>
            <p:spPr bwMode="auto">
              <a:xfrm>
                <a:off x="1066800" y="3082925"/>
                <a:ext cx="1600200" cy="413178"/>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t">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1800" dirty="0">
                    <a:solidFill>
                      <a:schemeClr val="tx1"/>
                    </a:solidFill>
                  </a:rPr>
                  <a:t>Department</a:t>
                </a:r>
                <a:endParaRPr lang="en-US" sz="1800" b="0" dirty="0">
                  <a:solidFill>
                    <a:schemeClr val="tx1"/>
                  </a:solidFill>
                </a:endParaRPr>
              </a:p>
            </p:txBody>
          </p:sp>
          <p:grpSp>
            <p:nvGrpSpPr>
              <p:cNvPr id="40" name="Group 39"/>
              <p:cNvGrpSpPr/>
              <p:nvPr/>
            </p:nvGrpSpPr>
            <p:grpSpPr>
              <a:xfrm>
                <a:off x="4648200" y="3048000"/>
                <a:ext cx="1676400" cy="369332"/>
                <a:chOff x="4114800" y="3463925"/>
                <a:chExt cx="1676400" cy="369332"/>
              </a:xfrm>
            </p:grpSpPr>
            <p:sp>
              <p:nvSpPr>
                <p:cNvPr id="41" name="Text Box 12"/>
                <p:cNvSpPr txBox="1">
                  <a:spLocks noChangeArrowheads="1"/>
                </p:cNvSpPr>
                <p:nvPr/>
              </p:nvSpPr>
              <p:spPr bwMode="auto">
                <a:xfrm>
                  <a:off x="4572000" y="3463925"/>
                  <a:ext cx="1219200" cy="369332"/>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1800" dirty="0">
                      <a:solidFill>
                        <a:schemeClr val="tx1"/>
                      </a:solidFill>
                    </a:rPr>
                    <a:t>Faculty</a:t>
                  </a:r>
                  <a:endParaRPr lang="en-US" sz="1800" b="0" dirty="0">
                    <a:solidFill>
                      <a:schemeClr val="tx1"/>
                    </a:solidFill>
                  </a:endParaRPr>
                </a:p>
              </p:txBody>
            </p:sp>
            <p:sp>
              <p:nvSpPr>
                <p:cNvPr id="42" name="Line 11"/>
                <p:cNvSpPr>
                  <a:spLocks noChangeShapeType="1"/>
                </p:cNvSpPr>
                <p:nvPr/>
              </p:nvSpPr>
              <p:spPr bwMode="auto">
                <a:xfrm>
                  <a:off x="4114800" y="3657600"/>
                  <a:ext cx="457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3" name="Group 13"/>
                <p:cNvGrpSpPr>
                  <a:grpSpLocks/>
                </p:cNvGrpSpPr>
                <p:nvPr/>
              </p:nvGrpSpPr>
              <p:grpSpPr bwMode="auto">
                <a:xfrm>
                  <a:off x="4419600" y="3505200"/>
                  <a:ext cx="152400" cy="304800"/>
                  <a:chOff x="3696" y="2784"/>
                  <a:chExt cx="192" cy="288"/>
                </a:xfrm>
              </p:grpSpPr>
              <p:sp>
                <p:nvSpPr>
                  <p:cNvPr id="45" name="Line 14"/>
                  <p:cNvSpPr>
                    <a:spLocks noChangeShapeType="1"/>
                  </p:cNvSpPr>
                  <p:nvPr/>
                </p:nvSpPr>
                <p:spPr bwMode="auto">
                  <a:xfrm flipV="1">
                    <a:off x="3744" y="2784"/>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 name="Line 15"/>
                  <p:cNvSpPr>
                    <a:spLocks noChangeShapeType="1"/>
                  </p:cNvSpPr>
                  <p:nvPr/>
                </p:nvSpPr>
                <p:spPr bwMode="auto">
                  <a:xfrm>
                    <a:off x="3744" y="292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 name="Line 16"/>
                  <p:cNvSpPr>
                    <a:spLocks noChangeShapeType="1"/>
                  </p:cNvSpPr>
                  <p:nvPr/>
                </p:nvSpPr>
                <p:spPr bwMode="auto">
                  <a:xfrm>
                    <a:off x="369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9" name="Group 48"/>
              <p:cNvGrpSpPr/>
              <p:nvPr/>
            </p:nvGrpSpPr>
            <p:grpSpPr>
              <a:xfrm>
                <a:off x="2667000" y="2819400"/>
                <a:ext cx="1981200" cy="838200"/>
                <a:chOff x="2133600" y="3200400"/>
                <a:chExt cx="1981200" cy="838200"/>
              </a:xfrm>
            </p:grpSpPr>
            <p:sp>
              <p:nvSpPr>
                <p:cNvPr id="50" name="Text Box 8"/>
                <p:cNvSpPr txBox="1">
                  <a:spLocks noChangeArrowheads="1"/>
                </p:cNvSpPr>
                <p:nvPr/>
              </p:nvSpPr>
              <p:spPr bwMode="auto">
                <a:xfrm>
                  <a:off x="2590800" y="3427413"/>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90000"/>
                    </a:lnSpc>
                    <a:spcBef>
                      <a:spcPct val="50000"/>
                    </a:spcBef>
                  </a:pPr>
                  <a:r>
                    <a:rPr lang="en-US" sz="1800" dirty="0">
                      <a:solidFill>
                        <a:schemeClr val="tx1"/>
                      </a:solidFill>
                    </a:rPr>
                    <a:t>Consists of</a:t>
                  </a:r>
                </a:p>
              </p:txBody>
            </p:sp>
            <p:sp>
              <p:nvSpPr>
                <p:cNvPr id="51" name="AutoShape 7"/>
                <p:cNvSpPr>
                  <a:spLocks noChangeArrowheads="1"/>
                </p:cNvSpPr>
                <p:nvPr/>
              </p:nvSpPr>
              <p:spPr bwMode="auto">
                <a:xfrm>
                  <a:off x="2514600" y="3200400"/>
                  <a:ext cx="1600200" cy="8382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Line 9"/>
                <p:cNvSpPr>
                  <a:spLocks noChangeShapeType="1"/>
                </p:cNvSpPr>
                <p:nvPr/>
              </p:nvSpPr>
              <p:spPr bwMode="auto">
                <a:xfrm>
                  <a:off x="2133600" y="3652838"/>
                  <a:ext cx="457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3" name="Group 17"/>
                <p:cNvGrpSpPr>
                  <a:grpSpLocks/>
                </p:cNvGrpSpPr>
                <p:nvPr/>
              </p:nvGrpSpPr>
              <p:grpSpPr bwMode="auto">
                <a:xfrm>
                  <a:off x="2209800" y="3454400"/>
                  <a:ext cx="76200" cy="396875"/>
                  <a:chOff x="1776" y="2784"/>
                  <a:chExt cx="48" cy="288"/>
                </a:xfrm>
              </p:grpSpPr>
              <p:sp>
                <p:nvSpPr>
                  <p:cNvPr id="54" name="Line 18"/>
                  <p:cNvSpPr>
                    <a:spLocks noChangeShapeType="1"/>
                  </p:cNvSpPr>
                  <p:nvPr/>
                </p:nvSpPr>
                <p:spPr bwMode="auto">
                  <a:xfrm>
                    <a:off x="1776"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 name="Line 19"/>
                  <p:cNvSpPr>
                    <a:spLocks noChangeShapeType="1"/>
                  </p:cNvSpPr>
                  <p:nvPr/>
                </p:nvSpPr>
                <p:spPr bwMode="auto">
                  <a:xfrm>
                    <a:off x="1824" y="2784"/>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6" name="Group 55"/>
              <p:cNvGrpSpPr/>
              <p:nvPr/>
            </p:nvGrpSpPr>
            <p:grpSpPr>
              <a:xfrm>
                <a:off x="6934200" y="2819400"/>
                <a:ext cx="1905000" cy="990600"/>
                <a:chOff x="6400800" y="3200400"/>
                <a:chExt cx="1905000" cy="990600"/>
              </a:xfrm>
            </p:grpSpPr>
            <p:sp>
              <p:nvSpPr>
                <p:cNvPr id="57" name="AutoShape 20"/>
                <p:cNvSpPr>
                  <a:spLocks noChangeArrowheads="1"/>
                </p:cNvSpPr>
                <p:nvPr/>
              </p:nvSpPr>
              <p:spPr bwMode="auto">
                <a:xfrm>
                  <a:off x="6400800" y="3200400"/>
                  <a:ext cx="1828800" cy="9906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Text Box 21"/>
                <p:cNvSpPr txBox="1">
                  <a:spLocks noChangeArrowheads="1"/>
                </p:cNvSpPr>
                <p:nvPr/>
              </p:nvSpPr>
              <p:spPr bwMode="auto">
                <a:xfrm>
                  <a:off x="6705600" y="3489325"/>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1800" dirty="0">
                      <a:solidFill>
                        <a:schemeClr val="tx1"/>
                      </a:solidFill>
                    </a:rPr>
                    <a:t>Supervises</a:t>
                  </a:r>
                </a:p>
              </p:txBody>
            </p:sp>
          </p:grpSp>
          <p:sp>
            <p:nvSpPr>
              <p:cNvPr id="59" name="Line 23"/>
              <p:cNvSpPr>
                <a:spLocks noChangeShapeType="1"/>
              </p:cNvSpPr>
              <p:nvPr/>
            </p:nvSpPr>
            <p:spPr bwMode="auto">
              <a:xfrm flipV="1">
                <a:off x="5715000" y="2286000"/>
                <a:ext cx="0" cy="762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1" name="Line 24"/>
              <p:cNvSpPr>
                <a:spLocks noChangeShapeType="1"/>
              </p:cNvSpPr>
              <p:nvPr/>
            </p:nvSpPr>
            <p:spPr bwMode="auto">
              <a:xfrm>
                <a:off x="5715000" y="2286000"/>
                <a:ext cx="2133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 name="Line 25"/>
              <p:cNvSpPr>
                <a:spLocks noChangeShapeType="1"/>
              </p:cNvSpPr>
              <p:nvPr/>
            </p:nvSpPr>
            <p:spPr bwMode="auto">
              <a:xfrm>
                <a:off x="7848600" y="2286000"/>
                <a:ext cx="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3" name="Line 26"/>
              <p:cNvSpPr>
                <a:spLocks noChangeShapeType="1"/>
              </p:cNvSpPr>
              <p:nvPr/>
            </p:nvSpPr>
            <p:spPr bwMode="auto">
              <a:xfrm>
                <a:off x="7848600" y="3810000"/>
                <a:ext cx="0" cy="685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7"/>
              <p:cNvSpPr>
                <a:spLocks noChangeShapeType="1"/>
              </p:cNvSpPr>
              <p:nvPr/>
            </p:nvSpPr>
            <p:spPr bwMode="auto">
              <a:xfrm flipH="1">
                <a:off x="5715000" y="4495800"/>
                <a:ext cx="2133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5" name="Line 28"/>
              <p:cNvSpPr>
                <a:spLocks noChangeShapeType="1"/>
              </p:cNvSpPr>
              <p:nvPr/>
            </p:nvSpPr>
            <p:spPr bwMode="auto">
              <a:xfrm flipV="1">
                <a:off x="5715000" y="3505200"/>
                <a:ext cx="0" cy="990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66" name="Group 60"/>
              <p:cNvGrpSpPr>
                <a:grpSpLocks/>
              </p:cNvGrpSpPr>
              <p:nvPr/>
            </p:nvGrpSpPr>
            <p:grpSpPr bwMode="auto">
              <a:xfrm>
                <a:off x="5486400" y="2667000"/>
                <a:ext cx="457200" cy="76200"/>
                <a:chOff x="3120" y="2064"/>
                <a:chExt cx="288" cy="48"/>
              </a:xfrm>
            </p:grpSpPr>
            <p:sp>
              <p:nvSpPr>
                <p:cNvPr id="68" name="Line 29"/>
                <p:cNvSpPr>
                  <a:spLocks noChangeShapeType="1"/>
                </p:cNvSpPr>
                <p:nvPr/>
              </p:nvSpPr>
              <p:spPr bwMode="auto">
                <a:xfrm>
                  <a:off x="3120" y="2112"/>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9" name="Line 46"/>
                <p:cNvSpPr>
                  <a:spLocks noChangeShapeType="1"/>
                </p:cNvSpPr>
                <p:nvPr/>
              </p:nvSpPr>
              <p:spPr bwMode="auto">
                <a:xfrm>
                  <a:off x="3120" y="2064"/>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0" name="Group 61"/>
              <p:cNvGrpSpPr>
                <a:grpSpLocks/>
              </p:cNvGrpSpPr>
              <p:nvPr/>
            </p:nvGrpSpPr>
            <p:grpSpPr bwMode="auto">
              <a:xfrm>
                <a:off x="5486400" y="3505200"/>
                <a:ext cx="457200" cy="304800"/>
                <a:chOff x="3120" y="2448"/>
                <a:chExt cx="288" cy="192"/>
              </a:xfrm>
            </p:grpSpPr>
            <p:sp>
              <p:nvSpPr>
                <p:cNvPr id="71" name="Line 47"/>
                <p:cNvSpPr>
                  <a:spLocks noChangeShapeType="1"/>
                </p:cNvSpPr>
                <p:nvPr/>
              </p:nvSpPr>
              <p:spPr bwMode="auto">
                <a:xfrm flipH="1">
                  <a:off x="3264" y="244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 name="Line 48"/>
                <p:cNvSpPr>
                  <a:spLocks noChangeShapeType="1"/>
                </p:cNvSpPr>
                <p:nvPr/>
              </p:nvSpPr>
              <p:spPr bwMode="auto">
                <a:xfrm>
                  <a:off x="3120" y="2448"/>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 name="Line 49"/>
                <p:cNvSpPr>
                  <a:spLocks noChangeShapeType="1"/>
                </p:cNvSpPr>
                <p:nvPr/>
              </p:nvSpPr>
              <p:spPr bwMode="auto">
                <a:xfrm>
                  <a:off x="3120" y="2640"/>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60" name="Line 47"/>
            <p:cNvSpPr>
              <a:spLocks noChangeShapeType="1"/>
            </p:cNvSpPr>
            <p:nvPr/>
          </p:nvSpPr>
          <p:spPr bwMode="auto">
            <a:xfrm>
              <a:off x="5334000" y="35814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 name="Line 48"/>
            <p:cNvSpPr>
              <a:spLocks noChangeShapeType="1"/>
            </p:cNvSpPr>
            <p:nvPr/>
          </p:nvSpPr>
          <p:spPr bwMode="auto">
            <a:xfrm flipH="1">
              <a:off x="4724400" y="4419600"/>
              <a:ext cx="60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4" name="Line 49"/>
            <p:cNvSpPr>
              <a:spLocks noChangeShapeType="1"/>
            </p:cNvSpPr>
            <p:nvPr/>
          </p:nvSpPr>
          <p:spPr bwMode="auto">
            <a:xfrm flipH="1">
              <a:off x="1981200" y="4419600"/>
              <a:ext cx="129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5" name="Line 50"/>
            <p:cNvSpPr>
              <a:spLocks noChangeShapeType="1"/>
            </p:cNvSpPr>
            <p:nvPr/>
          </p:nvSpPr>
          <p:spPr bwMode="auto">
            <a:xfrm flipV="1">
              <a:off x="1981200" y="3581400"/>
              <a:ext cx="0" cy="838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86" name="Group 56"/>
            <p:cNvGrpSpPr>
              <a:grpSpLocks/>
            </p:cNvGrpSpPr>
            <p:nvPr/>
          </p:nvGrpSpPr>
          <p:grpSpPr bwMode="auto">
            <a:xfrm>
              <a:off x="5105400" y="3733800"/>
              <a:ext cx="457200" cy="76200"/>
              <a:chOff x="3072" y="2832"/>
              <a:chExt cx="288" cy="48"/>
            </a:xfrm>
          </p:grpSpPr>
          <p:sp>
            <p:nvSpPr>
              <p:cNvPr id="87" name="Line 54"/>
              <p:cNvSpPr>
                <a:spLocks noChangeShapeType="1"/>
              </p:cNvSpPr>
              <p:nvPr/>
            </p:nvSpPr>
            <p:spPr bwMode="auto">
              <a:xfrm>
                <a:off x="3072" y="2832"/>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8" name="Line 55"/>
              <p:cNvSpPr>
                <a:spLocks noChangeShapeType="1"/>
              </p:cNvSpPr>
              <p:nvPr/>
            </p:nvSpPr>
            <p:spPr bwMode="auto">
              <a:xfrm>
                <a:off x="3072" y="2880"/>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9" name="Group 64"/>
            <p:cNvGrpSpPr>
              <a:grpSpLocks/>
            </p:cNvGrpSpPr>
            <p:nvPr/>
          </p:nvGrpSpPr>
          <p:grpSpPr bwMode="auto">
            <a:xfrm>
              <a:off x="1752600" y="3733800"/>
              <a:ext cx="457200" cy="304800"/>
              <a:chOff x="960" y="2832"/>
              <a:chExt cx="288" cy="192"/>
            </a:xfrm>
          </p:grpSpPr>
          <p:sp>
            <p:nvSpPr>
              <p:cNvPr id="90" name="Line 62"/>
              <p:cNvSpPr>
                <a:spLocks noChangeShapeType="1"/>
              </p:cNvSpPr>
              <p:nvPr/>
            </p:nvSpPr>
            <p:spPr bwMode="auto">
              <a:xfrm>
                <a:off x="960" y="2832"/>
                <a:ext cx="288"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1" name="Oval 63"/>
              <p:cNvSpPr>
                <a:spLocks noChangeArrowheads="1"/>
              </p:cNvSpPr>
              <p:nvPr/>
            </p:nvSpPr>
            <p:spPr bwMode="auto">
              <a:xfrm>
                <a:off x="1056" y="2880"/>
                <a:ext cx="96" cy="144"/>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92" name="Group 91"/>
            <p:cNvGrpSpPr/>
            <p:nvPr/>
          </p:nvGrpSpPr>
          <p:grpSpPr>
            <a:xfrm>
              <a:off x="3200400" y="4038600"/>
              <a:ext cx="1600200" cy="838200"/>
              <a:chOff x="2971800" y="4724400"/>
              <a:chExt cx="1600200" cy="838200"/>
            </a:xfrm>
          </p:grpSpPr>
          <p:sp>
            <p:nvSpPr>
              <p:cNvPr id="93" name="Text Box 40"/>
              <p:cNvSpPr txBox="1">
                <a:spLocks noChangeArrowheads="1"/>
              </p:cNvSpPr>
              <p:nvPr/>
            </p:nvSpPr>
            <p:spPr bwMode="auto">
              <a:xfrm>
                <a:off x="3048000" y="4951413"/>
                <a:ext cx="13716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90000"/>
                  </a:lnSpc>
                  <a:spcBef>
                    <a:spcPct val="50000"/>
                  </a:spcBef>
                </a:pPr>
                <a:r>
                  <a:rPr lang="en-US" sz="1800" dirty="0">
                    <a:solidFill>
                      <a:schemeClr val="tx1"/>
                    </a:solidFill>
                  </a:rPr>
                  <a:t> Manages</a:t>
                </a:r>
              </a:p>
            </p:txBody>
          </p:sp>
          <p:sp>
            <p:nvSpPr>
              <p:cNvPr id="94" name="AutoShape 41"/>
              <p:cNvSpPr>
                <a:spLocks noChangeArrowheads="1"/>
              </p:cNvSpPr>
              <p:nvPr/>
            </p:nvSpPr>
            <p:spPr bwMode="auto">
              <a:xfrm>
                <a:off x="2971800" y="4724400"/>
                <a:ext cx="1600200" cy="838200"/>
              </a:xfrm>
              <a:prstGeom prst="diamond">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aphicFrame>
        <p:nvGraphicFramePr>
          <p:cNvPr id="4" name="Table 3"/>
          <p:cNvGraphicFramePr>
            <a:graphicFrameLocks noGrp="1"/>
          </p:cNvGraphicFramePr>
          <p:nvPr>
            <p:extLst>
              <p:ext uri="{D42A27DB-BD31-4B8C-83A1-F6EECF244321}">
                <p14:modId xmlns:p14="http://schemas.microsoft.com/office/powerpoint/2010/main" val="2358900285"/>
              </p:ext>
            </p:extLst>
          </p:nvPr>
        </p:nvGraphicFramePr>
        <p:xfrm>
          <a:off x="822885" y="3886200"/>
          <a:ext cx="1844115" cy="1419225"/>
        </p:xfrm>
        <a:graphic>
          <a:graphicData uri="http://schemas.openxmlformats.org/drawingml/2006/table">
            <a:tbl>
              <a:tblPr>
                <a:tableStyleId>{5C22544A-7EE6-4342-B048-85BDC9FD1C3A}</a:tableStyleId>
              </a:tblPr>
              <a:tblGrid>
                <a:gridCol w="1165620"/>
                <a:gridCol w="678495"/>
              </a:tblGrid>
              <a:tr h="190500">
                <a:tc>
                  <a:txBody>
                    <a:bodyPr/>
                    <a:lstStyle/>
                    <a:p>
                      <a:pPr algn="l" fontAlgn="b"/>
                      <a:r>
                        <a:rPr lang="en-US" sz="1800" b="1" u="none" strike="noStrike" dirty="0" err="1">
                          <a:effectLst/>
                        </a:rPr>
                        <a:t>DeptID</a:t>
                      </a:r>
                      <a:endParaRPr lang="en-US" sz="1800" b="1" i="0" u="none" strike="noStrike" dirty="0">
                        <a:solidFill>
                          <a:srgbClr val="000000"/>
                        </a:solidFill>
                        <a:effectLst/>
                        <a:latin typeface="Arial"/>
                      </a:endParaRPr>
                    </a:p>
                  </a:txBody>
                  <a:tcPr marL="9525" marR="9525" marT="9525" marB="0" anchor="b"/>
                </a:tc>
                <a:tc>
                  <a:txBody>
                    <a:bodyPr/>
                    <a:lstStyle/>
                    <a:p>
                      <a:pPr algn="l" fontAlgn="b"/>
                      <a:r>
                        <a:rPr lang="en-US" sz="1800" b="1" u="none" strike="noStrike" dirty="0" err="1">
                          <a:effectLst/>
                        </a:rPr>
                        <a:t>Mgr</a:t>
                      </a:r>
                      <a:endParaRPr lang="en-US" sz="1800" b="1"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dirty="0">
                          <a:effectLst/>
                        </a:rPr>
                        <a:t>Acct.</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678</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Econ/Fin</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234</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IDS</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519</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Mgt/Mkt</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901</a:t>
                      </a:r>
                      <a:endParaRPr lang="en-US" sz="1800" b="0" i="0" u="none" strike="noStrike" dirty="0">
                        <a:solidFill>
                          <a:srgbClr val="000000"/>
                        </a:solidFill>
                        <a:effectLst/>
                        <a:latin typeface="Arial"/>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69156992"/>
              </p:ext>
            </p:extLst>
          </p:nvPr>
        </p:nvGraphicFramePr>
        <p:xfrm>
          <a:off x="3810000" y="3048000"/>
          <a:ext cx="3031939" cy="3689985"/>
        </p:xfrm>
        <a:graphic>
          <a:graphicData uri="http://schemas.openxmlformats.org/drawingml/2006/table">
            <a:tbl>
              <a:tblPr>
                <a:tableStyleId>{5C22544A-7EE6-4342-B048-85BDC9FD1C3A}</a:tableStyleId>
              </a:tblPr>
              <a:tblGrid>
                <a:gridCol w="762752"/>
                <a:gridCol w="1239472"/>
                <a:gridCol w="1029715"/>
              </a:tblGrid>
              <a:tr h="190500">
                <a:tc>
                  <a:txBody>
                    <a:bodyPr/>
                    <a:lstStyle/>
                    <a:p>
                      <a:pPr algn="l" fontAlgn="b"/>
                      <a:r>
                        <a:rPr lang="en-US" sz="1800" b="1" u="none" strike="noStrike" dirty="0" err="1">
                          <a:effectLst/>
                        </a:rPr>
                        <a:t>FacID</a:t>
                      </a:r>
                      <a:endParaRPr lang="en-US" sz="1800" b="1" i="0" u="none" strike="noStrike" dirty="0">
                        <a:solidFill>
                          <a:srgbClr val="000000"/>
                        </a:solidFill>
                        <a:effectLst/>
                        <a:latin typeface="Arial"/>
                      </a:endParaRPr>
                    </a:p>
                  </a:txBody>
                  <a:tcPr marL="9525" marR="9525" marT="9525" marB="0" anchor="b"/>
                </a:tc>
                <a:tc>
                  <a:txBody>
                    <a:bodyPr/>
                    <a:lstStyle/>
                    <a:p>
                      <a:pPr algn="l" fontAlgn="b"/>
                      <a:r>
                        <a:rPr lang="en-US" sz="1800" b="1" u="none" strike="noStrike" dirty="0">
                          <a:effectLst/>
                        </a:rPr>
                        <a:t>Name</a:t>
                      </a:r>
                      <a:endParaRPr lang="en-US" sz="1800" b="1" i="0" u="none" strike="noStrike" dirty="0">
                        <a:solidFill>
                          <a:srgbClr val="000000"/>
                        </a:solidFill>
                        <a:effectLst/>
                        <a:latin typeface="Arial"/>
                      </a:endParaRPr>
                    </a:p>
                  </a:txBody>
                  <a:tcPr marL="9525" marR="9525" marT="9525" marB="0" anchor="b"/>
                </a:tc>
                <a:tc>
                  <a:txBody>
                    <a:bodyPr/>
                    <a:lstStyle/>
                    <a:p>
                      <a:pPr algn="l" fontAlgn="b"/>
                      <a:r>
                        <a:rPr lang="en-US" sz="1800" b="1" u="none" strike="noStrike" dirty="0">
                          <a:effectLst/>
                        </a:rPr>
                        <a:t>Super</a:t>
                      </a:r>
                      <a:endParaRPr lang="en-US" sz="1800" b="1"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123</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Salter</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678</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234</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Roth</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234</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345</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err="1">
                          <a:effectLst/>
                        </a:rPr>
                        <a:t>Kirs</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519</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456</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Postulma</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901</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519</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Gemoets</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901</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532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Eliot</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234</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554</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Udo</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519</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602</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Braun</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678</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678</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Zimmerman</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678</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789</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Bagchi</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519</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890</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a:effectLst/>
                        </a:rPr>
                        <a:t>Fernandez</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a:effectLst/>
                        </a:rPr>
                        <a:t>901</a:t>
                      </a:r>
                      <a:endParaRPr lang="en-US" sz="1800" b="0" i="0" u="none" strike="noStrike" dirty="0">
                        <a:solidFill>
                          <a:srgbClr val="000000"/>
                        </a:solidFill>
                        <a:effectLst/>
                        <a:latin typeface="Arial"/>
                      </a:endParaRPr>
                    </a:p>
                  </a:txBody>
                  <a:tcPr marL="9525" marR="9525" marT="9525" marB="0" anchor="b"/>
                </a:tc>
              </a:tr>
              <a:tr h="180975">
                <a:tc>
                  <a:txBody>
                    <a:bodyPr/>
                    <a:lstStyle/>
                    <a:p>
                      <a:pPr algn="l" fontAlgn="b"/>
                      <a:r>
                        <a:rPr lang="en-US" sz="1800" u="none" strike="noStrike">
                          <a:effectLst/>
                        </a:rPr>
                        <a:t>901</a:t>
                      </a:r>
                      <a:endParaRPr lang="en-US" sz="1800" b="0" i="0" u="none" strike="noStrike">
                        <a:solidFill>
                          <a:srgbClr val="000000"/>
                        </a:solidFill>
                        <a:effectLst/>
                        <a:latin typeface="Arial"/>
                      </a:endParaRPr>
                    </a:p>
                  </a:txBody>
                  <a:tcPr marL="9525" marR="9525" marT="9525" marB="0" anchor="b"/>
                </a:tc>
                <a:tc>
                  <a:txBody>
                    <a:bodyPr/>
                    <a:lstStyle/>
                    <a:p>
                      <a:pPr algn="l" fontAlgn="b"/>
                      <a:r>
                        <a:rPr lang="en-US" sz="1800" u="none" strike="noStrike" dirty="0" err="1">
                          <a:effectLst/>
                        </a:rPr>
                        <a:t>Hadjimarku</a:t>
                      </a:r>
                      <a:endParaRPr lang="en-US" sz="1800" b="0" i="0" u="none" strike="noStrike" dirty="0">
                        <a:solidFill>
                          <a:srgbClr val="000000"/>
                        </a:solidFill>
                        <a:effectLst/>
                        <a:latin typeface="Arial"/>
                      </a:endParaRPr>
                    </a:p>
                  </a:txBody>
                  <a:tcPr marL="9525" marR="9525" marT="9525" marB="0" anchor="b"/>
                </a:tc>
                <a:tc>
                  <a:txBody>
                    <a:bodyPr/>
                    <a:lstStyle/>
                    <a:p>
                      <a:pPr algn="l" fontAlgn="b"/>
                      <a:r>
                        <a:rPr lang="en-US" sz="1800" u="none" strike="noStrike" dirty="0">
                          <a:effectLst/>
                        </a:rPr>
                        <a:t>901</a:t>
                      </a:r>
                      <a:endParaRPr lang="en-US" sz="1800" b="0" i="0" u="none" strike="noStrike" dirty="0">
                        <a:solidFill>
                          <a:srgbClr val="000000"/>
                        </a:solidFill>
                        <a:effectLst/>
                        <a:latin typeface="Arial"/>
                      </a:endParaRPr>
                    </a:p>
                  </a:txBody>
                  <a:tcPr marL="9525" marR="9525" marT="9525" marB="0" anchor="b"/>
                </a:tc>
              </a:tr>
            </a:tbl>
          </a:graphicData>
        </a:graphic>
      </p:graphicFrame>
      <p:sp>
        <p:nvSpPr>
          <p:cNvPr id="7" name="TextBox 6"/>
          <p:cNvSpPr txBox="1"/>
          <p:nvPr/>
        </p:nvSpPr>
        <p:spPr>
          <a:xfrm>
            <a:off x="762000" y="3505200"/>
            <a:ext cx="1609736" cy="400110"/>
          </a:xfrm>
          <a:prstGeom prst="rect">
            <a:avLst/>
          </a:prstGeom>
          <a:noFill/>
        </p:spPr>
        <p:txBody>
          <a:bodyPr wrap="none" rtlCol="0">
            <a:spAutoFit/>
          </a:bodyPr>
          <a:lstStyle/>
          <a:p>
            <a:r>
              <a:rPr lang="en-US" sz="2000" b="1" dirty="0" smtClean="0">
                <a:solidFill>
                  <a:srgbClr val="C00000"/>
                </a:solidFill>
              </a:rPr>
              <a:t>Department</a:t>
            </a:r>
            <a:endParaRPr lang="en-US" sz="2000" b="1" dirty="0">
              <a:solidFill>
                <a:srgbClr val="C00000"/>
              </a:solidFill>
            </a:endParaRPr>
          </a:p>
        </p:txBody>
      </p:sp>
      <p:sp>
        <p:nvSpPr>
          <p:cNvPr id="74" name="TextBox 73"/>
          <p:cNvSpPr txBox="1"/>
          <p:nvPr/>
        </p:nvSpPr>
        <p:spPr>
          <a:xfrm>
            <a:off x="4480252" y="2724090"/>
            <a:ext cx="1082348" cy="400110"/>
          </a:xfrm>
          <a:prstGeom prst="rect">
            <a:avLst/>
          </a:prstGeom>
          <a:noFill/>
        </p:spPr>
        <p:txBody>
          <a:bodyPr wrap="none" rtlCol="0">
            <a:spAutoFit/>
          </a:bodyPr>
          <a:lstStyle/>
          <a:p>
            <a:r>
              <a:rPr lang="en-US" sz="2000" b="1" dirty="0" smtClean="0">
                <a:solidFill>
                  <a:srgbClr val="C00000"/>
                </a:solidFill>
              </a:rPr>
              <a:t>Faculty</a:t>
            </a:r>
            <a:endParaRPr lang="en-US" sz="2000" b="1" dirty="0">
              <a:solidFill>
                <a:srgbClr val="C00000"/>
              </a:solidFill>
            </a:endParaRPr>
          </a:p>
        </p:txBody>
      </p:sp>
      <p:sp>
        <p:nvSpPr>
          <p:cNvPr id="76" name="Line 59"/>
          <p:cNvSpPr>
            <a:spLocks noChangeShapeType="1"/>
          </p:cNvSpPr>
          <p:nvPr/>
        </p:nvSpPr>
        <p:spPr bwMode="auto">
          <a:xfrm flipH="1" flipV="1">
            <a:off x="2559797" y="4343400"/>
            <a:ext cx="1174003" cy="1371600"/>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77" name="Line 59"/>
          <p:cNvSpPr>
            <a:spLocks noChangeShapeType="1"/>
          </p:cNvSpPr>
          <p:nvPr/>
        </p:nvSpPr>
        <p:spPr bwMode="auto">
          <a:xfrm flipH="1">
            <a:off x="2590799" y="3905310"/>
            <a:ext cx="1174003" cy="742890"/>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78" name="Line 59"/>
          <p:cNvSpPr>
            <a:spLocks noChangeShapeType="1"/>
          </p:cNvSpPr>
          <p:nvPr/>
        </p:nvSpPr>
        <p:spPr bwMode="auto">
          <a:xfrm flipH="1">
            <a:off x="2590799" y="4581554"/>
            <a:ext cx="1174003" cy="371445"/>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79" name="Line 59"/>
          <p:cNvSpPr>
            <a:spLocks noChangeShapeType="1"/>
          </p:cNvSpPr>
          <p:nvPr/>
        </p:nvSpPr>
        <p:spPr bwMode="auto">
          <a:xfrm flipH="1" flipV="1">
            <a:off x="2559797" y="5181600"/>
            <a:ext cx="1174003" cy="1371600"/>
          </a:xfrm>
          <a:prstGeom prst="line">
            <a:avLst/>
          </a:prstGeom>
          <a:noFill/>
          <a:ln w="25400">
            <a:solidFill>
              <a:schemeClr val="tx1"/>
            </a:solidFill>
            <a:round/>
            <a:headEnd type="triangl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80" name="Line 59"/>
          <p:cNvSpPr>
            <a:spLocks noChangeShapeType="1"/>
          </p:cNvSpPr>
          <p:nvPr/>
        </p:nvSpPr>
        <p:spPr bwMode="auto">
          <a:xfrm flipH="1">
            <a:off x="6476999" y="3474237"/>
            <a:ext cx="990600" cy="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81" name="Line 59"/>
          <p:cNvSpPr>
            <a:spLocks noChangeShapeType="1"/>
          </p:cNvSpPr>
          <p:nvPr/>
        </p:nvSpPr>
        <p:spPr bwMode="auto">
          <a:xfrm flipH="1" flipV="1">
            <a:off x="7467599" y="3474235"/>
            <a:ext cx="0" cy="2240764"/>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83" name="Line 59"/>
          <p:cNvSpPr>
            <a:spLocks noChangeShapeType="1"/>
          </p:cNvSpPr>
          <p:nvPr/>
        </p:nvSpPr>
        <p:spPr bwMode="auto">
          <a:xfrm flipH="1">
            <a:off x="6477000" y="5715000"/>
            <a:ext cx="990600" cy="0"/>
          </a:xfrm>
          <a:prstGeom prst="line">
            <a:avLst/>
          </a:prstGeom>
          <a:noFill/>
          <a:ln w="254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59"/>
          <p:cNvSpPr>
            <a:spLocks noChangeShapeType="1"/>
          </p:cNvSpPr>
          <p:nvPr/>
        </p:nvSpPr>
        <p:spPr bwMode="auto">
          <a:xfrm flipH="1">
            <a:off x="6438900" y="4038600"/>
            <a:ext cx="495300" cy="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59"/>
          <p:cNvSpPr>
            <a:spLocks noChangeShapeType="1"/>
          </p:cNvSpPr>
          <p:nvPr/>
        </p:nvSpPr>
        <p:spPr bwMode="auto">
          <a:xfrm flipH="1" flipV="1">
            <a:off x="6934200" y="4038600"/>
            <a:ext cx="0" cy="60960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59"/>
          <p:cNvSpPr>
            <a:spLocks noChangeShapeType="1"/>
          </p:cNvSpPr>
          <p:nvPr/>
        </p:nvSpPr>
        <p:spPr bwMode="auto">
          <a:xfrm flipH="1">
            <a:off x="6477000" y="4648200"/>
            <a:ext cx="457200" cy="0"/>
          </a:xfrm>
          <a:prstGeom prst="line">
            <a:avLst/>
          </a:prstGeom>
          <a:noFill/>
          <a:ln w="254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59"/>
          <p:cNvSpPr>
            <a:spLocks noChangeShapeType="1"/>
          </p:cNvSpPr>
          <p:nvPr/>
        </p:nvSpPr>
        <p:spPr bwMode="auto">
          <a:xfrm flipH="1">
            <a:off x="6477000" y="4343400"/>
            <a:ext cx="1372720" cy="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59"/>
          <p:cNvSpPr>
            <a:spLocks noChangeShapeType="1"/>
          </p:cNvSpPr>
          <p:nvPr/>
        </p:nvSpPr>
        <p:spPr bwMode="auto">
          <a:xfrm flipH="1" flipV="1">
            <a:off x="7848600" y="4343400"/>
            <a:ext cx="1120" cy="220980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5" name="Line 59"/>
          <p:cNvSpPr>
            <a:spLocks noChangeShapeType="1"/>
          </p:cNvSpPr>
          <p:nvPr/>
        </p:nvSpPr>
        <p:spPr bwMode="auto">
          <a:xfrm flipH="1">
            <a:off x="6438900" y="6553200"/>
            <a:ext cx="1409700" cy="0"/>
          </a:xfrm>
          <a:prstGeom prst="line">
            <a:avLst/>
          </a:prstGeom>
          <a:noFill/>
          <a:ln w="254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7" name="Line 59"/>
          <p:cNvSpPr>
            <a:spLocks noChangeShapeType="1"/>
          </p:cNvSpPr>
          <p:nvPr/>
        </p:nvSpPr>
        <p:spPr bwMode="auto">
          <a:xfrm flipH="1">
            <a:off x="6553200" y="4953000"/>
            <a:ext cx="1752600" cy="1"/>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8" name="Line 59"/>
          <p:cNvSpPr>
            <a:spLocks noChangeShapeType="1"/>
          </p:cNvSpPr>
          <p:nvPr/>
        </p:nvSpPr>
        <p:spPr bwMode="auto">
          <a:xfrm flipH="1" flipV="1">
            <a:off x="8304680" y="3733800"/>
            <a:ext cx="1120" cy="1247745"/>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09" name="Line 59"/>
          <p:cNvSpPr>
            <a:spLocks noChangeShapeType="1"/>
          </p:cNvSpPr>
          <p:nvPr/>
        </p:nvSpPr>
        <p:spPr bwMode="auto">
          <a:xfrm flipH="1">
            <a:off x="6477000" y="3733800"/>
            <a:ext cx="1828800" cy="0"/>
          </a:xfrm>
          <a:prstGeom prst="line">
            <a:avLst/>
          </a:prstGeom>
          <a:noFill/>
          <a:ln w="25400">
            <a:solidFill>
              <a:schemeClr val="tx1"/>
            </a:solidFill>
            <a:round/>
            <a:headEnd type="none" w="lg" len="lg"/>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0" name="Line 59"/>
          <p:cNvSpPr>
            <a:spLocks noChangeShapeType="1"/>
          </p:cNvSpPr>
          <p:nvPr/>
        </p:nvSpPr>
        <p:spPr bwMode="auto">
          <a:xfrm flipH="1">
            <a:off x="6553200" y="5181600"/>
            <a:ext cx="381000" cy="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1" name="Line 59"/>
          <p:cNvSpPr>
            <a:spLocks noChangeShapeType="1"/>
          </p:cNvSpPr>
          <p:nvPr/>
        </p:nvSpPr>
        <p:spPr bwMode="auto">
          <a:xfrm flipH="1" flipV="1">
            <a:off x="6933079" y="4648197"/>
            <a:ext cx="0" cy="533401"/>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2" name="Line 59"/>
          <p:cNvSpPr>
            <a:spLocks noChangeShapeType="1"/>
          </p:cNvSpPr>
          <p:nvPr/>
        </p:nvSpPr>
        <p:spPr bwMode="auto">
          <a:xfrm flipH="1">
            <a:off x="6553200" y="5410200"/>
            <a:ext cx="914400" cy="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3" name="Line 59"/>
          <p:cNvSpPr>
            <a:spLocks noChangeShapeType="1"/>
          </p:cNvSpPr>
          <p:nvPr/>
        </p:nvSpPr>
        <p:spPr bwMode="auto">
          <a:xfrm flipH="1">
            <a:off x="6553200" y="6019800"/>
            <a:ext cx="381000" cy="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4" name="Line 59"/>
          <p:cNvSpPr>
            <a:spLocks noChangeShapeType="1"/>
          </p:cNvSpPr>
          <p:nvPr/>
        </p:nvSpPr>
        <p:spPr bwMode="auto">
          <a:xfrm flipH="1" flipV="1">
            <a:off x="6933079" y="5181598"/>
            <a:ext cx="0" cy="838201"/>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
        <p:nvSpPr>
          <p:cNvPr id="115" name="Line 59"/>
          <p:cNvSpPr>
            <a:spLocks noChangeShapeType="1"/>
          </p:cNvSpPr>
          <p:nvPr/>
        </p:nvSpPr>
        <p:spPr bwMode="auto">
          <a:xfrm flipH="1">
            <a:off x="6553200" y="6324600"/>
            <a:ext cx="1296520" cy="0"/>
          </a:xfrm>
          <a:prstGeom prst="line">
            <a:avLst/>
          </a:prstGeom>
          <a:noFill/>
          <a:ln w="25400">
            <a:solidFill>
              <a:schemeClr val="tx1"/>
            </a:solidFill>
            <a:round/>
            <a:headEnd type="none" w="lg" len="lg"/>
            <a:tailEnd type="non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5705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1+#ppt_w/2"/>
                                          </p:val>
                                        </p:tav>
                                        <p:tav tm="100000">
                                          <p:val>
                                            <p:strVal val="#ppt_x"/>
                                          </p:val>
                                        </p:tav>
                                      </p:tavLst>
                                    </p:anim>
                                    <p:anim calcmode="lin" valueType="num">
                                      <p:cBhvr additive="base">
                                        <p:cTn id="8" dur="50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wipe(up)">
                                      <p:cBhvr>
                                        <p:cTn id="20" dur="1000"/>
                                        <p:tgtEl>
                                          <p:spTgt spid="74"/>
                                        </p:tgtEl>
                                      </p:cBhvr>
                                    </p:animEffect>
                                  </p:childTnLst>
                                </p:cTn>
                              </p:par>
                            </p:childTnLst>
                          </p:cTn>
                        </p:par>
                        <p:par>
                          <p:cTn id="21" fill="hold">
                            <p:stCondLst>
                              <p:cond delay="35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000"/>
                                        <p:tgtEl>
                                          <p:spTgt spid="6"/>
                                        </p:tgtEl>
                                      </p:cBhvr>
                                    </p:animEffect>
                                  </p:childTnLst>
                                </p:cTn>
                              </p:par>
                            </p:childTnLst>
                          </p:cTn>
                        </p:par>
                        <p:par>
                          <p:cTn id="25" fill="hold">
                            <p:stCondLst>
                              <p:cond delay="4500"/>
                            </p:stCondLst>
                            <p:childTnLst>
                              <p:par>
                                <p:cTn id="26" presetID="22" presetClass="entr" presetSubtype="8" fill="hold" grpId="0" nodeType="after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left)">
                                      <p:cBhvr>
                                        <p:cTn id="28" dur="1000"/>
                                        <p:tgtEl>
                                          <p:spTgt spid="76"/>
                                        </p:tgtEl>
                                      </p:cBhvr>
                                    </p:animEffect>
                                  </p:childTnLst>
                                </p:cTn>
                              </p:par>
                            </p:childTnLst>
                          </p:cTn>
                        </p:par>
                        <p:par>
                          <p:cTn id="29" fill="hold">
                            <p:stCondLst>
                              <p:cond delay="5500"/>
                            </p:stCondLst>
                            <p:childTnLst>
                              <p:par>
                                <p:cTn id="30" presetID="22" presetClass="entr" presetSubtype="8" fill="hold" grpId="0"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1000"/>
                                        <p:tgtEl>
                                          <p:spTgt spid="77"/>
                                        </p:tgtEl>
                                      </p:cBhvr>
                                    </p:animEffect>
                                  </p:childTnLst>
                                </p:cTn>
                              </p:par>
                            </p:childTnLst>
                          </p:cTn>
                        </p:par>
                        <p:par>
                          <p:cTn id="33" fill="hold">
                            <p:stCondLst>
                              <p:cond delay="6500"/>
                            </p:stCondLst>
                            <p:childTnLst>
                              <p:par>
                                <p:cTn id="34" presetID="22" presetClass="entr" presetSubtype="8"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1000"/>
                                        <p:tgtEl>
                                          <p:spTgt spid="78"/>
                                        </p:tgtEl>
                                      </p:cBhvr>
                                    </p:animEffect>
                                  </p:childTnLst>
                                </p:cTn>
                              </p:par>
                            </p:childTnLst>
                          </p:cTn>
                        </p:par>
                        <p:par>
                          <p:cTn id="37" fill="hold">
                            <p:stCondLst>
                              <p:cond delay="7500"/>
                            </p:stCondLst>
                            <p:childTnLst>
                              <p:par>
                                <p:cTn id="38" presetID="22" presetClass="entr" presetSubtype="8" fill="hold" grpId="0" nodeType="after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left)">
                                      <p:cBhvr>
                                        <p:cTn id="40" dur="1000"/>
                                        <p:tgtEl>
                                          <p:spTgt spid="79"/>
                                        </p:tgtEl>
                                      </p:cBhvr>
                                    </p:animEffect>
                                  </p:childTnLst>
                                </p:cTn>
                              </p:par>
                            </p:childTnLst>
                          </p:cTn>
                        </p:par>
                        <p:par>
                          <p:cTn id="41" fill="hold">
                            <p:stCondLst>
                              <p:cond delay="8500"/>
                            </p:stCondLst>
                            <p:childTnLst>
                              <p:par>
                                <p:cTn id="42" presetID="22" presetClass="entr" presetSubtype="8"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left)">
                                      <p:cBhvr>
                                        <p:cTn id="44" dur="1000"/>
                                        <p:tgtEl>
                                          <p:spTgt spid="80"/>
                                        </p:tgtEl>
                                      </p:cBhvr>
                                    </p:animEffect>
                                  </p:childTnLst>
                                </p:cTn>
                              </p:par>
                            </p:childTnLst>
                          </p:cTn>
                        </p:par>
                        <p:par>
                          <p:cTn id="45" fill="hold">
                            <p:stCondLst>
                              <p:cond delay="9500"/>
                            </p:stCondLst>
                            <p:childTnLst>
                              <p:par>
                                <p:cTn id="46" presetID="22" presetClass="entr" presetSubtype="1"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up)">
                                      <p:cBhvr>
                                        <p:cTn id="48" dur="1000"/>
                                        <p:tgtEl>
                                          <p:spTgt spid="81"/>
                                        </p:tgtEl>
                                      </p:cBhvr>
                                    </p:animEffect>
                                  </p:childTnLst>
                                </p:cTn>
                              </p:par>
                            </p:childTnLst>
                          </p:cTn>
                        </p:par>
                        <p:par>
                          <p:cTn id="49" fill="hold">
                            <p:stCondLst>
                              <p:cond delay="10500"/>
                            </p:stCondLst>
                            <p:childTnLst>
                              <p:par>
                                <p:cTn id="50" presetID="22" presetClass="entr" presetSubtype="2" fill="hold" grpId="0" nodeType="after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right)">
                                      <p:cBhvr>
                                        <p:cTn id="52" dur="1000"/>
                                        <p:tgtEl>
                                          <p:spTgt spid="83"/>
                                        </p:tgtEl>
                                      </p:cBhvr>
                                    </p:animEffect>
                                  </p:childTnLst>
                                </p:cTn>
                              </p:par>
                            </p:childTnLst>
                          </p:cTn>
                        </p:par>
                        <p:par>
                          <p:cTn id="53" fill="hold">
                            <p:stCondLst>
                              <p:cond delay="11500"/>
                            </p:stCondLst>
                            <p:childTnLst>
                              <p:par>
                                <p:cTn id="54" presetID="22" presetClass="entr" presetSubtype="8" fill="hold" grpId="0" nodeType="afterEffect">
                                  <p:stCondLst>
                                    <p:cond delay="0"/>
                                  </p:stCondLst>
                                  <p:childTnLst>
                                    <p:set>
                                      <p:cBhvr>
                                        <p:cTn id="55" dur="1" fill="hold">
                                          <p:stCondLst>
                                            <p:cond delay="0"/>
                                          </p:stCondLst>
                                        </p:cTn>
                                        <p:tgtEl>
                                          <p:spTgt spid="100"/>
                                        </p:tgtEl>
                                        <p:attrNameLst>
                                          <p:attrName>style.visibility</p:attrName>
                                        </p:attrNameLst>
                                      </p:cBhvr>
                                      <p:to>
                                        <p:strVal val="visible"/>
                                      </p:to>
                                    </p:set>
                                    <p:animEffect transition="in" filter="wipe(left)">
                                      <p:cBhvr>
                                        <p:cTn id="56" dur="1000"/>
                                        <p:tgtEl>
                                          <p:spTgt spid="100"/>
                                        </p:tgtEl>
                                      </p:cBhvr>
                                    </p:animEffect>
                                  </p:childTnLst>
                                </p:cTn>
                              </p:par>
                            </p:childTnLst>
                          </p:cTn>
                        </p:par>
                        <p:par>
                          <p:cTn id="57" fill="hold">
                            <p:stCondLst>
                              <p:cond delay="12500"/>
                            </p:stCondLst>
                            <p:childTnLst>
                              <p:par>
                                <p:cTn id="58" presetID="22" presetClass="entr" presetSubtype="1" fill="hold" grpId="0"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wipe(up)">
                                      <p:cBhvr>
                                        <p:cTn id="60" dur="1000"/>
                                        <p:tgtEl>
                                          <p:spTgt spid="101"/>
                                        </p:tgtEl>
                                      </p:cBhvr>
                                    </p:animEffect>
                                  </p:childTnLst>
                                </p:cTn>
                              </p:par>
                            </p:childTnLst>
                          </p:cTn>
                        </p:par>
                        <p:par>
                          <p:cTn id="61" fill="hold">
                            <p:stCondLst>
                              <p:cond delay="13500"/>
                            </p:stCondLst>
                            <p:childTnLst>
                              <p:par>
                                <p:cTn id="62" presetID="22" presetClass="entr" presetSubtype="2" fill="hold" grpId="0" nodeType="after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wipe(right)">
                                      <p:cBhvr>
                                        <p:cTn id="64" dur="1000"/>
                                        <p:tgtEl>
                                          <p:spTgt spid="102"/>
                                        </p:tgtEl>
                                      </p:cBhvr>
                                    </p:animEffect>
                                  </p:childTnLst>
                                </p:cTn>
                              </p:par>
                            </p:childTnLst>
                          </p:cTn>
                        </p:par>
                        <p:par>
                          <p:cTn id="65" fill="hold">
                            <p:stCondLst>
                              <p:cond delay="14500"/>
                            </p:stCondLst>
                            <p:childTnLst>
                              <p:par>
                                <p:cTn id="66" presetID="22" presetClass="entr" presetSubtype="8" fill="hold" grpId="0" nodeType="after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left)">
                                      <p:cBhvr>
                                        <p:cTn id="68" dur="1000"/>
                                        <p:tgtEl>
                                          <p:spTgt spid="103"/>
                                        </p:tgtEl>
                                      </p:cBhvr>
                                    </p:animEffect>
                                  </p:childTnLst>
                                </p:cTn>
                              </p:par>
                            </p:childTnLst>
                          </p:cTn>
                        </p:par>
                        <p:par>
                          <p:cTn id="69" fill="hold">
                            <p:stCondLst>
                              <p:cond delay="15500"/>
                            </p:stCondLst>
                            <p:childTnLst>
                              <p:par>
                                <p:cTn id="70" presetID="22" presetClass="entr" presetSubtype="1" fill="hold" grpId="0" nodeType="afterEffect">
                                  <p:stCondLst>
                                    <p:cond delay="0"/>
                                  </p:stCondLst>
                                  <p:childTnLst>
                                    <p:set>
                                      <p:cBhvr>
                                        <p:cTn id="71" dur="1" fill="hold">
                                          <p:stCondLst>
                                            <p:cond delay="0"/>
                                          </p:stCondLst>
                                        </p:cTn>
                                        <p:tgtEl>
                                          <p:spTgt spid="104"/>
                                        </p:tgtEl>
                                        <p:attrNameLst>
                                          <p:attrName>style.visibility</p:attrName>
                                        </p:attrNameLst>
                                      </p:cBhvr>
                                      <p:to>
                                        <p:strVal val="visible"/>
                                      </p:to>
                                    </p:set>
                                    <p:animEffect transition="in" filter="wipe(up)">
                                      <p:cBhvr>
                                        <p:cTn id="72" dur="1000"/>
                                        <p:tgtEl>
                                          <p:spTgt spid="104"/>
                                        </p:tgtEl>
                                      </p:cBhvr>
                                    </p:animEffect>
                                  </p:childTnLst>
                                </p:cTn>
                              </p:par>
                            </p:childTnLst>
                          </p:cTn>
                        </p:par>
                        <p:par>
                          <p:cTn id="73" fill="hold">
                            <p:stCondLst>
                              <p:cond delay="16500"/>
                            </p:stCondLst>
                            <p:childTnLst>
                              <p:par>
                                <p:cTn id="74" presetID="22" presetClass="entr" presetSubtype="2" fill="hold" grpId="0" nodeType="afterEffect">
                                  <p:stCondLst>
                                    <p:cond delay="0"/>
                                  </p:stCondLst>
                                  <p:childTnLst>
                                    <p:set>
                                      <p:cBhvr>
                                        <p:cTn id="75" dur="1" fill="hold">
                                          <p:stCondLst>
                                            <p:cond delay="0"/>
                                          </p:stCondLst>
                                        </p:cTn>
                                        <p:tgtEl>
                                          <p:spTgt spid="105"/>
                                        </p:tgtEl>
                                        <p:attrNameLst>
                                          <p:attrName>style.visibility</p:attrName>
                                        </p:attrNameLst>
                                      </p:cBhvr>
                                      <p:to>
                                        <p:strVal val="visible"/>
                                      </p:to>
                                    </p:set>
                                    <p:animEffect transition="in" filter="wipe(right)">
                                      <p:cBhvr>
                                        <p:cTn id="76" dur="1000"/>
                                        <p:tgtEl>
                                          <p:spTgt spid="105"/>
                                        </p:tgtEl>
                                      </p:cBhvr>
                                    </p:animEffect>
                                  </p:childTnLst>
                                </p:cTn>
                              </p:par>
                            </p:childTnLst>
                          </p:cTn>
                        </p:par>
                        <p:par>
                          <p:cTn id="77" fill="hold">
                            <p:stCondLst>
                              <p:cond delay="17500"/>
                            </p:stCondLst>
                            <p:childTnLst>
                              <p:par>
                                <p:cTn id="78" presetID="22" presetClass="entr" presetSubtype="8"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Effect transition="in" filter="wipe(left)">
                                      <p:cBhvr>
                                        <p:cTn id="80" dur="1000"/>
                                        <p:tgtEl>
                                          <p:spTgt spid="107"/>
                                        </p:tgtEl>
                                      </p:cBhvr>
                                    </p:animEffect>
                                  </p:childTnLst>
                                </p:cTn>
                              </p:par>
                            </p:childTnLst>
                          </p:cTn>
                        </p:par>
                        <p:par>
                          <p:cTn id="81" fill="hold">
                            <p:stCondLst>
                              <p:cond delay="18500"/>
                            </p:stCondLst>
                            <p:childTnLst>
                              <p:par>
                                <p:cTn id="82" presetID="22" presetClass="entr" presetSubtype="4" fill="hold" grpId="0" nodeType="after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wipe(down)">
                                      <p:cBhvr>
                                        <p:cTn id="84" dur="1000"/>
                                        <p:tgtEl>
                                          <p:spTgt spid="108"/>
                                        </p:tgtEl>
                                      </p:cBhvr>
                                    </p:animEffect>
                                  </p:childTnLst>
                                </p:cTn>
                              </p:par>
                            </p:childTnLst>
                          </p:cTn>
                        </p:par>
                        <p:par>
                          <p:cTn id="85" fill="hold">
                            <p:stCondLst>
                              <p:cond delay="19500"/>
                            </p:stCondLst>
                            <p:childTnLst>
                              <p:par>
                                <p:cTn id="86" presetID="22" presetClass="entr" presetSubtype="2"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Effect transition="in" filter="wipe(right)">
                                      <p:cBhvr>
                                        <p:cTn id="88" dur="1000"/>
                                        <p:tgtEl>
                                          <p:spTgt spid="109"/>
                                        </p:tgtEl>
                                      </p:cBhvr>
                                    </p:animEffect>
                                  </p:childTnLst>
                                </p:cTn>
                              </p:par>
                            </p:childTnLst>
                          </p:cTn>
                        </p:par>
                        <p:par>
                          <p:cTn id="89" fill="hold">
                            <p:stCondLst>
                              <p:cond delay="20500"/>
                            </p:stCondLst>
                            <p:childTnLst>
                              <p:par>
                                <p:cTn id="90" presetID="22" presetClass="entr" presetSubtype="8" fill="hold" grpId="0" nodeType="after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wipe(left)">
                                      <p:cBhvr>
                                        <p:cTn id="92" dur="1000"/>
                                        <p:tgtEl>
                                          <p:spTgt spid="110"/>
                                        </p:tgtEl>
                                      </p:cBhvr>
                                    </p:animEffect>
                                  </p:childTnLst>
                                </p:cTn>
                              </p:par>
                            </p:childTnLst>
                          </p:cTn>
                        </p:par>
                        <p:par>
                          <p:cTn id="93" fill="hold">
                            <p:stCondLst>
                              <p:cond delay="21500"/>
                            </p:stCondLst>
                            <p:childTnLst>
                              <p:par>
                                <p:cTn id="94" presetID="22" presetClass="entr" presetSubtype="4" fill="hold" grpId="0" nodeType="afterEffect">
                                  <p:stCondLst>
                                    <p:cond delay="0"/>
                                  </p:stCondLst>
                                  <p:childTnLst>
                                    <p:set>
                                      <p:cBhvr>
                                        <p:cTn id="95" dur="1" fill="hold">
                                          <p:stCondLst>
                                            <p:cond delay="0"/>
                                          </p:stCondLst>
                                        </p:cTn>
                                        <p:tgtEl>
                                          <p:spTgt spid="111"/>
                                        </p:tgtEl>
                                        <p:attrNameLst>
                                          <p:attrName>style.visibility</p:attrName>
                                        </p:attrNameLst>
                                      </p:cBhvr>
                                      <p:to>
                                        <p:strVal val="visible"/>
                                      </p:to>
                                    </p:set>
                                    <p:animEffect transition="in" filter="wipe(down)">
                                      <p:cBhvr>
                                        <p:cTn id="96" dur="1000"/>
                                        <p:tgtEl>
                                          <p:spTgt spid="111"/>
                                        </p:tgtEl>
                                      </p:cBhvr>
                                    </p:animEffect>
                                  </p:childTnLst>
                                </p:cTn>
                              </p:par>
                            </p:childTnLst>
                          </p:cTn>
                        </p:par>
                        <p:par>
                          <p:cTn id="97" fill="hold">
                            <p:stCondLst>
                              <p:cond delay="22500"/>
                            </p:stCondLst>
                            <p:childTnLst>
                              <p:par>
                                <p:cTn id="98" presetID="22" presetClass="entr" presetSubtype="8" fill="hold" grpId="0" nodeType="after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wipe(left)">
                                      <p:cBhvr>
                                        <p:cTn id="100" dur="1000"/>
                                        <p:tgtEl>
                                          <p:spTgt spid="112"/>
                                        </p:tgtEl>
                                      </p:cBhvr>
                                    </p:animEffect>
                                  </p:childTnLst>
                                </p:cTn>
                              </p:par>
                            </p:childTnLst>
                          </p:cTn>
                        </p:par>
                        <p:par>
                          <p:cTn id="101" fill="hold">
                            <p:stCondLst>
                              <p:cond delay="23500"/>
                            </p:stCondLst>
                            <p:childTnLst>
                              <p:par>
                                <p:cTn id="102" presetID="22" presetClass="entr" presetSubtype="8" fill="hold" grpId="0" nodeType="afterEffect">
                                  <p:stCondLst>
                                    <p:cond delay="0"/>
                                  </p:stCondLst>
                                  <p:childTnLst>
                                    <p:set>
                                      <p:cBhvr>
                                        <p:cTn id="103" dur="1" fill="hold">
                                          <p:stCondLst>
                                            <p:cond delay="0"/>
                                          </p:stCondLst>
                                        </p:cTn>
                                        <p:tgtEl>
                                          <p:spTgt spid="113"/>
                                        </p:tgtEl>
                                        <p:attrNameLst>
                                          <p:attrName>style.visibility</p:attrName>
                                        </p:attrNameLst>
                                      </p:cBhvr>
                                      <p:to>
                                        <p:strVal val="visible"/>
                                      </p:to>
                                    </p:set>
                                    <p:animEffect transition="in" filter="wipe(left)">
                                      <p:cBhvr>
                                        <p:cTn id="104" dur="1000"/>
                                        <p:tgtEl>
                                          <p:spTgt spid="113"/>
                                        </p:tgtEl>
                                      </p:cBhvr>
                                    </p:animEffect>
                                  </p:childTnLst>
                                </p:cTn>
                              </p:par>
                            </p:childTnLst>
                          </p:cTn>
                        </p:par>
                        <p:par>
                          <p:cTn id="105" fill="hold">
                            <p:stCondLst>
                              <p:cond delay="24500"/>
                            </p:stCondLst>
                            <p:childTnLst>
                              <p:par>
                                <p:cTn id="106" presetID="22" presetClass="entr" presetSubtype="4" fill="hold" grpId="0" nodeType="afterEffect">
                                  <p:stCondLst>
                                    <p:cond delay="0"/>
                                  </p:stCondLst>
                                  <p:childTnLst>
                                    <p:set>
                                      <p:cBhvr>
                                        <p:cTn id="107" dur="1" fill="hold">
                                          <p:stCondLst>
                                            <p:cond delay="0"/>
                                          </p:stCondLst>
                                        </p:cTn>
                                        <p:tgtEl>
                                          <p:spTgt spid="114"/>
                                        </p:tgtEl>
                                        <p:attrNameLst>
                                          <p:attrName>style.visibility</p:attrName>
                                        </p:attrNameLst>
                                      </p:cBhvr>
                                      <p:to>
                                        <p:strVal val="visible"/>
                                      </p:to>
                                    </p:set>
                                    <p:animEffect transition="in" filter="wipe(down)">
                                      <p:cBhvr>
                                        <p:cTn id="108" dur="1000"/>
                                        <p:tgtEl>
                                          <p:spTgt spid="114"/>
                                        </p:tgtEl>
                                      </p:cBhvr>
                                    </p:animEffect>
                                  </p:childTnLst>
                                </p:cTn>
                              </p:par>
                            </p:childTnLst>
                          </p:cTn>
                        </p:par>
                        <p:par>
                          <p:cTn id="109" fill="hold">
                            <p:stCondLst>
                              <p:cond delay="25500"/>
                            </p:stCondLst>
                            <p:childTnLst>
                              <p:par>
                                <p:cTn id="110" presetID="22" presetClass="entr" presetSubtype="8"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Effect transition="in" filter="wipe(left)">
                                      <p:cBhvr>
                                        <p:cTn id="112"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 grpId="0"/>
      <p:bldP spid="74" grpId="0"/>
      <p:bldP spid="76" grpId="0" animBg="1"/>
      <p:bldP spid="77" grpId="0" animBg="1"/>
      <p:bldP spid="78" grpId="0" animBg="1"/>
      <p:bldP spid="79" grpId="0" animBg="1"/>
      <p:bldP spid="80" grpId="0" animBg="1"/>
      <p:bldP spid="81" grpId="0" animBg="1"/>
      <p:bldP spid="83" grpId="0" animBg="1"/>
      <p:bldP spid="100" grpId="0" animBg="1"/>
      <p:bldP spid="101" grpId="0" animBg="1"/>
      <p:bldP spid="102" grpId="0" animBg="1"/>
      <p:bldP spid="103" grpId="0" animBg="1"/>
      <p:bldP spid="104" grpId="0" animBg="1"/>
      <p:bldP spid="105"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263" name="Picture 71" descr="cardinal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86600" y="838200"/>
            <a:ext cx="1828800" cy="1074128"/>
          </a:xfrm>
          <a:noFill/>
        </p:spPr>
      </p:pic>
      <p:sp>
        <p:nvSpPr>
          <p:cNvPr id="264195" name="Text Box 3"/>
          <p:cNvSpPr txBox="1">
            <a:spLocks noChangeArrowheads="1"/>
          </p:cNvSpPr>
          <p:nvPr/>
        </p:nvSpPr>
        <p:spPr bwMode="auto">
          <a:xfrm>
            <a:off x="533400" y="685800"/>
            <a:ext cx="624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b="0" dirty="0">
                <a:solidFill>
                  <a:schemeClr val="tx1"/>
                </a:solidFill>
                <a:sym typeface="Symbol" pitchFamily="18" charset="2"/>
              </a:rPr>
              <a:t>  </a:t>
            </a:r>
            <a:r>
              <a:rPr lang="en-US" sz="2400" u="sng" dirty="0">
                <a:solidFill>
                  <a:srgbClr val="C00000"/>
                </a:solidFill>
                <a:sym typeface="Symbol" pitchFamily="18" charset="2"/>
              </a:rPr>
              <a:t>PROBLEM</a:t>
            </a:r>
            <a:r>
              <a:rPr lang="en-US" sz="2400" dirty="0">
                <a:solidFill>
                  <a:srgbClr val="C00000"/>
                </a:solidFill>
                <a:sym typeface="Symbol" pitchFamily="18" charset="2"/>
              </a:rPr>
              <a:t>:</a:t>
            </a:r>
            <a:r>
              <a:rPr lang="en-US" sz="2400" b="0" dirty="0">
                <a:solidFill>
                  <a:srgbClr val="C00000"/>
                </a:solidFill>
                <a:sym typeface="Symbol" pitchFamily="18" charset="2"/>
              </a:rPr>
              <a:t> </a:t>
            </a:r>
            <a:r>
              <a:rPr lang="en-US" sz="2400" b="0" dirty="0">
                <a:solidFill>
                  <a:schemeClr val="tx1"/>
                </a:solidFill>
                <a:sym typeface="Symbol" pitchFamily="18" charset="2"/>
              </a:rPr>
              <a:t>The model does not clearly show </a:t>
            </a:r>
            <a:r>
              <a:rPr lang="en-US" sz="2400" b="0" i="1" dirty="0">
                <a:solidFill>
                  <a:schemeClr val="tx1"/>
                </a:solidFill>
                <a:sym typeface="Symbol" pitchFamily="18" charset="2"/>
              </a:rPr>
              <a:t>how</a:t>
            </a:r>
            <a:r>
              <a:rPr lang="en-US" sz="2400" b="0" dirty="0">
                <a:solidFill>
                  <a:schemeClr val="tx1"/>
                </a:solidFill>
                <a:sym typeface="Symbol" pitchFamily="18" charset="2"/>
              </a:rPr>
              <a:t> the entity instances are </a:t>
            </a:r>
            <a:r>
              <a:rPr lang="en-US" sz="2400" b="0" dirty="0" smtClean="0">
                <a:solidFill>
                  <a:schemeClr val="tx1"/>
                </a:solidFill>
                <a:sym typeface="Symbol" pitchFamily="18" charset="2"/>
              </a:rPr>
              <a:t>related</a:t>
            </a:r>
            <a:endParaRPr lang="en-US" sz="2400" b="0" dirty="0">
              <a:solidFill>
                <a:schemeClr val="tx1"/>
              </a:solidFill>
            </a:endParaRPr>
          </a:p>
        </p:txBody>
      </p:sp>
      <p:sp>
        <p:nvSpPr>
          <p:cNvPr id="264196" name="Text Box 4"/>
          <p:cNvSpPr txBox="1">
            <a:spLocks noChangeArrowheads="1"/>
          </p:cNvSpPr>
          <p:nvPr/>
        </p:nvSpPr>
        <p:spPr bwMode="auto">
          <a:xfrm>
            <a:off x="914400" y="2895600"/>
            <a:ext cx="1600200" cy="482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sp>
        <p:nvSpPr>
          <p:cNvPr id="264197" name="Text Box 5"/>
          <p:cNvSpPr txBox="1">
            <a:spLocks noChangeArrowheads="1"/>
          </p:cNvSpPr>
          <p:nvPr/>
        </p:nvSpPr>
        <p:spPr bwMode="auto">
          <a:xfrm>
            <a:off x="685800" y="3533775"/>
            <a:ext cx="22098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75000"/>
              </a:lnSpc>
              <a:spcBef>
                <a:spcPct val="50000"/>
              </a:spcBef>
            </a:pPr>
            <a:r>
              <a:rPr lang="en-US" sz="1800" i="1" dirty="0" smtClean="0">
                <a:solidFill>
                  <a:schemeClr val="tx1"/>
                </a:solidFill>
              </a:rPr>
              <a:t>How many orders can a customer place?</a:t>
            </a:r>
            <a:endParaRPr lang="en-US" sz="1800" i="1" dirty="0">
              <a:solidFill>
                <a:schemeClr val="tx1"/>
              </a:solidFill>
            </a:endParaRPr>
          </a:p>
        </p:txBody>
      </p:sp>
      <p:sp>
        <p:nvSpPr>
          <p:cNvPr id="264198" name="Text Box 6"/>
          <p:cNvSpPr txBox="1">
            <a:spLocks noChangeArrowheads="1"/>
          </p:cNvSpPr>
          <p:nvPr/>
        </p:nvSpPr>
        <p:spPr bwMode="auto">
          <a:xfrm>
            <a:off x="5943600" y="2286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1400">
                <a:solidFill>
                  <a:schemeClr val="tx1"/>
                </a:solidFill>
              </a:rPr>
              <a:t> </a:t>
            </a:r>
            <a:r>
              <a:rPr lang="en-US" sz="2400">
                <a:solidFill>
                  <a:schemeClr val="tx1"/>
                </a:solidFill>
              </a:rPr>
              <a:t>Contain</a:t>
            </a:r>
            <a:endParaRPr lang="en-US" sz="2400" b="0">
              <a:solidFill>
                <a:schemeClr val="tx1"/>
              </a:solidFill>
            </a:endParaRPr>
          </a:p>
        </p:txBody>
      </p:sp>
      <p:grpSp>
        <p:nvGrpSpPr>
          <p:cNvPr id="2" name="Group 7"/>
          <p:cNvGrpSpPr>
            <a:grpSpLocks/>
          </p:cNvGrpSpPr>
          <p:nvPr/>
        </p:nvGrpSpPr>
        <p:grpSpPr bwMode="auto">
          <a:xfrm>
            <a:off x="6096000" y="3505200"/>
            <a:ext cx="1295400" cy="1930400"/>
            <a:chOff x="3552" y="2448"/>
            <a:chExt cx="816" cy="1216"/>
          </a:xfrm>
        </p:grpSpPr>
        <p:sp>
          <p:nvSpPr>
            <p:cNvPr id="8256" name="Text Box 8"/>
            <p:cNvSpPr txBox="1">
              <a:spLocks noChangeArrowheads="1"/>
            </p:cNvSpPr>
            <p:nvPr/>
          </p:nvSpPr>
          <p:spPr bwMode="auto">
            <a:xfrm>
              <a:off x="3552" y="3360"/>
              <a:ext cx="816" cy="304"/>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Parts</a:t>
              </a:r>
              <a:endParaRPr lang="en-US" sz="2400" b="0">
                <a:solidFill>
                  <a:schemeClr val="tx1"/>
                </a:solidFill>
              </a:endParaRPr>
            </a:p>
          </p:txBody>
        </p:sp>
        <p:sp>
          <p:nvSpPr>
            <p:cNvPr id="8257" name="Line 9"/>
            <p:cNvSpPr>
              <a:spLocks noChangeShapeType="1"/>
            </p:cNvSpPr>
            <p:nvPr/>
          </p:nvSpPr>
          <p:spPr bwMode="auto">
            <a:xfrm>
              <a:off x="3984" y="2448"/>
              <a:ext cx="0" cy="9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 name="Group 13"/>
          <p:cNvGrpSpPr/>
          <p:nvPr/>
        </p:nvGrpSpPr>
        <p:grpSpPr>
          <a:xfrm>
            <a:off x="3886200" y="2946400"/>
            <a:ext cx="1676400" cy="482600"/>
            <a:chOff x="3886200" y="2946400"/>
            <a:chExt cx="1676400" cy="482600"/>
          </a:xfrm>
        </p:grpSpPr>
        <p:sp>
          <p:nvSpPr>
            <p:cNvPr id="8254" name="Text Box 11"/>
            <p:cNvSpPr txBox="1">
              <a:spLocks noChangeArrowheads="1"/>
            </p:cNvSpPr>
            <p:nvPr/>
          </p:nvSpPr>
          <p:spPr bwMode="auto">
            <a:xfrm>
              <a:off x="4267200" y="2946400"/>
              <a:ext cx="1295400" cy="482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Orders</a:t>
              </a:r>
              <a:endParaRPr lang="en-US" sz="2400" b="0" dirty="0">
                <a:solidFill>
                  <a:schemeClr val="tx1"/>
                </a:solidFill>
              </a:endParaRPr>
            </a:p>
          </p:txBody>
        </p:sp>
        <p:sp>
          <p:nvSpPr>
            <p:cNvPr id="8255" name="Line 12"/>
            <p:cNvSpPr>
              <a:spLocks noChangeShapeType="1"/>
            </p:cNvSpPr>
            <p:nvPr/>
          </p:nvSpPr>
          <p:spPr bwMode="auto">
            <a:xfrm>
              <a:off x="3886200" y="32004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64205" name="Text Box 13"/>
          <p:cNvSpPr txBox="1">
            <a:spLocks noChangeArrowheads="1"/>
          </p:cNvSpPr>
          <p:nvPr/>
        </p:nvSpPr>
        <p:spPr bwMode="auto">
          <a:xfrm>
            <a:off x="3733800" y="3505200"/>
            <a:ext cx="2286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75000"/>
              </a:lnSpc>
              <a:spcBef>
                <a:spcPct val="50000"/>
              </a:spcBef>
            </a:pPr>
            <a:r>
              <a:rPr lang="en-US" sz="1800" i="1" dirty="0" smtClean="0">
                <a:solidFill>
                  <a:schemeClr val="tx1"/>
                </a:solidFill>
              </a:rPr>
              <a:t>How many customers are associated with an order?</a:t>
            </a:r>
            <a:endParaRPr lang="en-US" sz="1800" i="1" dirty="0">
              <a:solidFill>
                <a:schemeClr val="tx1"/>
              </a:solidFill>
            </a:endParaRPr>
          </a:p>
        </p:txBody>
      </p:sp>
      <p:grpSp>
        <p:nvGrpSpPr>
          <p:cNvPr id="4" name="Group 14"/>
          <p:cNvGrpSpPr>
            <a:grpSpLocks/>
          </p:cNvGrpSpPr>
          <p:nvPr/>
        </p:nvGrpSpPr>
        <p:grpSpPr bwMode="auto">
          <a:xfrm>
            <a:off x="685800" y="4114800"/>
            <a:ext cx="5334000" cy="457200"/>
            <a:chOff x="288" y="2880"/>
            <a:chExt cx="3360" cy="288"/>
          </a:xfrm>
        </p:grpSpPr>
        <p:sp>
          <p:nvSpPr>
            <p:cNvPr id="8250" name="Line 15"/>
            <p:cNvSpPr>
              <a:spLocks noChangeShapeType="1"/>
            </p:cNvSpPr>
            <p:nvPr/>
          </p:nvSpPr>
          <p:spPr bwMode="auto">
            <a:xfrm>
              <a:off x="288" y="288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51" name="Line 16"/>
            <p:cNvSpPr>
              <a:spLocks noChangeShapeType="1"/>
            </p:cNvSpPr>
            <p:nvPr/>
          </p:nvSpPr>
          <p:spPr bwMode="auto">
            <a:xfrm>
              <a:off x="288" y="3024"/>
              <a:ext cx="336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52" name="Line 17"/>
            <p:cNvSpPr>
              <a:spLocks noChangeShapeType="1"/>
            </p:cNvSpPr>
            <p:nvPr/>
          </p:nvSpPr>
          <p:spPr bwMode="auto">
            <a:xfrm flipV="1">
              <a:off x="3648" y="288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53" name="Line 18"/>
            <p:cNvSpPr>
              <a:spLocks noChangeShapeType="1"/>
            </p:cNvSpPr>
            <p:nvPr/>
          </p:nvSpPr>
          <p:spPr bwMode="auto">
            <a:xfrm>
              <a:off x="2016" y="3024"/>
              <a:ext cx="0" cy="144"/>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64211" name="Text Box 19"/>
          <p:cNvSpPr txBox="1">
            <a:spLocks noChangeArrowheads="1"/>
          </p:cNvSpPr>
          <p:nvPr/>
        </p:nvSpPr>
        <p:spPr bwMode="auto">
          <a:xfrm>
            <a:off x="685800" y="4495800"/>
            <a:ext cx="533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200" dirty="0">
                <a:solidFill>
                  <a:srgbClr val="C00000"/>
                </a:solidFill>
              </a:rPr>
              <a:t>A One-to-Many (1:M) Relationship</a:t>
            </a:r>
          </a:p>
        </p:txBody>
      </p:sp>
      <p:grpSp>
        <p:nvGrpSpPr>
          <p:cNvPr id="5" name="Group 67"/>
          <p:cNvGrpSpPr>
            <a:grpSpLocks/>
          </p:cNvGrpSpPr>
          <p:nvPr/>
        </p:nvGrpSpPr>
        <p:grpSpPr bwMode="auto">
          <a:xfrm>
            <a:off x="5562600" y="2895600"/>
            <a:ext cx="1676400" cy="609600"/>
            <a:chOff x="3216" y="1824"/>
            <a:chExt cx="1056" cy="384"/>
          </a:xfrm>
        </p:grpSpPr>
        <p:sp>
          <p:nvSpPr>
            <p:cNvPr id="8245" name="Line 21"/>
            <p:cNvSpPr>
              <a:spLocks noChangeShapeType="1"/>
            </p:cNvSpPr>
            <p:nvPr/>
          </p:nvSpPr>
          <p:spPr bwMode="auto">
            <a:xfrm flipH="1">
              <a:off x="3216" y="2016"/>
              <a:ext cx="4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6" name="Line 23"/>
            <p:cNvSpPr>
              <a:spLocks noChangeShapeType="1"/>
            </p:cNvSpPr>
            <p:nvPr/>
          </p:nvSpPr>
          <p:spPr bwMode="auto">
            <a:xfrm>
              <a:off x="3696" y="2016"/>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7" name="Line 24"/>
            <p:cNvSpPr>
              <a:spLocks noChangeShapeType="1"/>
            </p:cNvSpPr>
            <p:nvPr/>
          </p:nvSpPr>
          <p:spPr bwMode="auto">
            <a:xfrm flipV="1">
              <a:off x="3984" y="2016"/>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8" name="Line 25"/>
            <p:cNvSpPr>
              <a:spLocks noChangeShapeType="1"/>
            </p:cNvSpPr>
            <p:nvPr/>
          </p:nvSpPr>
          <p:spPr bwMode="auto">
            <a:xfrm flipV="1">
              <a:off x="3696" y="1824"/>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9" name="Line 26"/>
            <p:cNvSpPr>
              <a:spLocks noChangeShapeType="1"/>
            </p:cNvSpPr>
            <p:nvPr/>
          </p:nvSpPr>
          <p:spPr bwMode="auto">
            <a:xfrm>
              <a:off x="3984" y="1824"/>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66"/>
          <p:cNvGrpSpPr>
            <a:grpSpLocks/>
          </p:cNvGrpSpPr>
          <p:nvPr/>
        </p:nvGrpSpPr>
        <p:grpSpPr bwMode="auto">
          <a:xfrm>
            <a:off x="6477000" y="2971800"/>
            <a:ext cx="228600" cy="457200"/>
            <a:chOff x="3792" y="1872"/>
            <a:chExt cx="144" cy="288"/>
          </a:xfrm>
        </p:grpSpPr>
        <p:sp>
          <p:nvSpPr>
            <p:cNvPr id="8241" name="Line 27"/>
            <p:cNvSpPr>
              <a:spLocks noChangeShapeType="1"/>
            </p:cNvSpPr>
            <p:nvPr/>
          </p:nvSpPr>
          <p:spPr bwMode="auto">
            <a:xfrm>
              <a:off x="3792" y="196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2" name="Line 28"/>
            <p:cNvSpPr>
              <a:spLocks noChangeShapeType="1"/>
            </p:cNvSpPr>
            <p:nvPr/>
          </p:nvSpPr>
          <p:spPr bwMode="auto">
            <a:xfrm>
              <a:off x="3888" y="1872"/>
              <a:ext cx="0"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3" name="Line 29"/>
            <p:cNvSpPr>
              <a:spLocks noChangeShapeType="1"/>
            </p:cNvSpPr>
            <p:nvPr/>
          </p:nvSpPr>
          <p:spPr bwMode="auto">
            <a:xfrm>
              <a:off x="3936" y="1872"/>
              <a:ext cx="0"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4" name="Line 30"/>
            <p:cNvSpPr>
              <a:spLocks noChangeShapeType="1"/>
            </p:cNvSpPr>
            <p:nvPr/>
          </p:nvSpPr>
          <p:spPr bwMode="auto">
            <a:xfrm>
              <a:off x="3840" y="1920"/>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 name="Group 65"/>
          <p:cNvGrpSpPr>
            <a:grpSpLocks/>
          </p:cNvGrpSpPr>
          <p:nvPr/>
        </p:nvGrpSpPr>
        <p:grpSpPr bwMode="auto">
          <a:xfrm>
            <a:off x="6781800" y="2895600"/>
            <a:ext cx="304800" cy="609600"/>
            <a:chOff x="3984" y="1824"/>
            <a:chExt cx="192" cy="384"/>
          </a:xfrm>
        </p:grpSpPr>
        <p:sp>
          <p:nvSpPr>
            <p:cNvPr id="8236" name="Line 31"/>
            <p:cNvSpPr>
              <a:spLocks noChangeShapeType="1"/>
            </p:cNvSpPr>
            <p:nvPr/>
          </p:nvSpPr>
          <p:spPr bwMode="auto">
            <a:xfrm>
              <a:off x="3984" y="1824"/>
              <a:ext cx="0"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7" name="Line 32"/>
            <p:cNvSpPr>
              <a:spLocks noChangeShapeType="1"/>
            </p:cNvSpPr>
            <p:nvPr/>
          </p:nvSpPr>
          <p:spPr bwMode="auto">
            <a:xfrm>
              <a:off x="4032" y="1872"/>
              <a:ext cx="0"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8" name="Line 33"/>
            <p:cNvSpPr>
              <a:spLocks noChangeShapeType="1"/>
            </p:cNvSpPr>
            <p:nvPr/>
          </p:nvSpPr>
          <p:spPr bwMode="auto">
            <a:xfrm>
              <a:off x="4080" y="1872"/>
              <a:ext cx="0"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9" name="Line 34"/>
            <p:cNvSpPr>
              <a:spLocks noChangeShapeType="1"/>
            </p:cNvSpPr>
            <p:nvPr/>
          </p:nvSpPr>
          <p:spPr bwMode="auto">
            <a:xfrm>
              <a:off x="4128" y="1920"/>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40" name="Line 35"/>
            <p:cNvSpPr>
              <a:spLocks noChangeShapeType="1"/>
            </p:cNvSpPr>
            <p:nvPr/>
          </p:nvSpPr>
          <p:spPr bwMode="auto">
            <a:xfrm>
              <a:off x="4176" y="196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64"/>
          <p:cNvGrpSpPr>
            <a:grpSpLocks/>
          </p:cNvGrpSpPr>
          <p:nvPr/>
        </p:nvGrpSpPr>
        <p:grpSpPr bwMode="auto">
          <a:xfrm>
            <a:off x="2514600" y="2895600"/>
            <a:ext cx="1371600" cy="533400"/>
            <a:chOff x="1296" y="1824"/>
            <a:chExt cx="864" cy="336"/>
          </a:xfrm>
        </p:grpSpPr>
        <p:sp>
          <p:nvSpPr>
            <p:cNvPr id="8231" name="Line 37"/>
            <p:cNvSpPr>
              <a:spLocks noChangeShapeType="1"/>
            </p:cNvSpPr>
            <p:nvPr/>
          </p:nvSpPr>
          <p:spPr bwMode="auto">
            <a:xfrm flipV="1">
              <a:off x="1824" y="2016"/>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2" name="Line 38"/>
            <p:cNvSpPr>
              <a:spLocks noChangeShapeType="1"/>
            </p:cNvSpPr>
            <p:nvPr/>
          </p:nvSpPr>
          <p:spPr bwMode="auto">
            <a:xfrm>
              <a:off x="1488" y="2016"/>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3" name="Line 39"/>
            <p:cNvSpPr>
              <a:spLocks noChangeShapeType="1"/>
            </p:cNvSpPr>
            <p:nvPr/>
          </p:nvSpPr>
          <p:spPr bwMode="auto">
            <a:xfrm flipV="1">
              <a:off x="1488" y="1824"/>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4" name="Line 40"/>
            <p:cNvSpPr>
              <a:spLocks noChangeShapeType="1"/>
            </p:cNvSpPr>
            <p:nvPr/>
          </p:nvSpPr>
          <p:spPr bwMode="auto">
            <a:xfrm flipH="1">
              <a:off x="1296" y="2016"/>
              <a:ext cx="1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5" name="Line 41"/>
            <p:cNvSpPr>
              <a:spLocks noChangeShapeType="1"/>
            </p:cNvSpPr>
            <p:nvPr/>
          </p:nvSpPr>
          <p:spPr bwMode="auto">
            <a:xfrm>
              <a:off x="1824" y="1824"/>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63"/>
          <p:cNvGrpSpPr>
            <a:grpSpLocks/>
          </p:cNvGrpSpPr>
          <p:nvPr/>
        </p:nvGrpSpPr>
        <p:grpSpPr bwMode="auto">
          <a:xfrm>
            <a:off x="3352800" y="2895600"/>
            <a:ext cx="381000" cy="533400"/>
            <a:chOff x="1824" y="1824"/>
            <a:chExt cx="240" cy="336"/>
          </a:xfrm>
        </p:grpSpPr>
        <p:sp>
          <p:nvSpPr>
            <p:cNvPr id="8225" name="Line 42"/>
            <p:cNvSpPr>
              <a:spLocks noChangeShapeType="1"/>
            </p:cNvSpPr>
            <p:nvPr/>
          </p:nvSpPr>
          <p:spPr bwMode="auto">
            <a:xfrm>
              <a:off x="1824" y="1824"/>
              <a:ext cx="0"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6" name="Line 43"/>
            <p:cNvSpPr>
              <a:spLocks noChangeShapeType="1"/>
            </p:cNvSpPr>
            <p:nvPr/>
          </p:nvSpPr>
          <p:spPr bwMode="auto">
            <a:xfrm>
              <a:off x="1872" y="1872"/>
              <a:ext cx="0"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7" name="Line 44"/>
            <p:cNvSpPr>
              <a:spLocks noChangeShapeType="1"/>
            </p:cNvSpPr>
            <p:nvPr/>
          </p:nvSpPr>
          <p:spPr bwMode="auto">
            <a:xfrm>
              <a:off x="1920" y="1872"/>
              <a:ext cx="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8" name="Line 45"/>
            <p:cNvSpPr>
              <a:spLocks noChangeShapeType="1"/>
            </p:cNvSpPr>
            <p:nvPr/>
          </p:nvSpPr>
          <p:spPr bwMode="auto">
            <a:xfrm>
              <a:off x="1968" y="1920"/>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9" name="Line 46"/>
            <p:cNvSpPr>
              <a:spLocks noChangeShapeType="1"/>
            </p:cNvSpPr>
            <p:nvPr/>
          </p:nvSpPr>
          <p:spPr bwMode="auto">
            <a:xfrm>
              <a:off x="2016" y="192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30" name="Line 47"/>
            <p:cNvSpPr>
              <a:spLocks noChangeShapeType="1"/>
            </p:cNvSpPr>
            <p:nvPr/>
          </p:nvSpPr>
          <p:spPr bwMode="auto">
            <a:xfrm>
              <a:off x="2064" y="196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64240" name="Text Box 48"/>
          <p:cNvSpPr txBox="1">
            <a:spLocks noChangeArrowheads="1"/>
          </p:cNvSpPr>
          <p:nvPr/>
        </p:nvSpPr>
        <p:spPr bwMode="auto">
          <a:xfrm>
            <a:off x="3886200" y="2133600"/>
            <a:ext cx="20574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75000"/>
              </a:lnSpc>
              <a:spcBef>
                <a:spcPct val="50000"/>
              </a:spcBef>
            </a:pPr>
            <a:r>
              <a:rPr lang="en-US" sz="1800" i="1" dirty="0" smtClean="0">
                <a:solidFill>
                  <a:schemeClr val="tx1"/>
                </a:solidFill>
              </a:rPr>
              <a:t>How many parts can one order contain?</a:t>
            </a:r>
            <a:endParaRPr lang="en-US" sz="1800" i="1" dirty="0">
              <a:solidFill>
                <a:schemeClr val="tx1"/>
              </a:solidFill>
            </a:endParaRPr>
          </a:p>
        </p:txBody>
      </p:sp>
      <p:sp>
        <p:nvSpPr>
          <p:cNvPr id="264241" name="Text Box 49"/>
          <p:cNvSpPr txBox="1">
            <a:spLocks noChangeArrowheads="1"/>
          </p:cNvSpPr>
          <p:nvPr/>
        </p:nvSpPr>
        <p:spPr bwMode="auto">
          <a:xfrm>
            <a:off x="5943600" y="5486400"/>
            <a:ext cx="16764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lnSpc>
                <a:spcPct val="75000"/>
              </a:lnSpc>
              <a:spcBef>
                <a:spcPct val="50000"/>
              </a:spcBef>
            </a:pPr>
            <a:r>
              <a:rPr lang="en-US" sz="1800" i="1" dirty="0" smtClean="0">
                <a:solidFill>
                  <a:schemeClr val="tx1"/>
                </a:solidFill>
              </a:rPr>
              <a:t>How many parts can be in one order?</a:t>
            </a:r>
            <a:endParaRPr lang="en-US" sz="1800" i="1" dirty="0">
              <a:solidFill>
                <a:schemeClr val="tx1"/>
              </a:solidFill>
            </a:endParaRPr>
          </a:p>
        </p:txBody>
      </p:sp>
      <p:grpSp>
        <p:nvGrpSpPr>
          <p:cNvPr id="10" name="Group 50"/>
          <p:cNvGrpSpPr>
            <a:grpSpLocks/>
          </p:cNvGrpSpPr>
          <p:nvPr/>
        </p:nvGrpSpPr>
        <p:grpSpPr bwMode="auto">
          <a:xfrm>
            <a:off x="7581900" y="2819400"/>
            <a:ext cx="419100" cy="2667000"/>
            <a:chOff x="4416" y="2064"/>
            <a:chExt cx="192" cy="1680"/>
          </a:xfrm>
        </p:grpSpPr>
        <p:sp>
          <p:nvSpPr>
            <p:cNvPr id="8222" name="Line 51"/>
            <p:cNvSpPr>
              <a:spLocks noChangeShapeType="1"/>
            </p:cNvSpPr>
            <p:nvPr/>
          </p:nvSpPr>
          <p:spPr bwMode="auto">
            <a:xfrm>
              <a:off x="4416" y="206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3" name="Line 52"/>
            <p:cNvSpPr>
              <a:spLocks noChangeShapeType="1"/>
            </p:cNvSpPr>
            <p:nvPr/>
          </p:nvSpPr>
          <p:spPr bwMode="auto">
            <a:xfrm>
              <a:off x="4608" y="2064"/>
              <a:ext cx="0" cy="16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24" name="Line 53"/>
            <p:cNvSpPr>
              <a:spLocks noChangeShapeType="1"/>
            </p:cNvSpPr>
            <p:nvPr/>
          </p:nvSpPr>
          <p:spPr bwMode="auto">
            <a:xfrm flipH="1">
              <a:off x="4464" y="3744"/>
              <a:ext cx="144"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64246" name="Line 54"/>
          <p:cNvSpPr>
            <a:spLocks noChangeShapeType="1"/>
          </p:cNvSpPr>
          <p:nvPr/>
        </p:nvSpPr>
        <p:spPr bwMode="auto">
          <a:xfrm>
            <a:off x="7848600" y="4267200"/>
            <a:ext cx="30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4247" name="Line 55"/>
          <p:cNvSpPr>
            <a:spLocks noChangeShapeType="1"/>
          </p:cNvSpPr>
          <p:nvPr/>
        </p:nvSpPr>
        <p:spPr bwMode="auto">
          <a:xfrm>
            <a:off x="8153400" y="4267200"/>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4248" name="Line 56"/>
          <p:cNvSpPr>
            <a:spLocks noChangeShapeType="1"/>
          </p:cNvSpPr>
          <p:nvPr/>
        </p:nvSpPr>
        <p:spPr bwMode="auto">
          <a:xfrm flipH="1">
            <a:off x="5029200" y="6400800"/>
            <a:ext cx="3124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4249" name="Text Box 57"/>
          <p:cNvSpPr txBox="1">
            <a:spLocks noChangeArrowheads="1"/>
          </p:cNvSpPr>
          <p:nvPr/>
        </p:nvSpPr>
        <p:spPr bwMode="auto">
          <a:xfrm>
            <a:off x="381000" y="6172200"/>
            <a:ext cx="48768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200" dirty="0">
                <a:solidFill>
                  <a:srgbClr val="C00000"/>
                </a:solidFill>
              </a:rPr>
              <a:t>A Many-to-Many (M:M) Relationship</a:t>
            </a:r>
          </a:p>
        </p:txBody>
      </p:sp>
      <p:sp>
        <p:nvSpPr>
          <p:cNvPr id="264250" name="Text Box 58"/>
          <p:cNvSpPr txBox="1">
            <a:spLocks noChangeArrowheads="1"/>
          </p:cNvSpPr>
          <p:nvPr/>
        </p:nvSpPr>
        <p:spPr bwMode="auto">
          <a:xfrm>
            <a:off x="2514600" y="2286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Places</a:t>
            </a:r>
          </a:p>
        </p:txBody>
      </p:sp>
      <p:sp>
        <p:nvSpPr>
          <p:cNvPr id="264251" name="Text Box 59"/>
          <p:cNvSpPr txBox="1">
            <a:spLocks noChangeArrowheads="1"/>
          </p:cNvSpPr>
          <p:nvPr/>
        </p:nvSpPr>
        <p:spPr bwMode="auto">
          <a:xfrm>
            <a:off x="2514600" y="2667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C00000"/>
                </a:solidFill>
              </a:rPr>
              <a:t>1</a:t>
            </a:r>
          </a:p>
        </p:txBody>
      </p:sp>
      <p:sp>
        <p:nvSpPr>
          <p:cNvPr id="264252" name="Text Box 60"/>
          <p:cNvSpPr txBox="1">
            <a:spLocks noChangeArrowheads="1"/>
          </p:cNvSpPr>
          <p:nvPr/>
        </p:nvSpPr>
        <p:spPr bwMode="auto">
          <a:xfrm>
            <a:off x="3733800" y="2667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C00000"/>
                </a:solidFill>
              </a:rPr>
              <a:t>M</a:t>
            </a:r>
          </a:p>
        </p:txBody>
      </p:sp>
      <p:sp>
        <p:nvSpPr>
          <p:cNvPr id="264253" name="Text Box 61"/>
          <p:cNvSpPr txBox="1">
            <a:spLocks noChangeArrowheads="1"/>
          </p:cNvSpPr>
          <p:nvPr/>
        </p:nvSpPr>
        <p:spPr bwMode="auto">
          <a:xfrm>
            <a:off x="5943600" y="2667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C00000"/>
                </a:solidFill>
              </a:rPr>
              <a:t>M</a:t>
            </a:r>
          </a:p>
        </p:txBody>
      </p:sp>
      <p:sp>
        <p:nvSpPr>
          <p:cNvPr id="264254" name="Text Box 62"/>
          <p:cNvSpPr txBox="1">
            <a:spLocks noChangeArrowheads="1"/>
          </p:cNvSpPr>
          <p:nvPr/>
        </p:nvSpPr>
        <p:spPr bwMode="auto">
          <a:xfrm>
            <a:off x="6248400" y="4419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rgbClr val="C00000"/>
                </a:solidFill>
              </a:rPr>
              <a:t>M</a:t>
            </a:r>
          </a:p>
        </p:txBody>
      </p:sp>
      <p:sp>
        <p:nvSpPr>
          <p:cNvPr id="11" name="Slide Number Placeholder 10"/>
          <p:cNvSpPr>
            <a:spLocks noGrp="1"/>
          </p:cNvSpPr>
          <p:nvPr>
            <p:ph type="sldNum" sz="quarter" idx="12"/>
          </p:nvPr>
        </p:nvSpPr>
        <p:spPr/>
        <p:txBody>
          <a:bodyPr/>
          <a:lstStyle/>
          <a:p>
            <a:fld id="{8AC56D48-9345-4BDE-BA0B-FB696AD706A2}" type="slidenum">
              <a:rPr lang="en-US" smtClean="0"/>
              <a:t>6</a:t>
            </a:fld>
            <a:endParaRPr lang="en-US"/>
          </a:p>
        </p:txBody>
      </p:sp>
      <p:sp>
        <p:nvSpPr>
          <p:cNvPr id="13" name="Rectangle 12"/>
          <p:cNvSpPr/>
          <p:nvPr/>
        </p:nvSpPr>
        <p:spPr>
          <a:xfrm>
            <a:off x="990600" y="1447800"/>
            <a:ext cx="5638800" cy="461665"/>
          </a:xfrm>
          <a:prstGeom prst="rect">
            <a:avLst/>
          </a:prstGeom>
        </p:spPr>
        <p:txBody>
          <a:bodyPr wrap="square">
            <a:spAutoFit/>
          </a:bodyPr>
          <a:lstStyle/>
          <a:p>
            <a:pPr algn="ctr">
              <a:spcBef>
                <a:spcPct val="50000"/>
              </a:spcBef>
            </a:pPr>
            <a:r>
              <a:rPr lang="en-US" sz="2400" b="0" dirty="0" smtClean="0">
                <a:solidFill>
                  <a:srgbClr val="C00000"/>
                </a:solidFill>
                <a:sym typeface="Symbol" pitchFamily="18" charset="2"/>
              </a:rPr>
              <a:t>(</a:t>
            </a:r>
            <a:r>
              <a:rPr lang="en-US" sz="2400" dirty="0" smtClean="0">
                <a:solidFill>
                  <a:srgbClr val="C00000"/>
                </a:solidFill>
                <a:sym typeface="Symbol" pitchFamily="18" charset="2"/>
              </a:rPr>
              <a:t>Cardinality</a:t>
            </a:r>
            <a:r>
              <a:rPr lang="en-US" sz="2400" b="0" dirty="0" smtClean="0">
                <a:solidFill>
                  <a:srgbClr val="C00000"/>
                </a:solidFill>
                <a:sym typeface="Symbol" pitchFamily="18" charset="2"/>
              </a:rPr>
              <a:t>)</a:t>
            </a:r>
            <a:endParaRPr lang="en-US" sz="2400" b="0" dirty="0">
              <a:solidFill>
                <a:srgbClr val="C00000"/>
              </a:solidFill>
            </a:endParaRPr>
          </a:p>
        </p:txBody>
      </p:sp>
      <p:sp>
        <p:nvSpPr>
          <p:cNvPr id="69"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Tree>
    <p:extLst>
      <p:ext uri="{BB962C8B-B14F-4D97-AF65-F5344CB8AC3E}">
        <p14:creationId xmlns:p14="http://schemas.microsoft.com/office/powerpoint/2010/main" val="1790050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64195"/>
                                        </p:tgtEl>
                                        <p:attrNameLst>
                                          <p:attrName>style.visibility</p:attrName>
                                        </p:attrNameLst>
                                      </p:cBhvr>
                                      <p:to>
                                        <p:strVal val="visible"/>
                                      </p:to>
                                    </p:set>
                                    <p:anim calcmode="lin" valueType="num">
                                      <p:cBhvr>
                                        <p:cTn id="7" dur="500" fill="hold"/>
                                        <p:tgtEl>
                                          <p:spTgt spid="264195"/>
                                        </p:tgtEl>
                                        <p:attrNameLst>
                                          <p:attrName>ppt_x</p:attrName>
                                        </p:attrNameLst>
                                      </p:cBhvr>
                                      <p:tavLst>
                                        <p:tav tm="0">
                                          <p:val>
                                            <p:strVal val="#ppt_x"/>
                                          </p:val>
                                        </p:tav>
                                        <p:tav tm="100000">
                                          <p:val>
                                            <p:strVal val="#ppt_x"/>
                                          </p:val>
                                        </p:tav>
                                      </p:tavLst>
                                    </p:anim>
                                    <p:anim calcmode="lin" valueType="num">
                                      <p:cBhvr>
                                        <p:cTn id="8" dur="500" fill="hold"/>
                                        <p:tgtEl>
                                          <p:spTgt spid="264195"/>
                                        </p:tgtEl>
                                        <p:attrNameLst>
                                          <p:attrName>ppt_y</p:attrName>
                                        </p:attrNameLst>
                                      </p:cBhvr>
                                      <p:tavLst>
                                        <p:tav tm="0">
                                          <p:val>
                                            <p:strVal val="#ppt_y+#ppt_h/2"/>
                                          </p:val>
                                        </p:tav>
                                        <p:tav tm="100000">
                                          <p:val>
                                            <p:strVal val="#ppt_y"/>
                                          </p:val>
                                        </p:tav>
                                      </p:tavLst>
                                    </p:anim>
                                    <p:anim calcmode="lin" valueType="num">
                                      <p:cBhvr>
                                        <p:cTn id="9" dur="500" fill="hold"/>
                                        <p:tgtEl>
                                          <p:spTgt spid="264195"/>
                                        </p:tgtEl>
                                        <p:attrNameLst>
                                          <p:attrName>ppt_w</p:attrName>
                                        </p:attrNameLst>
                                      </p:cBhvr>
                                      <p:tavLst>
                                        <p:tav tm="0">
                                          <p:val>
                                            <p:strVal val="#ppt_w"/>
                                          </p:val>
                                        </p:tav>
                                        <p:tav tm="100000">
                                          <p:val>
                                            <p:strVal val="#ppt_w"/>
                                          </p:val>
                                        </p:tav>
                                      </p:tavLst>
                                    </p:anim>
                                    <p:anim calcmode="lin" valueType="num">
                                      <p:cBhvr>
                                        <p:cTn id="10" dur="500" fill="hold"/>
                                        <p:tgtEl>
                                          <p:spTgt spid="26419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p:tgtEl>
                                          <p:spTgt spid="13"/>
                                        </p:tgtEl>
                                        <p:attrNameLst>
                                          <p:attrName>ppt_y</p:attrName>
                                        </p:attrNameLst>
                                      </p:cBhvr>
                                      <p:tavLst>
                                        <p:tav tm="0">
                                          <p:val>
                                            <p:strVal val="#ppt_y+#ppt_h*1.125000"/>
                                          </p:val>
                                        </p:tav>
                                        <p:tav tm="100000">
                                          <p:val>
                                            <p:strVal val="#ppt_y"/>
                                          </p:val>
                                        </p:tav>
                                      </p:tavLst>
                                    </p:anim>
                                    <p:animEffect transition="in" filter="wipe(up)">
                                      <p:cBhvr>
                                        <p:cTn id="15" dur="1500"/>
                                        <p:tgtEl>
                                          <p:spTgt spid="13"/>
                                        </p:tgtEl>
                                      </p:cBhvr>
                                    </p:animEffect>
                                  </p:childTnLst>
                                </p:cTn>
                              </p:par>
                              <p:par>
                                <p:cTn id="16" presetID="17" presetClass="entr" presetSubtype="1" fill="hold" nodeType="withEffect">
                                  <p:stCondLst>
                                    <p:cond delay="0"/>
                                  </p:stCondLst>
                                  <p:childTnLst>
                                    <p:set>
                                      <p:cBhvr>
                                        <p:cTn id="17" dur="1" fill="hold">
                                          <p:stCondLst>
                                            <p:cond delay="0"/>
                                          </p:stCondLst>
                                        </p:cTn>
                                        <p:tgtEl>
                                          <p:spTgt spid="264263"/>
                                        </p:tgtEl>
                                        <p:attrNameLst>
                                          <p:attrName>style.visibility</p:attrName>
                                        </p:attrNameLst>
                                      </p:cBhvr>
                                      <p:to>
                                        <p:strVal val="visible"/>
                                      </p:to>
                                    </p:set>
                                    <p:anim calcmode="lin" valueType="num">
                                      <p:cBhvr>
                                        <p:cTn id="18" dur="1500" fill="hold"/>
                                        <p:tgtEl>
                                          <p:spTgt spid="264263"/>
                                        </p:tgtEl>
                                        <p:attrNameLst>
                                          <p:attrName>ppt_x</p:attrName>
                                        </p:attrNameLst>
                                      </p:cBhvr>
                                      <p:tavLst>
                                        <p:tav tm="0">
                                          <p:val>
                                            <p:strVal val="#ppt_x"/>
                                          </p:val>
                                        </p:tav>
                                        <p:tav tm="100000">
                                          <p:val>
                                            <p:strVal val="#ppt_x"/>
                                          </p:val>
                                        </p:tav>
                                      </p:tavLst>
                                    </p:anim>
                                    <p:anim calcmode="lin" valueType="num">
                                      <p:cBhvr>
                                        <p:cTn id="19" dur="1500" fill="hold"/>
                                        <p:tgtEl>
                                          <p:spTgt spid="264263"/>
                                        </p:tgtEl>
                                        <p:attrNameLst>
                                          <p:attrName>ppt_y</p:attrName>
                                        </p:attrNameLst>
                                      </p:cBhvr>
                                      <p:tavLst>
                                        <p:tav tm="0">
                                          <p:val>
                                            <p:strVal val="#ppt_y-#ppt_h/2"/>
                                          </p:val>
                                        </p:tav>
                                        <p:tav tm="100000">
                                          <p:val>
                                            <p:strVal val="#ppt_y"/>
                                          </p:val>
                                        </p:tav>
                                      </p:tavLst>
                                    </p:anim>
                                    <p:anim calcmode="lin" valueType="num">
                                      <p:cBhvr>
                                        <p:cTn id="20" dur="1500" fill="hold"/>
                                        <p:tgtEl>
                                          <p:spTgt spid="264263"/>
                                        </p:tgtEl>
                                        <p:attrNameLst>
                                          <p:attrName>ppt_w</p:attrName>
                                        </p:attrNameLst>
                                      </p:cBhvr>
                                      <p:tavLst>
                                        <p:tav tm="0">
                                          <p:val>
                                            <p:strVal val="#ppt_w"/>
                                          </p:val>
                                        </p:tav>
                                        <p:tav tm="100000">
                                          <p:val>
                                            <p:strVal val="#ppt_w"/>
                                          </p:val>
                                        </p:tav>
                                      </p:tavLst>
                                    </p:anim>
                                    <p:anim calcmode="lin" valueType="num">
                                      <p:cBhvr>
                                        <p:cTn id="21" dur="1500" fill="hold"/>
                                        <p:tgtEl>
                                          <p:spTgt spid="26426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264196"/>
                                        </p:tgtEl>
                                        <p:attrNameLst>
                                          <p:attrName>style.visibility</p:attrName>
                                        </p:attrNameLst>
                                      </p:cBhvr>
                                      <p:to>
                                        <p:strVal val="visible"/>
                                      </p:to>
                                    </p:set>
                                    <p:animEffect transition="in" filter="strips(downRight)">
                                      <p:cBhvr>
                                        <p:cTn id="26" dur="500"/>
                                        <p:tgtEl>
                                          <p:spTgt spid="264196"/>
                                        </p:tgtEl>
                                      </p:cBhvr>
                                    </p:animEffect>
                                  </p:childTnLst>
                                </p:cTn>
                              </p:par>
                            </p:childTnLst>
                          </p:cTn>
                        </p:par>
                        <p:par>
                          <p:cTn id="27" fill="hold">
                            <p:stCondLst>
                              <p:cond delay="500"/>
                            </p:stCondLst>
                            <p:childTnLst>
                              <p:par>
                                <p:cTn id="28" presetID="17"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ppt_w/2"/>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strVal val="#ppt_h"/>
                                          </p:val>
                                        </p:tav>
                                        <p:tav tm="100000">
                                          <p:val>
                                            <p:strVal val="#ppt_h"/>
                                          </p:val>
                                        </p:tav>
                                      </p:tavLst>
                                    </p:anim>
                                  </p:childTnLst>
                                </p:cTn>
                              </p:par>
                              <p:par>
                                <p:cTn id="34" presetID="9" presetClass="entr" presetSubtype="0" fill="hold" grpId="0" nodeType="withEffect">
                                  <p:stCondLst>
                                    <p:cond delay="0"/>
                                  </p:stCondLst>
                                  <p:childTnLst>
                                    <p:set>
                                      <p:cBhvr>
                                        <p:cTn id="35" dur="1" fill="hold">
                                          <p:stCondLst>
                                            <p:cond delay="0"/>
                                          </p:stCondLst>
                                        </p:cTn>
                                        <p:tgtEl>
                                          <p:spTgt spid="264250"/>
                                        </p:tgtEl>
                                        <p:attrNameLst>
                                          <p:attrName>style.visibility</p:attrName>
                                        </p:attrNameLst>
                                      </p:cBhvr>
                                      <p:to>
                                        <p:strVal val="visible"/>
                                      </p:to>
                                    </p:set>
                                    <p:animEffect transition="in" filter="dissolve">
                                      <p:cBhvr>
                                        <p:cTn id="36" dur="500"/>
                                        <p:tgtEl>
                                          <p:spTgt spid="264250"/>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000"/>
                                        <p:tgtEl>
                                          <p:spTgt spid="14"/>
                                        </p:tgtEl>
                                      </p:cBhvr>
                                    </p:animEffect>
                                  </p:childTnLst>
                                </p:cTn>
                              </p:par>
                            </p:childTnLst>
                          </p:cTn>
                        </p:par>
                        <p:par>
                          <p:cTn id="41" fill="hold">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264197"/>
                                        </p:tgtEl>
                                        <p:attrNameLst>
                                          <p:attrName>style.visibility</p:attrName>
                                        </p:attrNameLst>
                                      </p:cBhvr>
                                      <p:to>
                                        <p:strVal val="visible"/>
                                      </p:to>
                                    </p:set>
                                    <p:animEffect transition="in" filter="dissolve">
                                      <p:cBhvr>
                                        <p:cTn id="44" dur="500"/>
                                        <p:tgtEl>
                                          <p:spTgt spid="26419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64252"/>
                                        </p:tgtEl>
                                        <p:attrNameLst>
                                          <p:attrName>style.visibility</p:attrName>
                                        </p:attrNameLst>
                                      </p:cBhvr>
                                      <p:to>
                                        <p:strVal val="visible"/>
                                      </p:to>
                                    </p:set>
                                    <p:animEffect transition="in" filter="dissolve">
                                      <p:cBhvr>
                                        <p:cTn id="49" dur="500"/>
                                        <p:tgtEl>
                                          <p:spTgt spid="264252"/>
                                        </p:tgtEl>
                                      </p:cBhvr>
                                    </p:animEffect>
                                  </p:childTnLst>
                                </p:cTn>
                              </p:par>
                              <p:par>
                                <p:cTn id="50" presetID="17" presetClass="entr" presetSubtype="1"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ppt_h/2"/>
                                          </p:val>
                                        </p:tav>
                                        <p:tav tm="100000">
                                          <p:val>
                                            <p:strVal val="#ppt_y"/>
                                          </p:val>
                                        </p:tav>
                                      </p:tavLst>
                                    </p:anim>
                                    <p:anim calcmode="lin" valueType="num">
                                      <p:cBhvr>
                                        <p:cTn id="54" dur="500" fill="hold"/>
                                        <p:tgtEl>
                                          <p:spTgt spid="9"/>
                                        </p:tgtEl>
                                        <p:attrNameLst>
                                          <p:attrName>ppt_w</p:attrName>
                                        </p:attrNameLst>
                                      </p:cBhvr>
                                      <p:tavLst>
                                        <p:tav tm="0">
                                          <p:val>
                                            <p:strVal val="#ppt_w"/>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64205"/>
                                        </p:tgtEl>
                                        <p:attrNameLst>
                                          <p:attrName>style.visibility</p:attrName>
                                        </p:attrNameLst>
                                      </p:cBhvr>
                                      <p:to>
                                        <p:strVal val="visible"/>
                                      </p:to>
                                    </p:set>
                                    <p:animEffect transition="in" filter="dissolve">
                                      <p:cBhvr>
                                        <p:cTn id="60" dur="500"/>
                                        <p:tgtEl>
                                          <p:spTgt spid="26420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64251"/>
                                        </p:tgtEl>
                                        <p:attrNameLst>
                                          <p:attrName>style.visibility</p:attrName>
                                        </p:attrNameLst>
                                      </p:cBhvr>
                                      <p:to>
                                        <p:strVal val="visible"/>
                                      </p:to>
                                    </p:set>
                                    <p:animEffect transition="in" filter="dissolve">
                                      <p:cBhvr>
                                        <p:cTn id="65" dur="500"/>
                                        <p:tgtEl>
                                          <p:spTgt spid="264251"/>
                                        </p:tgtEl>
                                      </p:cBhvr>
                                    </p:animEffect>
                                  </p:childTnLst>
                                </p:cTn>
                              </p:par>
                            </p:childTnLst>
                          </p:cTn>
                        </p:par>
                        <p:par>
                          <p:cTn id="66" fill="hold">
                            <p:stCondLst>
                              <p:cond delay="500"/>
                            </p:stCondLst>
                            <p:childTnLst>
                              <p:par>
                                <p:cTn id="67" presetID="17" presetClass="entr" presetSubtype="1"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ppt_h/2"/>
                                          </p:val>
                                        </p:tav>
                                        <p:tav tm="100000">
                                          <p:val>
                                            <p:strVal val="#ppt_y"/>
                                          </p:val>
                                        </p:tav>
                                      </p:tavLst>
                                    </p:anim>
                                    <p:anim calcmode="lin" valueType="num">
                                      <p:cBhvr>
                                        <p:cTn id="71" dur="1000" fill="hold"/>
                                        <p:tgtEl>
                                          <p:spTgt spid="4"/>
                                        </p:tgtEl>
                                        <p:attrNameLst>
                                          <p:attrName>ppt_w</p:attrName>
                                        </p:attrNameLst>
                                      </p:cBhvr>
                                      <p:tavLst>
                                        <p:tav tm="0">
                                          <p:val>
                                            <p:strVal val="#ppt_w"/>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childTnLst>
                                </p:cTn>
                              </p:par>
                            </p:childTnLst>
                          </p:cTn>
                        </p:par>
                        <p:par>
                          <p:cTn id="73" fill="hold">
                            <p:stCondLst>
                              <p:cond delay="1500"/>
                            </p:stCondLst>
                            <p:childTnLst>
                              <p:par>
                                <p:cTn id="74" presetID="9" presetClass="entr" presetSubtype="0" fill="hold" grpId="0" nodeType="afterEffect">
                                  <p:stCondLst>
                                    <p:cond delay="0"/>
                                  </p:stCondLst>
                                  <p:childTnLst>
                                    <p:set>
                                      <p:cBhvr>
                                        <p:cTn id="75" dur="1" fill="hold">
                                          <p:stCondLst>
                                            <p:cond delay="0"/>
                                          </p:stCondLst>
                                        </p:cTn>
                                        <p:tgtEl>
                                          <p:spTgt spid="264211"/>
                                        </p:tgtEl>
                                        <p:attrNameLst>
                                          <p:attrName>style.visibility</p:attrName>
                                        </p:attrNameLst>
                                      </p:cBhvr>
                                      <p:to>
                                        <p:strVal val="visible"/>
                                      </p:to>
                                    </p:set>
                                    <p:animEffect transition="in" filter="dissolve">
                                      <p:cBhvr>
                                        <p:cTn id="76" dur="500"/>
                                        <p:tgtEl>
                                          <p:spTgt spid="264211"/>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 calcmode="lin" valueType="num">
                                      <p:cBhvr>
                                        <p:cTn id="81" dur="1000" fill="hold"/>
                                        <p:tgtEl>
                                          <p:spTgt spid="5"/>
                                        </p:tgtEl>
                                        <p:attrNameLst>
                                          <p:attrName>ppt_x</p:attrName>
                                        </p:attrNameLst>
                                      </p:cBhvr>
                                      <p:tavLst>
                                        <p:tav tm="0">
                                          <p:val>
                                            <p:strVal val="#ppt_x-#ppt_w/2"/>
                                          </p:val>
                                        </p:tav>
                                        <p:tav tm="100000">
                                          <p:val>
                                            <p:strVal val="#ppt_x"/>
                                          </p:val>
                                        </p:tav>
                                      </p:tavLst>
                                    </p:anim>
                                    <p:anim calcmode="lin" valueType="num">
                                      <p:cBhvr>
                                        <p:cTn id="82" dur="1000" fill="hold"/>
                                        <p:tgtEl>
                                          <p:spTgt spid="5"/>
                                        </p:tgtEl>
                                        <p:attrNameLst>
                                          <p:attrName>ppt_y</p:attrName>
                                        </p:attrNameLst>
                                      </p:cBhvr>
                                      <p:tavLst>
                                        <p:tav tm="0">
                                          <p:val>
                                            <p:strVal val="#ppt_y"/>
                                          </p:val>
                                        </p:tav>
                                        <p:tav tm="100000">
                                          <p:val>
                                            <p:strVal val="#ppt_y"/>
                                          </p:val>
                                        </p:tav>
                                      </p:tavLst>
                                    </p:anim>
                                    <p:anim calcmode="lin" valueType="num">
                                      <p:cBhvr>
                                        <p:cTn id="83" dur="1000" fill="hold"/>
                                        <p:tgtEl>
                                          <p:spTgt spid="5"/>
                                        </p:tgtEl>
                                        <p:attrNameLst>
                                          <p:attrName>ppt_w</p:attrName>
                                        </p:attrNameLst>
                                      </p:cBhvr>
                                      <p:tavLst>
                                        <p:tav tm="0">
                                          <p:val>
                                            <p:fltVal val="0"/>
                                          </p:val>
                                        </p:tav>
                                        <p:tav tm="100000">
                                          <p:val>
                                            <p:strVal val="#ppt_w"/>
                                          </p:val>
                                        </p:tav>
                                      </p:tavLst>
                                    </p:anim>
                                    <p:anim calcmode="lin" valueType="num">
                                      <p:cBhvr>
                                        <p:cTn id="84" dur="1000" fill="hold"/>
                                        <p:tgtEl>
                                          <p:spTgt spid="5"/>
                                        </p:tgtEl>
                                        <p:attrNameLst>
                                          <p:attrName>ppt_h</p:attrName>
                                        </p:attrNameLst>
                                      </p:cBhvr>
                                      <p:tavLst>
                                        <p:tav tm="0">
                                          <p:val>
                                            <p:strVal val="#ppt_h"/>
                                          </p:val>
                                        </p:tav>
                                        <p:tav tm="100000">
                                          <p:val>
                                            <p:strVal val="#ppt_h"/>
                                          </p:val>
                                        </p:tav>
                                      </p:tavLst>
                                    </p:anim>
                                  </p:childTnLst>
                                </p:cTn>
                              </p:par>
                            </p:childTnLst>
                          </p:cTn>
                        </p:par>
                        <p:par>
                          <p:cTn id="85" fill="hold">
                            <p:stCondLst>
                              <p:cond delay="1000"/>
                            </p:stCondLst>
                            <p:childTnLst>
                              <p:par>
                                <p:cTn id="86" presetID="9" presetClass="entr" presetSubtype="0" fill="hold" grpId="0" nodeType="afterEffect">
                                  <p:stCondLst>
                                    <p:cond delay="0"/>
                                  </p:stCondLst>
                                  <p:childTnLst>
                                    <p:set>
                                      <p:cBhvr>
                                        <p:cTn id="87" dur="1" fill="hold">
                                          <p:stCondLst>
                                            <p:cond delay="0"/>
                                          </p:stCondLst>
                                        </p:cTn>
                                        <p:tgtEl>
                                          <p:spTgt spid="264198"/>
                                        </p:tgtEl>
                                        <p:attrNameLst>
                                          <p:attrName>style.visibility</p:attrName>
                                        </p:attrNameLst>
                                      </p:cBhvr>
                                      <p:to>
                                        <p:strVal val="visible"/>
                                      </p:to>
                                    </p:set>
                                    <p:animEffect transition="in" filter="dissolve">
                                      <p:cBhvr>
                                        <p:cTn id="88" dur="500"/>
                                        <p:tgtEl>
                                          <p:spTgt spid="264198"/>
                                        </p:tgtEl>
                                      </p:cBhvr>
                                    </p:animEffect>
                                  </p:childTnLst>
                                </p:cTn>
                              </p:par>
                            </p:childTnLst>
                          </p:cTn>
                        </p:par>
                        <p:par>
                          <p:cTn id="89" fill="hold">
                            <p:stCondLst>
                              <p:cond delay="1500"/>
                            </p:stCondLst>
                            <p:childTnLst>
                              <p:par>
                                <p:cTn id="90" presetID="17" presetClass="entr" presetSubtype="1"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ppt_x</p:attrName>
                                        </p:attrNameLst>
                                      </p:cBhvr>
                                      <p:tavLst>
                                        <p:tav tm="0">
                                          <p:val>
                                            <p:strVal val="#ppt_x"/>
                                          </p:val>
                                        </p:tav>
                                        <p:tav tm="100000">
                                          <p:val>
                                            <p:strVal val="#ppt_x"/>
                                          </p:val>
                                        </p:tav>
                                      </p:tavLst>
                                    </p:anim>
                                    <p:anim calcmode="lin" valueType="num">
                                      <p:cBhvr>
                                        <p:cTn id="93" dur="500" fill="hold"/>
                                        <p:tgtEl>
                                          <p:spTgt spid="2"/>
                                        </p:tgtEl>
                                        <p:attrNameLst>
                                          <p:attrName>ppt_y</p:attrName>
                                        </p:attrNameLst>
                                      </p:cBhvr>
                                      <p:tavLst>
                                        <p:tav tm="0">
                                          <p:val>
                                            <p:strVal val="#ppt_y-#ppt_h/2"/>
                                          </p:val>
                                        </p:tav>
                                        <p:tav tm="100000">
                                          <p:val>
                                            <p:strVal val="#ppt_y"/>
                                          </p:val>
                                        </p:tav>
                                      </p:tavLst>
                                    </p:anim>
                                    <p:anim calcmode="lin" valueType="num">
                                      <p:cBhvr>
                                        <p:cTn id="94" dur="500" fill="hold"/>
                                        <p:tgtEl>
                                          <p:spTgt spid="2"/>
                                        </p:tgtEl>
                                        <p:attrNameLst>
                                          <p:attrName>ppt_w</p:attrName>
                                        </p:attrNameLst>
                                      </p:cBhvr>
                                      <p:tavLst>
                                        <p:tav tm="0">
                                          <p:val>
                                            <p:strVal val="#ppt_w"/>
                                          </p:val>
                                        </p:tav>
                                        <p:tav tm="100000">
                                          <p:val>
                                            <p:strVal val="#ppt_w"/>
                                          </p:val>
                                        </p:tav>
                                      </p:tavLst>
                                    </p:anim>
                                    <p:anim calcmode="lin" valueType="num">
                                      <p:cBhvr>
                                        <p:cTn id="95" dur="500" fill="hold"/>
                                        <p:tgtEl>
                                          <p:spTgt spid="2"/>
                                        </p:tgtEl>
                                        <p:attrNameLst>
                                          <p:attrName>ppt_h</p:attrName>
                                        </p:attrNameLst>
                                      </p:cBhvr>
                                      <p:tavLst>
                                        <p:tav tm="0">
                                          <p:val>
                                            <p:fltVal val="0"/>
                                          </p:val>
                                        </p:tav>
                                        <p:tav tm="100000">
                                          <p:val>
                                            <p:strVal val="#ppt_h"/>
                                          </p:val>
                                        </p:tav>
                                      </p:tavLst>
                                    </p:anim>
                                  </p:childTnLst>
                                </p:cTn>
                              </p:par>
                            </p:childTnLst>
                          </p:cTn>
                        </p:par>
                        <p:par>
                          <p:cTn id="96" fill="hold">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264240"/>
                                        </p:tgtEl>
                                        <p:attrNameLst>
                                          <p:attrName>style.visibility</p:attrName>
                                        </p:attrNameLst>
                                      </p:cBhvr>
                                      <p:to>
                                        <p:strVal val="visible"/>
                                      </p:to>
                                    </p:set>
                                    <p:animEffect transition="in" filter="dissolve">
                                      <p:cBhvr>
                                        <p:cTn id="99" dur="1000"/>
                                        <p:tgtEl>
                                          <p:spTgt spid="264240"/>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264254"/>
                                        </p:tgtEl>
                                        <p:attrNameLst>
                                          <p:attrName>style.visibility</p:attrName>
                                        </p:attrNameLst>
                                      </p:cBhvr>
                                      <p:to>
                                        <p:strVal val="visible"/>
                                      </p:to>
                                    </p:set>
                                    <p:animEffect transition="in" filter="dissolve">
                                      <p:cBhvr>
                                        <p:cTn id="104" dur="500"/>
                                        <p:tgtEl>
                                          <p:spTgt spid="264254"/>
                                        </p:tgtEl>
                                      </p:cBhvr>
                                    </p:animEffect>
                                  </p:childTnLst>
                                </p:cTn>
                              </p:par>
                            </p:childTnLst>
                          </p:cTn>
                        </p:par>
                        <p:par>
                          <p:cTn id="105" fill="hold">
                            <p:stCondLst>
                              <p:cond delay="500"/>
                            </p:stCondLst>
                            <p:childTnLst>
                              <p:par>
                                <p:cTn id="106" presetID="17" presetClass="entr" presetSubtype="1" fill="hold" nodeType="after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p:cTn id="108" dur="500" fill="hold"/>
                                        <p:tgtEl>
                                          <p:spTgt spid="7"/>
                                        </p:tgtEl>
                                        <p:attrNameLst>
                                          <p:attrName>ppt_x</p:attrName>
                                        </p:attrNameLst>
                                      </p:cBhvr>
                                      <p:tavLst>
                                        <p:tav tm="0">
                                          <p:val>
                                            <p:strVal val="#ppt_x"/>
                                          </p:val>
                                        </p:tav>
                                        <p:tav tm="100000">
                                          <p:val>
                                            <p:strVal val="#ppt_x"/>
                                          </p:val>
                                        </p:tav>
                                      </p:tavLst>
                                    </p:anim>
                                    <p:anim calcmode="lin" valueType="num">
                                      <p:cBhvr>
                                        <p:cTn id="109" dur="500" fill="hold"/>
                                        <p:tgtEl>
                                          <p:spTgt spid="7"/>
                                        </p:tgtEl>
                                        <p:attrNameLst>
                                          <p:attrName>ppt_y</p:attrName>
                                        </p:attrNameLst>
                                      </p:cBhvr>
                                      <p:tavLst>
                                        <p:tav tm="0">
                                          <p:val>
                                            <p:strVal val="#ppt_y-#ppt_h/2"/>
                                          </p:val>
                                        </p:tav>
                                        <p:tav tm="100000">
                                          <p:val>
                                            <p:strVal val="#ppt_y"/>
                                          </p:val>
                                        </p:tav>
                                      </p:tavLst>
                                    </p:anim>
                                    <p:anim calcmode="lin" valueType="num">
                                      <p:cBhvr>
                                        <p:cTn id="110" dur="500" fill="hold"/>
                                        <p:tgtEl>
                                          <p:spTgt spid="7"/>
                                        </p:tgtEl>
                                        <p:attrNameLst>
                                          <p:attrName>ppt_w</p:attrName>
                                        </p:attrNameLst>
                                      </p:cBhvr>
                                      <p:tavLst>
                                        <p:tav tm="0">
                                          <p:val>
                                            <p:strVal val="#ppt_w"/>
                                          </p:val>
                                        </p:tav>
                                        <p:tav tm="100000">
                                          <p:val>
                                            <p:strVal val="#ppt_w"/>
                                          </p:val>
                                        </p:tav>
                                      </p:tavLst>
                                    </p:anim>
                                    <p:anim calcmode="lin" valueType="num">
                                      <p:cBhvr>
                                        <p:cTn id="111" dur="500" fill="hold"/>
                                        <p:tgtEl>
                                          <p:spTgt spid="7"/>
                                        </p:tgtEl>
                                        <p:attrNameLst>
                                          <p:attrName>ppt_h</p:attrName>
                                        </p:attrNameLst>
                                      </p:cBhvr>
                                      <p:tavLst>
                                        <p:tav tm="0">
                                          <p:val>
                                            <p:fltVal val="0"/>
                                          </p:val>
                                        </p:tav>
                                        <p:tav tm="100000">
                                          <p:val>
                                            <p:strVal val="#ppt_h"/>
                                          </p:val>
                                        </p:tav>
                                      </p:tavLst>
                                    </p:anim>
                                  </p:childTnLst>
                                </p:cTn>
                              </p:par>
                            </p:childTnLst>
                          </p:cTn>
                        </p:par>
                        <p:par>
                          <p:cTn id="112" fill="hold">
                            <p:stCondLst>
                              <p:cond delay="1000"/>
                            </p:stCondLst>
                            <p:childTnLst>
                              <p:par>
                                <p:cTn id="113" presetID="9" presetClass="entr" presetSubtype="0" fill="hold" grpId="0" nodeType="afterEffect">
                                  <p:stCondLst>
                                    <p:cond delay="0"/>
                                  </p:stCondLst>
                                  <p:childTnLst>
                                    <p:set>
                                      <p:cBhvr>
                                        <p:cTn id="114" dur="1" fill="hold">
                                          <p:stCondLst>
                                            <p:cond delay="0"/>
                                          </p:stCondLst>
                                        </p:cTn>
                                        <p:tgtEl>
                                          <p:spTgt spid="264241"/>
                                        </p:tgtEl>
                                        <p:attrNameLst>
                                          <p:attrName>style.visibility</p:attrName>
                                        </p:attrNameLst>
                                      </p:cBhvr>
                                      <p:to>
                                        <p:strVal val="visible"/>
                                      </p:to>
                                    </p:set>
                                    <p:animEffect transition="in" filter="dissolve">
                                      <p:cBhvr>
                                        <p:cTn id="115" dur="1000"/>
                                        <p:tgtEl>
                                          <p:spTgt spid="264241"/>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264253"/>
                                        </p:tgtEl>
                                        <p:attrNameLst>
                                          <p:attrName>style.visibility</p:attrName>
                                        </p:attrNameLst>
                                      </p:cBhvr>
                                      <p:to>
                                        <p:strVal val="visible"/>
                                      </p:to>
                                    </p:set>
                                    <p:animEffect transition="in" filter="dissolve">
                                      <p:cBhvr>
                                        <p:cTn id="120" dur="500"/>
                                        <p:tgtEl>
                                          <p:spTgt spid="264253"/>
                                        </p:tgtEl>
                                      </p:cBhvr>
                                    </p:animEffect>
                                  </p:childTnLst>
                                </p:cTn>
                              </p:par>
                            </p:childTnLst>
                          </p:cTn>
                        </p:par>
                        <p:par>
                          <p:cTn id="121" fill="hold">
                            <p:stCondLst>
                              <p:cond delay="500"/>
                            </p:stCondLst>
                            <p:childTnLst>
                              <p:par>
                                <p:cTn id="122" presetID="17" presetClass="entr" presetSubtype="4" fill="hold" nodeType="afterEffect">
                                  <p:stCondLst>
                                    <p:cond delay="0"/>
                                  </p:stCondLst>
                                  <p:childTnLst>
                                    <p:set>
                                      <p:cBhvr>
                                        <p:cTn id="123" dur="1" fill="hold">
                                          <p:stCondLst>
                                            <p:cond delay="0"/>
                                          </p:stCondLst>
                                        </p:cTn>
                                        <p:tgtEl>
                                          <p:spTgt spid="6"/>
                                        </p:tgtEl>
                                        <p:attrNameLst>
                                          <p:attrName>style.visibility</p:attrName>
                                        </p:attrNameLst>
                                      </p:cBhvr>
                                      <p:to>
                                        <p:strVal val="visible"/>
                                      </p:to>
                                    </p:set>
                                    <p:anim calcmode="lin" valueType="num">
                                      <p:cBhvr>
                                        <p:cTn id="124" dur="500" fill="hold"/>
                                        <p:tgtEl>
                                          <p:spTgt spid="6"/>
                                        </p:tgtEl>
                                        <p:attrNameLst>
                                          <p:attrName>ppt_x</p:attrName>
                                        </p:attrNameLst>
                                      </p:cBhvr>
                                      <p:tavLst>
                                        <p:tav tm="0">
                                          <p:val>
                                            <p:strVal val="#ppt_x"/>
                                          </p:val>
                                        </p:tav>
                                        <p:tav tm="100000">
                                          <p:val>
                                            <p:strVal val="#ppt_x"/>
                                          </p:val>
                                        </p:tav>
                                      </p:tavLst>
                                    </p:anim>
                                    <p:anim calcmode="lin" valueType="num">
                                      <p:cBhvr>
                                        <p:cTn id="125" dur="500" fill="hold"/>
                                        <p:tgtEl>
                                          <p:spTgt spid="6"/>
                                        </p:tgtEl>
                                        <p:attrNameLst>
                                          <p:attrName>ppt_y</p:attrName>
                                        </p:attrNameLst>
                                      </p:cBhvr>
                                      <p:tavLst>
                                        <p:tav tm="0">
                                          <p:val>
                                            <p:strVal val="#ppt_y+#ppt_h/2"/>
                                          </p:val>
                                        </p:tav>
                                        <p:tav tm="100000">
                                          <p:val>
                                            <p:strVal val="#ppt_y"/>
                                          </p:val>
                                        </p:tav>
                                      </p:tavLst>
                                    </p:anim>
                                    <p:anim calcmode="lin" valueType="num">
                                      <p:cBhvr>
                                        <p:cTn id="126" dur="500" fill="hold"/>
                                        <p:tgtEl>
                                          <p:spTgt spid="6"/>
                                        </p:tgtEl>
                                        <p:attrNameLst>
                                          <p:attrName>ppt_w</p:attrName>
                                        </p:attrNameLst>
                                      </p:cBhvr>
                                      <p:tavLst>
                                        <p:tav tm="0">
                                          <p:val>
                                            <p:strVal val="#ppt_w"/>
                                          </p:val>
                                        </p:tav>
                                        <p:tav tm="100000">
                                          <p:val>
                                            <p:strVal val="#ppt_w"/>
                                          </p:val>
                                        </p:tav>
                                      </p:tavLst>
                                    </p:anim>
                                    <p:anim calcmode="lin" valueType="num">
                                      <p:cBhvr>
                                        <p:cTn id="127" dur="500" fill="hold"/>
                                        <p:tgtEl>
                                          <p:spTgt spid="6"/>
                                        </p:tgtEl>
                                        <p:attrNameLst>
                                          <p:attrName>ppt_h</p:attrName>
                                        </p:attrNameLst>
                                      </p:cBhvr>
                                      <p:tavLst>
                                        <p:tav tm="0">
                                          <p:val>
                                            <p:fltVal val="0"/>
                                          </p:val>
                                        </p:tav>
                                        <p:tav tm="100000">
                                          <p:val>
                                            <p:strVal val="#ppt_h"/>
                                          </p:val>
                                        </p:tav>
                                      </p:tavLst>
                                    </p:anim>
                                  </p:childTnLst>
                                </p:cTn>
                              </p:par>
                            </p:childTnLst>
                          </p:cTn>
                        </p:par>
                        <p:par>
                          <p:cTn id="128" fill="hold">
                            <p:stCondLst>
                              <p:cond delay="1000"/>
                            </p:stCondLst>
                            <p:childTnLst>
                              <p:par>
                                <p:cTn id="129" presetID="17" presetClass="entr" presetSubtype="8" fill="hold" nodeType="after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p:cTn id="131" dur="1000" fill="hold"/>
                                        <p:tgtEl>
                                          <p:spTgt spid="10"/>
                                        </p:tgtEl>
                                        <p:attrNameLst>
                                          <p:attrName>ppt_x</p:attrName>
                                        </p:attrNameLst>
                                      </p:cBhvr>
                                      <p:tavLst>
                                        <p:tav tm="0">
                                          <p:val>
                                            <p:strVal val="#ppt_x-#ppt_w/2"/>
                                          </p:val>
                                        </p:tav>
                                        <p:tav tm="100000">
                                          <p:val>
                                            <p:strVal val="#ppt_x"/>
                                          </p:val>
                                        </p:tav>
                                      </p:tavLst>
                                    </p:anim>
                                    <p:anim calcmode="lin" valueType="num">
                                      <p:cBhvr>
                                        <p:cTn id="132" dur="1000" fill="hold"/>
                                        <p:tgtEl>
                                          <p:spTgt spid="10"/>
                                        </p:tgtEl>
                                        <p:attrNameLst>
                                          <p:attrName>ppt_y</p:attrName>
                                        </p:attrNameLst>
                                      </p:cBhvr>
                                      <p:tavLst>
                                        <p:tav tm="0">
                                          <p:val>
                                            <p:strVal val="#ppt_y"/>
                                          </p:val>
                                        </p:tav>
                                        <p:tav tm="100000">
                                          <p:val>
                                            <p:strVal val="#ppt_y"/>
                                          </p:val>
                                        </p:tav>
                                      </p:tavLst>
                                    </p:anim>
                                    <p:anim calcmode="lin" valueType="num">
                                      <p:cBhvr>
                                        <p:cTn id="133" dur="1000" fill="hold"/>
                                        <p:tgtEl>
                                          <p:spTgt spid="10"/>
                                        </p:tgtEl>
                                        <p:attrNameLst>
                                          <p:attrName>ppt_w</p:attrName>
                                        </p:attrNameLst>
                                      </p:cBhvr>
                                      <p:tavLst>
                                        <p:tav tm="0">
                                          <p:val>
                                            <p:fltVal val="0"/>
                                          </p:val>
                                        </p:tav>
                                        <p:tav tm="100000">
                                          <p:val>
                                            <p:strVal val="#ppt_w"/>
                                          </p:val>
                                        </p:tav>
                                      </p:tavLst>
                                    </p:anim>
                                    <p:anim calcmode="lin" valueType="num">
                                      <p:cBhvr>
                                        <p:cTn id="134" dur="1000" fill="hold"/>
                                        <p:tgtEl>
                                          <p:spTgt spid="10"/>
                                        </p:tgtEl>
                                        <p:attrNameLst>
                                          <p:attrName>ppt_h</p:attrName>
                                        </p:attrNameLst>
                                      </p:cBhvr>
                                      <p:tavLst>
                                        <p:tav tm="0">
                                          <p:val>
                                            <p:strVal val="#ppt_h"/>
                                          </p:val>
                                        </p:tav>
                                        <p:tav tm="100000">
                                          <p:val>
                                            <p:strVal val="#ppt_h"/>
                                          </p:val>
                                        </p:tav>
                                      </p:tavLst>
                                    </p:anim>
                                  </p:childTnLst>
                                </p:cTn>
                              </p:par>
                              <p:par>
                                <p:cTn id="135" presetID="22" presetClass="entr" presetSubtype="8" fill="hold" grpId="0" nodeType="withEffect">
                                  <p:stCondLst>
                                    <p:cond delay="0"/>
                                  </p:stCondLst>
                                  <p:childTnLst>
                                    <p:set>
                                      <p:cBhvr>
                                        <p:cTn id="136" dur="1" fill="hold">
                                          <p:stCondLst>
                                            <p:cond delay="0"/>
                                          </p:stCondLst>
                                        </p:cTn>
                                        <p:tgtEl>
                                          <p:spTgt spid="264246"/>
                                        </p:tgtEl>
                                        <p:attrNameLst>
                                          <p:attrName>style.visibility</p:attrName>
                                        </p:attrNameLst>
                                      </p:cBhvr>
                                      <p:to>
                                        <p:strVal val="visible"/>
                                      </p:to>
                                    </p:set>
                                    <p:animEffect transition="in" filter="wipe(left)">
                                      <p:cBhvr>
                                        <p:cTn id="137" dur="500"/>
                                        <p:tgtEl>
                                          <p:spTgt spid="264246"/>
                                        </p:tgtEl>
                                      </p:cBhvr>
                                    </p:animEffect>
                                  </p:childTnLst>
                                </p:cTn>
                              </p:par>
                            </p:childTnLst>
                          </p:cTn>
                        </p:par>
                        <p:par>
                          <p:cTn id="138" fill="hold">
                            <p:stCondLst>
                              <p:cond delay="2000"/>
                            </p:stCondLst>
                            <p:childTnLst>
                              <p:par>
                                <p:cTn id="139" presetID="2" presetClass="entr" presetSubtype="1" fill="hold" grpId="0" nodeType="afterEffect">
                                  <p:stCondLst>
                                    <p:cond delay="0"/>
                                  </p:stCondLst>
                                  <p:childTnLst>
                                    <p:set>
                                      <p:cBhvr>
                                        <p:cTn id="140" dur="1" fill="hold">
                                          <p:stCondLst>
                                            <p:cond delay="0"/>
                                          </p:stCondLst>
                                        </p:cTn>
                                        <p:tgtEl>
                                          <p:spTgt spid="264247"/>
                                        </p:tgtEl>
                                        <p:attrNameLst>
                                          <p:attrName>style.visibility</p:attrName>
                                        </p:attrNameLst>
                                      </p:cBhvr>
                                      <p:to>
                                        <p:strVal val="visible"/>
                                      </p:to>
                                    </p:set>
                                    <p:anim calcmode="lin" valueType="num">
                                      <p:cBhvr additive="base">
                                        <p:cTn id="141" dur="500" fill="hold"/>
                                        <p:tgtEl>
                                          <p:spTgt spid="264247"/>
                                        </p:tgtEl>
                                        <p:attrNameLst>
                                          <p:attrName>ppt_x</p:attrName>
                                        </p:attrNameLst>
                                      </p:cBhvr>
                                      <p:tavLst>
                                        <p:tav tm="0">
                                          <p:val>
                                            <p:strVal val="#ppt_x"/>
                                          </p:val>
                                        </p:tav>
                                        <p:tav tm="100000">
                                          <p:val>
                                            <p:strVal val="#ppt_x"/>
                                          </p:val>
                                        </p:tav>
                                      </p:tavLst>
                                    </p:anim>
                                    <p:anim calcmode="lin" valueType="num">
                                      <p:cBhvr additive="base">
                                        <p:cTn id="142" dur="500" fill="hold"/>
                                        <p:tgtEl>
                                          <p:spTgt spid="264247"/>
                                        </p:tgtEl>
                                        <p:attrNameLst>
                                          <p:attrName>ppt_y</p:attrName>
                                        </p:attrNameLst>
                                      </p:cBhvr>
                                      <p:tavLst>
                                        <p:tav tm="0">
                                          <p:val>
                                            <p:strVal val="0-#ppt_h/2"/>
                                          </p:val>
                                        </p:tav>
                                        <p:tav tm="100000">
                                          <p:val>
                                            <p:strVal val="#ppt_y"/>
                                          </p:val>
                                        </p:tav>
                                      </p:tavLst>
                                    </p:anim>
                                  </p:childTnLst>
                                </p:cTn>
                              </p:par>
                            </p:childTnLst>
                          </p:cTn>
                        </p:par>
                        <p:par>
                          <p:cTn id="143" fill="hold">
                            <p:stCondLst>
                              <p:cond delay="2500"/>
                            </p:stCondLst>
                            <p:childTnLst>
                              <p:par>
                                <p:cTn id="144" presetID="2" presetClass="entr" presetSubtype="2" fill="hold" grpId="0" nodeType="afterEffect">
                                  <p:stCondLst>
                                    <p:cond delay="0"/>
                                  </p:stCondLst>
                                  <p:childTnLst>
                                    <p:set>
                                      <p:cBhvr>
                                        <p:cTn id="145" dur="1" fill="hold">
                                          <p:stCondLst>
                                            <p:cond delay="0"/>
                                          </p:stCondLst>
                                        </p:cTn>
                                        <p:tgtEl>
                                          <p:spTgt spid="264248"/>
                                        </p:tgtEl>
                                        <p:attrNameLst>
                                          <p:attrName>style.visibility</p:attrName>
                                        </p:attrNameLst>
                                      </p:cBhvr>
                                      <p:to>
                                        <p:strVal val="visible"/>
                                      </p:to>
                                    </p:set>
                                    <p:anim calcmode="lin" valueType="num">
                                      <p:cBhvr additive="base">
                                        <p:cTn id="146" dur="500" fill="hold"/>
                                        <p:tgtEl>
                                          <p:spTgt spid="264248"/>
                                        </p:tgtEl>
                                        <p:attrNameLst>
                                          <p:attrName>ppt_x</p:attrName>
                                        </p:attrNameLst>
                                      </p:cBhvr>
                                      <p:tavLst>
                                        <p:tav tm="0">
                                          <p:val>
                                            <p:strVal val="1+#ppt_w/2"/>
                                          </p:val>
                                        </p:tav>
                                        <p:tav tm="100000">
                                          <p:val>
                                            <p:strVal val="#ppt_x"/>
                                          </p:val>
                                        </p:tav>
                                      </p:tavLst>
                                    </p:anim>
                                    <p:anim calcmode="lin" valueType="num">
                                      <p:cBhvr additive="base">
                                        <p:cTn id="147" dur="500" fill="hold"/>
                                        <p:tgtEl>
                                          <p:spTgt spid="264248"/>
                                        </p:tgtEl>
                                        <p:attrNameLst>
                                          <p:attrName>ppt_y</p:attrName>
                                        </p:attrNameLst>
                                      </p:cBhvr>
                                      <p:tavLst>
                                        <p:tav tm="0">
                                          <p:val>
                                            <p:strVal val="#ppt_y"/>
                                          </p:val>
                                        </p:tav>
                                        <p:tav tm="100000">
                                          <p:val>
                                            <p:strVal val="#ppt_y"/>
                                          </p:val>
                                        </p:tav>
                                      </p:tavLst>
                                    </p:anim>
                                  </p:childTnLst>
                                </p:cTn>
                              </p:par>
                            </p:childTnLst>
                          </p:cTn>
                        </p:par>
                        <p:par>
                          <p:cTn id="148" fill="hold">
                            <p:stCondLst>
                              <p:cond delay="3000"/>
                            </p:stCondLst>
                            <p:childTnLst>
                              <p:par>
                                <p:cTn id="149" presetID="9" presetClass="entr" presetSubtype="0" fill="hold" grpId="0" nodeType="afterEffect">
                                  <p:stCondLst>
                                    <p:cond delay="0"/>
                                  </p:stCondLst>
                                  <p:childTnLst>
                                    <p:set>
                                      <p:cBhvr>
                                        <p:cTn id="150" dur="1" fill="hold">
                                          <p:stCondLst>
                                            <p:cond delay="0"/>
                                          </p:stCondLst>
                                        </p:cTn>
                                        <p:tgtEl>
                                          <p:spTgt spid="264249"/>
                                        </p:tgtEl>
                                        <p:attrNameLst>
                                          <p:attrName>style.visibility</p:attrName>
                                        </p:attrNameLst>
                                      </p:cBhvr>
                                      <p:to>
                                        <p:strVal val="visible"/>
                                      </p:to>
                                    </p:set>
                                    <p:animEffect transition="in" filter="dissolve">
                                      <p:cBhvr>
                                        <p:cTn id="151" dur="500"/>
                                        <p:tgtEl>
                                          <p:spTgt spid="264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autoUpdateAnimBg="0"/>
      <p:bldP spid="264196" grpId="0" animBg="1" autoUpdateAnimBg="0"/>
      <p:bldP spid="264197" grpId="0" autoUpdateAnimBg="0"/>
      <p:bldP spid="264198" grpId="0" autoUpdateAnimBg="0"/>
      <p:bldP spid="264205" grpId="0" autoUpdateAnimBg="0"/>
      <p:bldP spid="264211" grpId="0" autoUpdateAnimBg="0"/>
      <p:bldP spid="264240" grpId="0" autoUpdateAnimBg="0"/>
      <p:bldP spid="264241" grpId="0" autoUpdateAnimBg="0"/>
      <p:bldP spid="264246" grpId="0" animBg="1"/>
      <p:bldP spid="264247" grpId="0" animBg="1"/>
      <p:bldP spid="264248" grpId="0" animBg="1"/>
      <p:bldP spid="264249" grpId="0" autoUpdateAnimBg="0"/>
      <p:bldP spid="264250" grpId="0" autoUpdateAnimBg="0"/>
      <p:bldP spid="264251" grpId="0" autoUpdateAnimBg="0"/>
      <p:bldP spid="264252" grpId="0"/>
      <p:bldP spid="264253" grpId="0" autoUpdateAnimBg="0"/>
      <p:bldP spid="264254" grpId="0" autoUpdateAnimBg="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Text Box 4"/>
          <p:cNvSpPr txBox="1">
            <a:spLocks noChangeArrowheads="1"/>
          </p:cNvSpPr>
          <p:nvPr/>
        </p:nvSpPr>
        <p:spPr bwMode="auto">
          <a:xfrm>
            <a:off x="914400" y="685800"/>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3200" dirty="0" smtClean="0">
                <a:solidFill>
                  <a:srgbClr val="C00000"/>
                </a:solidFill>
                <a:sym typeface="Symbol" pitchFamily="18" charset="2"/>
              </a:rPr>
              <a:t>Alternative </a:t>
            </a:r>
            <a:r>
              <a:rPr lang="en-US" sz="3200" dirty="0">
                <a:solidFill>
                  <a:srgbClr val="C00000"/>
                </a:solidFill>
                <a:sym typeface="Symbol" pitchFamily="18" charset="2"/>
              </a:rPr>
              <a:t>Notation</a:t>
            </a:r>
            <a:endParaRPr lang="en-US" sz="3200" dirty="0">
              <a:solidFill>
                <a:srgbClr val="C00000"/>
              </a:solidFill>
            </a:endParaRPr>
          </a:p>
        </p:txBody>
      </p:sp>
      <p:sp>
        <p:nvSpPr>
          <p:cNvPr id="249861" name="Text Box 5"/>
          <p:cNvSpPr txBox="1">
            <a:spLocks noChangeArrowheads="1"/>
          </p:cNvSpPr>
          <p:nvPr/>
        </p:nvSpPr>
        <p:spPr bwMode="auto">
          <a:xfrm>
            <a:off x="762000" y="2454275"/>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Customer</a:t>
            </a:r>
            <a:endParaRPr lang="en-US" sz="2400" b="0">
              <a:solidFill>
                <a:schemeClr val="tx1"/>
              </a:solidFill>
            </a:endParaRPr>
          </a:p>
        </p:txBody>
      </p:sp>
      <p:sp>
        <p:nvSpPr>
          <p:cNvPr id="249862" name="Text Box 6"/>
          <p:cNvSpPr txBox="1">
            <a:spLocks noChangeArrowheads="1"/>
          </p:cNvSpPr>
          <p:nvPr/>
        </p:nvSpPr>
        <p:spPr bwMode="auto">
          <a:xfrm>
            <a:off x="685800" y="3352800"/>
            <a:ext cx="22479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i="1" dirty="0">
                <a:solidFill>
                  <a:schemeClr val="tx1"/>
                </a:solidFill>
              </a:rPr>
              <a:t>Given 1 Customer, how many Orders can be placed ??</a:t>
            </a:r>
          </a:p>
        </p:txBody>
      </p:sp>
      <p:sp>
        <p:nvSpPr>
          <p:cNvPr id="249870" name="Text Box 14"/>
          <p:cNvSpPr txBox="1">
            <a:spLocks noChangeArrowheads="1"/>
          </p:cNvSpPr>
          <p:nvPr/>
        </p:nvSpPr>
        <p:spPr bwMode="auto">
          <a:xfrm>
            <a:off x="3962400" y="3352800"/>
            <a:ext cx="1866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0" tIns="0" rIns="0" bIns="0">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i="1" dirty="0">
                <a:solidFill>
                  <a:schemeClr val="tx1"/>
                </a:solidFill>
              </a:rPr>
              <a:t>Given 1 Order how many </a:t>
            </a:r>
            <a:r>
              <a:rPr lang="en-US" sz="2000" i="1" dirty="0" err="1">
                <a:solidFill>
                  <a:schemeClr val="tx1"/>
                </a:solidFill>
              </a:rPr>
              <a:t>cust</a:t>
            </a:r>
            <a:r>
              <a:rPr lang="en-US" sz="2000" i="1" dirty="0">
                <a:solidFill>
                  <a:schemeClr val="tx1"/>
                </a:solidFill>
              </a:rPr>
              <a:t>- </a:t>
            </a:r>
            <a:r>
              <a:rPr lang="en-US" sz="2000" i="1" dirty="0" err="1">
                <a:solidFill>
                  <a:schemeClr val="tx1"/>
                </a:solidFill>
              </a:rPr>
              <a:t>omers</a:t>
            </a:r>
            <a:r>
              <a:rPr lang="en-US" sz="2000" i="1" dirty="0">
                <a:solidFill>
                  <a:schemeClr val="tx1"/>
                </a:solidFill>
              </a:rPr>
              <a:t> placed it</a:t>
            </a:r>
            <a:r>
              <a:rPr lang="en-US" sz="2000" i="1" dirty="0" smtClean="0">
                <a:solidFill>
                  <a:schemeClr val="tx1"/>
                </a:solidFill>
              </a:rPr>
              <a:t>?</a:t>
            </a:r>
            <a:endParaRPr lang="en-US" sz="2000" i="1" dirty="0">
              <a:solidFill>
                <a:schemeClr val="tx1"/>
              </a:solidFill>
            </a:endParaRPr>
          </a:p>
        </p:txBody>
      </p:sp>
      <p:sp>
        <p:nvSpPr>
          <p:cNvPr id="249906" name="Text Box 50"/>
          <p:cNvSpPr txBox="1">
            <a:spLocks noChangeArrowheads="1"/>
          </p:cNvSpPr>
          <p:nvPr/>
        </p:nvSpPr>
        <p:spPr bwMode="auto">
          <a:xfrm>
            <a:off x="3886200" y="1447800"/>
            <a:ext cx="2057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i="1" dirty="0">
                <a:solidFill>
                  <a:schemeClr val="tx1"/>
                </a:solidFill>
              </a:rPr>
              <a:t>Given 1 Order, How many parts can it </a:t>
            </a:r>
            <a:r>
              <a:rPr lang="en-US" sz="2000" i="1" dirty="0" smtClean="0">
                <a:solidFill>
                  <a:schemeClr val="tx1"/>
                </a:solidFill>
              </a:rPr>
              <a:t>contain??</a:t>
            </a:r>
            <a:endParaRPr lang="en-US" sz="2000" i="1" dirty="0">
              <a:solidFill>
                <a:schemeClr val="tx1"/>
              </a:solidFill>
            </a:endParaRPr>
          </a:p>
        </p:txBody>
      </p:sp>
      <p:grpSp>
        <p:nvGrpSpPr>
          <p:cNvPr id="14" name="Group 13"/>
          <p:cNvGrpSpPr/>
          <p:nvPr/>
        </p:nvGrpSpPr>
        <p:grpSpPr>
          <a:xfrm>
            <a:off x="2286000" y="2247023"/>
            <a:ext cx="1752600" cy="800977"/>
            <a:chOff x="2286000" y="2247023"/>
            <a:chExt cx="1752600" cy="800977"/>
          </a:xfrm>
        </p:grpSpPr>
        <p:sp>
          <p:nvSpPr>
            <p:cNvPr id="249915" name="Text Box 59"/>
            <p:cNvSpPr txBox="1">
              <a:spLocks noChangeArrowheads="1"/>
            </p:cNvSpPr>
            <p:nvPr/>
          </p:nvSpPr>
          <p:spPr bwMode="auto">
            <a:xfrm>
              <a:off x="2286000" y="2438400"/>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000" dirty="0">
                  <a:solidFill>
                    <a:schemeClr val="tx1"/>
                  </a:solidFill>
                </a:rPr>
                <a:t>Places</a:t>
              </a:r>
            </a:p>
          </p:txBody>
        </p:sp>
        <p:grpSp>
          <p:nvGrpSpPr>
            <p:cNvPr id="2" name="Group 62"/>
            <p:cNvGrpSpPr>
              <a:grpSpLocks/>
            </p:cNvGrpSpPr>
            <p:nvPr/>
          </p:nvGrpSpPr>
          <p:grpSpPr bwMode="auto">
            <a:xfrm>
              <a:off x="2361936" y="2247023"/>
              <a:ext cx="1371865" cy="800977"/>
              <a:chOff x="1245" y="2064"/>
              <a:chExt cx="915" cy="358"/>
            </a:xfrm>
          </p:grpSpPr>
          <p:sp>
            <p:nvSpPr>
              <p:cNvPr id="9270" name="Line 38"/>
              <p:cNvSpPr>
                <a:spLocks noChangeShapeType="1"/>
              </p:cNvSpPr>
              <p:nvPr/>
            </p:nvSpPr>
            <p:spPr bwMode="auto">
              <a:xfrm flipV="1">
                <a:off x="1776" y="2256"/>
                <a:ext cx="384" cy="16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1" name="Line 39"/>
              <p:cNvSpPr>
                <a:spLocks noChangeShapeType="1"/>
              </p:cNvSpPr>
              <p:nvPr/>
            </p:nvSpPr>
            <p:spPr bwMode="auto">
              <a:xfrm>
                <a:off x="1440" y="2256"/>
                <a:ext cx="336" cy="16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2" name="Line 40"/>
              <p:cNvSpPr>
                <a:spLocks noChangeShapeType="1"/>
              </p:cNvSpPr>
              <p:nvPr/>
            </p:nvSpPr>
            <p:spPr bwMode="auto">
              <a:xfrm flipV="1">
                <a:off x="1392" y="2064"/>
                <a:ext cx="432" cy="1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3" name="Line 41"/>
              <p:cNvSpPr>
                <a:spLocks noChangeShapeType="1"/>
              </p:cNvSpPr>
              <p:nvPr/>
            </p:nvSpPr>
            <p:spPr bwMode="auto">
              <a:xfrm flipH="1">
                <a:off x="1245" y="2256"/>
                <a:ext cx="190" cy="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74" name="Line 42"/>
              <p:cNvSpPr>
                <a:spLocks noChangeShapeType="1"/>
              </p:cNvSpPr>
              <p:nvPr/>
            </p:nvSpPr>
            <p:spPr bwMode="auto">
              <a:xfrm>
                <a:off x="1824" y="2064"/>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49916" name="Line 60"/>
          <p:cNvSpPr>
            <a:spLocks noChangeShapeType="1"/>
          </p:cNvSpPr>
          <p:nvPr/>
        </p:nvSpPr>
        <p:spPr bwMode="auto">
          <a:xfrm>
            <a:off x="2438400" y="2530475"/>
            <a:ext cx="0" cy="304800"/>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 name="Group 11"/>
          <p:cNvGrpSpPr>
            <a:grpSpLocks/>
          </p:cNvGrpSpPr>
          <p:nvPr/>
        </p:nvGrpSpPr>
        <p:grpSpPr bwMode="auto">
          <a:xfrm>
            <a:off x="3733800" y="2428879"/>
            <a:ext cx="1676400" cy="461963"/>
            <a:chOff x="2160" y="2096"/>
            <a:chExt cx="1056" cy="291"/>
          </a:xfrm>
        </p:grpSpPr>
        <p:sp>
          <p:nvSpPr>
            <p:cNvPr id="9268" name="Text Box 12"/>
            <p:cNvSpPr txBox="1">
              <a:spLocks noChangeArrowheads="1"/>
            </p:cNvSpPr>
            <p:nvPr/>
          </p:nvSpPr>
          <p:spPr bwMode="auto">
            <a:xfrm>
              <a:off x="2400" y="2096"/>
              <a:ext cx="816" cy="29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Orders</a:t>
              </a:r>
              <a:endParaRPr lang="en-US" sz="2400" b="0">
                <a:solidFill>
                  <a:schemeClr val="tx1"/>
                </a:solidFill>
              </a:endParaRPr>
            </a:p>
          </p:txBody>
        </p:sp>
        <p:sp>
          <p:nvSpPr>
            <p:cNvPr id="9269" name="Line 13"/>
            <p:cNvSpPr>
              <a:spLocks noChangeShapeType="1"/>
            </p:cNvSpPr>
            <p:nvPr/>
          </p:nvSpPr>
          <p:spPr bwMode="auto">
            <a:xfrm>
              <a:off x="2160" y="2256"/>
              <a:ext cx="2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91"/>
          <p:cNvGrpSpPr>
            <a:grpSpLocks/>
          </p:cNvGrpSpPr>
          <p:nvPr/>
        </p:nvGrpSpPr>
        <p:grpSpPr bwMode="auto">
          <a:xfrm>
            <a:off x="3886200" y="2454275"/>
            <a:ext cx="228600" cy="457200"/>
            <a:chOff x="2256" y="1680"/>
            <a:chExt cx="144" cy="288"/>
          </a:xfrm>
        </p:grpSpPr>
        <p:sp>
          <p:nvSpPr>
            <p:cNvPr id="9266" name="Line 66"/>
            <p:cNvSpPr>
              <a:spLocks noChangeShapeType="1"/>
            </p:cNvSpPr>
            <p:nvPr/>
          </p:nvSpPr>
          <p:spPr bwMode="auto">
            <a:xfrm flipH="1">
              <a:off x="2256" y="1680"/>
              <a:ext cx="144" cy="144"/>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7" name="Line 68"/>
            <p:cNvSpPr>
              <a:spLocks noChangeShapeType="1"/>
            </p:cNvSpPr>
            <p:nvPr/>
          </p:nvSpPr>
          <p:spPr bwMode="auto">
            <a:xfrm>
              <a:off x="2256" y="1824"/>
              <a:ext cx="144" cy="144"/>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260" name="Line 22"/>
          <p:cNvSpPr>
            <a:spLocks noChangeShapeType="1"/>
          </p:cNvSpPr>
          <p:nvPr/>
        </p:nvSpPr>
        <p:spPr bwMode="auto">
          <a:xfrm flipH="1">
            <a:off x="5410200" y="2682875"/>
            <a:ext cx="762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5" name="Group 14"/>
          <p:cNvGrpSpPr/>
          <p:nvPr/>
        </p:nvGrpSpPr>
        <p:grpSpPr>
          <a:xfrm>
            <a:off x="5943600" y="2307348"/>
            <a:ext cx="1752600" cy="740652"/>
            <a:chOff x="5943600" y="2247023"/>
            <a:chExt cx="1752600" cy="740652"/>
          </a:xfrm>
        </p:grpSpPr>
        <p:sp>
          <p:nvSpPr>
            <p:cNvPr id="249863" name="Text Box 7"/>
            <p:cNvSpPr txBox="1">
              <a:spLocks noChangeArrowheads="1"/>
            </p:cNvSpPr>
            <p:nvPr/>
          </p:nvSpPr>
          <p:spPr bwMode="auto">
            <a:xfrm>
              <a:off x="5943600" y="2434679"/>
              <a:ext cx="1752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1900" dirty="0">
                  <a:solidFill>
                    <a:schemeClr val="tx1"/>
                  </a:solidFill>
                </a:rPr>
                <a:t> Contain</a:t>
              </a:r>
              <a:endParaRPr lang="en-US" sz="1900" b="0" dirty="0">
                <a:solidFill>
                  <a:schemeClr val="tx1"/>
                </a:solidFill>
              </a:endParaRPr>
            </a:p>
          </p:txBody>
        </p:sp>
        <p:grpSp>
          <p:nvGrpSpPr>
            <p:cNvPr id="9261" name="Group 107"/>
            <p:cNvGrpSpPr>
              <a:grpSpLocks/>
            </p:cNvGrpSpPr>
            <p:nvPr/>
          </p:nvGrpSpPr>
          <p:grpSpPr bwMode="auto">
            <a:xfrm>
              <a:off x="6172199" y="2247023"/>
              <a:ext cx="1294863" cy="740652"/>
              <a:chOff x="3696" y="1632"/>
              <a:chExt cx="576" cy="384"/>
            </a:xfrm>
          </p:grpSpPr>
          <p:sp>
            <p:nvSpPr>
              <p:cNvPr id="9262" name="Line 24"/>
              <p:cNvSpPr>
                <a:spLocks noChangeShapeType="1"/>
              </p:cNvSpPr>
              <p:nvPr/>
            </p:nvSpPr>
            <p:spPr bwMode="auto">
              <a:xfrm>
                <a:off x="3696" y="1824"/>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3" name="Line 25"/>
              <p:cNvSpPr>
                <a:spLocks noChangeShapeType="1"/>
              </p:cNvSpPr>
              <p:nvPr/>
            </p:nvSpPr>
            <p:spPr bwMode="auto">
              <a:xfrm flipV="1">
                <a:off x="3984" y="1824"/>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4" name="Line 26"/>
              <p:cNvSpPr>
                <a:spLocks noChangeShapeType="1"/>
              </p:cNvSpPr>
              <p:nvPr/>
            </p:nvSpPr>
            <p:spPr bwMode="auto">
              <a:xfrm flipV="1">
                <a:off x="3696" y="1632"/>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65" name="Line 27"/>
              <p:cNvSpPr>
                <a:spLocks noChangeShapeType="1"/>
              </p:cNvSpPr>
              <p:nvPr/>
            </p:nvSpPr>
            <p:spPr bwMode="auto">
              <a:xfrm>
                <a:off x="3984" y="1632"/>
                <a:ext cx="288"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7" name="Group 106"/>
          <p:cNvGrpSpPr>
            <a:grpSpLocks/>
          </p:cNvGrpSpPr>
          <p:nvPr/>
        </p:nvGrpSpPr>
        <p:grpSpPr bwMode="auto">
          <a:xfrm>
            <a:off x="5410200" y="2454275"/>
            <a:ext cx="304800" cy="457200"/>
            <a:chOff x="3216" y="1680"/>
            <a:chExt cx="192" cy="288"/>
          </a:xfrm>
        </p:grpSpPr>
        <p:sp>
          <p:nvSpPr>
            <p:cNvPr id="9258" name="Line 73"/>
            <p:cNvSpPr>
              <a:spLocks noChangeShapeType="1"/>
            </p:cNvSpPr>
            <p:nvPr/>
          </p:nvSpPr>
          <p:spPr bwMode="auto">
            <a:xfrm>
              <a:off x="3216" y="1680"/>
              <a:ext cx="192" cy="144"/>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59" name="Line 74"/>
            <p:cNvSpPr>
              <a:spLocks noChangeShapeType="1"/>
            </p:cNvSpPr>
            <p:nvPr/>
          </p:nvSpPr>
          <p:spPr bwMode="auto">
            <a:xfrm flipH="1">
              <a:off x="3216" y="1824"/>
              <a:ext cx="192" cy="144"/>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8"/>
          <p:cNvGrpSpPr>
            <a:grpSpLocks/>
          </p:cNvGrpSpPr>
          <p:nvPr/>
        </p:nvGrpSpPr>
        <p:grpSpPr bwMode="auto">
          <a:xfrm>
            <a:off x="6172200" y="3043237"/>
            <a:ext cx="1295400" cy="1909763"/>
            <a:chOff x="3552" y="2448"/>
            <a:chExt cx="816" cy="1203"/>
          </a:xfrm>
        </p:grpSpPr>
        <p:sp>
          <p:nvSpPr>
            <p:cNvPr id="9256" name="Text Box 9"/>
            <p:cNvSpPr txBox="1">
              <a:spLocks noChangeArrowheads="1"/>
            </p:cNvSpPr>
            <p:nvPr/>
          </p:nvSpPr>
          <p:spPr bwMode="auto">
            <a:xfrm>
              <a:off x="3552" y="3360"/>
              <a:ext cx="816" cy="29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Parts</a:t>
              </a:r>
              <a:endParaRPr lang="en-US" sz="2400" b="0" dirty="0">
                <a:solidFill>
                  <a:schemeClr val="tx1"/>
                </a:solidFill>
              </a:endParaRPr>
            </a:p>
          </p:txBody>
        </p:sp>
        <p:sp>
          <p:nvSpPr>
            <p:cNvPr id="9257" name="Line 10"/>
            <p:cNvSpPr>
              <a:spLocks noChangeShapeType="1"/>
            </p:cNvSpPr>
            <p:nvPr/>
          </p:nvSpPr>
          <p:spPr bwMode="auto">
            <a:xfrm>
              <a:off x="3984" y="2448"/>
              <a:ext cx="0" cy="91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102"/>
          <p:cNvGrpSpPr>
            <a:grpSpLocks/>
          </p:cNvGrpSpPr>
          <p:nvPr/>
        </p:nvGrpSpPr>
        <p:grpSpPr bwMode="auto">
          <a:xfrm>
            <a:off x="6553200" y="4114800"/>
            <a:ext cx="609600" cy="381000"/>
            <a:chOff x="3792" y="2688"/>
            <a:chExt cx="384" cy="240"/>
          </a:xfrm>
        </p:grpSpPr>
        <p:sp>
          <p:nvSpPr>
            <p:cNvPr id="9254" name="Line 79"/>
            <p:cNvSpPr>
              <a:spLocks noChangeShapeType="1"/>
            </p:cNvSpPr>
            <p:nvPr/>
          </p:nvSpPr>
          <p:spPr bwMode="auto">
            <a:xfrm flipH="1">
              <a:off x="3792" y="2688"/>
              <a:ext cx="192" cy="240"/>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55" name="Line 80"/>
            <p:cNvSpPr>
              <a:spLocks noChangeShapeType="1"/>
            </p:cNvSpPr>
            <p:nvPr/>
          </p:nvSpPr>
          <p:spPr bwMode="auto">
            <a:xfrm>
              <a:off x="3984" y="2688"/>
              <a:ext cx="192" cy="240"/>
            </a:xfrm>
            <a:prstGeom prst="line">
              <a:avLst/>
            </a:prstGeom>
            <a:noFill/>
            <a:ln w="25400">
              <a:solidFill>
                <a:srgbClr val="C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49940" name="Text Box 84"/>
          <p:cNvSpPr txBox="1">
            <a:spLocks noChangeArrowheads="1"/>
          </p:cNvSpPr>
          <p:nvPr/>
        </p:nvSpPr>
        <p:spPr bwMode="auto">
          <a:xfrm>
            <a:off x="2647145" y="3810000"/>
            <a:ext cx="1295400" cy="457200"/>
          </a:xfrm>
          <a:prstGeom prst="rect">
            <a:avLst/>
          </a:prstGeom>
          <a:noFill/>
          <a:ln w="12700">
            <a:noFill/>
            <a:miter lim="800000"/>
            <a:headEnd type="none" w="sm" len="sm"/>
            <a:tailEnd type="none" w="sm" len="sm"/>
          </a:ln>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Many</a:t>
            </a:r>
          </a:p>
        </p:txBody>
      </p:sp>
      <p:grpSp>
        <p:nvGrpSpPr>
          <p:cNvPr id="10" name="Group 90"/>
          <p:cNvGrpSpPr>
            <a:grpSpLocks/>
          </p:cNvGrpSpPr>
          <p:nvPr/>
        </p:nvGrpSpPr>
        <p:grpSpPr bwMode="auto">
          <a:xfrm>
            <a:off x="3086100" y="2817406"/>
            <a:ext cx="914400" cy="992188"/>
            <a:chOff x="1632" y="1920"/>
            <a:chExt cx="672" cy="625"/>
          </a:xfrm>
        </p:grpSpPr>
        <p:sp>
          <p:nvSpPr>
            <p:cNvPr id="9249" name="Line 86"/>
            <p:cNvSpPr>
              <a:spLocks noChangeShapeType="1"/>
            </p:cNvSpPr>
            <p:nvPr/>
          </p:nvSpPr>
          <p:spPr bwMode="auto">
            <a:xfrm flipV="1">
              <a:off x="1968" y="2064"/>
              <a:ext cx="0" cy="465"/>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9250" name="Group 89"/>
            <p:cNvGrpSpPr>
              <a:grpSpLocks/>
            </p:cNvGrpSpPr>
            <p:nvPr/>
          </p:nvGrpSpPr>
          <p:grpSpPr bwMode="auto">
            <a:xfrm>
              <a:off x="1632" y="1920"/>
              <a:ext cx="672" cy="625"/>
              <a:chOff x="1632" y="1920"/>
              <a:chExt cx="672" cy="625"/>
            </a:xfrm>
          </p:grpSpPr>
          <p:sp>
            <p:nvSpPr>
              <p:cNvPr id="9251" name="Line 85"/>
              <p:cNvSpPr>
                <a:spLocks noChangeShapeType="1"/>
              </p:cNvSpPr>
              <p:nvPr/>
            </p:nvSpPr>
            <p:spPr bwMode="auto">
              <a:xfrm>
                <a:off x="1632" y="2545"/>
                <a:ext cx="336" cy="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52" name="Line 87"/>
              <p:cNvSpPr>
                <a:spLocks noChangeShapeType="1"/>
              </p:cNvSpPr>
              <p:nvPr/>
            </p:nvSpPr>
            <p:spPr bwMode="auto">
              <a:xfrm>
                <a:off x="1968" y="2064"/>
                <a:ext cx="336" cy="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53" name="Line 88"/>
              <p:cNvSpPr>
                <a:spLocks noChangeShapeType="1"/>
              </p:cNvSpPr>
              <p:nvPr/>
            </p:nvSpPr>
            <p:spPr bwMode="auto">
              <a:xfrm flipV="1">
                <a:off x="2304" y="1920"/>
                <a:ext cx="0" cy="144"/>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49948" name="Text Box 92"/>
          <p:cNvSpPr txBox="1">
            <a:spLocks noChangeArrowheads="1"/>
          </p:cNvSpPr>
          <p:nvPr/>
        </p:nvSpPr>
        <p:spPr bwMode="auto">
          <a:xfrm>
            <a:off x="42672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smtClean="0">
                <a:solidFill>
                  <a:srgbClr val="C00000"/>
                </a:solidFill>
              </a:rPr>
              <a:t>One</a:t>
            </a:r>
            <a:endParaRPr lang="en-US" sz="2400" dirty="0">
              <a:solidFill>
                <a:srgbClr val="C00000"/>
              </a:solidFill>
            </a:endParaRPr>
          </a:p>
        </p:txBody>
      </p:sp>
      <p:sp>
        <p:nvSpPr>
          <p:cNvPr id="9247" name="Line 94"/>
          <p:cNvSpPr>
            <a:spLocks noChangeShapeType="1"/>
          </p:cNvSpPr>
          <p:nvPr/>
        </p:nvSpPr>
        <p:spPr bwMode="auto">
          <a:xfrm flipH="1">
            <a:off x="2438398" y="3200400"/>
            <a:ext cx="1676401" cy="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8" name="Line 95"/>
          <p:cNvSpPr>
            <a:spLocks noChangeShapeType="1"/>
          </p:cNvSpPr>
          <p:nvPr/>
        </p:nvSpPr>
        <p:spPr bwMode="auto">
          <a:xfrm flipV="1">
            <a:off x="2438400" y="2971800"/>
            <a:ext cx="0" cy="228600"/>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49953" name="Text Box 97"/>
          <p:cNvSpPr txBox="1">
            <a:spLocks noChangeArrowheads="1"/>
          </p:cNvSpPr>
          <p:nvPr/>
        </p:nvSpPr>
        <p:spPr bwMode="auto">
          <a:xfrm>
            <a:off x="5943600" y="1600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Many</a:t>
            </a:r>
          </a:p>
        </p:txBody>
      </p:sp>
      <p:grpSp>
        <p:nvGrpSpPr>
          <p:cNvPr id="13" name="Group 101"/>
          <p:cNvGrpSpPr>
            <a:grpSpLocks/>
          </p:cNvGrpSpPr>
          <p:nvPr/>
        </p:nvGrpSpPr>
        <p:grpSpPr bwMode="auto">
          <a:xfrm>
            <a:off x="7010400" y="1828800"/>
            <a:ext cx="1600200" cy="2476500"/>
            <a:chOff x="4080" y="1440"/>
            <a:chExt cx="1008" cy="1776"/>
          </a:xfrm>
        </p:grpSpPr>
        <p:sp>
          <p:nvSpPr>
            <p:cNvPr id="9243" name="Line 98"/>
            <p:cNvSpPr>
              <a:spLocks noChangeShapeType="1"/>
            </p:cNvSpPr>
            <p:nvPr/>
          </p:nvSpPr>
          <p:spPr bwMode="auto">
            <a:xfrm>
              <a:off x="4080" y="1440"/>
              <a:ext cx="1008" cy="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4" name="Line 99"/>
            <p:cNvSpPr>
              <a:spLocks noChangeShapeType="1"/>
            </p:cNvSpPr>
            <p:nvPr/>
          </p:nvSpPr>
          <p:spPr bwMode="auto">
            <a:xfrm>
              <a:off x="5088" y="1440"/>
              <a:ext cx="0" cy="1776"/>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45" name="Line 100"/>
            <p:cNvSpPr>
              <a:spLocks noChangeShapeType="1"/>
            </p:cNvSpPr>
            <p:nvPr/>
          </p:nvSpPr>
          <p:spPr bwMode="auto">
            <a:xfrm flipH="1">
              <a:off x="4164" y="3216"/>
              <a:ext cx="924" cy="0"/>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49959" name="Text Box 103"/>
          <p:cNvSpPr txBox="1">
            <a:spLocks noChangeArrowheads="1"/>
          </p:cNvSpPr>
          <p:nvPr/>
        </p:nvSpPr>
        <p:spPr bwMode="auto">
          <a:xfrm>
            <a:off x="5791200" y="5124450"/>
            <a:ext cx="2362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nSpc>
                <a:spcPts val="2000"/>
              </a:lnSpc>
              <a:spcBef>
                <a:spcPct val="50000"/>
              </a:spcBef>
            </a:pPr>
            <a:r>
              <a:rPr lang="en-US" sz="2000" i="1" dirty="0">
                <a:solidFill>
                  <a:schemeClr val="tx1"/>
                </a:solidFill>
              </a:rPr>
              <a:t>Given 1 part, How many orders can contain it ??</a:t>
            </a:r>
          </a:p>
        </p:txBody>
      </p:sp>
      <p:sp>
        <p:nvSpPr>
          <p:cNvPr id="249960" name="Text Box 104"/>
          <p:cNvSpPr txBox="1">
            <a:spLocks noChangeArrowheads="1"/>
          </p:cNvSpPr>
          <p:nvPr/>
        </p:nvSpPr>
        <p:spPr bwMode="auto">
          <a:xfrm>
            <a:off x="5181600" y="4419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rgbClr val="C00000"/>
                </a:solidFill>
              </a:rPr>
              <a:t>Many</a:t>
            </a:r>
          </a:p>
        </p:txBody>
      </p:sp>
      <p:sp>
        <p:nvSpPr>
          <p:cNvPr id="249961" name="Line 105"/>
          <p:cNvSpPr>
            <a:spLocks noChangeShapeType="1"/>
          </p:cNvSpPr>
          <p:nvPr/>
        </p:nvSpPr>
        <p:spPr bwMode="auto">
          <a:xfrm flipV="1">
            <a:off x="5867400" y="3352800"/>
            <a:ext cx="0" cy="1143000"/>
          </a:xfrm>
          <a:prstGeom prst="line">
            <a:avLst/>
          </a:prstGeom>
          <a:noFill/>
          <a:ln w="25400">
            <a:solidFill>
              <a:srgbClr val="C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 name="Slide Number Placeholder 5"/>
          <p:cNvSpPr>
            <a:spLocks noGrp="1"/>
          </p:cNvSpPr>
          <p:nvPr>
            <p:ph type="sldNum" sz="quarter" idx="12"/>
          </p:nvPr>
        </p:nvSpPr>
        <p:spPr>
          <a:xfrm>
            <a:off x="7010400" y="152400"/>
            <a:ext cx="1905000" cy="457200"/>
          </a:xfrm>
        </p:spPr>
        <p:txBody>
          <a:bodyPr/>
          <a:lstStyle/>
          <a:p>
            <a:fld id="{8AC56D48-9345-4BDE-BA0B-FB696AD706A2}" type="slidenum">
              <a:rPr lang="en-US" smtClean="0"/>
              <a:t>7</a:t>
            </a:fld>
            <a:endParaRPr lang="en-US" dirty="0"/>
          </a:p>
        </p:txBody>
      </p:sp>
      <p:sp>
        <p:nvSpPr>
          <p:cNvPr id="60"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64" name="Line 105"/>
          <p:cNvSpPr>
            <a:spLocks noChangeShapeType="1"/>
          </p:cNvSpPr>
          <p:nvPr/>
        </p:nvSpPr>
        <p:spPr bwMode="auto">
          <a:xfrm flipH="1" flipV="1">
            <a:off x="5638800" y="2890842"/>
            <a:ext cx="209550" cy="397580"/>
          </a:xfrm>
          <a:prstGeom prst="line">
            <a:avLst/>
          </a:prstGeom>
          <a:noFill/>
          <a:ln w="25400">
            <a:solidFill>
              <a:srgbClr val="C0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93483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49860"/>
                                        </p:tgtEl>
                                        <p:attrNameLst>
                                          <p:attrName>style.visibility</p:attrName>
                                        </p:attrNameLst>
                                      </p:cBhvr>
                                      <p:to>
                                        <p:strVal val="visible"/>
                                      </p:to>
                                    </p:set>
                                    <p:anim calcmode="lin" valueType="num">
                                      <p:cBhvr>
                                        <p:cTn id="7" dur="500" fill="hold"/>
                                        <p:tgtEl>
                                          <p:spTgt spid="249860"/>
                                        </p:tgtEl>
                                        <p:attrNameLst>
                                          <p:attrName>ppt_x</p:attrName>
                                        </p:attrNameLst>
                                      </p:cBhvr>
                                      <p:tavLst>
                                        <p:tav tm="0">
                                          <p:val>
                                            <p:strVal val="#ppt_x"/>
                                          </p:val>
                                        </p:tav>
                                        <p:tav tm="100000">
                                          <p:val>
                                            <p:strVal val="#ppt_x"/>
                                          </p:val>
                                        </p:tav>
                                      </p:tavLst>
                                    </p:anim>
                                    <p:anim calcmode="lin" valueType="num">
                                      <p:cBhvr>
                                        <p:cTn id="8" dur="500" fill="hold"/>
                                        <p:tgtEl>
                                          <p:spTgt spid="249860"/>
                                        </p:tgtEl>
                                        <p:attrNameLst>
                                          <p:attrName>ppt_y</p:attrName>
                                        </p:attrNameLst>
                                      </p:cBhvr>
                                      <p:tavLst>
                                        <p:tav tm="0">
                                          <p:val>
                                            <p:strVal val="#ppt_y+#ppt_h/2"/>
                                          </p:val>
                                        </p:tav>
                                        <p:tav tm="100000">
                                          <p:val>
                                            <p:strVal val="#ppt_y"/>
                                          </p:val>
                                        </p:tav>
                                      </p:tavLst>
                                    </p:anim>
                                    <p:anim calcmode="lin" valueType="num">
                                      <p:cBhvr>
                                        <p:cTn id="9" dur="500" fill="hold"/>
                                        <p:tgtEl>
                                          <p:spTgt spid="249860"/>
                                        </p:tgtEl>
                                        <p:attrNameLst>
                                          <p:attrName>ppt_w</p:attrName>
                                        </p:attrNameLst>
                                      </p:cBhvr>
                                      <p:tavLst>
                                        <p:tav tm="0">
                                          <p:val>
                                            <p:strVal val="#ppt_w"/>
                                          </p:val>
                                        </p:tav>
                                        <p:tav tm="100000">
                                          <p:val>
                                            <p:strVal val="#ppt_w"/>
                                          </p:val>
                                        </p:tav>
                                      </p:tavLst>
                                    </p:anim>
                                    <p:anim calcmode="lin" valueType="num">
                                      <p:cBhvr>
                                        <p:cTn id="10" dur="500" fill="hold"/>
                                        <p:tgtEl>
                                          <p:spTgt spid="249860"/>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9861"/>
                                        </p:tgtEl>
                                        <p:attrNameLst>
                                          <p:attrName>style.visibility</p:attrName>
                                        </p:attrNameLst>
                                      </p:cBhvr>
                                      <p:to>
                                        <p:strVal val="visible"/>
                                      </p:to>
                                    </p:set>
                                    <p:animEffect transition="in" filter="wipe(left)">
                                      <p:cBhvr>
                                        <p:cTn id="14" dur="500"/>
                                        <p:tgtEl>
                                          <p:spTgt spid="249861"/>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260"/>
                                        </p:tgtEl>
                                        <p:attrNameLst>
                                          <p:attrName>style.visibility</p:attrName>
                                        </p:attrNameLst>
                                      </p:cBhvr>
                                      <p:to>
                                        <p:strVal val="visible"/>
                                      </p:to>
                                    </p:set>
                                    <p:animEffect transition="in" filter="wipe(left)">
                                      <p:cBhvr>
                                        <p:cTn id="26" dur="500"/>
                                        <p:tgtEl>
                                          <p:spTgt spid="9260"/>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up)">
                                      <p:cBhvr>
                                        <p:cTn id="34" dur="500"/>
                                        <p:tgtEl>
                                          <p:spTgt spid="8"/>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249862"/>
                                        </p:tgtEl>
                                        <p:attrNameLst>
                                          <p:attrName>style.visibility</p:attrName>
                                        </p:attrNameLst>
                                      </p:cBhvr>
                                      <p:to>
                                        <p:strVal val="visible"/>
                                      </p:to>
                                    </p:set>
                                    <p:animEffect transition="in" filter="dissolve">
                                      <p:cBhvr>
                                        <p:cTn id="38" dur="500"/>
                                        <p:tgtEl>
                                          <p:spTgt spid="249862"/>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49940"/>
                                        </p:tgtEl>
                                        <p:attrNameLst>
                                          <p:attrName>style.visibility</p:attrName>
                                        </p:attrNameLst>
                                      </p:cBhvr>
                                      <p:to>
                                        <p:strVal val="visible"/>
                                      </p:to>
                                    </p:set>
                                    <p:anim calcmode="lin" valueType="num">
                                      <p:cBhvr>
                                        <p:cTn id="43" dur="500" fill="hold"/>
                                        <p:tgtEl>
                                          <p:spTgt spid="249940"/>
                                        </p:tgtEl>
                                        <p:attrNameLst>
                                          <p:attrName>ppt_w</p:attrName>
                                        </p:attrNameLst>
                                      </p:cBhvr>
                                      <p:tavLst>
                                        <p:tav tm="0">
                                          <p:val>
                                            <p:fltVal val="0"/>
                                          </p:val>
                                        </p:tav>
                                        <p:tav tm="100000">
                                          <p:val>
                                            <p:strVal val="#ppt_w"/>
                                          </p:val>
                                        </p:tav>
                                      </p:tavLst>
                                    </p:anim>
                                    <p:anim calcmode="lin" valueType="num">
                                      <p:cBhvr>
                                        <p:cTn id="44" dur="500" fill="hold"/>
                                        <p:tgtEl>
                                          <p:spTgt spid="249940"/>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17" presetClass="entr" presetSubtype="4"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ppt_h/2"/>
                                          </p:val>
                                        </p:tav>
                                        <p:tav tm="100000">
                                          <p:val>
                                            <p:strVal val="#ppt_y"/>
                                          </p:val>
                                        </p:tav>
                                      </p:tavLst>
                                    </p:anim>
                                    <p:anim calcmode="lin" valueType="num">
                                      <p:cBhvr>
                                        <p:cTn id="50" dur="500" fill="hold"/>
                                        <p:tgtEl>
                                          <p:spTgt spid="10"/>
                                        </p:tgtEl>
                                        <p:attrNameLst>
                                          <p:attrName>ppt_w</p:attrName>
                                        </p:attrNameLst>
                                      </p:cBhvr>
                                      <p:tavLst>
                                        <p:tav tm="0">
                                          <p:val>
                                            <p:strVal val="#ppt_w"/>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childTnLst>
                                </p:cTn>
                              </p:par>
                            </p:childTnLst>
                          </p:cTn>
                        </p:par>
                        <p:par>
                          <p:cTn id="52" fill="hold">
                            <p:stCondLst>
                              <p:cond delay="1000"/>
                            </p:stCondLst>
                            <p:childTnLst>
                              <p:par>
                                <p:cTn id="53" presetID="17" presetClass="entr" presetSubtype="2"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ppt_x</p:attrName>
                                        </p:attrNameLst>
                                      </p:cBhvr>
                                      <p:tavLst>
                                        <p:tav tm="0">
                                          <p:val>
                                            <p:strVal val="#ppt_x+#ppt_w/2"/>
                                          </p:val>
                                        </p:tav>
                                        <p:tav tm="100000">
                                          <p:val>
                                            <p:strVal val="#ppt_x"/>
                                          </p:val>
                                        </p:tav>
                                      </p:tavLst>
                                    </p:anim>
                                    <p:anim calcmode="lin" valueType="num">
                                      <p:cBhvr>
                                        <p:cTn id="56" dur="500" fill="hold"/>
                                        <p:tgtEl>
                                          <p:spTgt spid="4"/>
                                        </p:tgtEl>
                                        <p:attrNameLst>
                                          <p:attrName>ppt_y</p:attrName>
                                        </p:attrNameLst>
                                      </p:cBhvr>
                                      <p:tavLst>
                                        <p:tav tm="0">
                                          <p:val>
                                            <p:strVal val="#ppt_y"/>
                                          </p:val>
                                        </p:tav>
                                        <p:tav tm="100000">
                                          <p:val>
                                            <p:strVal val="#ppt_y"/>
                                          </p:val>
                                        </p:tav>
                                      </p:tavLst>
                                    </p:anim>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strVal val="#ppt_h"/>
                                          </p:val>
                                        </p:tav>
                                        <p:tav tm="100000">
                                          <p:val>
                                            <p:strVal val="#ppt_h"/>
                                          </p:val>
                                        </p:tav>
                                      </p:tavLst>
                                    </p:anim>
                                  </p:childTnLst>
                                </p:cTn>
                              </p:par>
                            </p:childTnLst>
                          </p:cTn>
                        </p:par>
                        <p:par>
                          <p:cTn id="59" fill="hold">
                            <p:stCondLst>
                              <p:cond delay="1500"/>
                            </p:stCondLst>
                            <p:childTnLst>
                              <p:par>
                                <p:cTn id="60" presetID="22" presetClass="entr" presetSubtype="1" fill="hold" grpId="0" nodeType="afterEffect">
                                  <p:stCondLst>
                                    <p:cond delay="0"/>
                                  </p:stCondLst>
                                  <p:childTnLst>
                                    <p:set>
                                      <p:cBhvr>
                                        <p:cTn id="61" dur="1" fill="hold">
                                          <p:stCondLst>
                                            <p:cond delay="0"/>
                                          </p:stCondLst>
                                        </p:cTn>
                                        <p:tgtEl>
                                          <p:spTgt spid="249870"/>
                                        </p:tgtEl>
                                        <p:attrNameLst>
                                          <p:attrName>style.visibility</p:attrName>
                                        </p:attrNameLst>
                                      </p:cBhvr>
                                      <p:to>
                                        <p:strVal val="visible"/>
                                      </p:to>
                                    </p:set>
                                    <p:animEffect transition="in" filter="wipe(up)">
                                      <p:cBhvr>
                                        <p:cTn id="62" dur="500"/>
                                        <p:tgtEl>
                                          <p:spTgt spid="249870"/>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49948"/>
                                        </p:tgtEl>
                                        <p:attrNameLst>
                                          <p:attrName>style.visibility</p:attrName>
                                        </p:attrNameLst>
                                      </p:cBhvr>
                                      <p:to>
                                        <p:strVal val="visible"/>
                                      </p:to>
                                    </p:set>
                                    <p:anim calcmode="lin" valueType="num">
                                      <p:cBhvr>
                                        <p:cTn id="67" dur="500" fill="hold"/>
                                        <p:tgtEl>
                                          <p:spTgt spid="249948"/>
                                        </p:tgtEl>
                                        <p:attrNameLst>
                                          <p:attrName>ppt_w</p:attrName>
                                        </p:attrNameLst>
                                      </p:cBhvr>
                                      <p:tavLst>
                                        <p:tav tm="0">
                                          <p:val>
                                            <p:fltVal val="0"/>
                                          </p:val>
                                        </p:tav>
                                        <p:tav tm="100000">
                                          <p:val>
                                            <p:strVal val="#ppt_w"/>
                                          </p:val>
                                        </p:tav>
                                      </p:tavLst>
                                    </p:anim>
                                    <p:anim calcmode="lin" valueType="num">
                                      <p:cBhvr>
                                        <p:cTn id="68" dur="500" fill="hold"/>
                                        <p:tgtEl>
                                          <p:spTgt spid="249948"/>
                                        </p:tgtEl>
                                        <p:attrNameLst>
                                          <p:attrName>ppt_h</p:attrName>
                                        </p:attrNameLst>
                                      </p:cBhvr>
                                      <p:tavLst>
                                        <p:tav tm="0">
                                          <p:val>
                                            <p:fltVal val="0"/>
                                          </p:val>
                                        </p:tav>
                                        <p:tav tm="100000">
                                          <p:val>
                                            <p:strVal val="#ppt_h"/>
                                          </p:val>
                                        </p:tav>
                                      </p:tavLst>
                                    </p:anim>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9247"/>
                                        </p:tgtEl>
                                        <p:attrNameLst>
                                          <p:attrName>style.visibility</p:attrName>
                                        </p:attrNameLst>
                                      </p:cBhvr>
                                      <p:to>
                                        <p:strVal val="visible"/>
                                      </p:to>
                                    </p:set>
                                    <p:animEffect transition="in" filter="wipe(right)">
                                      <p:cBhvr>
                                        <p:cTn id="72" dur="500"/>
                                        <p:tgtEl>
                                          <p:spTgt spid="9247"/>
                                        </p:tgtEl>
                                      </p:cBhvr>
                                    </p:animEffect>
                                  </p:childTnLst>
                                </p:cTn>
                              </p:par>
                            </p:childTnLst>
                          </p:cTn>
                        </p:par>
                        <p:par>
                          <p:cTn id="73" fill="hold">
                            <p:stCondLst>
                              <p:cond delay="1000"/>
                            </p:stCondLst>
                            <p:childTnLst>
                              <p:par>
                                <p:cTn id="74" presetID="22" presetClass="entr" presetSubtype="4" fill="hold" grpId="0" nodeType="afterEffect">
                                  <p:stCondLst>
                                    <p:cond delay="0"/>
                                  </p:stCondLst>
                                  <p:childTnLst>
                                    <p:set>
                                      <p:cBhvr>
                                        <p:cTn id="75" dur="1" fill="hold">
                                          <p:stCondLst>
                                            <p:cond delay="0"/>
                                          </p:stCondLst>
                                        </p:cTn>
                                        <p:tgtEl>
                                          <p:spTgt spid="9248"/>
                                        </p:tgtEl>
                                        <p:attrNameLst>
                                          <p:attrName>style.visibility</p:attrName>
                                        </p:attrNameLst>
                                      </p:cBhvr>
                                      <p:to>
                                        <p:strVal val="visible"/>
                                      </p:to>
                                    </p:set>
                                    <p:animEffect transition="in" filter="wipe(down)">
                                      <p:cBhvr>
                                        <p:cTn id="76" dur="500"/>
                                        <p:tgtEl>
                                          <p:spTgt spid="9248"/>
                                        </p:tgtEl>
                                      </p:cBhvr>
                                    </p:animEffect>
                                  </p:childTnLst>
                                </p:cTn>
                              </p:par>
                            </p:childTnLst>
                          </p:cTn>
                        </p:par>
                        <p:par>
                          <p:cTn id="77" fill="hold">
                            <p:stCondLst>
                              <p:cond delay="1500"/>
                            </p:stCondLst>
                            <p:childTnLst>
                              <p:par>
                                <p:cTn id="78" presetID="17" presetClass="entr" presetSubtype="1" fill="hold" grpId="0" nodeType="afterEffect">
                                  <p:stCondLst>
                                    <p:cond delay="0"/>
                                  </p:stCondLst>
                                  <p:childTnLst>
                                    <p:set>
                                      <p:cBhvr>
                                        <p:cTn id="79" dur="1" fill="hold">
                                          <p:stCondLst>
                                            <p:cond delay="0"/>
                                          </p:stCondLst>
                                        </p:cTn>
                                        <p:tgtEl>
                                          <p:spTgt spid="249916"/>
                                        </p:tgtEl>
                                        <p:attrNameLst>
                                          <p:attrName>style.visibility</p:attrName>
                                        </p:attrNameLst>
                                      </p:cBhvr>
                                      <p:to>
                                        <p:strVal val="visible"/>
                                      </p:to>
                                    </p:set>
                                    <p:anim calcmode="lin" valueType="num">
                                      <p:cBhvr>
                                        <p:cTn id="80" dur="500" fill="hold"/>
                                        <p:tgtEl>
                                          <p:spTgt spid="249916"/>
                                        </p:tgtEl>
                                        <p:attrNameLst>
                                          <p:attrName>ppt_x</p:attrName>
                                        </p:attrNameLst>
                                      </p:cBhvr>
                                      <p:tavLst>
                                        <p:tav tm="0">
                                          <p:val>
                                            <p:strVal val="#ppt_x"/>
                                          </p:val>
                                        </p:tav>
                                        <p:tav tm="100000">
                                          <p:val>
                                            <p:strVal val="#ppt_x"/>
                                          </p:val>
                                        </p:tav>
                                      </p:tavLst>
                                    </p:anim>
                                    <p:anim calcmode="lin" valueType="num">
                                      <p:cBhvr>
                                        <p:cTn id="81" dur="500" fill="hold"/>
                                        <p:tgtEl>
                                          <p:spTgt spid="249916"/>
                                        </p:tgtEl>
                                        <p:attrNameLst>
                                          <p:attrName>ppt_y</p:attrName>
                                        </p:attrNameLst>
                                      </p:cBhvr>
                                      <p:tavLst>
                                        <p:tav tm="0">
                                          <p:val>
                                            <p:strVal val="#ppt_y-#ppt_h/2"/>
                                          </p:val>
                                        </p:tav>
                                        <p:tav tm="100000">
                                          <p:val>
                                            <p:strVal val="#ppt_y"/>
                                          </p:val>
                                        </p:tav>
                                      </p:tavLst>
                                    </p:anim>
                                    <p:anim calcmode="lin" valueType="num">
                                      <p:cBhvr>
                                        <p:cTn id="82" dur="500" fill="hold"/>
                                        <p:tgtEl>
                                          <p:spTgt spid="249916"/>
                                        </p:tgtEl>
                                        <p:attrNameLst>
                                          <p:attrName>ppt_w</p:attrName>
                                        </p:attrNameLst>
                                      </p:cBhvr>
                                      <p:tavLst>
                                        <p:tav tm="0">
                                          <p:val>
                                            <p:strVal val="#ppt_w"/>
                                          </p:val>
                                        </p:tav>
                                        <p:tav tm="100000">
                                          <p:val>
                                            <p:strVal val="#ppt_w"/>
                                          </p:val>
                                        </p:tav>
                                      </p:tavLst>
                                    </p:anim>
                                    <p:anim calcmode="lin" valueType="num">
                                      <p:cBhvr>
                                        <p:cTn id="83" dur="500" fill="hold"/>
                                        <p:tgtEl>
                                          <p:spTgt spid="249916"/>
                                        </p:tgtEl>
                                        <p:attrNameLst>
                                          <p:attrName>ppt_h</p:attrName>
                                        </p:attrNameLst>
                                      </p:cBhvr>
                                      <p:tavLst>
                                        <p:tav tm="0">
                                          <p:val>
                                            <p:fltVal val="0"/>
                                          </p:val>
                                        </p:tav>
                                        <p:tav tm="100000">
                                          <p:val>
                                            <p:strVal val="#ppt_h"/>
                                          </p:val>
                                        </p:tav>
                                      </p:tavLst>
                                    </p:anim>
                                  </p:childTnLst>
                                </p:cTn>
                              </p:par>
                            </p:childTnLst>
                          </p:cTn>
                        </p:par>
                        <p:par>
                          <p:cTn id="84" fill="hold">
                            <p:stCondLst>
                              <p:cond delay="2000"/>
                            </p:stCondLst>
                            <p:childTnLst>
                              <p:par>
                                <p:cTn id="85" presetID="9" presetClass="entr" presetSubtype="0" fill="hold" grpId="0" nodeType="afterEffect">
                                  <p:stCondLst>
                                    <p:cond delay="0"/>
                                  </p:stCondLst>
                                  <p:childTnLst>
                                    <p:set>
                                      <p:cBhvr>
                                        <p:cTn id="86" dur="1" fill="hold">
                                          <p:stCondLst>
                                            <p:cond delay="0"/>
                                          </p:stCondLst>
                                        </p:cTn>
                                        <p:tgtEl>
                                          <p:spTgt spid="249906"/>
                                        </p:tgtEl>
                                        <p:attrNameLst>
                                          <p:attrName>style.visibility</p:attrName>
                                        </p:attrNameLst>
                                      </p:cBhvr>
                                      <p:to>
                                        <p:strVal val="visible"/>
                                      </p:to>
                                    </p:set>
                                    <p:animEffect transition="in" filter="dissolve">
                                      <p:cBhvr>
                                        <p:cTn id="87" dur="500"/>
                                        <p:tgtEl>
                                          <p:spTgt spid="249906"/>
                                        </p:tgtEl>
                                      </p:cBhvr>
                                    </p:animEffec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249953"/>
                                        </p:tgtEl>
                                        <p:attrNameLst>
                                          <p:attrName>style.visibility</p:attrName>
                                        </p:attrNameLst>
                                      </p:cBhvr>
                                      <p:to>
                                        <p:strVal val="visible"/>
                                      </p:to>
                                    </p:set>
                                    <p:anim calcmode="lin" valueType="num">
                                      <p:cBhvr>
                                        <p:cTn id="92" dur="500" fill="hold"/>
                                        <p:tgtEl>
                                          <p:spTgt spid="249953"/>
                                        </p:tgtEl>
                                        <p:attrNameLst>
                                          <p:attrName>ppt_w</p:attrName>
                                        </p:attrNameLst>
                                      </p:cBhvr>
                                      <p:tavLst>
                                        <p:tav tm="0">
                                          <p:val>
                                            <p:fltVal val="0"/>
                                          </p:val>
                                        </p:tav>
                                        <p:tav tm="100000">
                                          <p:val>
                                            <p:strVal val="#ppt_w"/>
                                          </p:val>
                                        </p:tav>
                                      </p:tavLst>
                                    </p:anim>
                                    <p:anim calcmode="lin" valueType="num">
                                      <p:cBhvr>
                                        <p:cTn id="93" dur="500" fill="hold"/>
                                        <p:tgtEl>
                                          <p:spTgt spid="249953"/>
                                        </p:tgtEl>
                                        <p:attrNameLst>
                                          <p:attrName>ppt_h</p:attrName>
                                        </p:attrNameLst>
                                      </p:cBhvr>
                                      <p:tavLst>
                                        <p:tav tm="0">
                                          <p:val>
                                            <p:fltVal val="0"/>
                                          </p:val>
                                        </p:tav>
                                        <p:tav tm="100000">
                                          <p:val>
                                            <p:strVal val="#ppt_h"/>
                                          </p:val>
                                        </p:tav>
                                      </p:tavLst>
                                    </p:anim>
                                  </p:childTnLst>
                                </p:cTn>
                              </p:par>
                            </p:childTnLst>
                          </p:cTn>
                        </p:par>
                        <p:par>
                          <p:cTn id="94" fill="hold">
                            <p:stCondLst>
                              <p:cond delay="500"/>
                            </p:stCondLst>
                            <p:childTnLst>
                              <p:par>
                                <p:cTn id="95" presetID="22" presetClass="entr" presetSubtype="8"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left)">
                                      <p:cBhvr>
                                        <p:cTn id="97" dur="500"/>
                                        <p:tgtEl>
                                          <p:spTgt spid="13"/>
                                        </p:tgtEl>
                                      </p:cBhvr>
                                    </p:animEffect>
                                  </p:childTnLst>
                                </p:cTn>
                              </p:par>
                            </p:childTnLst>
                          </p:cTn>
                        </p:par>
                        <p:par>
                          <p:cTn id="98" fill="hold">
                            <p:stCondLst>
                              <p:cond delay="1000"/>
                            </p:stCondLst>
                            <p:childTnLst>
                              <p:par>
                                <p:cTn id="99" presetID="17" presetClass="entr" presetSubtype="4" fill="hold"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p:cTn id="101" dur="500" fill="hold"/>
                                        <p:tgtEl>
                                          <p:spTgt spid="9"/>
                                        </p:tgtEl>
                                        <p:attrNameLst>
                                          <p:attrName>ppt_x</p:attrName>
                                        </p:attrNameLst>
                                      </p:cBhvr>
                                      <p:tavLst>
                                        <p:tav tm="0">
                                          <p:val>
                                            <p:strVal val="#ppt_x"/>
                                          </p:val>
                                        </p:tav>
                                        <p:tav tm="100000">
                                          <p:val>
                                            <p:strVal val="#ppt_x"/>
                                          </p:val>
                                        </p:tav>
                                      </p:tavLst>
                                    </p:anim>
                                    <p:anim calcmode="lin" valueType="num">
                                      <p:cBhvr>
                                        <p:cTn id="102" dur="500" fill="hold"/>
                                        <p:tgtEl>
                                          <p:spTgt spid="9"/>
                                        </p:tgtEl>
                                        <p:attrNameLst>
                                          <p:attrName>ppt_y</p:attrName>
                                        </p:attrNameLst>
                                      </p:cBhvr>
                                      <p:tavLst>
                                        <p:tav tm="0">
                                          <p:val>
                                            <p:strVal val="#ppt_y+#ppt_h/2"/>
                                          </p:val>
                                        </p:tav>
                                        <p:tav tm="100000">
                                          <p:val>
                                            <p:strVal val="#ppt_y"/>
                                          </p:val>
                                        </p:tav>
                                      </p:tavLst>
                                    </p:anim>
                                    <p:anim calcmode="lin" valueType="num">
                                      <p:cBhvr>
                                        <p:cTn id="103" dur="500" fill="hold"/>
                                        <p:tgtEl>
                                          <p:spTgt spid="9"/>
                                        </p:tgtEl>
                                        <p:attrNameLst>
                                          <p:attrName>ppt_w</p:attrName>
                                        </p:attrNameLst>
                                      </p:cBhvr>
                                      <p:tavLst>
                                        <p:tav tm="0">
                                          <p:val>
                                            <p:strVal val="#ppt_w"/>
                                          </p:val>
                                        </p:tav>
                                        <p:tav tm="100000">
                                          <p:val>
                                            <p:strVal val="#ppt_w"/>
                                          </p:val>
                                        </p:tav>
                                      </p:tavLst>
                                    </p:anim>
                                    <p:anim calcmode="lin" valueType="num">
                                      <p:cBhvr>
                                        <p:cTn id="10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grpId="0" nodeType="clickEffect">
                                  <p:stCondLst>
                                    <p:cond delay="0"/>
                                  </p:stCondLst>
                                  <p:childTnLst>
                                    <p:set>
                                      <p:cBhvr>
                                        <p:cTn id="108" dur="1" fill="hold">
                                          <p:stCondLst>
                                            <p:cond delay="0"/>
                                          </p:stCondLst>
                                        </p:cTn>
                                        <p:tgtEl>
                                          <p:spTgt spid="249959"/>
                                        </p:tgtEl>
                                        <p:attrNameLst>
                                          <p:attrName>style.visibility</p:attrName>
                                        </p:attrNameLst>
                                      </p:cBhvr>
                                      <p:to>
                                        <p:strVal val="visible"/>
                                      </p:to>
                                    </p:set>
                                    <p:animEffect transition="in" filter="dissolve">
                                      <p:cBhvr>
                                        <p:cTn id="109" dur="500"/>
                                        <p:tgtEl>
                                          <p:spTgt spid="249959"/>
                                        </p:tgtEl>
                                      </p:cBhvr>
                                    </p:animEffect>
                                  </p:childTnLst>
                                </p:cTn>
                              </p:par>
                            </p:childTnLst>
                          </p:cTn>
                        </p:par>
                      </p:childTnLst>
                    </p:cTn>
                  </p:par>
                  <p:par>
                    <p:cTn id="110" fill="hold">
                      <p:stCondLst>
                        <p:cond delay="indefinite"/>
                      </p:stCondLst>
                      <p:childTnLst>
                        <p:par>
                          <p:cTn id="111" fill="hold">
                            <p:stCondLst>
                              <p:cond delay="0"/>
                            </p:stCondLst>
                            <p:childTnLst>
                              <p:par>
                                <p:cTn id="112" presetID="23" presetClass="entr" presetSubtype="16" fill="hold" grpId="0" nodeType="clickEffect">
                                  <p:stCondLst>
                                    <p:cond delay="0"/>
                                  </p:stCondLst>
                                  <p:childTnLst>
                                    <p:set>
                                      <p:cBhvr>
                                        <p:cTn id="113" dur="1" fill="hold">
                                          <p:stCondLst>
                                            <p:cond delay="0"/>
                                          </p:stCondLst>
                                        </p:cTn>
                                        <p:tgtEl>
                                          <p:spTgt spid="249960"/>
                                        </p:tgtEl>
                                        <p:attrNameLst>
                                          <p:attrName>style.visibility</p:attrName>
                                        </p:attrNameLst>
                                      </p:cBhvr>
                                      <p:to>
                                        <p:strVal val="visible"/>
                                      </p:to>
                                    </p:set>
                                    <p:anim calcmode="lin" valueType="num">
                                      <p:cBhvr>
                                        <p:cTn id="114" dur="500" fill="hold"/>
                                        <p:tgtEl>
                                          <p:spTgt spid="249960"/>
                                        </p:tgtEl>
                                        <p:attrNameLst>
                                          <p:attrName>ppt_w</p:attrName>
                                        </p:attrNameLst>
                                      </p:cBhvr>
                                      <p:tavLst>
                                        <p:tav tm="0">
                                          <p:val>
                                            <p:fltVal val="0"/>
                                          </p:val>
                                        </p:tav>
                                        <p:tav tm="100000">
                                          <p:val>
                                            <p:strVal val="#ppt_w"/>
                                          </p:val>
                                        </p:tav>
                                      </p:tavLst>
                                    </p:anim>
                                    <p:anim calcmode="lin" valueType="num">
                                      <p:cBhvr>
                                        <p:cTn id="115" dur="500" fill="hold"/>
                                        <p:tgtEl>
                                          <p:spTgt spid="249960"/>
                                        </p:tgtEl>
                                        <p:attrNameLst>
                                          <p:attrName>ppt_h</p:attrName>
                                        </p:attrNameLst>
                                      </p:cBhvr>
                                      <p:tavLst>
                                        <p:tav tm="0">
                                          <p:val>
                                            <p:fltVal val="0"/>
                                          </p:val>
                                        </p:tav>
                                        <p:tav tm="100000">
                                          <p:val>
                                            <p:strVal val="#ppt_h"/>
                                          </p:val>
                                        </p:tav>
                                      </p:tavLst>
                                    </p:anim>
                                  </p:childTnLst>
                                </p:cTn>
                              </p:par>
                            </p:childTnLst>
                          </p:cTn>
                        </p:par>
                        <p:par>
                          <p:cTn id="116" fill="hold">
                            <p:stCondLst>
                              <p:cond delay="500"/>
                            </p:stCondLst>
                            <p:childTnLst>
                              <p:par>
                                <p:cTn id="117" presetID="17" presetClass="entr" presetSubtype="4" fill="hold" grpId="0" nodeType="afterEffect">
                                  <p:stCondLst>
                                    <p:cond delay="0"/>
                                  </p:stCondLst>
                                  <p:childTnLst>
                                    <p:set>
                                      <p:cBhvr>
                                        <p:cTn id="118" dur="1" fill="hold">
                                          <p:stCondLst>
                                            <p:cond delay="0"/>
                                          </p:stCondLst>
                                        </p:cTn>
                                        <p:tgtEl>
                                          <p:spTgt spid="249961"/>
                                        </p:tgtEl>
                                        <p:attrNameLst>
                                          <p:attrName>style.visibility</p:attrName>
                                        </p:attrNameLst>
                                      </p:cBhvr>
                                      <p:to>
                                        <p:strVal val="visible"/>
                                      </p:to>
                                    </p:set>
                                    <p:anim calcmode="lin" valueType="num">
                                      <p:cBhvr>
                                        <p:cTn id="119" dur="500" fill="hold"/>
                                        <p:tgtEl>
                                          <p:spTgt spid="249961"/>
                                        </p:tgtEl>
                                        <p:attrNameLst>
                                          <p:attrName>ppt_x</p:attrName>
                                        </p:attrNameLst>
                                      </p:cBhvr>
                                      <p:tavLst>
                                        <p:tav tm="0">
                                          <p:val>
                                            <p:strVal val="#ppt_x"/>
                                          </p:val>
                                        </p:tav>
                                        <p:tav tm="100000">
                                          <p:val>
                                            <p:strVal val="#ppt_x"/>
                                          </p:val>
                                        </p:tav>
                                      </p:tavLst>
                                    </p:anim>
                                    <p:anim calcmode="lin" valueType="num">
                                      <p:cBhvr>
                                        <p:cTn id="120" dur="500" fill="hold"/>
                                        <p:tgtEl>
                                          <p:spTgt spid="249961"/>
                                        </p:tgtEl>
                                        <p:attrNameLst>
                                          <p:attrName>ppt_y</p:attrName>
                                        </p:attrNameLst>
                                      </p:cBhvr>
                                      <p:tavLst>
                                        <p:tav tm="0">
                                          <p:val>
                                            <p:strVal val="#ppt_y+#ppt_h/2"/>
                                          </p:val>
                                        </p:tav>
                                        <p:tav tm="100000">
                                          <p:val>
                                            <p:strVal val="#ppt_y"/>
                                          </p:val>
                                        </p:tav>
                                      </p:tavLst>
                                    </p:anim>
                                    <p:anim calcmode="lin" valueType="num">
                                      <p:cBhvr>
                                        <p:cTn id="121" dur="500" fill="hold"/>
                                        <p:tgtEl>
                                          <p:spTgt spid="249961"/>
                                        </p:tgtEl>
                                        <p:attrNameLst>
                                          <p:attrName>ppt_w</p:attrName>
                                        </p:attrNameLst>
                                      </p:cBhvr>
                                      <p:tavLst>
                                        <p:tav tm="0">
                                          <p:val>
                                            <p:strVal val="#ppt_w"/>
                                          </p:val>
                                        </p:tav>
                                        <p:tav tm="100000">
                                          <p:val>
                                            <p:strVal val="#ppt_w"/>
                                          </p:val>
                                        </p:tav>
                                      </p:tavLst>
                                    </p:anim>
                                    <p:anim calcmode="lin" valueType="num">
                                      <p:cBhvr>
                                        <p:cTn id="122" dur="500" fill="hold"/>
                                        <p:tgtEl>
                                          <p:spTgt spid="249961"/>
                                        </p:tgtEl>
                                        <p:attrNameLst>
                                          <p:attrName>ppt_h</p:attrName>
                                        </p:attrNameLst>
                                      </p:cBhvr>
                                      <p:tavLst>
                                        <p:tav tm="0">
                                          <p:val>
                                            <p:fltVal val="0"/>
                                          </p:val>
                                        </p:tav>
                                        <p:tav tm="100000">
                                          <p:val>
                                            <p:strVal val="#ppt_h"/>
                                          </p:val>
                                        </p:tav>
                                      </p:tavLst>
                                    </p:anim>
                                  </p:childTnLst>
                                </p:cTn>
                              </p:par>
                            </p:childTnLst>
                          </p:cTn>
                        </p:par>
                        <p:par>
                          <p:cTn id="123" fill="hold">
                            <p:stCondLst>
                              <p:cond delay="1000"/>
                            </p:stCondLst>
                            <p:childTnLst>
                              <p:par>
                                <p:cTn id="124" presetID="17"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500" fill="hold"/>
                                        <p:tgtEl>
                                          <p:spTgt spid="64"/>
                                        </p:tgtEl>
                                        <p:attrNameLst>
                                          <p:attrName>ppt_x</p:attrName>
                                        </p:attrNameLst>
                                      </p:cBhvr>
                                      <p:tavLst>
                                        <p:tav tm="0">
                                          <p:val>
                                            <p:strVal val="#ppt_x"/>
                                          </p:val>
                                        </p:tav>
                                        <p:tav tm="100000">
                                          <p:val>
                                            <p:strVal val="#ppt_x"/>
                                          </p:val>
                                        </p:tav>
                                      </p:tavLst>
                                    </p:anim>
                                    <p:anim calcmode="lin" valueType="num">
                                      <p:cBhvr>
                                        <p:cTn id="127" dur="500" fill="hold"/>
                                        <p:tgtEl>
                                          <p:spTgt spid="64"/>
                                        </p:tgtEl>
                                        <p:attrNameLst>
                                          <p:attrName>ppt_y</p:attrName>
                                        </p:attrNameLst>
                                      </p:cBhvr>
                                      <p:tavLst>
                                        <p:tav tm="0">
                                          <p:val>
                                            <p:strVal val="#ppt_y+#ppt_h/2"/>
                                          </p:val>
                                        </p:tav>
                                        <p:tav tm="100000">
                                          <p:val>
                                            <p:strVal val="#ppt_y"/>
                                          </p:val>
                                        </p:tav>
                                      </p:tavLst>
                                    </p:anim>
                                    <p:anim calcmode="lin" valueType="num">
                                      <p:cBhvr>
                                        <p:cTn id="128" dur="500" fill="hold"/>
                                        <p:tgtEl>
                                          <p:spTgt spid="64"/>
                                        </p:tgtEl>
                                        <p:attrNameLst>
                                          <p:attrName>ppt_w</p:attrName>
                                        </p:attrNameLst>
                                      </p:cBhvr>
                                      <p:tavLst>
                                        <p:tav tm="0">
                                          <p:val>
                                            <p:strVal val="#ppt_w"/>
                                          </p:val>
                                        </p:tav>
                                        <p:tav tm="100000">
                                          <p:val>
                                            <p:strVal val="#ppt_w"/>
                                          </p:val>
                                        </p:tav>
                                      </p:tavLst>
                                    </p:anim>
                                    <p:anim calcmode="lin" valueType="num">
                                      <p:cBhvr>
                                        <p:cTn id="129" dur="500" fill="hold"/>
                                        <p:tgtEl>
                                          <p:spTgt spid="64"/>
                                        </p:tgtEl>
                                        <p:attrNameLst>
                                          <p:attrName>ppt_h</p:attrName>
                                        </p:attrNameLst>
                                      </p:cBhvr>
                                      <p:tavLst>
                                        <p:tav tm="0">
                                          <p:val>
                                            <p:fltVal val="0"/>
                                          </p:val>
                                        </p:tav>
                                        <p:tav tm="100000">
                                          <p:val>
                                            <p:strVal val="#ppt_h"/>
                                          </p:val>
                                        </p:tav>
                                      </p:tavLst>
                                    </p:anim>
                                  </p:childTnLst>
                                </p:cTn>
                              </p:par>
                            </p:childTnLst>
                          </p:cTn>
                        </p:par>
                        <p:par>
                          <p:cTn id="130" fill="hold">
                            <p:stCondLst>
                              <p:cond delay="1500"/>
                            </p:stCondLst>
                            <p:childTnLst>
                              <p:par>
                                <p:cTn id="131" presetID="17" presetClass="entr" presetSubtype="8" fill="hold" nodeType="afterEffect">
                                  <p:stCondLst>
                                    <p:cond delay="0"/>
                                  </p:stCondLst>
                                  <p:childTnLst>
                                    <p:set>
                                      <p:cBhvr>
                                        <p:cTn id="132" dur="1" fill="hold">
                                          <p:stCondLst>
                                            <p:cond delay="0"/>
                                          </p:stCondLst>
                                        </p:cTn>
                                        <p:tgtEl>
                                          <p:spTgt spid="7"/>
                                        </p:tgtEl>
                                        <p:attrNameLst>
                                          <p:attrName>style.visibility</p:attrName>
                                        </p:attrNameLst>
                                      </p:cBhvr>
                                      <p:to>
                                        <p:strVal val="visible"/>
                                      </p:to>
                                    </p:set>
                                    <p:anim calcmode="lin" valueType="num">
                                      <p:cBhvr>
                                        <p:cTn id="133" dur="500" fill="hold"/>
                                        <p:tgtEl>
                                          <p:spTgt spid="7"/>
                                        </p:tgtEl>
                                        <p:attrNameLst>
                                          <p:attrName>ppt_x</p:attrName>
                                        </p:attrNameLst>
                                      </p:cBhvr>
                                      <p:tavLst>
                                        <p:tav tm="0">
                                          <p:val>
                                            <p:strVal val="#ppt_x-#ppt_w/2"/>
                                          </p:val>
                                        </p:tav>
                                        <p:tav tm="100000">
                                          <p:val>
                                            <p:strVal val="#ppt_x"/>
                                          </p:val>
                                        </p:tav>
                                      </p:tavLst>
                                    </p:anim>
                                    <p:anim calcmode="lin" valueType="num">
                                      <p:cBhvr>
                                        <p:cTn id="134" dur="500" fill="hold"/>
                                        <p:tgtEl>
                                          <p:spTgt spid="7"/>
                                        </p:tgtEl>
                                        <p:attrNameLst>
                                          <p:attrName>ppt_y</p:attrName>
                                        </p:attrNameLst>
                                      </p:cBhvr>
                                      <p:tavLst>
                                        <p:tav tm="0">
                                          <p:val>
                                            <p:strVal val="#ppt_y"/>
                                          </p:val>
                                        </p:tav>
                                        <p:tav tm="100000">
                                          <p:val>
                                            <p:strVal val="#ppt_y"/>
                                          </p:val>
                                        </p:tav>
                                      </p:tavLst>
                                    </p:anim>
                                    <p:anim calcmode="lin" valueType="num">
                                      <p:cBhvr>
                                        <p:cTn id="135" dur="500" fill="hold"/>
                                        <p:tgtEl>
                                          <p:spTgt spid="7"/>
                                        </p:tgtEl>
                                        <p:attrNameLst>
                                          <p:attrName>ppt_w</p:attrName>
                                        </p:attrNameLst>
                                      </p:cBhvr>
                                      <p:tavLst>
                                        <p:tav tm="0">
                                          <p:val>
                                            <p:fltVal val="0"/>
                                          </p:val>
                                        </p:tav>
                                        <p:tav tm="100000">
                                          <p:val>
                                            <p:strVal val="#ppt_w"/>
                                          </p:val>
                                        </p:tav>
                                      </p:tavLst>
                                    </p:anim>
                                    <p:anim calcmode="lin" valueType="num">
                                      <p:cBhvr>
                                        <p:cTn id="13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autoUpdateAnimBg="0"/>
      <p:bldP spid="249861" grpId="0" animBg="1"/>
      <p:bldP spid="249862" grpId="0" autoUpdateAnimBg="0"/>
      <p:bldP spid="249870" grpId="0"/>
      <p:bldP spid="249906" grpId="0" autoUpdateAnimBg="0"/>
      <p:bldP spid="249916" grpId="0" animBg="1"/>
      <p:bldP spid="9260" grpId="0" animBg="1"/>
      <p:bldP spid="249940" grpId="0" autoUpdateAnimBg="0"/>
      <p:bldP spid="249948" grpId="0" autoUpdateAnimBg="0"/>
      <p:bldP spid="9247" grpId="0" animBg="1"/>
      <p:bldP spid="9248" grpId="0" animBg="1"/>
      <p:bldP spid="249953" grpId="0" autoUpdateAnimBg="0"/>
      <p:bldP spid="249959" grpId="0" autoUpdateAnimBg="0"/>
      <p:bldP spid="249960" grpId="0" autoUpdateAnimBg="0"/>
      <p:bldP spid="249961"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sym typeface="Symbol" pitchFamily="18" charset="2"/>
              </a:rPr>
              <a:t>Degree </a:t>
            </a:r>
            <a:r>
              <a:rPr lang="en-US" sz="2600" dirty="0">
                <a:solidFill>
                  <a:srgbClr val="C00000"/>
                </a:solidFill>
                <a:sym typeface="Symbol" pitchFamily="18" charset="2"/>
              </a:rPr>
              <a:t>of Relationship: </a:t>
            </a:r>
            <a:r>
              <a:rPr lang="en-US" sz="2600" b="0" dirty="0">
                <a:solidFill>
                  <a:schemeClr val="tx1"/>
                </a:solidFill>
                <a:sym typeface="Symbol" pitchFamily="18" charset="2"/>
              </a:rPr>
              <a:t>Number of Entities Participating</a:t>
            </a:r>
            <a:endParaRPr lang="en-US" sz="2600" b="0" dirty="0">
              <a:solidFill>
                <a:schemeClr val="tx1"/>
              </a:solidFill>
            </a:endParaRPr>
          </a:p>
        </p:txBody>
      </p:sp>
      <p:grpSp>
        <p:nvGrpSpPr>
          <p:cNvPr id="27" name="Group 26"/>
          <p:cNvGrpSpPr/>
          <p:nvPr/>
        </p:nvGrpSpPr>
        <p:grpSpPr>
          <a:xfrm>
            <a:off x="685800" y="1752600"/>
            <a:ext cx="8458200" cy="1143000"/>
            <a:chOff x="685800" y="1752600"/>
            <a:chExt cx="8458200" cy="1143000"/>
          </a:xfrm>
        </p:grpSpPr>
        <p:sp>
          <p:nvSpPr>
            <p:cNvPr id="260197" name="Text Box 101"/>
            <p:cNvSpPr txBox="1">
              <a:spLocks noChangeArrowheads="1"/>
            </p:cNvSpPr>
            <p:nvPr/>
          </p:nvSpPr>
          <p:spPr bwMode="auto">
            <a:xfrm>
              <a:off x="5181600" y="2438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a 1:M </a:t>
              </a:r>
              <a:r>
                <a:rPr lang="en-US" sz="2400" dirty="0">
                  <a:solidFill>
                    <a:srgbClr val="C00000"/>
                  </a:solidFill>
                </a:rPr>
                <a:t>Binary </a:t>
              </a:r>
              <a:r>
                <a:rPr lang="en-US" sz="2400" dirty="0">
                  <a:solidFill>
                    <a:schemeClr val="tx1"/>
                  </a:solidFill>
                </a:rPr>
                <a:t>Relationship</a:t>
              </a:r>
            </a:p>
          </p:txBody>
        </p:sp>
        <p:grpSp>
          <p:nvGrpSpPr>
            <p:cNvPr id="24" name="Group 23"/>
            <p:cNvGrpSpPr/>
            <p:nvPr/>
          </p:nvGrpSpPr>
          <p:grpSpPr>
            <a:xfrm>
              <a:off x="685800" y="1752600"/>
              <a:ext cx="4610100" cy="1143000"/>
              <a:chOff x="685800" y="1676400"/>
              <a:chExt cx="4610100" cy="1143000"/>
            </a:xfrm>
          </p:grpSpPr>
          <p:sp>
            <p:nvSpPr>
              <p:cNvPr id="260157" name="Text Box 61"/>
              <p:cNvSpPr txBox="1">
                <a:spLocks noChangeArrowheads="1"/>
              </p:cNvSpPr>
              <p:nvPr/>
            </p:nvSpPr>
            <p:spPr bwMode="auto">
              <a:xfrm>
                <a:off x="2133600" y="16764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Places</a:t>
                </a:r>
              </a:p>
            </p:txBody>
          </p:sp>
          <p:grpSp>
            <p:nvGrpSpPr>
              <p:cNvPr id="20" name="Group 19"/>
              <p:cNvGrpSpPr/>
              <p:nvPr/>
            </p:nvGrpSpPr>
            <p:grpSpPr>
              <a:xfrm>
                <a:off x="685800" y="2057400"/>
                <a:ext cx="4610100" cy="762000"/>
                <a:chOff x="685800" y="2057400"/>
                <a:chExt cx="4610100" cy="762000"/>
              </a:xfrm>
            </p:grpSpPr>
            <p:grpSp>
              <p:nvGrpSpPr>
                <p:cNvPr id="19" name="Group 18"/>
                <p:cNvGrpSpPr/>
                <p:nvPr/>
              </p:nvGrpSpPr>
              <p:grpSpPr>
                <a:xfrm>
                  <a:off x="685800" y="2057400"/>
                  <a:ext cx="4610100" cy="762000"/>
                  <a:chOff x="685800" y="2057400"/>
                  <a:chExt cx="4610100" cy="762000"/>
                </a:xfrm>
              </p:grpSpPr>
              <p:grpSp>
                <p:nvGrpSpPr>
                  <p:cNvPr id="18" name="Group 17"/>
                  <p:cNvGrpSpPr/>
                  <p:nvPr/>
                </p:nvGrpSpPr>
                <p:grpSpPr>
                  <a:xfrm>
                    <a:off x="685800" y="2057400"/>
                    <a:ext cx="4610100" cy="762000"/>
                    <a:chOff x="685800" y="2057400"/>
                    <a:chExt cx="4610100" cy="762000"/>
                  </a:xfrm>
                </p:grpSpPr>
                <p:grpSp>
                  <p:nvGrpSpPr>
                    <p:cNvPr id="10" name="Group 9"/>
                    <p:cNvGrpSpPr/>
                    <p:nvPr/>
                  </p:nvGrpSpPr>
                  <p:grpSpPr>
                    <a:xfrm>
                      <a:off x="3505200" y="2057400"/>
                      <a:ext cx="1790700" cy="762000"/>
                      <a:chOff x="3429000" y="2057400"/>
                      <a:chExt cx="1790700" cy="762000"/>
                    </a:xfrm>
                  </p:grpSpPr>
                  <p:grpSp>
                    <p:nvGrpSpPr>
                      <p:cNvPr id="7" name="Group 6"/>
                      <p:cNvGrpSpPr/>
                      <p:nvPr/>
                    </p:nvGrpSpPr>
                    <p:grpSpPr>
                      <a:xfrm>
                        <a:off x="3581400" y="2336800"/>
                        <a:ext cx="1638300" cy="482600"/>
                        <a:chOff x="3619500" y="2336800"/>
                        <a:chExt cx="1638300" cy="482600"/>
                      </a:xfrm>
                    </p:grpSpPr>
                    <p:sp>
                      <p:nvSpPr>
                        <p:cNvPr id="14415" name="Text Box 47"/>
                        <p:cNvSpPr txBox="1">
                          <a:spLocks noChangeArrowheads="1"/>
                        </p:cNvSpPr>
                        <p:nvPr/>
                      </p:nvSpPr>
                      <p:spPr bwMode="auto">
                        <a:xfrm>
                          <a:off x="3962400" y="2336800"/>
                          <a:ext cx="1295400" cy="482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Orders</a:t>
                          </a:r>
                          <a:endParaRPr lang="en-US" sz="2400" b="0">
                            <a:solidFill>
                              <a:schemeClr val="tx1"/>
                            </a:solidFill>
                          </a:endParaRPr>
                        </a:p>
                      </p:txBody>
                    </p:sp>
                    <p:sp>
                      <p:nvSpPr>
                        <p:cNvPr id="14416" name="Line 48"/>
                        <p:cNvSpPr>
                          <a:spLocks noChangeShapeType="1"/>
                        </p:cNvSpPr>
                        <p:nvPr/>
                      </p:nvSpPr>
                      <p:spPr bwMode="auto">
                        <a:xfrm>
                          <a:off x="3619500" y="2578100"/>
                          <a:ext cx="342900" cy="127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9" name="Group 8"/>
                      <p:cNvGrpSpPr/>
                      <p:nvPr/>
                    </p:nvGrpSpPr>
                    <p:grpSpPr>
                      <a:xfrm>
                        <a:off x="3429000" y="2057400"/>
                        <a:ext cx="457200" cy="762000"/>
                        <a:chOff x="3429000" y="2057400"/>
                        <a:chExt cx="457200" cy="762000"/>
                      </a:xfrm>
                    </p:grpSpPr>
                    <p:sp>
                      <p:nvSpPr>
                        <p:cNvPr id="14414" name="Text Box 107"/>
                        <p:cNvSpPr txBox="1">
                          <a:spLocks noChangeArrowheads="1"/>
                        </p:cNvSpPr>
                        <p:nvPr/>
                      </p:nvSpPr>
                      <p:spPr bwMode="auto">
                        <a:xfrm>
                          <a:off x="3429000" y="2057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M</a:t>
                          </a:r>
                        </a:p>
                      </p:txBody>
                    </p:sp>
                    <p:grpSp>
                      <p:nvGrpSpPr>
                        <p:cNvPr id="14410" name="Group 115"/>
                        <p:cNvGrpSpPr>
                          <a:grpSpLocks/>
                        </p:cNvGrpSpPr>
                        <p:nvPr/>
                      </p:nvGrpSpPr>
                      <p:grpSpPr bwMode="auto">
                        <a:xfrm>
                          <a:off x="3657600" y="2362200"/>
                          <a:ext cx="228600" cy="457200"/>
                          <a:chOff x="2256" y="1632"/>
                          <a:chExt cx="144" cy="288"/>
                        </a:xfrm>
                      </p:grpSpPr>
                      <p:sp>
                        <p:nvSpPr>
                          <p:cNvPr id="14411" name="Line 113"/>
                          <p:cNvSpPr>
                            <a:spLocks noChangeShapeType="1"/>
                          </p:cNvSpPr>
                          <p:nvPr/>
                        </p:nvSpPr>
                        <p:spPr bwMode="auto">
                          <a:xfrm flipV="1">
                            <a:off x="2256" y="1632"/>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412" name="Line 114"/>
                          <p:cNvSpPr>
                            <a:spLocks noChangeShapeType="1"/>
                          </p:cNvSpPr>
                          <p:nvPr/>
                        </p:nvSpPr>
                        <p:spPr bwMode="auto">
                          <a:xfrm>
                            <a:off x="2256" y="1776"/>
                            <a:ext cx="144"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sp>
                  <p:nvSpPr>
                    <p:cNvPr id="260141" name="Text Box 45"/>
                    <p:cNvSpPr txBox="1">
                      <a:spLocks noChangeArrowheads="1"/>
                    </p:cNvSpPr>
                    <p:nvPr/>
                  </p:nvSpPr>
                  <p:spPr bwMode="auto">
                    <a:xfrm>
                      <a:off x="685800" y="2286000"/>
                      <a:ext cx="1600200" cy="482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Customer</a:t>
                      </a:r>
                      <a:endParaRPr lang="en-US" sz="2400" b="0" dirty="0">
                        <a:solidFill>
                          <a:schemeClr val="tx1"/>
                        </a:solidFill>
                      </a:endParaRPr>
                    </a:p>
                  </p:txBody>
                </p:sp>
                <p:grpSp>
                  <p:nvGrpSpPr>
                    <p:cNvPr id="5" name="Group 4"/>
                    <p:cNvGrpSpPr/>
                    <p:nvPr/>
                  </p:nvGrpSpPr>
                  <p:grpSpPr>
                    <a:xfrm>
                      <a:off x="2286000" y="2286000"/>
                      <a:ext cx="1371600" cy="533400"/>
                      <a:chOff x="2209800" y="2286000"/>
                      <a:chExt cx="1371600" cy="533400"/>
                    </a:xfrm>
                  </p:grpSpPr>
                  <p:sp>
                    <p:nvSpPr>
                      <p:cNvPr id="14398" name="Line 50"/>
                      <p:cNvSpPr>
                        <a:spLocks noChangeShapeType="1"/>
                      </p:cNvSpPr>
                      <p:nvPr/>
                    </p:nvSpPr>
                    <p:spPr bwMode="auto">
                      <a:xfrm flipV="1">
                        <a:off x="3048000" y="25908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9" name="Line 51"/>
                      <p:cNvSpPr>
                        <a:spLocks noChangeShapeType="1"/>
                      </p:cNvSpPr>
                      <p:nvPr/>
                    </p:nvSpPr>
                    <p:spPr bwMode="auto">
                      <a:xfrm>
                        <a:off x="2514600" y="2590800"/>
                        <a:ext cx="5334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0" name="Line 52"/>
                      <p:cNvSpPr>
                        <a:spLocks noChangeShapeType="1"/>
                      </p:cNvSpPr>
                      <p:nvPr/>
                    </p:nvSpPr>
                    <p:spPr bwMode="auto">
                      <a:xfrm flipV="1">
                        <a:off x="2514600" y="22860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1" name="Line 53"/>
                      <p:cNvSpPr>
                        <a:spLocks noChangeShapeType="1"/>
                      </p:cNvSpPr>
                      <p:nvPr/>
                    </p:nvSpPr>
                    <p:spPr bwMode="auto">
                      <a:xfrm flipH="1">
                        <a:off x="2209800" y="25908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2" name="Line 54"/>
                      <p:cNvSpPr>
                        <a:spLocks noChangeShapeType="1"/>
                      </p:cNvSpPr>
                      <p:nvPr/>
                    </p:nvSpPr>
                    <p:spPr bwMode="auto">
                      <a:xfrm>
                        <a:off x="3048000" y="2286000"/>
                        <a:ext cx="5334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3" name="Line 55"/>
                      <p:cNvSpPr>
                        <a:spLocks noChangeShapeType="1"/>
                      </p:cNvSpPr>
                      <p:nvPr/>
                    </p:nvSpPr>
                    <p:spPr bwMode="auto">
                      <a:xfrm>
                        <a:off x="3048000" y="22860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4" name="Line 56"/>
                      <p:cNvSpPr>
                        <a:spLocks noChangeShapeType="1"/>
                      </p:cNvSpPr>
                      <p:nvPr/>
                    </p:nvSpPr>
                    <p:spPr bwMode="auto">
                      <a:xfrm>
                        <a:off x="3124200" y="23622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5" name="Line 57"/>
                      <p:cNvSpPr>
                        <a:spLocks noChangeShapeType="1"/>
                      </p:cNvSpPr>
                      <p:nvPr/>
                    </p:nvSpPr>
                    <p:spPr bwMode="auto">
                      <a:xfrm>
                        <a:off x="3200400" y="2362200"/>
                        <a:ext cx="0" cy="381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6" name="Line 58"/>
                      <p:cNvSpPr>
                        <a:spLocks noChangeShapeType="1"/>
                      </p:cNvSpPr>
                      <p:nvPr/>
                    </p:nvSpPr>
                    <p:spPr bwMode="auto">
                      <a:xfrm>
                        <a:off x="3276600" y="2438400"/>
                        <a:ext cx="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7" name="Line 59"/>
                      <p:cNvSpPr>
                        <a:spLocks noChangeShapeType="1"/>
                      </p:cNvSpPr>
                      <p:nvPr/>
                    </p:nvSpPr>
                    <p:spPr bwMode="auto">
                      <a:xfrm>
                        <a:off x="3352800" y="2476500"/>
                        <a:ext cx="0" cy="1905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408" name="Line 60"/>
                      <p:cNvSpPr>
                        <a:spLocks noChangeShapeType="1"/>
                      </p:cNvSpPr>
                      <p:nvPr/>
                    </p:nvSpPr>
                    <p:spPr bwMode="auto">
                      <a:xfrm>
                        <a:off x="3429000" y="2514600"/>
                        <a:ext cx="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4396" name="Text Box 106"/>
                  <p:cNvSpPr txBox="1">
                    <a:spLocks noChangeArrowheads="1"/>
                  </p:cNvSpPr>
                  <p:nvPr/>
                </p:nvSpPr>
                <p:spPr bwMode="auto">
                  <a:xfrm>
                    <a:off x="2438400" y="2057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1</a:t>
                    </a:r>
                  </a:p>
                </p:txBody>
              </p:sp>
            </p:grpSp>
            <p:sp>
              <p:nvSpPr>
                <p:cNvPr id="14397" name="Line 117"/>
                <p:cNvSpPr>
                  <a:spLocks noChangeShapeType="1"/>
                </p:cNvSpPr>
                <p:nvPr/>
              </p:nvSpPr>
              <p:spPr bwMode="auto">
                <a:xfrm>
                  <a:off x="2362200" y="2362200"/>
                  <a:ext cx="0" cy="457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28" name="Group 27"/>
          <p:cNvGrpSpPr/>
          <p:nvPr/>
        </p:nvGrpSpPr>
        <p:grpSpPr>
          <a:xfrm>
            <a:off x="685800" y="3124200"/>
            <a:ext cx="8610600" cy="1143000"/>
            <a:chOff x="685800" y="3124200"/>
            <a:chExt cx="8610600" cy="1143000"/>
          </a:xfrm>
        </p:grpSpPr>
        <p:sp>
          <p:nvSpPr>
            <p:cNvPr id="260198" name="Text Box 102"/>
            <p:cNvSpPr txBox="1">
              <a:spLocks noChangeArrowheads="1"/>
            </p:cNvSpPr>
            <p:nvPr/>
          </p:nvSpPr>
          <p:spPr bwMode="auto">
            <a:xfrm>
              <a:off x="5334000" y="38100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a M:M </a:t>
              </a:r>
              <a:r>
                <a:rPr lang="en-US" sz="2400" dirty="0">
                  <a:solidFill>
                    <a:srgbClr val="C00000"/>
                  </a:solidFill>
                </a:rPr>
                <a:t>Binary </a:t>
              </a:r>
              <a:r>
                <a:rPr lang="en-US" sz="2400" dirty="0">
                  <a:solidFill>
                    <a:schemeClr val="tx1"/>
                  </a:solidFill>
                </a:rPr>
                <a:t>Relationship</a:t>
              </a:r>
            </a:p>
          </p:txBody>
        </p:sp>
        <p:grpSp>
          <p:nvGrpSpPr>
            <p:cNvPr id="26" name="Group 25"/>
            <p:cNvGrpSpPr/>
            <p:nvPr/>
          </p:nvGrpSpPr>
          <p:grpSpPr>
            <a:xfrm>
              <a:off x="685800" y="3124200"/>
              <a:ext cx="4648200" cy="1143000"/>
              <a:chOff x="685800" y="3124200"/>
              <a:chExt cx="4648200" cy="1143000"/>
            </a:xfrm>
          </p:grpSpPr>
          <p:sp>
            <p:nvSpPr>
              <p:cNvPr id="260174" name="Text Box 78"/>
              <p:cNvSpPr txBox="1">
                <a:spLocks noChangeArrowheads="1"/>
              </p:cNvSpPr>
              <p:nvPr/>
            </p:nvSpPr>
            <p:spPr bwMode="auto">
              <a:xfrm>
                <a:off x="2209800" y="3124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Contain</a:t>
                </a:r>
              </a:p>
            </p:txBody>
          </p:sp>
          <p:grpSp>
            <p:nvGrpSpPr>
              <p:cNvPr id="17" name="Group 16"/>
              <p:cNvGrpSpPr/>
              <p:nvPr/>
            </p:nvGrpSpPr>
            <p:grpSpPr>
              <a:xfrm>
                <a:off x="685800" y="3505200"/>
                <a:ext cx="4648200" cy="762000"/>
                <a:chOff x="685800" y="3581400"/>
                <a:chExt cx="4648200" cy="762000"/>
              </a:xfrm>
            </p:grpSpPr>
            <p:sp>
              <p:nvSpPr>
                <p:cNvPr id="260158" name="Text Box 62"/>
                <p:cNvSpPr txBox="1">
                  <a:spLocks noChangeArrowheads="1"/>
                </p:cNvSpPr>
                <p:nvPr/>
              </p:nvSpPr>
              <p:spPr bwMode="auto">
                <a:xfrm>
                  <a:off x="685800" y="3810000"/>
                  <a:ext cx="1600200" cy="482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Orders</a:t>
                  </a:r>
                  <a:endParaRPr lang="en-US" sz="2400" b="0" dirty="0">
                    <a:solidFill>
                      <a:schemeClr val="tx1"/>
                    </a:solidFill>
                  </a:endParaRPr>
                </a:p>
              </p:txBody>
            </p:sp>
            <p:grpSp>
              <p:nvGrpSpPr>
                <p:cNvPr id="14" name="Group 13"/>
                <p:cNvGrpSpPr/>
                <p:nvPr/>
              </p:nvGrpSpPr>
              <p:grpSpPr>
                <a:xfrm>
                  <a:off x="2286000" y="3581400"/>
                  <a:ext cx="1371600" cy="762000"/>
                  <a:chOff x="2286000" y="3581400"/>
                  <a:chExt cx="1371600" cy="762000"/>
                </a:xfrm>
              </p:grpSpPr>
              <p:grpSp>
                <p:nvGrpSpPr>
                  <p:cNvPr id="14375" name="Group 100"/>
                  <p:cNvGrpSpPr>
                    <a:grpSpLocks/>
                  </p:cNvGrpSpPr>
                  <p:nvPr/>
                </p:nvGrpSpPr>
                <p:grpSpPr bwMode="auto">
                  <a:xfrm>
                    <a:off x="2286000" y="3810000"/>
                    <a:ext cx="1371600" cy="533400"/>
                    <a:chOff x="1296" y="2400"/>
                    <a:chExt cx="864" cy="336"/>
                  </a:xfrm>
                </p:grpSpPr>
                <p:grpSp>
                  <p:nvGrpSpPr>
                    <p:cNvPr id="14379" name="Group 66"/>
                    <p:cNvGrpSpPr>
                      <a:grpSpLocks/>
                    </p:cNvGrpSpPr>
                    <p:nvPr/>
                  </p:nvGrpSpPr>
                  <p:grpSpPr bwMode="auto">
                    <a:xfrm>
                      <a:off x="1296" y="2400"/>
                      <a:ext cx="864" cy="336"/>
                      <a:chOff x="1296" y="2064"/>
                      <a:chExt cx="864" cy="336"/>
                    </a:xfrm>
                  </p:grpSpPr>
                  <p:sp>
                    <p:nvSpPr>
                      <p:cNvPr id="14384" name="Line 67"/>
                      <p:cNvSpPr>
                        <a:spLocks noChangeShapeType="1"/>
                      </p:cNvSpPr>
                      <p:nvPr/>
                    </p:nvSpPr>
                    <p:spPr bwMode="auto">
                      <a:xfrm flipV="1">
                        <a:off x="1824" y="2256"/>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5" name="Line 68"/>
                      <p:cNvSpPr>
                        <a:spLocks noChangeShapeType="1"/>
                      </p:cNvSpPr>
                      <p:nvPr/>
                    </p:nvSpPr>
                    <p:spPr bwMode="auto">
                      <a:xfrm>
                        <a:off x="1488" y="2256"/>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6" name="Line 69"/>
                      <p:cNvSpPr>
                        <a:spLocks noChangeShapeType="1"/>
                      </p:cNvSpPr>
                      <p:nvPr/>
                    </p:nvSpPr>
                    <p:spPr bwMode="auto">
                      <a:xfrm flipV="1">
                        <a:off x="1488" y="2064"/>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7" name="Line 70"/>
                      <p:cNvSpPr>
                        <a:spLocks noChangeShapeType="1"/>
                      </p:cNvSpPr>
                      <p:nvPr/>
                    </p:nvSpPr>
                    <p:spPr bwMode="auto">
                      <a:xfrm flipH="1">
                        <a:off x="1296" y="2256"/>
                        <a:ext cx="1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8" name="Line 71"/>
                      <p:cNvSpPr>
                        <a:spLocks noChangeShapeType="1"/>
                      </p:cNvSpPr>
                      <p:nvPr/>
                    </p:nvSpPr>
                    <p:spPr bwMode="auto">
                      <a:xfrm>
                        <a:off x="1824" y="2064"/>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9" name="Line 72"/>
                      <p:cNvSpPr>
                        <a:spLocks noChangeShapeType="1"/>
                      </p:cNvSpPr>
                      <p:nvPr/>
                    </p:nvSpPr>
                    <p:spPr bwMode="auto">
                      <a:xfrm>
                        <a:off x="1824" y="2064"/>
                        <a:ext cx="0" cy="33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0" name="Line 73"/>
                      <p:cNvSpPr>
                        <a:spLocks noChangeShapeType="1"/>
                      </p:cNvSpPr>
                      <p:nvPr/>
                    </p:nvSpPr>
                    <p:spPr bwMode="auto">
                      <a:xfrm>
                        <a:off x="1872" y="2112"/>
                        <a:ext cx="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1" name="Line 74"/>
                      <p:cNvSpPr>
                        <a:spLocks noChangeShapeType="1"/>
                      </p:cNvSpPr>
                      <p:nvPr/>
                    </p:nvSpPr>
                    <p:spPr bwMode="auto">
                      <a:xfrm>
                        <a:off x="1920" y="2112"/>
                        <a:ext cx="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75"/>
                      <p:cNvSpPr>
                        <a:spLocks noChangeShapeType="1"/>
                      </p:cNvSpPr>
                      <p:nvPr/>
                    </p:nvSpPr>
                    <p:spPr bwMode="auto">
                      <a:xfrm>
                        <a:off x="1968" y="216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3" name="Line 76"/>
                      <p:cNvSpPr>
                        <a:spLocks noChangeShapeType="1"/>
                      </p:cNvSpPr>
                      <p:nvPr/>
                    </p:nvSpPr>
                    <p:spPr bwMode="auto">
                      <a:xfrm>
                        <a:off x="2016" y="2160"/>
                        <a:ext cx="0" cy="14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94" name="Line 77"/>
                      <p:cNvSpPr>
                        <a:spLocks noChangeShapeType="1"/>
                      </p:cNvSpPr>
                      <p:nvPr/>
                    </p:nvSpPr>
                    <p:spPr bwMode="auto">
                      <a:xfrm>
                        <a:off x="2064" y="2208"/>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80" name="Line 96"/>
                    <p:cNvSpPr>
                      <a:spLocks noChangeShapeType="1"/>
                    </p:cNvSpPr>
                    <p:nvPr/>
                  </p:nvSpPr>
                  <p:spPr bwMode="auto">
                    <a:xfrm>
                      <a:off x="1776" y="2448"/>
                      <a:ext cx="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1" name="Line 97"/>
                    <p:cNvSpPr>
                      <a:spLocks noChangeShapeType="1"/>
                    </p:cNvSpPr>
                    <p:nvPr/>
                  </p:nvSpPr>
                  <p:spPr bwMode="auto">
                    <a:xfrm>
                      <a:off x="1728" y="2448"/>
                      <a:ext cx="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2" name="Line 98"/>
                    <p:cNvSpPr>
                      <a:spLocks noChangeShapeType="1"/>
                    </p:cNvSpPr>
                    <p:nvPr/>
                  </p:nvSpPr>
                  <p:spPr bwMode="auto">
                    <a:xfrm>
                      <a:off x="1680" y="2496"/>
                      <a:ext cx="0" cy="1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83" name="Line 99"/>
                    <p:cNvSpPr>
                      <a:spLocks noChangeShapeType="1"/>
                    </p:cNvSpPr>
                    <p:nvPr/>
                  </p:nvSpPr>
                  <p:spPr bwMode="auto">
                    <a:xfrm>
                      <a:off x="1632" y="2544"/>
                      <a:ext cx="0"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76" name="Text Box 109"/>
                  <p:cNvSpPr txBox="1">
                    <a:spLocks noChangeArrowheads="1"/>
                  </p:cNvSpPr>
                  <p:nvPr/>
                </p:nvSpPr>
                <p:spPr bwMode="auto">
                  <a:xfrm>
                    <a:off x="2362200" y="3581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dirty="0">
                        <a:solidFill>
                          <a:schemeClr val="tx1"/>
                        </a:solidFill>
                      </a:rPr>
                      <a:t>M</a:t>
                    </a:r>
                  </a:p>
                </p:txBody>
              </p:sp>
              <p:sp>
                <p:nvSpPr>
                  <p:cNvPr id="14377" name="Line 120"/>
                  <p:cNvSpPr>
                    <a:spLocks noChangeShapeType="1"/>
                  </p:cNvSpPr>
                  <p:nvPr/>
                </p:nvSpPr>
                <p:spPr bwMode="auto">
                  <a:xfrm>
                    <a:off x="2286000" y="3962400"/>
                    <a:ext cx="2286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8" name="Line 121"/>
                  <p:cNvSpPr>
                    <a:spLocks noChangeShapeType="1"/>
                  </p:cNvSpPr>
                  <p:nvPr/>
                </p:nvSpPr>
                <p:spPr bwMode="auto">
                  <a:xfrm flipH="1">
                    <a:off x="2286000" y="4114800"/>
                    <a:ext cx="2286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14370" name="Text Box 108"/>
                <p:cNvSpPr txBox="1">
                  <a:spLocks noChangeArrowheads="1"/>
                </p:cNvSpPr>
                <p:nvPr/>
              </p:nvSpPr>
              <p:spPr bwMode="auto">
                <a:xfrm>
                  <a:off x="3505200" y="3581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chemeClr val="tx1"/>
                      </a:solidFill>
                    </a:rPr>
                    <a:t>M</a:t>
                  </a:r>
                </a:p>
              </p:txBody>
            </p:sp>
            <p:grpSp>
              <p:nvGrpSpPr>
                <p:cNvPr id="16" name="Group 15"/>
                <p:cNvGrpSpPr/>
                <p:nvPr/>
              </p:nvGrpSpPr>
              <p:grpSpPr>
                <a:xfrm>
                  <a:off x="3657600" y="3860800"/>
                  <a:ext cx="1676400" cy="482600"/>
                  <a:chOff x="3657600" y="3860800"/>
                  <a:chExt cx="1676400" cy="482600"/>
                </a:xfrm>
              </p:grpSpPr>
              <p:sp>
                <p:nvSpPr>
                  <p:cNvPr id="14373" name="Text Box 64"/>
                  <p:cNvSpPr txBox="1">
                    <a:spLocks noChangeArrowheads="1"/>
                  </p:cNvSpPr>
                  <p:nvPr/>
                </p:nvSpPr>
                <p:spPr bwMode="auto">
                  <a:xfrm>
                    <a:off x="4038600" y="3860800"/>
                    <a:ext cx="1295400" cy="482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a:solidFill>
                          <a:schemeClr val="tx1"/>
                        </a:solidFill>
                      </a:rPr>
                      <a:t>Parts</a:t>
                    </a:r>
                    <a:endParaRPr lang="en-US" sz="2400" b="0">
                      <a:solidFill>
                        <a:schemeClr val="tx1"/>
                      </a:solidFill>
                    </a:endParaRPr>
                  </a:p>
                </p:txBody>
              </p:sp>
              <p:grpSp>
                <p:nvGrpSpPr>
                  <p:cNvPr id="12" name="Group 11"/>
                  <p:cNvGrpSpPr/>
                  <p:nvPr/>
                </p:nvGrpSpPr>
                <p:grpSpPr>
                  <a:xfrm>
                    <a:off x="3657600" y="3886200"/>
                    <a:ext cx="381000" cy="381000"/>
                    <a:chOff x="3657600" y="3886200"/>
                    <a:chExt cx="381000" cy="381000"/>
                  </a:xfrm>
                </p:grpSpPr>
                <p:sp>
                  <p:nvSpPr>
                    <p:cNvPr id="14374" name="Line 65"/>
                    <p:cNvSpPr>
                      <a:spLocks noChangeShapeType="1"/>
                    </p:cNvSpPr>
                    <p:nvPr/>
                  </p:nvSpPr>
                  <p:spPr bwMode="auto">
                    <a:xfrm>
                      <a:off x="3657600" y="4114800"/>
                      <a:ext cx="38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71" name="Line 122"/>
                    <p:cNvSpPr>
                      <a:spLocks noChangeShapeType="1"/>
                    </p:cNvSpPr>
                    <p:nvPr/>
                  </p:nvSpPr>
                  <p:spPr bwMode="auto">
                    <a:xfrm flipV="1">
                      <a:off x="3810000" y="3886200"/>
                      <a:ext cx="2286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4372" name="Line 123"/>
                    <p:cNvSpPr>
                      <a:spLocks noChangeShapeType="1"/>
                    </p:cNvSpPr>
                    <p:nvPr/>
                  </p:nvSpPr>
                  <p:spPr bwMode="auto">
                    <a:xfrm>
                      <a:off x="3810000" y="4114800"/>
                      <a:ext cx="2286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grpSp>
      <p:grpSp>
        <p:nvGrpSpPr>
          <p:cNvPr id="29" name="Group 28"/>
          <p:cNvGrpSpPr/>
          <p:nvPr/>
        </p:nvGrpSpPr>
        <p:grpSpPr>
          <a:xfrm>
            <a:off x="685800" y="4495800"/>
            <a:ext cx="8456613" cy="1143000"/>
            <a:chOff x="685800" y="4495800"/>
            <a:chExt cx="8456613" cy="1143000"/>
          </a:xfrm>
        </p:grpSpPr>
        <p:sp>
          <p:nvSpPr>
            <p:cNvPr id="260200" name="Text Box 104"/>
            <p:cNvSpPr txBox="1">
              <a:spLocks noChangeArrowheads="1"/>
            </p:cNvSpPr>
            <p:nvPr/>
          </p:nvSpPr>
          <p:spPr bwMode="auto">
            <a:xfrm>
              <a:off x="5180013" y="5181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a:solidFill>
                    <a:schemeClr val="tx1"/>
                  </a:solidFill>
                </a:rPr>
                <a:t>a 1:1 </a:t>
              </a:r>
              <a:r>
                <a:rPr lang="en-US" sz="2400" dirty="0">
                  <a:solidFill>
                    <a:srgbClr val="C00000"/>
                  </a:solidFill>
                </a:rPr>
                <a:t>Binary </a:t>
              </a:r>
              <a:r>
                <a:rPr lang="en-US" sz="2400" dirty="0">
                  <a:solidFill>
                    <a:schemeClr val="tx1"/>
                  </a:solidFill>
                </a:rPr>
                <a:t>Relationship</a:t>
              </a:r>
            </a:p>
          </p:txBody>
        </p:sp>
        <p:grpSp>
          <p:nvGrpSpPr>
            <p:cNvPr id="25" name="Group 24"/>
            <p:cNvGrpSpPr/>
            <p:nvPr/>
          </p:nvGrpSpPr>
          <p:grpSpPr>
            <a:xfrm>
              <a:off x="685800" y="4495800"/>
              <a:ext cx="4648200" cy="1143000"/>
              <a:chOff x="685800" y="4495800"/>
              <a:chExt cx="4648200" cy="1143000"/>
            </a:xfrm>
          </p:grpSpPr>
          <p:sp>
            <p:nvSpPr>
              <p:cNvPr id="260191" name="Text Box 95"/>
              <p:cNvSpPr txBox="1">
                <a:spLocks noChangeArrowheads="1"/>
              </p:cNvSpPr>
              <p:nvPr/>
            </p:nvSpPr>
            <p:spPr bwMode="auto">
              <a:xfrm>
                <a:off x="2209800" y="4495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Occupies</a:t>
                </a:r>
                <a:endParaRPr lang="en-US" sz="2400" dirty="0">
                  <a:solidFill>
                    <a:schemeClr val="tx1"/>
                  </a:solidFill>
                </a:endParaRPr>
              </a:p>
            </p:txBody>
          </p:sp>
          <p:grpSp>
            <p:nvGrpSpPr>
              <p:cNvPr id="23" name="Group 22"/>
              <p:cNvGrpSpPr/>
              <p:nvPr/>
            </p:nvGrpSpPr>
            <p:grpSpPr>
              <a:xfrm>
                <a:off x="685800" y="4876800"/>
                <a:ext cx="4648200" cy="762000"/>
                <a:chOff x="685800" y="4876800"/>
                <a:chExt cx="4648200" cy="762000"/>
              </a:xfrm>
            </p:grpSpPr>
            <p:sp>
              <p:nvSpPr>
                <p:cNvPr id="260175" name="Text Box 79"/>
                <p:cNvSpPr txBox="1">
                  <a:spLocks noChangeArrowheads="1"/>
                </p:cNvSpPr>
                <p:nvPr/>
              </p:nvSpPr>
              <p:spPr bwMode="auto">
                <a:xfrm>
                  <a:off x="685800" y="5105400"/>
                  <a:ext cx="1600200" cy="46166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Student</a:t>
                  </a:r>
                  <a:endParaRPr lang="en-US" sz="2400" b="0" dirty="0">
                    <a:solidFill>
                      <a:schemeClr val="tx1"/>
                    </a:solidFill>
                  </a:endParaRPr>
                </a:p>
              </p:txBody>
            </p:sp>
            <p:grpSp>
              <p:nvGrpSpPr>
                <p:cNvPr id="22" name="Group 21"/>
                <p:cNvGrpSpPr/>
                <p:nvPr/>
              </p:nvGrpSpPr>
              <p:grpSpPr>
                <a:xfrm>
                  <a:off x="2286000" y="4876800"/>
                  <a:ext cx="1371600" cy="762000"/>
                  <a:chOff x="2286000" y="4876800"/>
                  <a:chExt cx="1371600" cy="762000"/>
                </a:xfrm>
              </p:grpSpPr>
              <p:grpSp>
                <p:nvGrpSpPr>
                  <p:cNvPr id="14361" name="Group 103"/>
                  <p:cNvGrpSpPr>
                    <a:grpSpLocks/>
                  </p:cNvGrpSpPr>
                  <p:nvPr/>
                </p:nvGrpSpPr>
                <p:grpSpPr bwMode="auto">
                  <a:xfrm>
                    <a:off x="2286000" y="5105400"/>
                    <a:ext cx="1371600" cy="533400"/>
                    <a:chOff x="1296" y="3216"/>
                    <a:chExt cx="864" cy="336"/>
                  </a:xfrm>
                </p:grpSpPr>
                <p:sp>
                  <p:nvSpPr>
                    <p:cNvPr id="14364" name="Line 84"/>
                    <p:cNvSpPr>
                      <a:spLocks noChangeShapeType="1"/>
                    </p:cNvSpPr>
                    <p:nvPr/>
                  </p:nvSpPr>
                  <p:spPr bwMode="auto">
                    <a:xfrm flipV="1">
                      <a:off x="1824" y="3408"/>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5" name="Line 85"/>
                    <p:cNvSpPr>
                      <a:spLocks noChangeShapeType="1"/>
                    </p:cNvSpPr>
                    <p:nvPr/>
                  </p:nvSpPr>
                  <p:spPr bwMode="auto">
                    <a:xfrm>
                      <a:off x="1488" y="3408"/>
                      <a:ext cx="336"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86"/>
                    <p:cNvSpPr>
                      <a:spLocks noChangeShapeType="1"/>
                    </p:cNvSpPr>
                    <p:nvPr/>
                  </p:nvSpPr>
                  <p:spPr bwMode="auto">
                    <a:xfrm flipV="1">
                      <a:off x="1488" y="3216"/>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7" name="Line 87"/>
                    <p:cNvSpPr>
                      <a:spLocks noChangeShapeType="1"/>
                    </p:cNvSpPr>
                    <p:nvPr/>
                  </p:nvSpPr>
                  <p:spPr bwMode="auto">
                    <a:xfrm flipH="1">
                      <a:off x="1296" y="3408"/>
                      <a:ext cx="19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8" name="Line 88"/>
                    <p:cNvSpPr>
                      <a:spLocks noChangeShapeType="1"/>
                    </p:cNvSpPr>
                    <p:nvPr/>
                  </p:nvSpPr>
                  <p:spPr bwMode="auto">
                    <a:xfrm>
                      <a:off x="1824" y="3216"/>
                      <a:ext cx="336"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62" name="Text Box 110"/>
                  <p:cNvSpPr txBox="1">
                    <a:spLocks noChangeArrowheads="1"/>
                  </p:cNvSpPr>
                  <p:nvPr/>
                </p:nvSpPr>
                <p:spPr bwMode="auto">
                  <a:xfrm>
                    <a:off x="2438400" y="4876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chemeClr val="tx1"/>
                        </a:solidFill>
                      </a:rPr>
                      <a:t>1</a:t>
                    </a:r>
                  </a:p>
                </p:txBody>
              </p:sp>
              <p:sp>
                <p:nvSpPr>
                  <p:cNvPr id="14363" name="Line 128"/>
                  <p:cNvSpPr>
                    <a:spLocks noChangeShapeType="1"/>
                  </p:cNvSpPr>
                  <p:nvPr/>
                </p:nvSpPr>
                <p:spPr bwMode="auto">
                  <a:xfrm>
                    <a:off x="2438400" y="5181600"/>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21" name="Group 20"/>
                <p:cNvGrpSpPr/>
                <p:nvPr/>
              </p:nvGrpSpPr>
              <p:grpSpPr>
                <a:xfrm>
                  <a:off x="3505200" y="4876803"/>
                  <a:ext cx="1828800" cy="741363"/>
                  <a:chOff x="3505200" y="4876803"/>
                  <a:chExt cx="1828800" cy="741363"/>
                </a:xfrm>
              </p:grpSpPr>
              <p:grpSp>
                <p:nvGrpSpPr>
                  <p:cNvPr id="14356" name="Group 80"/>
                  <p:cNvGrpSpPr>
                    <a:grpSpLocks/>
                  </p:cNvGrpSpPr>
                  <p:nvPr/>
                </p:nvGrpSpPr>
                <p:grpSpPr bwMode="auto">
                  <a:xfrm>
                    <a:off x="3657600" y="5156203"/>
                    <a:ext cx="1676400" cy="461963"/>
                    <a:chOff x="2160" y="2096"/>
                    <a:chExt cx="1056" cy="291"/>
                  </a:xfrm>
                </p:grpSpPr>
                <p:sp>
                  <p:nvSpPr>
                    <p:cNvPr id="14359" name="Text Box 81"/>
                    <p:cNvSpPr txBox="1">
                      <a:spLocks noChangeArrowheads="1"/>
                    </p:cNvSpPr>
                    <p:nvPr/>
                  </p:nvSpPr>
                  <p:spPr bwMode="auto">
                    <a:xfrm>
                      <a:off x="2400" y="2096"/>
                      <a:ext cx="816" cy="29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Seat</a:t>
                      </a:r>
                      <a:endParaRPr lang="en-US" sz="2400" b="0" dirty="0">
                        <a:solidFill>
                          <a:schemeClr val="tx1"/>
                        </a:solidFill>
                      </a:endParaRPr>
                    </a:p>
                  </p:txBody>
                </p:sp>
                <p:sp>
                  <p:nvSpPr>
                    <p:cNvPr id="14360" name="Line 82"/>
                    <p:cNvSpPr>
                      <a:spLocks noChangeShapeType="1"/>
                    </p:cNvSpPr>
                    <p:nvPr/>
                  </p:nvSpPr>
                  <p:spPr bwMode="auto">
                    <a:xfrm>
                      <a:off x="2160" y="2256"/>
                      <a:ext cx="24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57" name="Text Box 111"/>
                  <p:cNvSpPr txBox="1">
                    <a:spLocks noChangeArrowheads="1"/>
                  </p:cNvSpPr>
                  <p:nvPr/>
                </p:nvSpPr>
                <p:spPr bwMode="auto">
                  <a:xfrm>
                    <a:off x="3505200" y="487680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400">
                        <a:solidFill>
                          <a:schemeClr val="tx1"/>
                        </a:solidFill>
                      </a:rPr>
                      <a:t>1</a:t>
                    </a:r>
                  </a:p>
                </p:txBody>
              </p:sp>
              <p:sp>
                <p:nvSpPr>
                  <p:cNvPr id="14358" name="Line 130"/>
                  <p:cNvSpPr>
                    <a:spLocks noChangeShapeType="1"/>
                  </p:cNvSpPr>
                  <p:nvPr/>
                </p:nvSpPr>
                <p:spPr bwMode="auto">
                  <a:xfrm>
                    <a:off x="3886200" y="5181603"/>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t>8</a:t>
            </a:fld>
            <a:endParaRPr lang="en-US"/>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101" name="Text Box 32"/>
          <p:cNvSpPr txBox="1">
            <a:spLocks noChangeArrowheads="1"/>
          </p:cNvSpPr>
          <p:nvPr/>
        </p:nvSpPr>
        <p:spPr bwMode="auto">
          <a:xfrm>
            <a:off x="685800" y="1290935"/>
            <a:ext cx="838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400" dirty="0">
                <a:solidFill>
                  <a:schemeClr val="tx1"/>
                </a:solidFill>
              </a:rPr>
              <a:t>• </a:t>
            </a:r>
            <a:r>
              <a:rPr lang="en-US" sz="2400" dirty="0" smtClean="0">
                <a:solidFill>
                  <a:srgbClr val="002060"/>
                </a:solidFill>
              </a:rPr>
              <a:t>Binary Relationships </a:t>
            </a:r>
            <a:r>
              <a:rPr lang="en-US" sz="2400" dirty="0" smtClean="0">
                <a:solidFill>
                  <a:schemeClr val="tx1"/>
                </a:solidFill>
              </a:rPr>
              <a:t>(degree 2): </a:t>
            </a:r>
            <a:r>
              <a:rPr lang="en-US" sz="2400" b="0" dirty="0" smtClean="0">
                <a:solidFill>
                  <a:schemeClr val="tx1"/>
                </a:solidFill>
              </a:rPr>
              <a:t>Thought to be most common</a:t>
            </a:r>
            <a:endParaRPr lang="en-US" sz="2400" b="0" dirty="0">
              <a:solidFill>
                <a:schemeClr val="tx1"/>
              </a:solidFill>
            </a:endParaRPr>
          </a:p>
        </p:txBody>
      </p:sp>
      <p:sp>
        <p:nvSpPr>
          <p:cNvPr id="92" name="Text Box 104"/>
          <p:cNvSpPr txBox="1">
            <a:spLocks noChangeArrowheads="1"/>
          </p:cNvSpPr>
          <p:nvPr/>
        </p:nvSpPr>
        <p:spPr bwMode="auto">
          <a:xfrm>
            <a:off x="5181600" y="5562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lgn="ctr">
              <a:spcBef>
                <a:spcPct val="50000"/>
              </a:spcBef>
            </a:pPr>
            <a:r>
              <a:rPr lang="en-US" sz="2400" dirty="0" smtClean="0">
                <a:solidFill>
                  <a:schemeClr val="tx1"/>
                </a:solidFill>
              </a:rPr>
              <a:t>(commonly a lookup table)</a:t>
            </a:r>
            <a:endParaRPr lang="en-US" sz="2400" dirty="0">
              <a:solidFill>
                <a:schemeClr val="tx1"/>
              </a:solidFill>
            </a:endParaRPr>
          </a:p>
        </p:txBody>
      </p:sp>
    </p:spTree>
    <p:extLst>
      <p:ext uri="{BB962C8B-B14F-4D97-AF65-F5344CB8AC3E}">
        <p14:creationId xmlns:p14="http://schemas.microsoft.com/office/powerpoint/2010/main" val="2919471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60099"/>
                                        </p:tgtEl>
                                        <p:attrNameLst>
                                          <p:attrName>style.visibility</p:attrName>
                                        </p:attrNameLst>
                                      </p:cBhvr>
                                      <p:to>
                                        <p:strVal val="visible"/>
                                      </p:to>
                                    </p:set>
                                    <p:anim calcmode="lin" valueType="num">
                                      <p:cBhvr>
                                        <p:cTn id="7" dur="500" fill="hold"/>
                                        <p:tgtEl>
                                          <p:spTgt spid="260099"/>
                                        </p:tgtEl>
                                        <p:attrNameLst>
                                          <p:attrName>ppt_x</p:attrName>
                                        </p:attrNameLst>
                                      </p:cBhvr>
                                      <p:tavLst>
                                        <p:tav tm="0">
                                          <p:val>
                                            <p:strVal val="#ppt_x"/>
                                          </p:val>
                                        </p:tav>
                                        <p:tav tm="100000">
                                          <p:val>
                                            <p:strVal val="#ppt_x"/>
                                          </p:val>
                                        </p:tav>
                                      </p:tavLst>
                                    </p:anim>
                                    <p:anim calcmode="lin" valueType="num">
                                      <p:cBhvr>
                                        <p:cTn id="8" dur="500" fill="hold"/>
                                        <p:tgtEl>
                                          <p:spTgt spid="260099"/>
                                        </p:tgtEl>
                                        <p:attrNameLst>
                                          <p:attrName>ppt_y</p:attrName>
                                        </p:attrNameLst>
                                      </p:cBhvr>
                                      <p:tavLst>
                                        <p:tav tm="0">
                                          <p:val>
                                            <p:strVal val="#ppt_y+#ppt_h/2"/>
                                          </p:val>
                                        </p:tav>
                                        <p:tav tm="100000">
                                          <p:val>
                                            <p:strVal val="#ppt_y"/>
                                          </p:val>
                                        </p:tav>
                                      </p:tavLst>
                                    </p:anim>
                                    <p:anim calcmode="lin" valueType="num">
                                      <p:cBhvr>
                                        <p:cTn id="9" dur="500" fill="hold"/>
                                        <p:tgtEl>
                                          <p:spTgt spid="260099"/>
                                        </p:tgtEl>
                                        <p:attrNameLst>
                                          <p:attrName>ppt_w</p:attrName>
                                        </p:attrNameLst>
                                      </p:cBhvr>
                                      <p:tavLst>
                                        <p:tav tm="0">
                                          <p:val>
                                            <p:strVal val="#ppt_w"/>
                                          </p:val>
                                        </p:tav>
                                        <p:tav tm="100000">
                                          <p:val>
                                            <p:strVal val="#ppt_w"/>
                                          </p:val>
                                        </p:tav>
                                      </p:tavLst>
                                    </p:anim>
                                    <p:anim calcmode="lin" valueType="num">
                                      <p:cBhvr>
                                        <p:cTn id="10" dur="500" fill="hold"/>
                                        <p:tgtEl>
                                          <p:spTgt spid="260099"/>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wipe(up)">
                                      <p:cBhvr>
                                        <p:cTn id="14" dur="1000"/>
                                        <p:tgtEl>
                                          <p:spTgt spid="10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2000"/>
                                        <p:tgtEl>
                                          <p:spTgt spid="27"/>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2000"/>
                                        <p:tgtEl>
                                          <p:spTgt spid="28"/>
                                        </p:tgtEl>
                                      </p:cBhvr>
                                    </p:animEffect>
                                  </p:childTnLst>
                                </p:cTn>
                              </p:par>
                            </p:childTnLst>
                          </p:cTn>
                        </p:par>
                        <p:par>
                          <p:cTn id="23" fill="hold">
                            <p:stCondLst>
                              <p:cond delay="5500"/>
                            </p:stCondLst>
                            <p:childTnLst>
                              <p:par>
                                <p:cTn id="24" presetID="2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autoUpdateAnimBg="0"/>
      <p:bldP spid="1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Text Box 3"/>
          <p:cNvSpPr txBox="1">
            <a:spLocks noChangeArrowheads="1"/>
          </p:cNvSpPr>
          <p:nvPr/>
        </p:nvSpPr>
        <p:spPr bwMode="auto">
          <a:xfrm>
            <a:off x="685800" y="685800"/>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a:spcBef>
                <a:spcPct val="50000"/>
              </a:spcBef>
            </a:pPr>
            <a:r>
              <a:rPr lang="en-US" sz="2600" dirty="0" smtClean="0">
                <a:solidFill>
                  <a:srgbClr val="C00000"/>
                </a:solidFill>
                <a:latin typeface="+mn-lt"/>
                <a:sym typeface="Symbol" pitchFamily="18" charset="2"/>
              </a:rPr>
              <a:t>Your First SQL (</a:t>
            </a:r>
            <a:r>
              <a:rPr lang="en-US" sz="2400" dirty="0" err="1" smtClean="0">
                <a:solidFill>
                  <a:srgbClr val="C00000"/>
                </a:solidFill>
                <a:latin typeface="+mn-lt"/>
                <a:sym typeface="Symbol" pitchFamily="18" charset="2"/>
              </a:rPr>
              <a:t>mysql</a:t>
            </a:r>
            <a:r>
              <a:rPr lang="en-US" sz="2600" dirty="0" smtClean="0">
                <a:solidFill>
                  <a:srgbClr val="C00000"/>
                </a:solidFill>
                <a:latin typeface="+mn-lt"/>
                <a:sym typeface="Symbol" pitchFamily="18" charset="2"/>
              </a:rPr>
              <a:t>) program:</a:t>
            </a:r>
            <a:endParaRPr lang="en-US" sz="2600" b="0" dirty="0">
              <a:solidFill>
                <a:schemeClr val="tx1"/>
              </a:solidFill>
              <a:latin typeface="+mn-lt"/>
            </a:endParaRPr>
          </a:p>
        </p:txBody>
      </p:sp>
      <p:sp>
        <p:nvSpPr>
          <p:cNvPr id="3" name="Slide Number Placeholder 2"/>
          <p:cNvSpPr>
            <a:spLocks noGrp="1"/>
          </p:cNvSpPr>
          <p:nvPr>
            <p:ph type="sldNum" sz="quarter" idx="12"/>
          </p:nvPr>
        </p:nvSpPr>
        <p:spPr>
          <a:xfrm>
            <a:off x="7010400" y="228600"/>
            <a:ext cx="1905000" cy="457200"/>
          </a:xfrm>
        </p:spPr>
        <p:txBody>
          <a:bodyPr/>
          <a:lstStyle/>
          <a:p>
            <a:fld id="{8AC56D48-9345-4BDE-BA0B-FB696AD706A2}" type="slidenum">
              <a:rPr lang="en-US" smtClean="0">
                <a:latin typeface="+mn-lt"/>
              </a:rPr>
              <a:t>9</a:t>
            </a:fld>
            <a:endParaRPr lang="en-US">
              <a:latin typeface="+mn-lt"/>
            </a:endParaRPr>
          </a:p>
        </p:txBody>
      </p:sp>
      <p:sp>
        <p:nvSpPr>
          <p:cNvPr id="82" name="Title 1"/>
          <p:cNvSpPr txBox="1">
            <a:spLocks/>
          </p:cNvSpPr>
          <p:nvPr/>
        </p:nvSpPr>
        <p:spPr bwMode="auto">
          <a:xfrm>
            <a:off x="609600" y="-228600"/>
            <a:ext cx="8382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600" baseline="0">
                <a:solidFill>
                  <a:schemeClr val="tx2"/>
                </a:solidFill>
                <a:latin typeface="+mn-lt"/>
                <a:ea typeface="+mj-ea"/>
                <a:cs typeface="+mj-cs"/>
              </a:defRPr>
            </a:lvl1pPr>
            <a:lvl2pPr algn="l" rtl="0" eaLnBrk="1" fontAlgn="base" hangingPunct="1">
              <a:spcBef>
                <a:spcPct val="0"/>
              </a:spcBef>
              <a:spcAft>
                <a:spcPct val="0"/>
              </a:spcAft>
              <a:defRPr sz="4200">
                <a:solidFill>
                  <a:schemeClr val="tx2"/>
                </a:solidFill>
                <a:latin typeface="Times New Roman" pitchFamily="18" charset="0"/>
              </a:defRPr>
            </a:lvl2pPr>
            <a:lvl3pPr algn="l" rtl="0" eaLnBrk="1" fontAlgn="base" hangingPunct="1">
              <a:spcBef>
                <a:spcPct val="0"/>
              </a:spcBef>
              <a:spcAft>
                <a:spcPct val="0"/>
              </a:spcAft>
              <a:defRPr sz="4200">
                <a:solidFill>
                  <a:schemeClr val="tx2"/>
                </a:solidFill>
                <a:latin typeface="Times New Roman" pitchFamily="18" charset="0"/>
              </a:defRPr>
            </a:lvl3pPr>
            <a:lvl4pPr algn="l" rtl="0" eaLnBrk="1" fontAlgn="base" hangingPunct="1">
              <a:spcBef>
                <a:spcPct val="0"/>
              </a:spcBef>
              <a:spcAft>
                <a:spcPct val="0"/>
              </a:spcAft>
              <a:defRPr sz="4200">
                <a:solidFill>
                  <a:schemeClr val="tx2"/>
                </a:solidFill>
                <a:latin typeface="Times New Roman" pitchFamily="18" charset="0"/>
              </a:defRPr>
            </a:lvl4pPr>
            <a:lvl5pPr algn="l" rtl="0" eaLnBrk="1" fontAlgn="base" hangingPunct="1">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a:lstStyle>
          <a:p>
            <a:r>
              <a:rPr lang="en-US" i="1" smtClean="0"/>
              <a:t>CIS 5365                            Entity Relationship Diagrams</a:t>
            </a:r>
            <a:endParaRPr lang="en-US" dirty="0"/>
          </a:p>
        </p:txBody>
      </p:sp>
      <p:sp>
        <p:nvSpPr>
          <p:cNvPr id="101" name="Text Box 32"/>
          <p:cNvSpPr txBox="1">
            <a:spLocks noChangeArrowheads="1"/>
          </p:cNvSpPr>
          <p:nvPr/>
        </p:nvSpPr>
        <p:spPr bwMode="auto">
          <a:xfrm>
            <a:off x="685800" y="1143000"/>
            <a:ext cx="838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pPr>
            <a:r>
              <a:rPr lang="en-US" sz="2000" b="0" dirty="0">
                <a:solidFill>
                  <a:schemeClr val="tx1"/>
                </a:solidFill>
                <a:latin typeface="+mn-lt"/>
              </a:rPr>
              <a:t>• </a:t>
            </a:r>
            <a:r>
              <a:rPr lang="en-US" sz="2000" b="0" dirty="0" smtClean="0">
                <a:solidFill>
                  <a:schemeClr val="tx1"/>
                </a:solidFill>
                <a:latin typeface="+mn-lt"/>
              </a:rPr>
              <a:t>Let’s build a script for a </a:t>
            </a:r>
            <a:r>
              <a:rPr lang="en-US" sz="2000" b="0" dirty="0" err="1" smtClean="0">
                <a:solidFill>
                  <a:schemeClr val="tx1"/>
                </a:solidFill>
                <a:latin typeface="+mn-lt"/>
              </a:rPr>
              <a:t>1:M</a:t>
            </a:r>
            <a:r>
              <a:rPr lang="en-US" sz="2000" b="0" dirty="0" smtClean="0">
                <a:solidFill>
                  <a:schemeClr val="tx1"/>
                </a:solidFill>
                <a:latin typeface="+mn-lt"/>
              </a:rPr>
              <a:t> relation (</a:t>
            </a:r>
            <a:r>
              <a:rPr lang="en-US" sz="2000" b="0" i="1" dirty="0" smtClean="0">
                <a:solidFill>
                  <a:schemeClr val="tx1"/>
                </a:solidFill>
                <a:latin typeface="+mn-lt"/>
              </a:rPr>
              <a:t>remember how we previously related students with faculty??</a:t>
            </a:r>
            <a:r>
              <a:rPr lang="en-US" sz="2000" b="0" dirty="0" smtClean="0">
                <a:solidFill>
                  <a:schemeClr val="tx1"/>
                </a:solidFill>
                <a:latin typeface="+mn-lt"/>
              </a:rPr>
              <a:t>)</a:t>
            </a:r>
            <a:endParaRPr lang="en-US" sz="2000" b="0" dirty="0">
              <a:solidFill>
                <a:schemeClr val="tx1"/>
              </a:solidFill>
              <a:latin typeface="+mn-lt"/>
            </a:endParaRPr>
          </a:p>
        </p:txBody>
      </p:sp>
      <p:sp>
        <p:nvSpPr>
          <p:cNvPr id="93" name="Text Box 32"/>
          <p:cNvSpPr txBox="1">
            <a:spLocks noChangeArrowheads="1"/>
          </p:cNvSpPr>
          <p:nvPr/>
        </p:nvSpPr>
        <p:spPr bwMode="auto">
          <a:xfrm>
            <a:off x="685800" y="18288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buFont typeface="Arial" panose="020B0604020202020204" pitchFamily="34" charset="0"/>
              <a:buChar char="•"/>
            </a:pPr>
            <a:r>
              <a:rPr lang="en-US" sz="2000" b="0" dirty="0" smtClean="0">
                <a:solidFill>
                  <a:schemeClr val="tx1"/>
                </a:solidFill>
                <a:latin typeface="+mn-lt"/>
              </a:rPr>
              <a:t>Open your </a:t>
            </a:r>
            <a:r>
              <a:rPr lang="en-US" sz="2000" b="0" dirty="0" err="1" smtClean="0">
                <a:solidFill>
                  <a:schemeClr val="tx1"/>
                </a:solidFill>
                <a:latin typeface="+mn-lt"/>
              </a:rPr>
              <a:t>MySql</a:t>
            </a:r>
            <a:r>
              <a:rPr lang="en-US" sz="2000" b="0" dirty="0" smtClean="0">
                <a:solidFill>
                  <a:schemeClr val="tx1"/>
                </a:solidFill>
                <a:latin typeface="+mn-lt"/>
              </a:rPr>
              <a:t> Workbench</a:t>
            </a:r>
            <a:endParaRPr lang="en-US" sz="2000" b="0" dirty="0">
              <a:solidFill>
                <a:schemeClr val="tx1"/>
              </a:solidFill>
              <a:latin typeface="+mn-lt"/>
            </a:endParaRPr>
          </a:p>
        </p:txBody>
      </p:sp>
      <p:sp>
        <p:nvSpPr>
          <p:cNvPr id="95" name="Text Box 32"/>
          <p:cNvSpPr txBox="1">
            <a:spLocks noChangeArrowheads="1"/>
          </p:cNvSpPr>
          <p:nvPr/>
        </p:nvSpPr>
        <p:spPr bwMode="auto">
          <a:xfrm>
            <a:off x="685800" y="2133600"/>
            <a:ext cx="838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88925" indent="-288925">
              <a:defRPr sz="2800" b="1">
                <a:solidFill>
                  <a:schemeClr val="tx2"/>
                </a:solidFill>
                <a:latin typeface="Times New Roman" pitchFamily="18" charset="0"/>
              </a:defRPr>
            </a:lvl1pPr>
            <a:lvl2pPr marL="742950" indent="-285750">
              <a:defRPr sz="2800" b="1">
                <a:solidFill>
                  <a:schemeClr val="tx2"/>
                </a:solidFill>
                <a:latin typeface="Times New Roman" pitchFamily="18" charset="0"/>
              </a:defRPr>
            </a:lvl2pPr>
            <a:lvl3pPr marL="1143000" indent="-228600">
              <a:defRPr sz="2800" b="1">
                <a:solidFill>
                  <a:schemeClr val="tx2"/>
                </a:solidFill>
                <a:latin typeface="Times New Roman" pitchFamily="18" charset="0"/>
              </a:defRPr>
            </a:lvl3pPr>
            <a:lvl4pPr marL="1600200" indent="-228600">
              <a:defRPr sz="2800" b="1">
                <a:solidFill>
                  <a:schemeClr val="tx2"/>
                </a:solidFill>
                <a:latin typeface="Times New Roman" pitchFamily="18" charset="0"/>
              </a:defRPr>
            </a:lvl4pPr>
            <a:lvl5pPr marL="2057400" indent="-228600">
              <a:defRPr sz="2800" b="1">
                <a:solidFill>
                  <a:schemeClr val="tx2"/>
                </a:solidFill>
                <a:latin typeface="Times New Roman" pitchFamily="18" charset="0"/>
              </a:defRPr>
            </a:lvl5pPr>
            <a:lvl6pPr marL="2514600" indent="-228600" eaLnBrk="0" fontAlgn="base" hangingPunct="0">
              <a:spcBef>
                <a:spcPct val="0"/>
              </a:spcBef>
              <a:spcAft>
                <a:spcPct val="0"/>
              </a:spcAft>
              <a:defRPr sz="2800" b="1">
                <a:solidFill>
                  <a:schemeClr val="tx2"/>
                </a:solidFill>
                <a:latin typeface="Times New Roman" pitchFamily="18" charset="0"/>
              </a:defRPr>
            </a:lvl6pPr>
            <a:lvl7pPr marL="2971800" indent="-228600" eaLnBrk="0" fontAlgn="base" hangingPunct="0">
              <a:spcBef>
                <a:spcPct val="0"/>
              </a:spcBef>
              <a:spcAft>
                <a:spcPct val="0"/>
              </a:spcAft>
              <a:defRPr sz="2800" b="1">
                <a:solidFill>
                  <a:schemeClr val="tx2"/>
                </a:solidFill>
                <a:latin typeface="Times New Roman" pitchFamily="18" charset="0"/>
              </a:defRPr>
            </a:lvl7pPr>
            <a:lvl8pPr marL="3429000" indent="-228600" eaLnBrk="0" fontAlgn="base" hangingPunct="0">
              <a:spcBef>
                <a:spcPct val="0"/>
              </a:spcBef>
              <a:spcAft>
                <a:spcPct val="0"/>
              </a:spcAft>
              <a:defRPr sz="2800" b="1">
                <a:solidFill>
                  <a:schemeClr val="tx2"/>
                </a:solidFill>
                <a:latin typeface="Times New Roman" pitchFamily="18" charset="0"/>
              </a:defRPr>
            </a:lvl8pPr>
            <a:lvl9pPr marL="3886200" indent="-228600" eaLnBrk="0" fontAlgn="base" hangingPunct="0">
              <a:spcBef>
                <a:spcPct val="0"/>
              </a:spcBef>
              <a:spcAft>
                <a:spcPct val="0"/>
              </a:spcAft>
              <a:defRPr sz="2800" b="1">
                <a:solidFill>
                  <a:schemeClr val="tx2"/>
                </a:solidFill>
                <a:latin typeface="Times New Roman" pitchFamily="18" charset="0"/>
              </a:defRPr>
            </a:lvl9pPr>
          </a:lstStyle>
          <a:p>
            <a:pPr marL="174625" indent="-174625">
              <a:spcBef>
                <a:spcPct val="50000"/>
              </a:spcBef>
              <a:buFont typeface="Arial" panose="020B0604020202020204" pitchFamily="34" charset="0"/>
              <a:buChar char="•"/>
            </a:pPr>
            <a:r>
              <a:rPr lang="en-US" sz="2000" b="0" dirty="0" smtClean="0">
                <a:solidFill>
                  <a:schemeClr val="tx1"/>
                </a:solidFill>
                <a:latin typeface="+mn-lt"/>
              </a:rPr>
              <a:t>Enter the following code:</a:t>
            </a:r>
            <a:endParaRPr lang="en-US" sz="2000" b="0" dirty="0">
              <a:solidFill>
                <a:schemeClr val="tx1"/>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8458200" cy="4068721"/>
          </a:xfrm>
          <a:prstGeom prst="rect">
            <a:avLst/>
          </a:prstGeom>
        </p:spPr>
      </p:pic>
    </p:spTree>
    <p:extLst>
      <p:ext uri="{BB962C8B-B14F-4D97-AF65-F5344CB8AC3E}">
        <p14:creationId xmlns:p14="http://schemas.microsoft.com/office/powerpoint/2010/main" val="1031943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childTnLst>
                                    <p:set>
                                      <p:cBhvr>
                                        <p:cTn id="6" dur="1" fill="hold">
                                          <p:stCondLst>
                                            <p:cond delay="0"/>
                                          </p:stCondLst>
                                        </p:cTn>
                                        <p:tgtEl>
                                          <p:spTgt spid="260099"/>
                                        </p:tgtEl>
                                        <p:attrNameLst>
                                          <p:attrName>style.visibility</p:attrName>
                                        </p:attrNameLst>
                                      </p:cBhvr>
                                      <p:to>
                                        <p:strVal val="visible"/>
                                      </p:to>
                                    </p:set>
                                    <p:anim calcmode="lin" valueType="num">
                                      <p:cBhvr>
                                        <p:cTn id="7" dur="500" fill="hold"/>
                                        <p:tgtEl>
                                          <p:spTgt spid="260099"/>
                                        </p:tgtEl>
                                        <p:attrNameLst>
                                          <p:attrName>ppt_x</p:attrName>
                                        </p:attrNameLst>
                                      </p:cBhvr>
                                      <p:tavLst>
                                        <p:tav tm="0">
                                          <p:val>
                                            <p:strVal val="#ppt_x"/>
                                          </p:val>
                                        </p:tav>
                                        <p:tav tm="100000">
                                          <p:val>
                                            <p:strVal val="#ppt_x"/>
                                          </p:val>
                                        </p:tav>
                                      </p:tavLst>
                                    </p:anim>
                                    <p:anim calcmode="lin" valueType="num">
                                      <p:cBhvr>
                                        <p:cTn id="8" dur="500" fill="hold"/>
                                        <p:tgtEl>
                                          <p:spTgt spid="260099"/>
                                        </p:tgtEl>
                                        <p:attrNameLst>
                                          <p:attrName>ppt_y</p:attrName>
                                        </p:attrNameLst>
                                      </p:cBhvr>
                                      <p:tavLst>
                                        <p:tav tm="0">
                                          <p:val>
                                            <p:strVal val="#ppt_y+#ppt_h/2"/>
                                          </p:val>
                                        </p:tav>
                                        <p:tav tm="100000">
                                          <p:val>
                                            <p:strVal val="#ppt_y"/>
                                          </p:val>
                                        </p:tav>
                                      </p:tavLst>
                                    </p:anim>
                                    <p:anim calcmode="lin" valueType="num">
                                      <p:cBhvr>
                                        <p:cTn id="9" dur="500" fill="hold"/>
                                        <p:tgtEl>
                                          <p:spTgt spid="260099"/>
                                        </p:tgtEl>
                                        <p:attrNameLst>
                                          <p:attrName>ppt_w</p:attrName>
                                        </p:attrNameLst>
                                      </p:cBhvr>
                                      <p:tavLst>
                                        <p:tav tm="0">
                                          <p:val>
                                            <p:strVal val="#ppt_w"/>
                                          </p:val>
                                        </p:tav>
                                        <p:tav tm="100000">
                                          <p:val>
                                            <p:strVal val="#ppt_w"/>
                                          </p:val>
                                        </p:tav>
                                      </p:tavLst>
                                    </p:anim>
                                    <p:anim calcmode="lin" valueType="num">
                                      <p:cBhvr>
                                        <p:cTn id="10" dur="500" fill="hold"/>
                                        <p:tgtEl>
                                          <p:spTgt spid="260099"/>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01"/>
                                        </p:tgtEl>
                                        <p:attrNameLst>
                                          <p:attrName>style.visibility</p:attrName>
                                        </p:attrNameLst>
                                      </p:cBhvr>
                                      <p:to>
                                        <p:strVal val="visible"/>
                                      </p:to>
                                    </p:set>
                                    <p:animEffect transition="in" filter="wipe(up)">
                                      <p:cBhvr>
                                        <p:cTn id="14" dur="1000"/>
                                        <p:tgtEl>
                                          <p:spTgt spid="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1000"/>
                                        <p:tgtEl>
                                          <p:spTgt spid="9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left)">
                                      <p:cBhvr>
                                        <p:cTn id="24" dur="1000"/>
                                        <p:tgtEl>
                                          <p:spTgt spid="95"/>
                                        </p:tgtEl>
                                      </p:cBhvr>
                                    </p:animEffect>
                                  </p:childTnLst>
                                </p:cTn>
                              </p:par>
                            </p:childTnLst>
                          </p:cTn>
                        </p:par>
                        <p:par>
                          <p:cTn id="25" fill="hold">
                            <p:stCondLst>
                              <p:cond delay="1000"/>
                            </p:stCondLst>
                            <p:childTnLst>
                              <p:par>
                                <p:cTn id="26" presetID="1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autoUpdateAnimBg="0"/>
      <p:bldP spid="101" grpId="0"/>
      <p:bldP spid="93" grpId="0"/>
      <p:bldP spid="95" grpId="0"/>
    </p:bldLst>
  </p:timing>
</p:sld>
</file>

<file path=ppt/theme/theme1.xml><?xml version="1.0" encoding="utf-8"?>
<a:theme xmlns:a="http://schemas.openxmlformats.org/drawingml/2006/main" name="Conference">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Conference</Template>
  <TotalTime>14407</TotalTime>
  <Words>3355</Words>
  <Application>Microsoft Office PowerPoint</Application>
  <PresentationFormat>On-screen Show (4:3)</PresentationFormat>
  <Paragraphs>834</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Conference</vt:lpstr>
      <vt:lpstr>CIS 4365                            Entity Relationship Diagrams</vt:lpstr>
      <vt:lpstr>CIS 4365   Entity Relationship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El Paso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 Peeter J.</dc:creator>
  <cp:lastModifiedBy>Kirs, Peeter J.</cp:lastModifiedBy>
  <cp:revision>225</cp:revision>
  <dcterms:created xsi:type="dcterms:W3CDTF">2011-02-01T22:40:36Z</dcterms:created>
  <dcterms:modified xsi:type="dcterms:W3CDTF">2014-09-08T22:47:16Z</dcterms:modified>
</cp:coreProperties>
</file>