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58" r:id="rId6"/>
    <p:sldId id="269" r:id="rId7"/>
    <p:sldId id="259" r:id="rId8"/>
    <p:sldId id="260" r:id="rId9"/>
    <p:sldId id="261" r:id="rId10"/>
    <p:sldId id="262" r:id="rId11"/>
    <p:sldId id="263" r:id="rId12"/>
    <p:sldId id="272" r:id="rId13"/>
    <p:sldId id="273" r:id="rId14"/>
    <p:sldId id="274" r:id="rId15"/>
    <p:sldId id="275" r:id="rId16"/>
    <p:sldId id="277" r:id="rId17"/>
    <p:sldId id="276" r:id="rId18"/>
    <p:sldId id="278" r:id="rId19"/>
    <p:sldId id="279" r:id="rId20"/>
    <p:sldId id="285" r:id="rId21"/>
    <p:sldId id="286" r:id="rId22"/>
    <p:sldId id="287" r:id="rId23"/>
    <p:sldId id="289" r:id="rId24"/>
    <p:sldId id="288" r:id="rId25"/>
    <p:sldId id="290" r:id="rId26"/>
    <p:sldId id="291" r:id="rId27"/>
    <p:sldId id="292" r:id="rId28"/>
    <p:sldId id="293" r:id="rId29"/>
    <p:sldId id="295" r:id="rId30"/>
    <p:sldId id="280" r:id="rId31"/>
    <p:sldId id="299" r:id="rId32"/>
    <p:sldId id="281" r:id="rId33"/>
    <p:sldId id="282" r:id="rId34"/>
    <p:sldId id="297" r:id="rId35"/>
    <p:sldId id="300" r:id="rId36"/>
    <p:sldId id="298" r:id="rId37"/>
    <p:sldId id="301" r:id="rId38"/>
    <p:sldId id="302" r:id="rId39"/>
    <p:sldId id="303" r:id="rId40"/>
    <p:sldId id="283" r:id="rId41"/>
    <p:sldId id="284" r:id="rId42"/>
    <p:sldId id="264" r:id="rId43"/>
    <p:sldId id="265" r:id="rId44"/>
    <p:sldId id="266" r:id="rId45"/>
    <p:sldId id="267" r:id="rId46"/>
    <p:sldId id="268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4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FA6C-F453-42C0-BEBA-FA10955A324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D10F-49EB-475B-937B-1BCE9D97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FA6C-F453-42C0-BEBA-FA10955A324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D10F-49EB-475B-937B-1BCE9D97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4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FA6C-F453-42C0-BEBA-FA10955A324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D10F-49EB-475B-937B-1BCE9D97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FA6C-F453-42C0-BEBA-FA10955A324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D10F-49EB-475B-937B-1BCE9D97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4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FA6C-F453-42C0-BEBA-FA10955A324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D10F-49EB-475B-937B-1BCE9D97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0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FA6C-F453-42C0-BEBA-FA10955A324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D10F-49EB-475B-937B-1BCE9D97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10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FA6C-F453-42C0-BEBA-FA10955A324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D10F-49EB-475B-937B-1BCE9D97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3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FA6C-F453-42C0-BEBA-FA10955A324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D10F-49EB-475B-937B-1BCE9D97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FA6C-F453-42C0-BEBA-FA10955A324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D10F-49EB-475B-937B-1BCE9D97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2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FA6C-F453-42C0-BEBA-FA10955A324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D10F-49EB-475B-937B-1BCE9D97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89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FA6C-F453-42C0-BEBA-FA10955A324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D10F-49EB-475B-937B-1BCE9D97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89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AFA6C-F453-42C0-BEBA-FA10955A324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6D10F-49EB-475B-937B-1BCE9D97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0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6893" y="307750"/>
            <a:ext cx="1000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Joining Spreadsheet data in Excel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814657"/>
              </p:ext>
            </p:extLst>
          </p:nvPr>
        </p:nvGraphicFramePr>
        <p:xfrm>
          <a:off x="763232" y="1318648"/>
          <a:ext cx="2266571" cy="4680585"/>
        </p:xfrm>
        <a:graphic>
          <a:graphicData uri="http://schemas.openxmlformats.org/drawingml/2006/table">
            <a:tbl>
              <a:tblPr/>
              <a:tblGrid>
                <a:gridCol w="1158102"/>
                <a:gridCol w="1108469"/>
              </a:tblGrid>
              <a:tr h="2062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LName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Fname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2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Smith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James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2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Johnson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2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Williams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John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2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Patricia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2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Brown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Robert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2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Davis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Jennifer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2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Miller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Michael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2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Wilson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Elizabeth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2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Moore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William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2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Taylor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2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Anderson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David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2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Thomas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Barbara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2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Jackson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Richard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2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Susan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2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Harris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Joseph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2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Martin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Jessica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2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Thompson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Thomas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2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Garcia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Margaret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2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Martinez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Joseph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2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Robinson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Sarah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77419" y="6179670"/>
            <a:ext cx="319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list of Students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76386"/>
              </p:ext>
            </p:extLst>
          </p:nvPr>
        </p:nvGraphicFramePr>
        <p:xfrm>
          <a:off x="4864763" y="1318648"/>
          <a:ext cx="1993900" cy="2514600"/>
        </p:xfrm>
        <a:graphic>
          <a:graphicData uri="http://schemas.openxmlformats.org/drawingml/2006/table">
            <a:tbl>
              <a:tblPr/>
              <a:tblGrid>
                <a:gridCol w="965200"/>
                <a:gridCol w="1028700"/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Lname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Fname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Daniel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Rodriguez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Nancy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Lewis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Matthew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Betty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Walker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Anthony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Rodriguez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Dorothy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Young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Hernandez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Sandra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042010" y="4045460"/>
            <a:ext cx="319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list of Instructors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370996" y="4555958"/>
            <a:ext cx="2019151" cy="1623712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23876" y="5390148"/>
            <a:ext cx="4059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These are stored in different spreadsheets, but in the same workbook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91593" y="1882192"/>
            <a:ext cx="3193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 want to know which students were taught by which instructors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27951" y="3184763"/>
            <a:ext cx="3193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I do that??</a:t>
            </a:r>
            <a:endParaRPr lang="en-US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69635" y="4025669"/>
            <a:ext cx="3193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Basically, I can’t because there is no common thread (common fields) between the two data sets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75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6893" y="307750"/>
            <a:ext cx="1000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Joining Tables in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01" y="1299144"/>
            <a:ext cx="8729364" cy="51148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309" y="880709"/>
            <a:ext cx="1098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Open Access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949371" y="2801257"/>
            <a:ext cx="8374742" cy="1055318"/>
            <a:chOff x="4949371" y="2801257"/>
            <a:chExt cx="8374742" cy="1055318"/>
          </a:xfrm>
        </p:grpSpPr>
        <p:sp>
          <p:nvSpPr>
            <p:cNvPr id="6" name="TextBox 5"/>
            <p:cNvSpPr txBox="1"/>
            <p:nvPr/>
          </p:nvSpPr>
          <p:spPr>
            <a:xfrm>
              <a:off x="8476342" y="3487243"/>
              <a:ext cx="484777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Open a Blank Database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4949371" y="2801257"/>
              <a:ext cx="3526972" cy="82731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402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457" y="1494970"/>
            <a:ext cx="7680958" cy="4800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6893" y="307750"/>
            <a:ext cx="1000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Joining Tables in Access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309" y="880709"/>
            <a:ext cx="1098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 will be asked to give your database a name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818743" y="1250041"/>
            <a:ext cx="725714" cy="237853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60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775" y="830971"/>
            <a:ext cx="8839368" cy="5725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6893" y="307750"/>
            <a:ext cx="1000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Joining Tables in Access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112" y="3604989"/>
            <a:ext cx="1098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By default, Access creates a table called ‘Table1’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002971" y="2032000"/>
            <a:ext cx="1175657" cy="1529442"/>
            <a:chOff x="2627086" y="2394857"/>
            <a:chExt cx="1175657" cy="1529442"/>
          </a:xfrm>
        </p:grpSpPr>
        <p:cxnSp>
          <p:nvCxnSpPr>
            <p:cNvPr id="6" name="Straight Arrow Connector 5"/>
            <p:cNvCxnSpPr/>
            <p:nvPr/>
          </p:nvCxnSpPr>
          <p:spPr>
            <a:xfrm flipH="1" flipV="1">
              <a:off x="2627086" y="2888343"/>
              <a:ext cx="613063" cy="103595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3240149" y="2394857"/>
              <a:ext cx="562594" cy="152944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3781483" y="3236170"/>
            <a:ext cx="588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Also by default, Access creates a ‘primary key for you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425465" y="2089912"/>
            <a:ext cx="562593" cy="118171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90913" y="2902295"/>
            <a:ext cx="588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 can now start entering data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>
            <a:stCxn id="18" idx="1"/>
          </p:cNvCxnSpPr>
          <p:nvPr/>
        </p:nvCxnSpPr>
        <p:spPr>
          <a:xfrm flipH="1" flipV="1">
            <a:off x="4020292" y="2289665"/>
            <a:ext cx="570621" cy="797296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859402" y="2910894"/>
            <a:ext cx="979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OR …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36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6893" y="307750"/>
            <a:ext cx="1000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Joining Tables in Access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309" y="837166"/>
            <a:ext cx="1098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Since we already have the data stored in an Excel file, lets use that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79" y="1331067"/>
            <a:ext cx="4151736" cy="422489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526971" y="2089496"/>
            <a:ext cx="7474858" cy="369332"/>
            <a:chOff x="3526971" y="2089496"/>
            <a:chExt cx="7474858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6056855" y="2089496"/>
              <a:ext cx="4944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Just copy the data (NOT the labels) 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3526971" y="2264230"/>
              <a:ext cx="242388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044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6893" y="307750"/>
            <a:ext cx="1000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Joining Tables in Access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309" y="837166"/>
            <a:ext cx="1098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 back to Access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43214" b="39762"/>
          <a:stretch/>
        </p:blipFill>
        <p:spPr>
          <a:xfrm>
            <a:off x="812801" y="1491343"/>
            <a:ext cx="6923314" cy="4590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53999" y="3787666"/>
            <a:ext cx="588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 to the Home Tab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 flipV="1">
            <a:off x="1741714" y="1988457"/>
            <a:ext cx="1412285" cy="198387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25952" b="78810"/>
          <a:stretch/>
        </p:blipFill>
        <p:spPr>
          <a:xfrm>
            <a:off x="943429" y="4257177"/>
            <a:ext cx="9027886" cy="16147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29141" y="6156736"/>
            <a:ext cx="588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Hit Paste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741714" y="5181600"/>
            <a:ext cx="706143" cy="99222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87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6893" y="307750"/>
            <a:ext cx="1000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Joining Tables in Access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309" y="837166"/>
            <a:ext cx="1098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 should see: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0952" r="26309" b="16905"/>
          <a:stretch/>
        </p:blipFill>
        <p:spPr>
          <a:xfrm>
            <a:off x="3077030" y="830970"/>
            <a:ext cx="6966857" cy="57671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43492" y="5982560"/>
            <a:ext cx="588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Hit Yes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256066" y="4760686"/>
            <a:ext cx="712277" cy="1218213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48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976" t="9762" r="38928" b="23572"/>
          <a:stretch/>
        </p:blipFill>
        <p:spPr>
          <a:xfrm>
            <a:off x="1262742" y="1451428"/>
            <a:ext cx="6473372" cy="508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6893" y="307750"/>
            <a:ext cx="1000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Joining Tables in Access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309" y="837166"/>
            <a:ext cx="1098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 can change the field name: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36893" y="2485963"/>
            <a:ext cx="3156393" cy="1874797"/>
            <a:chOff x="636893" y="2485963"/>
            <a:chExt cx="3156393" cy="1874797"/>
          </a:xfrm>
        </p:grpSpPr>
        <p:sp>
          <p:nvSpPr>
            <p:cNvPr id="6" name="TextBox 5"/>
            <p:cNvSpPr txBox="1"/>
            <p:nvPr/>
          </p:nvSpPr>
          <p:spPr>
            <a:xfrm>
              <a:off x="636893" y="3991428"/>
              <a:ext cx="2230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Click the Field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1393371" y="2485963"/>
              <a:ext cx="2399915" cy="150546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450116" y="5425559"/>
            <a:ext cx="6741884" cy="369332"/>
            <a:chOff x="5450116" y="5425559"/>
            <a:chExt cx="6741884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7736113" y="5425559"/>
              <a:ext cx="4455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Right click, choose rename, and rename 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5450116" y="5593818"/>
              <a:ext cx="2285998" cy="16407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919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016" t="11125" r="-391" b="21500"/>
          <a:stretch/>
        </p:blipFill>
        <p:spPr>
          <a:xfrm>
            <a:off x="1381125" y="1065728"/>
            <a:ext cx="10286999" cy="5133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6893" y="307750"/>
            <a:ext cx="1000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Joining Tables in Access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212363" y="1695450"/>
            <a:ext cx="4455887" cy="2121932"/>
            <a:chOff x="8212363" y="1695450"/>
            <a:chExt cx="4455887" cy="2121932"/>
          </a:xfrm>
        </p:grpSpPr>
        <p:sp>
          <p:nvSpPr>
            <p:cNvPr id="6" name="TextBox 5"/>
            <p:cNvSpPr txBox="1"/>
            <p:nvPr/>
          </p:nvSpPr>
          <p:spPr>
            <a:xfrm>
              <a:off x="8212363" y="3448050"/>
              <a:ext cx="4455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If you decide to close the Table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10868025" y="1695450"/>
              <a:ext cx="600075" cy="175260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5048250" y="4467225"/>
            <a:ext cx="6524625" cy="1520249"/>
            <a:chOff x="7029450" y="2676525"/>
            <a:chExt cx="5743575" cy="1672649"/>
          </a:xfrm>
        </p:grpSpPr>
        <p:sp>
          <p:nvSpPr>
            <p:cNvPr id="12" name="TextBox 11"/>
            <p:cNvSpPr txBox="1"/>
            <p:nvPr/>
          </p:nvSpPr>
          <p:spPr>
            <a:xfrm>
              <a:off x="8317138" y="3979842"/>
              <a:ext cx="4455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You will be asked if you want to save it 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7029450" y="2676525"/>
              <a:ext cx="1943100" cy="1335907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6016" t="11125" r="-391" b="21500"/>
          <a:stretch/>
        </p:blipFill>
        <p:spPr>
          <a:xfrm>
            <a:off x="200025" y="1717286"/>
            <a:ext cx="10286999" cy="513397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031263" y="2347008"/>
            <a:ext cx="4455887" cy="2121932"/>
            <a:chOff x="8212363" y="1695450"/>
            <a:chExt cx="4455887" cy="2121932"/>
          </a:xfrm>
        </p:grpSpPr>
        <p:sp>
          <p:nvSpPr>
            <p:cNvPr id="17" name="TextBox 16"/>
            <p:cNvSpPr txBox="1"/>
            <p:nvPr/>
          </p:nvSpPr>
          <p:spPr>
            <a:xfrm>
              <a:off x="8212363" y="3448050"/>
              <a:ext cx="4455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If you decide to close the Table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10868025" y="1695450"/>
              <a:ext cx="600075" cy="175260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490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235" t="14125" r="18907" b="22375"/>
          <a:stretch/>
        </p:blipFill>
        <p:spPr>
          <a:xfrm>
            <a:off x="1536260" y="1317625"/>
            <a:ext cx="8639176" cy="4838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6893" y="307750"/>
            <a:ext cx="1000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Joining Tables in Access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38797" y="2832100"/>
            <a:ext cx="6035678" cy="1820324"/>
            <a:chOff x="7459866" y="2688160"/>
            <a:chExt cx="5313159" cy="2002805"/>
          </a:xfrm>
        </p:grpSpPr>
        <p:sp>
          <p:nvSpPr>
            <p:cNvPr id="5" name="TextBox 4"/>
            <p:cNvSpPr txBox="1"/>
            <p:nvPr/>
          </p:nvSpPr>
          <p:spPr>
            <a:xfrm>
              <a:off x="8317138" y="3979842"/>
              <a:ext cx="4455887" cy="711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You will be asked if what table name to save it as (This is our student Table)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7459866" y="2688160"/>
              <a:ext cx="1512684" cy="132427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491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6893" y="307750"/>
            <a:ext cx="1000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Joining Tables in Access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409" y="817600"/>
            <a:ext cx="1098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Notice the Table name has been changed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1146" t="-539" r="52084" b="45500"/>
          <a:stretch/>
        </p:blipFill>
        <p:spPr>
          <a:xfrm>
            <a:off x="1346200" y="1244602"/>
            <a:ext cx="5981700" cy="41939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374900" y="1193804"/>
            <a:ext cx="1962150" cy="2223971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073400" y="1803400"/>
            <a:ext cx="6249278" cy="1722843"/>
            <a:chOff x="3073400" y="1803400"/>
            <a:chExt cx="6249278" cy="1722843"/>
          </a:xfrm>
        </p:grpSpPr>
        <p:sp>
          <p:nvSpPr>
            <p:cNvPr id="12" name="TextBox 11"/>
            <p:cNvSpPr txBox="1"/>
            <p:nvPr/>
          </p:nvSpPr>
          <p:spPr>
            <a:xfrm>
              <a:off x="4260850" y="3156911"/>
              <a:ext cx="5061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Go to create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3073400" y="1803400"/>
              <a:ext cx="1187450" cy="153817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844" y="3666545"/>
            <a:ext cx="9205758" cy="242641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595441" y="4712082"/>
            <a:ext cx="6625637" cy="1109109"/>
            <a:chOff x="2565400" y="4724400"/>
            <a:chExt cx="6625637" cy="1109109"/>
          </a:xfrm>
        </p:grpSpPr>
        <p:sp>
          <p:nvSpPr>
            <p:cNvPr id="21" name="TextBox 20"/>
            <p:cNvSpPr txBox="1"/>
            <p:nvPr/>
          </p:nvSpPr>
          <p:spPr>
            <a:xfrm>
              <a:off x="4129209" y="5464177"/>
              <a:ext cx="5061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And choose Table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 flipV="1">
              <a:off x="2565400" y="4724400"/>
              <a:ext cx="1563809" cy="96292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073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6893" y="307750"/>
            <a:ext cx="1000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Joining Spreadsheet data in Excel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309" y="967793"/>
            <a:ext cx="1098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Let’s modify the data sets slightly so that there is a common field between the data sets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905714"/>
              </p:ext>
            </p:extLst>
          </p:nvPr>
        </p:nvGraphicFramePr>
        <p:xfrm>
          <a:off x="835860" y="1743367"/>
          <a:ext cx="3365500" cy="3810000"/>
        </p:xfrm>
        <a:graphic>
          <a:graphicData uri="http://schemas.openxmlformats.org/drawingml/2006/table">
            <a:tbl>
              <a:tblPr/>
              <a:tblGrid>
                <a:gridCol w="789830"/>
                <a:gridCol w="609025"/>
                <a:gridCol w="685154"/>
                <a:gridCol w="1281491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LName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Fname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Instruct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Instruct. Name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Smith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James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Johnson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Williams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John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Patricia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Brown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Robert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Davis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Jennifer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Miller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Michael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Wilson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Elizabeth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Moore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William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Taylor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Anderson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David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Thomas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Barbara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Jackson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Richard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Susan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Harris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Joseph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Martin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Jessica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Thompson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Thomas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Garcia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Margaret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Martinez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Joseph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Robinson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Sarah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643794" y="1289282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217962"/>
              </p:ext>
            </p:extLst>
          </p:nvPr>
        </p:nvGraphicFramePr>
        <p:xfrm>
          <a:off x="5390815" y="1743367"/>
          <a:ext cx="1955800" cy="2000250"/>
        </p:xfrm>
        <a:graphic>
          <a:graphicData uri="http://schemas.openxmlformats.org/drawingml/2006/table">
            <a:tbl>
              <a:tblPr/>
              <a:tblGrid>
                <a:gridCol w="520700"/>
                <a:gridCol w="762000"/>
                <a:gridCol w="6731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Lname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Fname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Daniel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Rodriguez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Nancy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Lewis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Matthew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Betty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Walker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Anthony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Rodriguez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Dorothy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Young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Hernandez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Sandra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680694" y="1289282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Instructors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714625" y="3971925"/>
            <a:ext cx="2914650" cy="2491692"/>
            <a:chOff x="2714625" y="3971925"/>
            <a:chExt cx="2914650" cy="2491692"/>
          </a:xfrm>
        </p:grpSpPr>
        <p:grpSp>
          <p:nvGrpSpPr>
            <p:cNvPr id="22" name="Group 21"/>
            <p:cNvGrpSpPr/>
            <p:nvPr/>
          </p:nvGrpSpPr>
          <p:grpSpPr>
            <a:xfrm>
              <a:off x="2714625" y="3971925"/>
              <a:ext cx="2914650" cy="2207745"/>
              <a:chOff x="2714625" y="3971925"/>
              <a:chExt cx="2914650" cy="2207745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>
                <a:off x="2714625" y="6179670"/>
                <a:ext cx="2914649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2714625" y="5638120"/>
                <a:ext cx="1" cy="54155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V="1">
                <a:off x="5629274" y="3971925"/>
                <a:ext cx="1" cy="220774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2714625" y="6186618"/>
              <a:ext cx="29146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 now have a field in common</a:t>
              </a:r>
              <a:endParaRPr lang="en-US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680694" y="3743618"/>
            <a:ext cx="3091831" cy="2070160"/>
            <a:chOff x="5680694" y="3743618"/>
            <a:chExt cx="3091831" cy="2070160"/>
          </a:xfrm>
        </p:grpSpPr>
        <p:cxnSp>
          <p:nvCxnSpPr>
            <p:cNvPr id="25" name="Straight Arrow Connector 24"/>
            <p:cNvCxnSpPr/>
            <p:nvPr/>
          </p:nvCxnSpPr>
          <p:spPr>
            <a:xfrm flipH="1" flipV="1">
              <a:off x="5680695" y="3743618"/>
              <a:ext cx="1063005" cy="159038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680694" y="5352113"/>
              <a:ext cx="309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is a </a:t>
              </a:r>
              <a:r>
                <a:rPr lang="en-US" sz="1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primary key</a:t>
              </a:r>
              <a:r>
                <a:rPr lang="en-US" sz="12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instructors</a:t>
              </a:r>
            </a:p>
            <a:p>
              <a:pPr algn="ctr"/>
              <a:r>
                <a:rPr lang="en-US" sz="12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(each value must be unique)</a:t>
              </a:r>
              <a:endParaRPr lang="en-US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749826" y="5955785"/>
            <a:ext cx="3193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Why??</a:t>
            </a:r>
            <a:endParaRPr lang="en-US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64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6893" y="307750"/>
            <a:ext cx="1000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Joining Tables in Access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93" y="1340820"/>
            <a:ext cx="10644539" cy="22008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2409" y="817600"/>
            <a:ext cx="1098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Notice We’re back to where we started with our Student table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409" y="4051155"/>
            <a:ext cx="10981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Follow the same steps we used to create table Students</a:t>
            </a:r>
          </a:p>
          <a:p>
            <a:pPr marL="571500" indent="-2794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Copy the Instructor data from the Excel spreadsheet and insert it into the table</a:t>
            </a:r>
          </a:p>
          <a:p>
            <a:pPr marL="571500" indent="-2794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Change the field names</a:t>
            </a:r>
          </a:p>
          <a:p>
            <a:pPr marL="571500" indent="-2794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Save the table as ‘Instructors’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05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6893" y="307750"/>
            <a:ext cx="1000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Joining Tables in Access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409" y="817600"/>
            <a:ext cx="1098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Let’s take a look at our Instructor Table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550" y="1340820"/>
            <a:ext cx="8254699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3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500" r="32292" b="48000"/>
          <a:stretch/>
        </p:blipFill>
        <p:spPr>
          <a:xfrm>
            <a:off x="0" y="1101274"/>
            <a:ext cx="8255000" cy="3771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3103" y="4870907"/>
            <a:ext cx="813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 can get here (datasheet view) by simply clicking on the table name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95166" y="3131009"/>
            <a:ext cx="22858" cy="173989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3103" y="5410476"/>
            <a:ext cx="1180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one problem with this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 noted, Access automatically creates a field called ID which becomes the primary 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our example, we want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InstID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to be the primary key so we can join the table to Students by linking it to field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InstID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 table Students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6893" y="307750"/>
            <a:ext cx="1000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Joining Tables in Access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66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14" t="142" r="35953" b="27573"/>
          <a:stretch/>
        </p:blipFill>
        <p:spPr>
          <a:xfrm>
            <a:off x="595087" y="1349828"/>
            <a:ext cx="7721599" cy="55081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5270" y="137933"/>
            <a:ext cx="1000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Joining Tables in Access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38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970" t="4056" r="18922" b="27374"/>
          <a:stretch/>
        </p:blipFill>
        <p:spPr>
          <a:xfrm>
            <a:off x="418006" y="1175657"/>
            <a:ext cx="9157063" cy="5303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6893" y="307750"/>
            <a:ext cx="1000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Joining Tables in Access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68242" y="2197482"/>
            <a:ext cx="10729668" cy="1365384"/>
            <a:chOff x="868242" y="2197482"/>
            <a:chExt cx="10729668" cy="1365384"/>
          </a:xfrm>
        </p:grpSpPr>
        <p:cxnSp>
          <p:nvCxnSpPr>
            <p:cNvPr id="4" name="Straight Arrow Connector 3"/>
            <p:cNvCxnSpPr/>
            <p:nvPr/>
          </p:nvCxnSpPr>
          <p:spPr>
            <a:xfrm flipH="1" flipV="1">
              <a:off x="868242" y="2197482"/>
              <a:ext cx="7069258" cy="118071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8002464" y="3193534"/>
              <a:ext cx="3595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Click on the view option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18478" y="3132528"/>
            <a:ext cx="10664704" cy="1371242"/>
            <a:chOff x="1318478" y="3132528"/>
            <a:chExt cx="10664704" cy="1371242"/>
          </a:xfrm>
        </p:grpSpPr>
        <p:cxnSp>
          <p:nvCxnSpPr>
            <p:cNvPr id="10" name="Straight Arrow Connector 9"/>
            <p:cNvCxnSpPr/>
            <p:nvPr/>
          </p:nvCxnSpPr>
          <p:spPr>
            <a:xfrm flipH="1" flipV="1">
              <a:off x="1318478" y="3132528"/>
              <a:ext cx="7069258" cy="118071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8387736" y="4134438"/>
              <a:ext cx="3595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And then on the design view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024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042" t="4167" r="18542" b="27000"/>
          <a:stretch/>
        </p:blipFill>
        <p:spPr>
          <a:xfrm>
            <a:off x="355597" y="1016000"/>
            <a:ext cx="9194800" cy="5245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1807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Joining Tables in Access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83763" y="1315870"/>
            <a:ext cx="9157209" cy="1625664"/>
            <a:chOff x="3099525" y="1183515"/>
            <a:chExt cx="9157209" cy="1625664"/>
          </a:xfrm>
        </p:grpSpPr>
        <p:cxnSp>
          <p:nvCxnSpPr>
            <p:cNvPr id="6" name="Straight Arrow Connector 5"/>
            <p:cNvCxnSpPr>
              <a:stCxn id="10" idx="1"/>
            </p:cNvCxnSpPr>
            <p:nvPr/>
          </p:nvCxnSpPr>
          <p:spPr>
            <a:xfrm flipH="1">
              <a:off x="3099525" y="1368181"/>
              <a:ext cx="6637527" cy="144099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9737052" y="1183515"/>
              <a:ext cx="25196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Click on the field name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2250" t="28657" r="58428" b="49914"/>
          <a:stretch/>
        </p:blipFill>
        <p:spPr>
          <a:xfrm>
            <a:off x="3344091" y="2960732"/>
            <a:ext cx="1136469" cy="1632857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4360817" y="1790314"/>
            <a:ext cx="8104226" cy="1546289"/>
            <a:chOff x="4360817" y="1790314"/>
            <a:chExt cx="8104226" cy="1546289"/>
          </a:xfrm>
        </p:grpSpPr>
        <p:sp>
          <p:nvSpPr>
            <p:cNvPr id="17" name="TextBox 16"/>
            <p:cNvSpPr txBox="1"/>
            <p:nvPr/>
          </p:nvSpPr>
          <p:spPr>
            <a:xfrm>
              <a:off x="9769933" y="1790314"/>
              <a:ext cx="26951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options list will appear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4360817" y="2170690"/>
              <a:ext cx="5250318" cy="116591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4360818" y="2504951"/>
            <a:ext cx="8029874" cy="1683208"/>
            <a:chOff x="4360818" y="2504951"/>
            <a:chExt cx="8029874" cy="1683208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4360818" y="2711271"/>
              <a:ext cx="5311054" cy="14768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9786605" y="2504951"/>
              <a:ext cx="2604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Choose Delete rows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l="29572" t="43000" r="27893" b="40829"/>
          <a:stretch/>
        </p:blipFill>
        <p:spPr>
          <a:xfrm>
            <a:off x="506550" y="4742042"/>
            <a:ext cx="5185954" cy="123226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9433" y="4660695"/>
            <a:ext cx="4346825" cy="1292464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2641438" y="3870642"/>
            <a:ext cx="7641771" cy="1820978"/>
            <a:chOff x="2641438" y="3870642"/>
            <a:chExt cx="7641771" cy="1820978"/>
          </a:xfrm>
        </p:grpSpPr>
        <p:sp>
          <p:nvSpPr>
            <p:cNvPr id="27" name="TextBox 26"/>
            <p:cNvSpPr txBox="1"/>
            <p:nvPr/>
          </p:nvSpPr>
          <p:spPr>
            <a:xfrm>
              <a:off x="9671872" y="3870642"/>
              <a:ext cx="6113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Straight Arrow Connector 25"/>
            <p:cNvCxnSpPr>
              <a:stCxn id="27" idx="1"/>
            </p:cNvCxnSpPr>
            <p:nvPr/>
          </p:nvCxnSpPr>
          <p:spPr>
            <a:xfrm flipH="1">
              <a:off x="2641438" y="4055308"/>
              <a:ext cx="7030434" cy="163631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7680960" y="4204765"/>
            <a:ext cx="3498228" cy="1423081"/>
            <a:chOff x="7680960" y="4204765"/>
            <a:chExt cx="3498228" cy="1423081"/>
          </a:xfrm>
        </p:grpSpPr>
        <p:cxnSp>
          <p:nvCxnSpPr>
            <p:cNvPr id="34" name="Straight Arrow Connector 33"/>
            <p:cNvCxnSpPr/>
            <p:nvPr/>
          </p:nvCxnSpPr>
          <p:spPr>
            <a:xfrm flipH="1">
              <a:off x="7680960" y="4450377"/>
              <a:ext cx="2939143" cy="117746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0567851" y="4204765"/>
              <a:ext cx="6113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9721290" y="320161"/>
            <a:ext cx="2519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can now delete the primary key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25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" y="1045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Joining Tables in Access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14" y="703970"/>
            <a:ext cx="9181372" cy="52856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72318" y="88900"/>
            <a:ext cx="251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Notice ID is gone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475649" y="273566"/>
            <a:ext cx="6196669" cy="221076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672318" y="1358234"/>
            <a:ext cx="2519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Now  let’s make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InstID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primary key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72318" y="2253798"/>
            <a:ext cx="2519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Make sure the field is highlighted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>
            <a:off x="3860800" y="2576964"/>
            <a:ext cx="5811518" cy="23771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672318" y="4534901"/>
            <a:ext cx="2519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Make the field the primary field by clicking the primary key icon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/>
          <p:cNvCxnSpPr>
            <a:stCxn id="19" idx="1"/>
          </p:cNvCxnSpPr>
          <p:nvPr/>
        </p:nvCxnSpPr>
        <p:spPr>
          <a:xfrm flipH="1" flipV="1">
            <a:off x="1084218" y="1583274"/>
            <a:ext cx="8588100" cy="355179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77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1045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Joining Tables in Access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409" y="639800"/>
            <a:ext cx="1098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Let’s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join the two tables together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833" t="4167" r="18959" b="27667"/>
          <a:stretch/>
        </p:blipFill>
        <p:spPr>
          <a:xfrm>
            <a:off x="454296" y="1384300"/>
            <a:ext cx="9169400" cy="5194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80447" y="3335119"/>
            <a:ext cx="2519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 to the DATABASE TOOL Tab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572000" y="1881051"/>
            <a:ext cx="5051696" cy="1775291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1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584" t="16489" r="20520" b="14667"/>
          <a:stretch/>
        </p:blipFill>
        <p:spPr>
          <a:xfrm>
            <a:off x="432942" y="1054100"/>
            <a:ext cx="8939658" cy="51358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1045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Joining Tables in Access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66826" y="2133407"/>
            <a:ext cx="2519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Click on Relationships Icon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863850" y="1968500"/>
            <a:ext cx="6802977" cy="3683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8438" t="22334" r="24583" b="37666"/>
          <a:stretch/>
        </p:blipFill>
        <p:spPr>
          <a:xfrm>
            <a:off x="1219200" y="2446119"/>
            <a:ext cx="3289300" cy="304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672318" y="3390707"/>
            <a:ext cx="2519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pop-up will ask you what tables you want to join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419600" y="3733800"/>
            <a:ext cx="5247226" cy="254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476500" y="2926031"/>
            <a:ext cx="9715500" cy="2405209"/>
            <a:chOff x="2476500" y="3510231"/>
            <a:chExt cx="9715500" cy="2405209"/>
          </a:xfrm>
        </p:grpSpPr>
        <p:sp>
          <p:nvSpPr>
            <p:cNvPr id="17" name="TextBox 16"/>
            <p:cNvSpPr txBox="1"/>
            <p:nvPr/>
          </p:nvSpPr>
          <p:spPr>
            <a:xfrm>
              <a:off x="9672318" y="4992110"/>
              <a:ext cx="25196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You can add one at time, or in our case, both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 flipV="1">
              <a:off x="2476500" y="3510231"/>
              <a:ext cx="7190326" cy="1878217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787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271" t="12719" r="208" b="21167"/>
          <a:stretch/>
        </p:blipFill>
        <p:spPr>
          <a:xfrm>
            <a:off x="436154" y="978262"/>
            <a:ext cx="9207500" cy="50379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1045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Joining Tables in Access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72319" y="627770"/>
            <a:ext cx="2519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your mouse to indicate what fields in each table you want to join 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457" y="3497216"/>
            <a:ext cx="3057373" cy="220926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375712" y="3797682"/>
            <a:ext cx="2941393" cy="1727497"/>
            <a:chOff x="9375712" y="3797682"/>
            <a:chExt cx="2941393" cy="1727497"/>
          </a:xfrm>
        </p:grpSpPr>
        <p:sp>
          <p:nvSpPr>
            <p:cNvPr id="6" name="TextBox 5"/>
            <p:cNvSpPr txBox="1"/>
            <p:nvPr/>
          </p:nvSpPr>
          <p:spPr>
            <a:xfrm>
              <a:off x="9797423" y="4601849"/>
              <a:ext cx="25196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 pop-up will appear asking how you want to join the tables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9375712" y="3797682"/>
              <a:ext cx="1598403" cy="804167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597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6893" y="307750"/>
            <a:ext cx="1000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Joining Spreadsheet data in Excel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309" y="839457"/>
            <a:ext cx="10981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Excel has a function that will allow us to join the data: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vlookup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44309" y="1379230"/>
            <a:ext cx="10610897" cy="4558446"/>
            <a:chOff x="344309" y="1379230"/>
            <a:chExt cx="10610897" cy="45584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309" y="1754510"/>
              <a:ext cx="3573319" cy="418316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44309" y="1381156"/>
              <a:ext cx="35924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is in spreadsheet ‘Students’</a:t>
              </a:r>
              <a:endPara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9982" y="1754510"/>
              <a:ext cx="2239280" cy="249655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362730" y="1379230"/>
              <a:ext cx="35924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is in spreadsheet ‘Instructors’</a:t>
              </a:r>
              <a:endPara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686405" y="4318571"/>
            <a:ext cx="6895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each student, we want to look up the value that appears in the Instruct field  (Column C) and find it in the ‘Instructors’ spreadsheet in column A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IiD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and return the instructors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Lname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and put it in column D (Instruct. Name).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86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09" y="1415894"/>
            <a:ext cx="5375652" cy="38842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1045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Joining Tables in Access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309" y="837166"/>
            <a:ext cx="1098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Let’s take a closer look at the pop-up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017" y="1561253"/>
            <a:ext cx="6095168" cy="281967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264323" y="3493828"/>
            <a:ext cx="4865426" cy="2354853"/>
            <a:chOff x="6264323" y="3493828"/>
            <a:chExt cx="4865426" cy="2354853"/>
          </a:xfrm>
        </p:grpSpPr>
        <p:sp>
          <p:nvSpPr>
            <p:cNvPr id="7" name="TextBox 6"/>
            <p:cNvSpPr txBox="1"/>
            <p:nvPr/>
          </p:nvSpPr>
          <p:spPr>
            <a:xfrm>
              <a:off x="8610067" y="5202350"/>
              <a:ext cx="25196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This would be the best choice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Arrow Connector 7"/>
            <p:cNvCxnSpPr>
              <a:stCxn id="7" idx="1"/>
            </p:cNvCxnSpPr>
            <p:nvPr/>
          </p:nvCxnSpPr>
          <p:spPr>
            <a:xfrm flipH="1" flipV="1">
              <a:off x="6264323" y="3493828"/>
              <a:ext cx="2345744" cy="20316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627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731" t="13060" b="18702"/>
          <a:stretch/>
        </p:blipFill>
        <p:spPr>
          <a:xfrm>
            <a:off x="1446663" y="1206498"/>
            <a:ext cx="9298675" cy="51997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1045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Joining Tables in Access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252" y="627770"/>
            <a:ext cx="1098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is what your relationship should look like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6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1045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Queries in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309" y="659742"/>
            <a:ext cx="10981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get output in access, we need to create a query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Let’s create 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 to create tab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4855" y="3544590"/>
            <a:ext cx="3854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Now go to the Query Wizard Tab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45" y="2004199"/>
            <a:ext cx="7888908" cy="129856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088107" y="1598593"/>
            <a:ext cx="264070" cy="585049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029803" y="3225783"/>
            <a:ext cx="109182" cy="33628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238" y="3393925"/>
            <a:ext cx="4188315" cy="318238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7662370" y="3800043"/>
            <a:ext cx="4374107" cy="2617477"/>
            <a:chOff x="7662370" y="3800043"/>
            <a:chExt cx="4374107" cy="2617477"/>
          </a:xfrm>
        </p:grpSpPr>
        <p:sp>
          <p:nvSpPr>
            <p:cNvPr id="26" name="TextBox 25"/>
            <p:cNvSpPr txBox="1"/>
            <p:nvPr/>
          </p:nvSpPr>
          <p:spPr>
            <a:xfrm>
              <a:off x="9516795" y="5771189"/>
              <a:ext cx="25196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 simple query is all we need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 flipV="1">
              <a:off x="7662370" y="3800043"/>
              <a:ext cx="2345744" cy="20316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581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291" t="13060" b="18343"/>
          <a:stretch/>
        </p:blipFill>
        <p:spPr>
          <a:xfrm>
            <a:off x="900752" y="1091819"/>
            <a:ext cx="9230436" cy="52270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1045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Queries in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086656" y="3095593"/>
            <a:ext cx="7964317" cy="1200329"/>
            <a:chOff x="4086656" y="3095593"/>
            <a:chExt cx="7964317" cy="1200329"/>
          </a:xfrm>
        </p:grpSpPr>
        <p:sp>
          <p:nvSpPr>
            <p:cNvPr id="7" name="TextBox 6"/>
            <p:cNvSpPr txBox="1"/>
            <p:nvPr/>
          </p:nvSpPr>
          <p:spPr>
            <a:xfrm>
              <a:off x="10131188" y="3095593"/>
              <a:ext cx="191978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Select the you want; I chose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Lastname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Firstname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4086656" y="3705364"/>
              <a:ext cx="5780675" cy="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227093" y="3848669"/>
            <a:ext cx="6823880" cy="1754026"/>
            <a:chOff x="5227093" y="3848669"/>
            <a:chExt cx="6823880" cy="1754026"/>
          </a:xfrm>
        </p:grpSpPr>
        <p:sp>
          <p:nvSpPr>
            <p:cNvPr id="13" name="TextBox 12"/>
            <p:cNvSpPr txBox="1"/>
            <p:nvPr/>
          </p:nvSpPr>
          <p:spPr>
            <a:xfrm>
              <a:off x="10131188" y="4402366"/>
              <a:ext cx="191978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Then just move the field names to the selected field box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5227093" y="3848669"/>
              <a:ext cx="4640239" cy="116346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403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179" t="13060" b="18880"/>
          <a:stretch/>
        </p:blipFill>
        <p:spPr>
          <a:xfrm>
            <a:off x="859808" y="784744"/>
            <a:ext cx="9244084" cy="51861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1045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Queries in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1779" y="6257503"/>
            <a:ext cx="8743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Notice I added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lastnames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for BOTH instructors and Students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936776" y="3835021"/>
            <a:ext cx="13648" cy="242248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163032" y="1130316"/>
            <a:ext cx="1919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A BIG PROBLEM !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63032" y="1949181"/>
            <a:ext cx="1919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need to include ID and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InstID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96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351" t="34910" r="15037" b="17269"/>
          <a:stretch/>
        </p:blipFill>
        <p:spPr>
          <a:xfrm>
            <a:off x="2620370" y="1501253"/>
            <a:ext cx="6414448" cy="36439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1045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Queries in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178723" y="2704784"/>
            <a:ext cx="4503762" cy="1471431"/>
            <a:chOff x="6911423" y="4107237"/>
            <a:chExt cx="4875694" cy="1471431"/>
          </a:xfrm>
        </p:grpSpPr>
        <p:sp>
          <p:nvSpPr>
            <p:cNvPr id="6" name="TextBox 5"/>
            <p:cNvSpPr txBox="1"/>
            <p:nvPr/>
          </p:nvSpPr>
          <p:spPr>
            <a:xfrm>
              <a:off x="9867332" y="4107237"/>
              <a:ext cx="19197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Now we can finish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Straight Arrow Connector 6"/>
            <p:cNvCxnSpPr>
              <a:stCxn id="6" idx="1"/>
            </p:cNvCxnSpPr>
            <p:nvPr/>
          </p:nvCxnSpPr>
          <p:spPr>
            <a:xfrm flipH="1">
              <a:off x="6911423" y="4430403"/>
              <a:ext cx="2955910" cy="114826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435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403" t="13239" b="18701"/>
          <a:stretch/>
        </p:blipFill>
        <p:spPr>
          <a:xfrm>
            <a:off x="777923" y="1031138"/>
            <a:ext cx="9216788" cy="51861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1045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Queries in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787" y="577923"/>
            <a:ext cx="1098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have created a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QBE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(Query by example)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786" y="6326471"/>
            <a:ext cx="1098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can modify it, but first let’s just look at the output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55846" y="1746913"/>
            <a:ext cx="7986617" cy="4948890"/>
            <a:chOff x="1555846" y="1746913"/>
            <a:chExt cx="7986617" cy="4948890"/>
          </a:xfrm>
        </p:grpSpPr>
        <p:cxnSp>
          <p:nvCxnSpPr>
            <p:cNvPr id="8" name="Straight Arrow Connector 7"/>
            <p:cNvCxnSpPr/>
            <p:nvPr/>
          </p:nvCxnSpPr>
          <p:spPr>
            <a:xfrm flipH="1" flipV="1">
              <a:off x="1555846" y="1746913"/>
              <a:ext cx="5377217" cy="472212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933063" y="6326471"/>
              <a:ext cx="260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Click on the run tab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781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403" t="13418" b="18165"/>
          <a:stretch/>
        </p:blipFill>
        <p:spPr>
          <a:xfrm>
            <a:off x="1228299" y="1310182"/>
            <a:ext cx="9216788" cy="52134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1045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Queries in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7749" y="784310"/>
            <a:ext cx="613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can modify it the output if we go to the Design View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610436" y="968976"/>
            <a:ext cx="1647313" cy="1255609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59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515" t="13418" b="18523"/>
          <a:stretch/>
        </p:blipFill>
        <p:spPr>
          <a:xfrm>
            <a:off x="1719619" y="1364775"/>
            <a:ext cx="9203140" cy="51861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1045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Queries in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7182" y="770662"/>
            <a:ext cx="778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we can look at the SQL commands we created (using QBE)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019869" y="955328"/>
            <a:ext cx="1647313" cy="1255609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15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739" t="12702" b="43775"/>
          <a:stretch/>
        </p:blipFill>
        <p:spPr>
          <a:xfrm>
            <a:off x="1651377" y="777923"/>
            <a:ext cx="9175845" cy="33164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1045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Queries in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6604" y="4531058"/>
            <a:ext cx="116688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Instructors.InstID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Instructors_InstID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Instructors.LastName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Instructors_LastName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Instructors.FirstName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Instructors_FirstName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Students.ID,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Students.LastName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Students_LastName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Students.FirstName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Students_FirstName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Students.InstID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Students_InstID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Instructors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RIGHT JOIN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Students ON Instructors.[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InstID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] = Students.[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InstID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];</a:t>
            </a:r>
          </a:p>
        </p:txBody>
      </p:sp>
    </p:spTree>
    <p:extLst>
      <p:ext uri="{BB962C8B-B14F-4D97-AF65-F5344CB8AC3E}">
        <p14:creationId xmlns:p14="http://schemas.microsoft.com/office/powerpoint/2010/main" val="404624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6893" y="307750"/>
            <a:ext cx="1000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Joining Spreadsheet data in Excel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309" y="839457"/>
            <a:ext cx="10981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Excel has a function that will allow us to join the data: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vlookup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44309" y="1379230"/>
            <a:ext cx="10610897" cy="4558446"/>
            <a:chOff x="344309" y="1379230"/>
            <a:chExt cx="10610897" cy="45584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309" y="1754510"/>
              <a:ext cx="3573319" cy="418316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44309" y="1381156"/>
              <a:ext cx="35924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is in spreadsheet ‘Students’</a:t>
              </a:r>
              <a:endPara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9982" y="1754510"/>
              <a:ext cx="2239280" cy="249655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362730" y="1379230"/>
              <a:ext cx="35924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is in spreadsheet ‘Instructors’</a:t>
              </a:r>
              <a:endPara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686405" y="4398781"/>
            <a:ext cx="6895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example, in cell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we would enter the formula 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6404" y="4807857"/>
            <a:ext cx="6895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=VLOOKUP(C2,Instructors2!$A$2:$C$11,2,FALSE)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6726" y="5224009"/>
            <a:ext cx="6895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then copy the formula in D2 into cells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D3:D21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63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53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3602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4606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2819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0264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541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6893" y="307750"/>
            <a:ext cx="1000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Joining Spreadsheet data in Excel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309" y="967793"/>
            <a:ext cx="1098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result would be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501788"/>
              </p:ext>
            </p:extLst>
          </p:nvPr>
        </p:nvGraphicFramePr>
        <p:xfrm>
          <a:off x="787735" y="1486696"/>
          <a:ext cx="3365500" cy="3810000"/>
        </p:xfrm>
        <a:graphic>
          <a:graphicData uri="http://schemas.openxmlformats.org/drawingml/2006/table">
            <a:tbl>
              <a:tblPr/>
              <a:tblGrid>
                <a:gridCol w="789830"/>
                <a:gridCol w="609025"/>
                <a:gridCol w="685154"/>
                <a:gridCol w="1281491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LName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Fname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Instruct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Instruct. Name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Smith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James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Lewis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Johnson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Williams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John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Rodriguez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Patricia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Lewis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Brown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Robert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Hernandez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Davis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Jennifer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Miller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Michael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Lewis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Wilson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Elizabeth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Moore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William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Rodriguez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Taylor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Walker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Anderson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David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Thomas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Barbara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Jackson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Richard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Rodriguez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Susan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Hernandez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Harris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Joseph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Martin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Jessica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Young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Thompson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Thomas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Young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Garcia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Margaret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Martinez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Joseph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Hernandez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Robinson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Sarah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Rodriguez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42026" y="1678023"/>
            <a:ext cx="6895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have a slight problem:  Consider Instructor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Rodriguez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Is it Nancy Rodrigues or Juan Rodriguez ??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67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6893" y="307750"/>
            <a:ext cx="1000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Joining Spreadsheet data in Excel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309" y="967793"/>
            <a:ext cx="1098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could add a first name field to the to the ‘Students’ spreadsheet: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299208"/>
              </p:ext>
            </p:extLst>
          </p:nvPr>
        </p:nvGraphicFramePr>
        <p:xfrm>
          <a:off x="839562" y="1473948"/>
          <a:ext cx="4458153" cy="39468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7734"/>
                <a:gridCol w="584277"/>
                <a:gridCol w="657312"/>
                <a:gridCol w="1229415"/>
                <a:gridCol w="1229415"/>
              </a:tblGrid>
              <a:tr h="188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LName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Fname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Instruct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Instruct. LN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Instruct. FN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9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Smith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James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Lewis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9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Johnson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Clark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9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Williams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John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Rodriguez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9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Jones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Patricia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Lewis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9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Brown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Robert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Hernandez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9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Davis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Jennifer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Clark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9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Miller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Michael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Lewis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9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Wilson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Elizabeth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Lee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9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Moore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William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Rodriguez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9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Taylor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Linda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Walker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9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Anderson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David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Clark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9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Thomas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Barbara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Lee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9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Jackson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Richard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Rodriguez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9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White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Susan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Hernandez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9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Harris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Joseph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Clark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9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Martin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Jessica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Young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9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Thompson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Thomas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Young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7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Garcia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Margaret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Clark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9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Martinez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Joseph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Hernandez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9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Robinson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Sarah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Rodriguez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9561" y="5420771"/>
            <a:ext cx="1100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then use another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vlookup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which returns the Instructor’s first name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036458" y="1785257"/>
            <a:ext cx="7540232" cy="1226872"/>
            <a:chOff x="5036458" y="1785257"/>
            <a:chExt cx="7540232" cy="1226872"/>
          </a:xfrm>
        </p:grpSpPr>
        <p:sp>
          <p:nvSpPr>
            <p:cNvPr id="6" name="TextBox 5"/>
            <p:cNvSpPr txBox="1"/>
            <p:nvPr/>
          </p:nvSpPr>
          <p:spPr>
            <a:xfrm>
              <a:off x="5680695" y="2612019"/>
              <a:ext cx="68959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=VLOOKUP(C2,Instructors2!$A$2:$C$11,</a:t>
              </a:r>
              <a:r>
                <a:rPr lang="en-US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,FALSE)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5036458" y="1785257"/>
              <a:ext cx="1818105" cy="82676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947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041496"/>
              </p:ext>
            </p:extLst>
          </p:nvPr>
        </p:nvGraphicFramePr>
        <p:xfrm>
          <a:off x="990598" y="1473948"/>
          <a:ext cx="4648199" cy="381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0035"/>
                <a:gridCol w="609184"/>
                <a:gridCol w="685332"/>
                <a:gridCol w="1281824"/>
                <a:gridCol w="128182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LName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Fname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Instruct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Instruct. LN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Instruct. FN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Smith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James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Lewis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Matthew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Johnson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Clark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Daniel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Williams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John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Rodriguez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Jones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Patricia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Lewis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Matthew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Brown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Robert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Hernandez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Sandra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Davis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Jennifer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Clark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Miller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Michael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Lewis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Matthew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Wilson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Elizabeth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Lee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Betty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Moore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William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Rodriguez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Nancy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Taylor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Linda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Walker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Anthony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Anderson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David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Clark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Daniel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Thomas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Barbara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Lee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Betty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Jackson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Richard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Rodriguez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White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Susan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Hernandez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Sandra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Harris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Joseph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Clark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Martin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Jessica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Young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Thompson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Thomas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Young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Garcia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Margaret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Clark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Martinez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Joseph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Hernandez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Sandra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Robinson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Sarah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Rodriguez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Juan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6893" y="307750"/>
            <a:ext cx="1000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Joining Spreadsheet data in Excel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309" y="967793"/>
            <a:ext cx="1098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would produce the output: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79885" y="1473948"/>
            <a:ext cx="4847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From a design viewpoint, this creates a superfluous field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93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6893" y="307750"/>
            <a:ext cx="1000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Joining Spreadsheet data in Excel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309" y="880709"/>
            <a:ext cx="1098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Concatenation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let’s merge the data from two fields into one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09" y="1299780"/>
            <a:ext cx="3573319" cy="418316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524002" y="1819552"/>
            <a:ext cx="9801724" cy="4352000"/>
            <a:chOff x="1524002" y="1819552"/>
            <a:chExt cx="9801724" cy="4352000"/>
          </a:xfrm>
        </p:grpSpPr>
        <p:sp>
          <p:nvSpPr>
            <p:cNvPr id="6" name="Rectangle 5"/>
            <p:cNvSpPr/>
            <p:nvPr/>
          </p:nvSpPr>
          <p:spPr>
            <a:xfrm>
              <a:off x="1524002" y="5863775"/>
              <a:ext cx="980172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=CONCATENATE(VLOOKUP(C2,Instructors2!$A$2:$C$11,2,FALSE),", ",VLOOKUP(C2,Instructors2!$A$2:$C$11,3))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3917628" y="1819552"/>
              <a:ext cx="2507237" cy="394815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330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740968"/>
              </p:ext>
            </p:extLst>
          </p:nvPr>
        </p:nvGraphicFramePr>
        <p:xfrm>
          <a:off x="3985983" y="1718917"/>
          <a:ext cx="4620987" cy="4420631"/>
        </p:xfrm>
        <a:graphic>
          <a:graphicData uri="http://schemas.openxmlformats.org/drawingml/2006/table">
            <a:tbl>
              <a:tblPr/>
              <a:tblGrid>
                <a:gridCol w="1019155"/>
                <a:gridCol w="785854"/>
                <a:gridCol w="884086"/>
                <a:gridCol w="1931892"/>
              </a:tblGrid>
              <a:tr h="2210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LName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Fname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Instruct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Instruct. LN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Smith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James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Lewis, Matthew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Johnson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Clark, Daniel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Williams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John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Rodriguez, Juan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Patricia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Lewis, Matthew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Brown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Robert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Hernandez, Sandra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Davis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Jennifer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Clark, Mary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Miller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Michael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Lewis, Matthew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Wilson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Elizabeth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Lee, Betty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Moore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William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Rodriguez, Nancy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Taylor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Walker, Anthony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Anderson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David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Clark, Daniel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Thomas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Barbara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Lee, Betty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Jackson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Richard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Rodriguez, Juan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Susan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Hernandez, Sandra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Harris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Joseph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Clark, Mary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Martin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Jessica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Young, Mark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Thompson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Thomas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Young, Mark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Garcia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Margaret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Clark, Mary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Martinez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Joseph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Hernandez, Sandra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Robinson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Sarah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Rodriguez, Juan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6893" y="307750"/>
            <a:ext cx="1000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Joining Spreadsheet data in Excel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309" y="967793"/>
            <a:ext cx="1098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would produce the output: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16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4194</TotalTime>
  <Words>1682</Words>
  <Application>Microsoft Office PowerPoint</Application>
  <PresentationFormat>Widescreen</PresentationFormat>
  <Paragraphs>665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Kirs, Peeter J.</dc:creator>
  <cp:lastModifiedBy>Kirs, Peeter J.</cp:lastModifiedBy>
  <cp:revision>93</cp:revision>
  <dcterms:created xsi:type="dcterms:W3CDTF">2017-08-23T17:14:32Z</dcterms:created>
  <dcterms:modified xsi:type="dcterms:W3CDTF">2017-08-28T01:00:22Z</dcterms:modified>
</cp:coreProperties>
</file>