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58" r:id="rId5"/>
    <p:sldId id="264" r:id="rId6"/>
    <p:sldId id="259" r:id="rId7"/>
    <p:sldId id="260" r:id="rId8"/>
    <p:sldId id="261" r:id="rId9"/>
    <p:sldId id="265" r:id="rId10"/>
    <p:sldId id="275" r:id="rId11"/>
    <p:sldId id="276" r:id="rId12"/>
    <p:sldId id="277" r:id="rId13"/>
    <p:sldId id="262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3" autoAdjust="0"/>
    <p:restoredTop sz="94660"/>
  </p:normalViewPr>
  <p:slideViewPr>
    <p:cSldViewPr>
      <p:cViewPr>
        <p:scale>
          <a:sx n="100" d="100"/>
          <a:sy n="100" d="100"/>
        </p:scale>
        <p:origin x="-21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E399-FC3A-4935-A811-4A1E25D0DD7F}" type="datetimeFigureOut">
              <a:rPr lang="en-US" smtClean="0"/>
              <a:t>11/27/2013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6F0B-BA8F-4320-BA32-B7BCAA8EE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561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E399-FC3A-4935-A811-4A1E25D0DD7F}" type="datetimeFigureOut">
              <a:rPr lang="en-US" smtClean="0"/>
              <a:t>11/27/2013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6F0B-BA8F-4320-BA32-B7BCAA8EE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870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E399-FC3A-4935-A811-4A1E25D0DD7F}" type="datetimeFigureOut">
              <a:rPr lang="en-US" smtClean="0"/>
              <a:t>11/27/2013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6F0B-BA8F-4320-BA32-B7BCAA8EE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369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E399-FC3A-4935-A811-4A1E25D0DD7F}" type="datetimeFigureOut">
              <a:rPr lang="en-US" smtClean="0"/>
              <a:t>11/27/2013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6F0B-BA8F-4320-BA32-B7BCAA8EE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693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E399-FC3A-4935-A811-4A1E25D0DD7F}" type="datetimeFigureOut">
              <a:rPr lang="en-US" smtClean="0"/>
              <a:t>11/27/2013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6F0B-BA8F-4320-BA32-B7BCAA8EE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969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E399-FC3A-4935-A811-4A1E25D0DD7F}" type="datetimeFigureOut">
              <a:rPr lang="en-US" smtClean="0"/>
              <a:t>11/27/2013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6F0B-BA8F-4320-BA32-B7BCAA8EE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212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E399-FC3A-4935-A811-4A1E25D0DD7F}" type="datetimeFigureOut">
              <a:rPr lang="en-US" smtClean="0"/>
              <a:t>11/27/2013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6F0B-BA8F-4320-BA32-B7BCAA8EE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826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E399-FC3A-4935-A811-4A1E25D0DD7F}" type="datetimeFigureOut">
              <a:rPr lang="en-US" smtClean="0"/>
              <a:t>11/27/2013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6F0B-BA8F-4320-BA32-B7BCAA8EE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749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E399-FC3A-4935-A811-4A1E25D0DD7F}" type="datetimeFigureOut">
              <a:rPr lang="en-US" smtClean="0"/>
              <a:t>11/27/2013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6F0B-BA8F-4320-BA32-B7BCAA8EE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481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E399-FC3A-4935-A811-4A1E25D0DD7F}" type="datetimeFigureOut">
              <a:rPr lang="en-US" smtClean="0"/>
              <a:t>11/27/2013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6F0B-BA8F-4320-BA32-B7BCAA8EE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053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E399-FC3A-4935-A811-4A1E25D0DD7F}" type="datetimeFigureOut">
              <a:rPr lang="en-US" smtClean="0"/>
              <a:t>11/27/2013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6F0B-BA8F-4320-BA32-B7BCAA8EE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040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7E399-FC3A-4935-A811-4A1E25D0DD7F}" type="datetimeFigureOut">
              <a:rPr lang="en-US" smtClean="0"/>
              <a:t>11/27/2013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16F0B-BA8F-4320-BA32-B7BCAA8EE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972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roup 60"/>
          <p:cNvGrpSpPr/>
          <p:nvPr/>
        </p:nvGrpSpPr>
        <p:grpSpPr>
          <a:xfrm>
            <a:off x="1752600" y="1333500"/>
            <a:ext cx="6172200" cy="3918347"/>
            <a:chOff x="1752600" y="1333500"/>
            <a:chExt cx="6172200" cy="3918347"/>
          </a:xfrm>
        </p:grpSpPr>
        <p:grpSp>
          <p:nvGrpSpPr>
            <p:cNvPr id="24" name="Group 23"/>
            <p:cNvGrpSpPr/>
            <p:nvPr/>
          </p:nvGrpSpPr>
          <p:grpSpPr>
            <a:xfrm>
              <a:off x="4419600" y="1369874"/>
              <a:ext cx="1219200" cy="1754326"/>
              <a:chOff x="2133600" y="1371600"/>
              <a:chExt cx="1219200" cy="1754326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2133600" y="1371600"/>
                <a:ext cx="1219200" cy="175432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Patient</a:t>
                </a:r>
              </a:p>
              <a:p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200" dirty="0" smtClean="0"/>
                  <a:t>•</a:t>
                </a:r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Patid</a:t>
                </a:r>
                <a:endParaRPr lang="en-US" sz="1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Patname</a:t>
                </a:r>
                <a:endParaRPr lang="en-US" sz="1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Street</a:t>
                </a:r>
              </a:p>
              <a:p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City</a:t>
                </a:r>
              </a:p>
              <a:p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State</a:t>
                </a:r>
              </a:p>
              <a:p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Zip</a:t>
                </a:r>
              </a:p>
              <a:p>
                <a:r>
                  <a:rPr lang="en-US" sz="1200" dirty="0" smtClean="0"/>
                  <a:t>~</a:t>
                </a:r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physician</a:t>
                </a:r>
              </a:p>
            </p:txBody>
          </p:sp>
          <p:cxnSp>
            <p:nvCxnSpPr>
              <p:cNvPr id="26" name="Straight Connector 25"/>
              <p:cNvCxnSpPr/>
              <p:nvPr/>
            </p:nvCxnSpPr>
            <p:spPr>
              <a:xfrm>
                <a:off x="2133600" y="1676400"/>
                <a:ext cx="12192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/>
          </p:nvGrpSpPr>
          <p:grpSpPr>
            <a:xfrm>
              <a:off x="4419600" y="3866852"/>
              <a:ext cx="1219200" cy="1384995"/>
              <a:chOff x="2133600" y="1371600"/>
              <a:chExt cx="1219200" cy="1384995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2133600" y="1371600"/>
                <a:ext cx="1219200" cy="138499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Treatment</a:t>
                </a:r>
              </a:p>
              <a:p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200" dirty="0" smtClean="0"/>
                  <a:t>•</a:t>
                </a:r>
                <a:r>
                  <a:rPr lang="en-US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smtClean="0"/>
                  <a:t>~</a:t>
                </a:r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Patid</a:t>
                </a:r>
                <a:endParaRPr lang="en-US" sz="1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200" dirty="0" smtClean="0"/>
                  <a:t>•</a:t>
                </a:r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smtClean="0"/>
                  <a:t>~</a:t>
                </a:r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Illcode</a:t>
                </a:r>
                <a:endParaRPr lang="en-US" sz="1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200" dirty="0" smtClean="0"/>
                  <a:t>•</a:t>
                </a:r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smtClean="0"/>
                  <a:t>~</a:t>
                </a:r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Drugcode</a:t>
                </a:r>
                <a:endParaRPr lang="en-US" sz="1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1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Numdrugs</a:t>
                </a:r>
                <a:endParaRPr lang="en-US" sz="1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200" dirty="0" smtClean="0"/>
                  <a:t>•</a:t>
                </a:r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Treatdate</a:t>
                </a:r>
                <a:endParaRPr lang="en-US" sz="1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29" name="Straight Connector 28"/>
              <p:cNvCxnSpPr/>
              <p:nvPr/>
            </p:nvCxnSpPr>
            <p:spPr>
              <a:xfrm>
                <a:off x="2133600" y="1676400"/>
                <a:ext cx="12192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1"/>
            <p:cNvGrpSpPr/>
            <p:nvPr/>
          </p:nvGrpSpPr>
          <p:grpSpPr>
            <a:xfrm>
              <a:off x="1752600" y="1333500"/>
              <a:ext cx="1600200" cy="2143422"/>
              <a:chOff x="1752600" y="1333500"/>
              <a:chExt cx="1600200" cy="2143422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2133600" y="1333500"/>
                <a:ext cx="1219200" cy="2000548"/>
                <a:chOff x="2133600" y="1371600"/>
                <a:chExt cx="1219200" cy="2000548"/>
              </a:xfrm>
            </p:grpSpPr>
            <p:sp>
              <p:nvSpPr>
                <p:cNvPr id="2" name="TextBox 1"/>
                <p:cNvSpPr txBox="1"/>
                <p:nvPr/>
              </p:nvSpPr>
              <p:spPr>
                <a:xfrm>
                  <a:off x="2133600" y="1371600"/>
                  <a:ext cx="1219200" cy="2000548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Physician</a:t>
                  </a:r>
                </a:p>
                <a:p>
                  <a:endParaRPr lang="en-US" sz="12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r>
                    <a:rPr lang="en-US" sz="1200" dirty="0" smtClean="0"/>
                    <a:t>•</a:t>
                  </a:r>
                  <a:r>
                    <a:rPr lang="en-US" sz="12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1200" dirty="0" err="1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Physid</a:t>
                  </a:r>
                  <a:endPara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r>
                    <a:rPr lang="en-US" sz="12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  </a:t>
                  </a:r>
                  <a:r>
                    <a:rPr lang="en-US" sz="1200" dirty="0" err="1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Physname</a:t>
                  </a:r>
                  <a:endPara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r>
                    <a:rPr lang="en-US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12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 Specialty</a:t>
                  </a:r>
                </a:p>
                <a:p>
                  <a:r>
                    <a:rPr lang="en-US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12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 Street</a:t>
                  </a:r>
                </a:p>
                <a:p>
                  <a:r>
                    <a:rPr lang="en-US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12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 City</a:t>
                  </a:r>
                </a:p>
                <a:p>
                  <a:r>
                    <a:rPr lang="en-US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12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 State</a:t>
                  </a:r>
                </a:p>
                <a:p>
                  <a:r>
                    <a:rPr lang="en-US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12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 Zip</a:t>
                  </a:r>
                </a:p>
                <a:p>
                  <a:r>
                    <a:rPr lang="en-US" sz="1200" dirty="0" smtClean="0"/>
                    <a:t>~</a:t>
                  </a:r>
                  <a:r>
                    <a:rPr lang="en-US" sz="12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Supervisor</a:t>
                  </a:r>
                </a:p>
              </p:txBody>
            </p:sp>
            <p:cxnSp>
              <p:nvCxnSpPr>
                <p:cNvPr id="4" name="Straight Connector 3"/>
                <p:cNvCxnSpPr/>
                <p:nvPr/>
              </p:nvCxnSpPr>
              <p:spPr>
                <a:xfrm>
                  <a:off x="2133600" y="1676400"/>
                  <a:ext cx="12192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>
              <a:xfrm flipH="1">
                <a:off x="1752600" y="1828800"/>
                <a:ext cx="381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flipH="1">
                <a:off x="1752600" y="3124200"/>
                <a:ext cx="381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1752600" y="1828800"/>
                <a:ext cx="0" cy="1295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TextBox 35"/>
              <p:cNvSpPr txBox="1"/>
              <p:nvPr/>
            </p:nvSpPr>
            <p:spPr>
              <a:xfrm>
                <a:off x="1790700" y="1473398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790700" y="3199923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*</a:t>
                </a:r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38" name="Straight Connector 37"/>
            <p:cNvCxnSpPr/>
            <p:nvPr/>
          </p:nvCxnSpPr>
          <p:spPr>
            <a:xfrm flipH="1">
              <a:off x="3352800" y="1473398"/>
              <a:ext cx="10668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3429000" y="1536174"/>
              <a:ext cx="304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724400" y="3589853"/>
              <a:ext cx="304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*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3" name="Straight Connector 42"/>
            <p:cNvCxnSpPr>
              <a:endCxn id="25" idx="2"/>
            </p:cNvCxnSpPr>
            <p:nvPr/>
          </p:nvCxnSpPr>
          <p:spPr>
            <a:xfrm flipV="1">
              <a:off x="5029200" y="3124200"/>
              <a:ext cx="0" cy="7337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4724400" y="3137148"/>
              <a:ext cx="304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105275" y="1551801"/>
              <a:ext cx="304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*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6705600" y="3866852"/>
              <a:ext cx="1219200" cy="1015663"/>
              <a:chOff x="2133600" y="1371600"/>
              <a:chExt cx="1219200" cy="1015663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2133600" y="1371600"/>
                <a:ext cx="1219200" cy="10156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Illness</a:t>
                </a:r>
              </a:p>
              <a:p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200" dirty="0" smtClean="0"/>
                  <a:t>•</a:t>
                </a:r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Illcode</a:t>
                </a:r>
                <a:endParaRPr lang="en-US" sz="1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Illname</a:t>
                </a:r>
                <a:endParaRPr lang="en-US" sz="1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1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Treatcost</a:t>
                </a:r>
                <a:endParaRPr lang="en-US" sz="1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50" name="Straight Connector 49"/>
              <p:cNvCxnSpPr/>
              <p:nvPr/>
            </p:nvCxnSpPr>
            <p:spPr>
              <a:xfrm>
                <a:off x="2133600" y="1676400"/>
                <a:ext cx="12192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Group 53"/>
            <p:cNvGrpSpPr/>
            <p:nvPr/>
          </p:nvGrpSpPr>
          <p:grpSpPr>
            <a:xfrm>
              <a:off x="2133600" y="3857922"/>
              <a:ext cx="1219200" cy="1200329"/>
              <a:chOff x="2238375" y="3857922"/>
              <a:chExt cx="1219200" cy="1200329"/>
            </a:xfrm>
          </p:grpSpPr>
          <p:sp>
            <p:nvSpPr>
              <p:cNvPr id="51" name="TextBox 50"/>
              <p:cNvSpPr txBox="1"/>
              <p:nvPr/>
            </p:nvSpPr>
            <p:spPr>
              <a:xfrm>
                <a:off x="2238375" y="3857922"/>
                <a:ext cx="1219200" cy="120032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Prescription</a:t>
                </a:r>
              </a:p>
              <a:p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200" dirty="0" smtClean="0"/>
                  <a:t>•</a:t>
                </a:r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Drugcode</a:t>
                </a:r>
                <a:endParaRPr lang="en-US" sz="1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Patname</a:t>
                </a:r>
                <a:endParaRPr lang="en-US" sz="1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1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r>
                  <a:rPr lang="en-US" sz="1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rugname</a:t>
                </a:r>
                <a:endParaRPr lang="en-US" sz="1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1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Unitcost</a:t>
                </a:r>
                <a:endParaRPr lang="en-US" sz="1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52" name="Straight Connector 51"/>
              <p:cNvCxnSpPr/>
              <p:nvPr/>
            </p:nvCxnSpPr>
            <p:spPr>
              <a:xfrm flipH="1">
                <a:off x="2238375" y="4168675"/>
                <a:ext cx="12192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5" name="Straight Connector 54"/>
            <p:cNvCxnSpPr/>
            <p:nvPr/>
          </p:nvCxnSpPr>
          <p:spPr>
            <a:xfrm flipH="1">
              <a:off x="3352800" y="3962400"/>
              <a:ext cx="10668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5638800" y="3962400"/>
              <a:ext cx="10668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3362325" y="3966597"/>
              <a:ext cx="304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400800" y="3980497"/>
              <a:ext cx="304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114800" y="3970674"/>
              <a:ext cx="304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*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638800" y="3961923"/>
              <a:ext cx="304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*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457200" y="3048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ERD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36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Queries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685800"/>
            <a:ext cx="8763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9588" indent="-509588">
              <a:tabLst>
                <a:tab pos="512763" algn="l"/>
              </a:tabLst>
            </a:pP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Q13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 	You will notice that the previous query produced a number of duplications. Modify your to get a list of unique drug names (don’t worry about treatment dates). </a:t>
            </a:r>
          </a:p>
          <a:p>
            <a:pPr marL="509588" indent="-509588">
              <a:tabLst>
                <a:tab pos="512763" algn="l"/>
              </a:tabLst>
            </a:pPr>
            <a:endParaRPr lang="en-US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9588" indent="-509588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You should get 21.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600200"/>
            <a:ext cx="8763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9588" indent="-509588">
              <a:spcAft>
                <a:spcPts val="600"/>
              </a:spcAft>
              <a:tabLst>
                <a:tab pos="512763" algn="l"/>
              </a:tabLst>
            </a:pP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Q14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 	Get a list of all the unique illnesses  that ‘Smith, Mary’ has treated alphabetically</a:t>
            </a:r>
            <a:endParaRPr lang="en-US" sz="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9588" indent="-509588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You should get 15.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" y="2286000"/>
            <a:ext cx="876300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9588" indent="-509588">
              <a:spcAft>
                <a:spcPts val="600"/>
              </a:spcAft>
              <a:tabLst>
                <a:tab pos="512763" algn="l"/>
              </a:tabLst>
            </a:pP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Q15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Get a list of physicians (by name) supervised by Dr. Smith (ID = '123456789') and how many times each of them have prescribed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Codeine‘ or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'Percodan' to their patients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09588" indent="-509588">
              <a:spcAft>
                <a:spcPts val="600"/>
              </a:spcAft>
              <a:tabLst>
                <a:tab pos="512763" algn="l"/>
              </a:tabLs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You should find that of the tw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 physicians, one prescribed them 7 times, and the other 6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0500" y="3098066"/>
            <a:ext cx="876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9588" indent="-509588">
              <a:spcAft>
                <a:spcPts val="600"/>
              </a:spcAft>
              <a:tabLst>
                <a:tab pos="512763" algn="l"/>
              </a:tabLst>
            </a:pP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Q16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Get a list of all patient costs.  The output should resemble the following list: 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765269"/>
              </p:ext>
            </p:extLst>
          </p:nvPr>
        </p:nvGraphicFramePr>
        <p:xfrm>
          <a:off x="1104900" y="3562350"/>
          <a:ext cx="6934200" cy="1619250"/>
        </p:xfrm>
        <a:graphic>
          <a:graphicData uri="http://schemas.openxmlformats.org/drawingml/2006/table">
            <a:tbl>
              <a:tblPr/>
              <a:tblGrid>
                <a:gridCol w="752131"/>
                <a:gridCol w="1002841"/>
                <a:gridCol w="1104394"/>
                <a:gridCol w="812428"/>
                <a:gridCol w="799734"/>
                <a:gridCol w="622015"/>
                <a:gridCol w="355437"/>
                <a:gridCol w="863205"/>
                <a:gridCol w="622015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Date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Patient Name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Illness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Treatment Costs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Prescribed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Drug Costs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No.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Total Drug Cost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Total Costs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6/16/2013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Baryshnikov, Mike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Man, thats bad skin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1024.99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Codeine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27.33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54.66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1079.65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5/19/2013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Baryshnikov, Mike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Man, thats bad skin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1024.99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Codeine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27.33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81.99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1106.98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5/3/2013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Baryshnikov, Mike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Man, thats bad skin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1024.99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Codeine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27.33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27.33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1052.32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4/3/2013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Baryshnikov, Mike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Dermatitis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298.79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Codeine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27.33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54.66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353.45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4/3/2013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Baryshnikov, Mike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Dermatitis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298.79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Retin-B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31.91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31.91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330.7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3/26/2013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Baryshnikov, Mike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Dermatitis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298.79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Anti-Inflam.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6.23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24.92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323.71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3/26/2013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Baryshnikov, Mike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Dermatitis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298.79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Retin-A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24.96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49.92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348.71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3/15/2013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Baryshnikov, Mike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Skin Irritation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198.76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Useless Stuff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2.34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7.02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205.78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2/26/2013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Baryshnikov, Mike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Skin Irritation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198.76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Useless Stuff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2.34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4.68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203.44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57200" y="5486400"/>
            <a:ext cx="80772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571500" algn="l"/>
              </a:tabLst>
            </a:pP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only for 1 person;  you should have a list of 189 records. The list is ordered by Patient Name (ascending), and date (descending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lvl="0">
              <a:tabLst>
                <a:tab pos="571500" algn="l"/>
              </a:tabLst>
            </a:pPr>
            <a:endParaRPr lang="en-US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04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Queries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723781"/>
            <a:ext cx="8763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9588" indent="-509588">
              <a:tabLst>
                <a:tab pos="512763" algn="l"/>
              </a:tabLst>
            </a:pP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Q17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Similar to the previous list, get list of the number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treatments, number of drugs, total cost of all treatments, drugs prescribed, and overall total costs for each patient. For clarification sake, I produced the following tabl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e: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69239"/>
              </p:ext>
            </p:extLst>
          </p:nvPr>
        </p:nvGraphicFramePr>
        <p:xfrm>
          <a:off x="1219200" y="1462445"/>
          <a:ext cx="5156200" cy="571500"/>
        </p:xfrm>
        <a:graphic>
          <a:graphicData uri="http://schemas.openxmlformats.org/drawingml/2006/table">
            <a:tbl>
              <a:tblPr/>
              <a:tblGrid>
                <a:gridCol w="1207444"/>
                <a:gridCol w="1055326"/>
                <a:gridCol w="1102863"/>
                <a:gridCol w="1093355"/>
                <a:gridCol w="697212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Patient Name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No. Treatments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Tot. Treatment $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Tot. Drug $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Costs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Gore, Tipper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91682.03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6363.03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98045.06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Norman, Jessie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48813.04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358.76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49171.8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61950" y="2133599"/>
            <a:ext cx="8763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This table contains the total costs for only 2 people; your list will have a record for each of the 29 patients. Notice that I have ordered the output by Total Costs (descending).  The lowest amount paid by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any person was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$501.72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2971800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9588" indent="-509588">
              <a:tabLst>
                <a:tab pos="512763" algn="l"/>
              </a:tabLst>
            </a:pP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Q18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Let’s look at the situation from the hospital’s perspective. They are interested in the overall revenues generated. Your output should appear as: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714084"/>
              </p:ext>
            </p:extLst>
          </p:nvPr>
        </p:nvGraphicFramePr>
        <p:xfrm>
          <a:off x="1993901" y="3581400"/>
          <a:ext cx="5156198" cy="381000"/>
        </p:xfrm>
        <a:graphic>
          <a:graphicData uri="http://schemas.openxmlformats.org/drawingml/2006/table">
            <a:tbl>
              <a:tblPr/>
              <a:tblGrid>
                <a:gridCol w="710325"/>
                <a:gridCol w="827656"/>
                <a:gridCol w="849853"/>
                <a:gridCol w="786431"/>
                <a:gridCol w="545428"/>
                <a:gridCol w="684956"/>
                <a:gridCol w="751549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No. Treat.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Treat $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Ave. Treat $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Drug $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 $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Tot. $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Per.Treat.$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288,035.22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1,524.00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166,690.05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881.96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454,725.27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2,405.95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485775" y="4038600"/>
            <a:ext cx="8077200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  <a:tabLst>
                <a:tab pos="571500" algn="l"/>
              </a:tabLst>
            </a:pP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quick aside: I don’t care about the formatting, but if you are interested in knowing how I was able to get the above output </a:t>
            </a:r>
          </a:p>
          <a:p>
            <a:pPr lvl="0">
              <a:tabLst>
                <a:tab pos="571500" algn="l"/>
              </a:tabLst>
            </a:pP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Instead of finding ‘Treat $’ as: </a:t>
            </a:r>
            <a:r>
              <a:rPr lang="en-US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</a:t>
            </a:r>
            <a:r>
              <a:rPr lang="en-US" sz="14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treatcost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>
              <a:tabLst>
                <a:tab pos="571500" algn="l"/>
              </a:tabLst>
            </a:pP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used </a:t>
            </a:r>
            <a:r>
              <a:rPr lang="en-US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</a:t>
            </a:r>
            <a:r>
              <a:rPr lang="en-US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4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treatcost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),2)</a:t>
            </a:r>
          </a:p>
        </p:txBody>
      </p:sp>
    </p:spTree>
    <p:extLst>
      <p:ext uri="{BB962C8B-B14F-4D97-AF65-F5344CB8AC3E}">
        <p14:creationId xmlns:p14="http://schemas.microsoft.com/office/powerpoint/2010/main" val="403376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Queries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" y="861536"/>
            <a:ext cx="8763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9588" indent="-509588">
              <a:tabLst>
                <a:tab pos="512763" algn="l"/>
              </a:tabLst>
            </a:pP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Q19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Similar to the previous list, get list of the number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treatment $, number of drugs prescribed, total revenue from all treatments, drugs prescribed, overall total $, and % of total revenues that </a:t>
            </a:r>
            <a:r>
              <a:rPr lang="en-US" sz="14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physician produced. For clarification sake, I produced the following tabl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e: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402884"/>
              </p:ext>
            </p:extLst>
          </p:nvPr>
        </p:nvGraphicFramePr>
        <p:xfrm>
          <a:off x="1422400" y="1676400"/>
          <a:ext cx="6299200" cy="571500"/>
        </p:xfrm>
        <a:graphic>
          <a:graphicData uri="http://schemas.openxmlformats.org/drawingml/2006/table">
            <a:tbl>
              <a:tblPr/>
              <a:tblGrid>
                <a:gridCol w="888105"/>
                <a:gridCol w="748545"/>
                <a:gridCol w="827840"/>
                <a:gridCol w="850043"/>
                <a:gridCol w="697797"/>
                <a:gridCol w="789779"/>
                <a:gridCol w="634361"/>
                <a:gridCol w="86273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Physician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Treatments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Treatment $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Ave. Treat $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Drug $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$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Ave. $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total Revs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Smith, Mary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147,948.89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1,720.34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94,675.35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242,624.24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2,821.21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Seuss, Melvin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33,894.17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736.83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46,125.31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80,019.48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1,739.55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81000" y="2309336"/>
            <a:ext cx="8763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571500" algn="l"/>
              </a:tabLst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This table contains the total revenues produced by 2 physicians; we know there are 5. Notice that I have ordered the output by % Total Costs (descending).  </a:t>
            </a:r>
          </a:p>
          <a:p>
            <a:pPr>
              <a:spcAft>
                <a:spcPts val="600"/>
              </a:spcAft>
              <a:tabLst>
                <a:tab pos="571500" algn="l"/>
              </a:tabLst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For the ‘% Total Revs’:</a:t>
            </a:r>
          </a:p>
          <a:p>
            <a:pPr>
              <a:tabLst>
                <a:tab pos="571500" algn="l"/>
              </a:tabLst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From the previous query, we know that the hospital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generated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$454,725 in revenues. Divide the total revenues generated by each physician 454725.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64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73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048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Description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" y="838200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NOTE: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If you follow my instructions (Please do) you will make a number of errors (I am a firm believer that all of us learn the most through our mistakes). All of these are easily corrected.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35814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Because I anticipate that you will make mistake, be prepared to start over. You will need to use the statements: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819870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First, you should probably need to create, and use, a new database. I created, a used, a database called medical, although you can create/use any database you want: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4390072"/>
            <a:ext cx="289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drop table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treatment;</a:t>
            </a:r>
          </a:p>
          <a:p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drop table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illness;</a:t>
            </a:r>
          </a:p>
          <a:p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drop table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prescription;</a:t>
            </a:r>
          </a:p>
          <a:p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drop table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patient;</a:t>
            </a:r>
          </a:p>
          <a:p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drop table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physician; 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2514" y="28194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database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medical;</a:t>
            </a:r>
          </a:p>
          <a:p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medical;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3276600" y="4724400"/>
            <a:ext cx="533400" cy="76200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038600" y="48768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These can be dropped in any order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6031468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Why is the order of dropping important???</a:t>
            </a:r>
            <a:endParaRPr lang="en-US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29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 animBg="1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Description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7680" y="7620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NOTE: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order of dropping the tables is the opposite of the order of creating the tables: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371600"/>
            <a:ext cx="3048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table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physician;</a:t>
            </a:r>
          </a:p>
          <a:p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table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illness;</a:t>
            </a:r>
          </a:p>
          <a:p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table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prescription;</a:t>
            </a:r>
          </a:p>
          <a:p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table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patient;</a:t>
            </a:r>
          </a:p>
          <a:p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table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treatment; 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3352800" y="1447800"/>
            <a:ext cx="533400" cy="76200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38600" y="16002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These can be creates in any order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2743200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Why is the order of creating important???</a:t>
            </a:r>
            <a:endParaRPr lang="en-US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3135868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Let’s start creating the tables: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7680" y="3505200"/>
            <a:ext cx="76657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table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physician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(char(9),    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physname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(10),    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specialty </a:t>
            </a:r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(14),    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street </a:t>
            </a:r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(20)    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state </a:t>
            </a:r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(2),    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zip </a:t>
            </a:r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(5), </a:t>
            </a:r>
          </a:p>
          <a:p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key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physid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),    </a:t>
            </a:r>
          </a:p>
          <a:p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foreign key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(supervisor) </a:t>
            </a:r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physician(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physid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6153090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Houston, we have some problems!!!</a:t>
            </a:r>
            <a:endParaRPr lang="en-US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31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Description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8382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 would suggest you look at the data for physician. The first record to be inserted is: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521023"/>
            <a:ext cx="9144000" cy="31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50" b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INSERT INTO </a:t>
            </a:r>
            <a:r>
              <a:rPr lang="en-US" sz="145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physician </a:t>
            </a:r>
            <a:r>
              <a:rPr lang="en-US" sz="1450" b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VALUES</a:t>
            </a:r>
            <a:r>
              <a:rPr lang="en-US" sz="145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 ('</a:t>
            </a:r>
            <a:r>
              <a:rPr lang="en-US" sz="1450" b="1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123456789','Smith</a:t>
            </a:r>
            <a:r>
              <a:rPr lang="en-US" sz="145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en-US" sz="1450" b="1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Mary','Cardiology','123</a:t>
            </a:r>
            <a:r>
              <a:rPr lang="en-US" sz="145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 Main </a:t>
            </a:r>
            <a:r>
              <a:rPr lang="en-US" sz="1450" b="1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St.','Arlington','TX','76019',null</a:t>
            </a:r>
            <a:r>
              <a:rPr lang="en-US" sz="145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);</a:t>
            </a:r>
            <a:endParaRPr lang="en-US" sz="145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905000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How does this compare with your table???</a:t>
            </a:r>
            <a:endParaRPr lang="en-US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3622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 have said that the order of the rows an the order of the columns doesn’t matter, they do matter with respect to how the data are laid out.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2440" y="3386078"/>
            <a:ext cx="82143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table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patient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(  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patid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(8),	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patname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(20),    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street        </a:t>
            </a:r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[18),    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city             </a:t>
            </a:r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(14),    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state          </a:t>
            </a:r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(2),    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zip              </a:t>
            </a:r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(5),    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physician   </a:t>
            </a:r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(8,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key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patid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,    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foreign key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(physician) </a:t>
            </a:r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physician.physid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2440" y="304800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Let’s create table patient: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6324600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There are some mistakes here</a:t>
            </a:r>
            <a:endParaRPr lang="en-US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31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Description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4820" y="1100078"/>
            <a:ext cx="82143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create table 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(  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illcode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char(10),    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illname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char(9),    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unique (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illname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),    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treatcost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decimal(10,2),    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primary key (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illcode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));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2440" y="76200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Let’s create table illness: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2952690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Why </a:t>
            </a:r>
            <a:r>
              <a:rPr lang="en-US" sz="20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unique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illname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); ???</a:t>
            </a:r>
            <a:endParaRPr lang="en-US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" y="3897868"/>
            <a:ext cx="784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INSERT INTO </a:t>
            </a:r>
            <a:r>
              <a:rPr lang="en-US" b="1" dirty="0" smtClean="0">
                <a:latin typeface="Arial Narrow" panose="020B0606020202030204" pitchFamily="34" charset="0"/>
              </a:rPr>
              <a:t>illness </a:t>
            </a:r>
            <a:r>
              <a:rPr lang="en-US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VALUES</a:t>
            </a:r>
            <a:r>
              <a:rPr lang="en-US" b="1" dirty="0" smtClean="0">
                <a:latin typeface="Arial Narrow" panose="020B0606020202030204" pitchFamily="34" charset="0"/>
              </a:rPr>
              <a:t> ('</a:t>
            </a:r>
            <a:r>
              <a:rPr lang="en-US" b="1" dirty="0" err="1" smtClean="0">
                <a:latin typeface="Arial Narrow" panose="020B0606020202030204" pitchFamily="34" charset="0"/>
              </a:rPr>
              <a:t>OBA1234567</a:t>
            </a:r>
            <a:r>
              <a:rPr lang="en-US" b="1" dirty="0" smtClean="0">
                <a:latin typeface="Arial Narrow" panose="020B0606020202030204" pitchFamily="34" charset="0"/>
              </a:rPr>
              <a:t>','Broken Left </a:t>
            </a:r>
            <a:r>
              <a:rPr lang="en-US" b="1" dirty="0" err="1" smtClean="0">
                <a:latin typeface="Arial Narrow" panose="020B0606020202030204" pitchFamily="34" charset="0"/>
              </a:rPr>
              <a:t>Arm',159.99</a:t>
            </a:r>
            <a:r>
              <a:rPr lang="en-US" b="1" dirty="0" smtClean="0">
                <a:latin typeface="Arial Narrow" panose="020B0606020202030204" pitchFamily="34" charset="0"/>
              </a:rPr>
              <a:t>);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5300" y="4876800"/>
            <a:ext cx="7505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Try to create table prescription on your own. The data is given below: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23900" y="5257800"/>
            <a:ext cx="80391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INTO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prescription </a:t>
            </a:r>
            <a:r>
              <a:rPr lang="en-US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('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A11223344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','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Aspirin',6.27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6029" y="3505200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There is one mistake here, again, based on the data</a:t>
            </a:r>
            <a:endParaRPr lang="en-US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7700" y="4233446"/>
            <a:ext cx="7505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(the </a:t>
            </a:r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159.99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is the cost to treat a </a:t>
            </a:r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Broken </a:t>
            </a:r>
            <a:r>
              <a:rPr lang="en-US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eft Arm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800" y="5562600"/>
            <a:ext cx="7505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(the </a:t>
            </a:r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6.27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is the unit cost (per pill) for </a:t>
            </a:r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Aspirin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65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5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Description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2440" y="76200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Here is the data for our final table (treatment)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143000"/>
            <a:ext cx="861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INTO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treatment </a:t>
            </a:r>
            <a:r>
              <a:rPr lang="en-US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('443322110','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OPT7654321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','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A33445566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',2,'2012-5-29');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1459468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first entry is the patient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764268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second entry is the illness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2069068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third entry is drugs given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2373868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fourth entry is the number of drugs ordered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2678668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fifth entry is the treatment date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9100" y="3657600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Why???</a:t>
            </a:r>
            <a:endParaRPr lang="en-US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3212068"/>
            <a:ext cx="822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 chose the primary key as the concatenation of (patient, illness, drugs, treatment date)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31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25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75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25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Data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83820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 have put the data into a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Notepad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file (which is available to you)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143000"/>
            <a:ext cx="82296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There are 5 physicians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524000"/>
            <a:ext cx="82296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There are 30 patients </a:t>
            </a:r>
            <a:r>
              <a:rPr lang="en-US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1 is a duplicate (delete it when you find it)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2233136"/>
            <a:ext cx="82296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There are 22 illnesses </a:t>
            </a:r>
            <a:r>
              <a:rPr lang="en-US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there is 2 illegal entries (fix them – don’t delete)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2614136"/>
            <a:ext cx="84582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There are 35 prescriptions </a:t>
            </a:r>
            <a:r>
              <a:rPr lang="en-US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there are 3 illegal entries (fix them – don’t delete)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2983468"/>
            <a:ext cx="82296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There are 189 treatments </a:t>
            </a:r>
            <a:r>
              <a:rPr lang="en-US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there are 2 illegal entries (fix them – don’t delete)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1905000"/>
            <a:ext cx="82296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Patient also has 1 illegal entry (fix it – don’t delete)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31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5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75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Queries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066800"/>
            <a:ext cx="8763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9588" indent="-509588">
              <a:tabLst>
                <a:tab pos="512763" algn="l"/>
              </a:tabLst>
            </a:pP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Q1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 	Get a list of all patient names for Dr. Smith (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physid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= '123456789’) ordered by patient name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09588" indent="-509588"/>
            <a:r>
              <a:rPr lang="en-US" sz="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509588" indent="-509588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	You should get  11  names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2516247"/>
            <a:ext cx="8763000" cy="789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9588" indent="-509588">
              <a:spcAft>
                <a:spcPts val="400"/>
              </a:spcAft>
              <a:tabLst>
                <a:tab pos="512763" algn="l"/>
              </a:tabLst>
            </a:pP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Q3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 	Get a list of all patient names, addresses (street, city, state) grouped by city, patient name who live in ‘TX’. </a:t>
            </a:r>
            <a:endParaRPr lang="en-US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9588" indent="-509588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You should get 6 names.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3354447"/>
            <a:ext cx="8763000" cy="789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9588" indent="-509588">
              <a:spcAft>
                <a:spcPts val="400"/>
              </a:spcAft>
              <a:tabLst>
                <a:tab pos="512763" algn="l"/>
              </a:tabLst>
            </a:pP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Q4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 	Get a list of all patient names, addresses (street, city, state) grouped by state, city, patient name who live in ‘TX’, ‘NY’,  or ‘CA’</a:t>
            </a:r>
            <a:endParaRPr lang="en-US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9588" indent="-509588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You should get 15 names.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" y="4192647"/>
            <a:ext cx="8763000" cy="574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9588" indent="-509588">
              <a:spcAft>
                <a:spcPts val="400"/>
              </a:spcAft>
              <a:tabLst>
                <a:tab pos="512763" algn="l"/>
              </a:tabLst>
            </a:pP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Q5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 	Get a list of  illness names, illness costs  ordered by illness cost (highest to lowest)</a:t>
            </a:r>
            <a:endParaRPr lang="en-US" sz="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9588" indent="-509588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You should get 30 items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" y="4800600"/>
            <a:ext cx="8763000" cy="789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9588" indent="-509588">
              <a:spcAft>
                <a:spcPts val="400"/>
              </a:spcAft>
              <a:tabLst>
                <a:tab pos="512763" algn="l"/>
              </a:tabLst>
            </a:pP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Q6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 	Get the number of illnesses, maximum illness cost, minimum illness cost, and average illness cost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9588" indent="-509588">
              <a:spcAft>
                <a:spcPts val="400"/>
              </a:spcAft>
              <a:tabLst>
                <a:tab pos="512763" algn="l"/>
              </a:tabLst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You should get 1 item; the number should be 30; the max should be 45171, the min 1.99; the average 2736.295333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8600" y="759023"/>
            <a:ext cx="876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9588" indent="-509588">
              <a:tabLst>
                <a:tab pos="512763" algn="l"/>
              </a:tabLst>
            </a:pP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Single Table Queries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8600" y="5673884"/>
            <a:ext cx="8763000" cy="574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9588" indent="-509588">
              <a:spcAft>
                <a:spcPts val="400"/>
              </a:spcAft>
              <a:tabLst>
                <a:tab pos="512763" algn="l"/>
              </a:tabLst>
            </a:pP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Q7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 	Get the same list of all drug names, drug unit costs  ordered by drug cost (highest to lowest)</a:t>
            </a:r>
            <a:endParaRPr lang="en-US" sz="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9588" indent="-509588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You should get 35 items.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8600" y="1676400"/>
            <a:ext cx="876300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9588" indent="-509588">
              <a:tabLst>
                <a:tab pos="512763" algn="l"/>
              </a:tabLst>
            </a:pP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Q2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 	Get a list of all physicians whom Dr. Smith (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physid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= '123456789’) supervises ordered by physician name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09588" indent="-509588"/>
            <a:r>
              <a:rPr lang="en-US" sz="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509588" indent="-509588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	There should be 2</a:t>
            </a:r>
          </a:p>
        </p:txBody>
      </p:sp>
    </p:spTree>
    <p:extLst>
      <p:ext uri="{BB962C8B-B14F-4D97-AF65-F5344CB8AC3E}">
        <p14:creationId xmlns:p14="http://schemas.microsoft.com/office/powerpoint/2010/main" val="142731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Queries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" y="3352800"/>
            <a:ext cx="876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9588" indent="-509588">
              <a:tabLst>
                <a:tab pos="512763" algn="l"/>
              </a:tabLst>
            </a:pP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Q10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 	Get the same list of all patient names, in descending order of patient name, for Dr. Smith. This time you don’t know Dr. Smith’s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physid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You only  that her name  is  'Smith, Mary‘, which is found only in table physician.</a:t>
            </a:r>
          </a:p>
          <a:p>
            <a:pPr marL="509588" indent="-509588"/>
            <a:endParaRPr lang="en-US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9588" indent="-509588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You should get the same number of names as you did in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Q1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8600" y="4419600"/>
            <a:ext cx="8763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9588" indent="-509588">
              <a:tabLst>
                <a:tab pos="512763" algn="l"/>
              </a:tabLst>
            </a:pP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Q11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 	Get a list of all patient names, grouped by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physname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patname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for Dr. Smith’ AS WELL  AS for all the physicians Dr. Smith (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physid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= '123456789’) supervises. </a:t>
            </a:r>
          </a:p>
          <a:p>
            <a:pPr marL="509588" indent="-509588">
              <a:tabLst>
                <a:tab pos="512763" algn="l"/>
              </a:tabLst>
            </a:pPr>
            <a:endParaRPr lang="en-US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9588" indent="-509588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You should get 87 names.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9075" y="3045023"/>
            <a:ext cx="876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9588" indent="-509588">
              <a:tabLst>
                <a:tab pos="512763" algn="l"/>
              </a:tabLst>
            </a:pP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Two Table Queries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8600" y="2095381"/>
            <a:ext cx="8763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9588" indent="-509588">
              <a:tabLst>
                <a:tab pos="512763" algn="l"/>
              </a:tabLst>
            </a:pP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Q9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 	Find out how many treatments Beethoven,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L.V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patid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= '221100998‘)  was seen (label count as as ‘Treatments’)</a:t>
            </a:r>
          </a:p>
          <a:p>
            <a:pPr marL="509588" indent="-509588">
              <a:tabLst>
                <a:tab pos="512763" algn="l"/>
              </a:tabLst>
            </a:pPr>
            <a:endParaRPr lang="en-US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9588" indent="-509588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You should get 7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" y="5331023"/>
            <a:ext cx="876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9588" indent="-509588">
              <a:tabLst>
                <a:tab pos="512763" algn="l"/>
              </a:tabLst>
            </a:pP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Multiple Table Queries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8600" y="838200"/>
            <a:ext cx="8763000" cy="1220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9588" indent="-509588">
              <a:spcAft>
                <a:spcPts val="400"/>
              </a:spcAft>
              <a:tabLst>
                <a:tab pos="512763" algn="l"/>
              </a:tabLst>
            </a:pP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Q8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 	Get the number of drugs, maximum drug cost, minimum drug cost, and drug illness cost (just as you did for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Q7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relative to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Q6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 BUT make your headings appear as ‘Number’, ‘Most Expensive’, “Cheapest’, and ‘Average Cost’	</a:t>
            </a:r>
          </a:p>
          <a:p>
            <a:pPr marL="509588" indent="-509588">
              <a:spcAft>
                <a:spcPts val="400"/>
              </a:spcAft>
              <a:tabLst>
                <a:tab pos="512763" algn="l"/>
              </a:tabLst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You should get 1 item; the number should be 35; the max should be 2000.99, the min 2.34; the average 82.281714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8600" y="5752981"/>
            <a:ext cx="8763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9588" indent="-509588">
              <a:tabLst>
                <a:tab pos="512763" algn="l"/>
              </a:tabLst>
            </a:pP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Q12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 	Get a list of all the drugs, and when they were prescribed, that 'Smith, Mary‘  has ordered for her patients, ordered alphabetically by date prescribed. </a:t>
            </a:r>
          </a:p>
          <a:p>
            <a:pPr marL="509588" indent="-509588">
              <a:tabLst>
                <a:tab pos="512763" algn="l"/>
              </a:tabLst>
            </a:pPr>
            <a:endParaRPr lang="en-US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9588" indent="-509588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You should get 86.</a:t>
            </a:r>
          </a:p>
        </p:txBody>
      </p:sp>
    </p:spTree>
    <p:extLst>
      <p:ext uri="{BB962C8B-B14F-4D97-AF65-F5344CB8AC3E}">
        <p14:creationId xmlns:p14="http://schemas.microsoft.com/office/powerpoint/2010/main" val="74397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26880</TotalTime>
  <Words>1205</Words>
  <Application>Microsoft Office PowerPoint</Application>
  <PresentationFormat>On-screen Show (4:3)</PresentationFormat>
  <Paragraphs>331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UTEP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Kirs, Peeter J.</dc:creator>
  <cp:lastModifiedBy>Kirs, Peeter J.</cp:lastModifiedBy>
  <cp:revision>88</cp:revision>
  <cp:lastPrinted>2013-11-26T18:57:48Z</cp:lastPrinted>
  <dcterms:created xsi:type="dcterms:W3CDTF">2013-11-11T02:41:13Z</dcterms:created>
  <dcterms:modified xsi:type="dcterms:W3CDTF">2013-12-05T20:18:32Z</dcterms:modified>
</cp:coreProperties>
</file>