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Lst>
  <p:notesMasterIdLst>
    <p:notesMasterId r:id="rId92"/>
  </p:notesMasterIdLst>
  <p:handoutMasterIdLst>
    <p:handoutMasterId r:id="rId93"/>
  </p:handoutMasterIdLst>
  <p:sldIdLst>
    <p:sldId id="390" r:id="rId3"/>
    <p:sldId id="482" r:id="rId4"/>
    <p:sldId id="484" r:id="rId5"/>
    <p:sldId id="491" r:id="rId6"/>
    <p:sldId id="492" r:id="rId7"/>
    <p:sldId id="493" r:id="rId8"/>
    <p:sldId id="494" r:id="rId9"/>
    <p:sldId id="495" r:id="rId10"/>
    <p:sldId id="541" r:id="rId11"/>
    <p:sldId id="540" r:id="rId12"/>
    <p:sldId id="497" r:id="rId13"/>
    <p:sldId id="496" r:id="rId14"/>
    <p:sldId id="485" r:id="rId15"/>
    <p:sldId id="486" r:id="rId16"/>
    <p:sldId id="546" r:id="rId17"/>
    <p:sldId id="487" r:id="rId18"/>
    <p:sldId id="539" r:id="rId19"/>
    <p:sldId id="433" r:id="rId20"/>
    <p:sldId id="434" r:id="rId21"/>
    <p:sldId id="435" r:id="rId22"/>
    <p:sldId id="436" r:id="rId23"/>
    <p:sldId id="437" r:id="rId24"/>
    <p:sldId id="439" r:id="rId25"/>
    <p:sldId id="440" r:id="rId26"/>
    <p:sldId id="441" r:id="rId27"/>
    <p:sldId id="442" r:id="rId28"/>
    <p:sldId id="443" r:id="rId29"/>
    <p:sldId id="444" r:id="rId30"/>
    <p:sldId id="445" r:id="rId31"/>
    <p:sldId id="446" r:id="rId32"/>
    <p:sldId id="447" r:id="rId33"/>
    <p:sldId id="448" r:id="rId34"/>
    <p:sldId id="449" r:id="rId35"/>
    <p:sldId id="451" r:id="rId36"/>
    <p:sldId id="452" r:id="rId37"/>
    <p:sldId id="453" r:id="rId38"/>
    <p:sldId id="450" r:id="rId39"/>
    <p:sldId id="454" r:id="rId40"/>
    <p:sldId id="455" r:id="rId41"/>
    <p:sldId id="456" r:id="rId42"/>
    <p:sldId id="457" r:id="rId43"/>
    <p:sldId id="458" r:id="rId44"/>
    <p:sldId id="459" r:id="rId45"/>
    <p:sldId id="474" r:id="rId46"/>
    <p:sldId id="475" r:id="rId47"/>
    <p:sldId id="476" r:id="rId48"/>
    <p:sldId id="477" r:id="rId49"/>
    <p:sldId id="466" r:id="rId50"/>
    <p:sldId id="542" r:id="rId51"/>
    <p:sldId id="544" r:id="rId52"/>
    <p:sldId id="545" r:id="rId53"/>
    <p:sldId id="467" r:id="rId54"/>
    <p:sldId id="479" r:id="rId55"/>
    <p:sldId id="478" r:id="rId56"/>
    <p:sldId id="480" r:id="rId57"/>
    <p:sldId id="483" r:id="rId58"/>
    <p:sldId id="481" r:id="rId59"/>
    <p:sldId id="498" r:id="rId60"/>
    <p:sldId id="499" r:id="rId61"/>
    <p:sldId id="509" r:id="rId62"/>
    <p:sldId id="514" r:id="rId63"/>
    <p:sldId id="503" r:id="rId64"/>
    <p:sldId id="510" r:id="rId65"/>
    <p:sldId id="511" r:id="rId66"/>
    <p:sldId id="543" r:id="rId67"/>
    <p:sldId id="504" r:id="rId68"/>
    <p:sldId id="520" r:id="rId69"/>
    <p:sldId id="513" r:id="rId70"/>
    <p:sldId id="501" r:id="rId71"/>
    <p:sldId id="502" r:id="rId72"/>
    <p:sldId id="500" r:id="rId73"/>
    <p:sldId id="535" r:id="rId74"/>
    <p:sldId id="526" r:id="rId75"/>
    <p:sldId id="527" r:id="rId76"/>
    <p:sldId id="528" r:id="rId77"/>
    <p:sldId id="529" r:id="rId78"/>
    <p:sldId id="531" r:id="rId79"/>
    <p:sldId id="516" r:id="rId80"/>
    <p:sldId id="515" r:id="rId81"/>
    <p:sldId id="522" r:id="rId82"/>
    <p:sldId id="521" r:id="rId83"/>
    <p:sldId id="534" r:id="rId84"/>
    <p:sldId id="469" r:id="rId85"/>
    <p:sldId id="523" r:id="rId86"/>
    <p:sldId id="524" r:id="rId87"/>
    <p:sldId id="518" r:id="rId88"/>
    <p:sldId id="525" r:id="rId89"/>
    <p:sldId id="530" r:id="rId90"/>
    <p:sldId id="425" r:id="rId91"/>
  </p:sldIdLst>
  <p:sldSz cx="9144000" cy="6858000" type="screen4x3"/>
  <p:notesSz cx="6858000" cy="9077325"/>
  <p:defaultTextStyle>
    <a:defPPr>
      <a:defRPr lang="en-US"/>
    </a:defPPr>
    <a:lvl1pPr algn="l" rtl="0" fontAlgn="base">
      <a:spcBef>
        <a:spcPct val="0"/>
      </a:spcBef>
      <a:spcAft>
        <a:spcPct val="0"/>
      </a:spcAft>
      <a:defRPr sz="2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2"/>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2"/>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2"/>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2"/>
        </a:solidFill>
        <a:latin typeface="Arial" pitchFamily="34" charset="0"/>
        <a:ea typeface="+mn-ea"/>
        <a:cs typeface="Arial" pitchFamily="34" charset="0"/>
      </a:defRPr>
    </a:lvl5pPr>
    <a:lvl6pPr marL="2286000" algn="l" defTabSz="914400" rtl="0" eaLnBrk="1" latinLnBrk="0" hangingPunct="1">
      <a:defRPr sz="2400" kern="1200">
        <a:solidFill>
          <a:schemeClr val="tx2"/>
        </a:solidFill>
        <a:latin typeface="Arial" pitchFamily="34" charset="0"/>
        <a:ea typeface="+mn-ea"/>
        <a:cs typeface="Arial" pitchFamily="34" charset="0"/>
      </a:defRPr>
    </a:lvl6pPr>
    <a:lvl7pPr marL="2743200" algn="l" defTabSz="914400" rtl="0" eaLnBrk="1" latinLnBrk="0" hangingPunct="1">
      <a:defRPr sz="2400" kern="1200">
        <a:solidFill>
          <a:schemeClr val="tx2"/>
        </a:solidFill>
        <a:latin typeface="Arial" pitchFamily="34" charset="0"/>
        <a:ea typeface="+mn-ea"/>
        <a:cs typeface="Arial" pitchFamily="34" charset="0"/>
      </a:defRPr>
    </a:lvl7pPr>
    <a:lvl8pPr marL="3200400" algn="l" defTabSz="914400" rtl="0" eaLnBrk="1" latinLnBrk="0" hangingPunct="1">
      <a:defRPr sz="2400" kern="1200">
        <a:solidFill>
          <a:schemeClr val="tx2"/>
        </a:solidFill>
        <a:latin typeface="Arial" pitchFamily="34" charset="0"/>
        <a:ea typeface="+mn-ea"/>
        <a:cs typeface="Arial" pitchFamily="34" charset="0"/>
      </a:defRPr>
    </a:lvl8pPr>
    <a:lvl9pPr marL="3657600" algn="l" defTabSz="914400" rtl="0" eaLnBrk="1" latinLnBrk="0" hangingPunct="1">
      <a:defRPr sz="2400" kern="1200">
        <a:solidFill>
          <a:schemeClr val="tx2"/>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CC"/>
    <a:srgbClr val="6699FF"/>
    <a:srgbClr val="66FF33"/>
    <a:srgbClr val="99CCFF"/>
    <a:srgbClr val="CC3300"/>
    <a:srgbClr val="66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0631" autoAdjust="0"/>
  </p:normalViewPr>
  <p:slideViewPr>
    <p:cSldViewPr>
      <p:cViewPr>
        <p:scale>
          <a:sx n="75" d="100"/>
          <a:sy n="75" d="100"/>
        </p:scale>
        <p:origin x="-2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92"/>
    </p:cViewPr>
  </p:sorterViewPr>
  <p:notesViewPr>
    <p:cSldViewPr>
      <p:cViewPr varScale="1">
        <p:scale>
          <a:sx n="54" d="100"/>
          <a:sy n="54" d="100"/>
        </p:scale>
        <p:origin x="-1200"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200">
                <a:solidFill>
                  <a:schemeClr val="tx1"/>
                </a:solidFill>
                <a:latin typeface="Arial" charset="0"/>
                <a:cs typeface="+mn-cs"/>
              </a:defRPr>
            </a:lvl1pPr>
          </a:lstStyle>
          <a:p>
            <a:pPr>
              <a:defRPr/>
            </a:pPr>
            <a:endParaRPr lang="en-US"/>
          </a:p>
        </p:txBody>
      </p:sp>
      <p:sp>
        <p:nvSpPr>
          <p:cNvPr id="26627"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200">
                <a:solidFill>
                  <a:schemeClr val="tx1"/>
                </a:solidFill>
                <a:latin typeface="Arial" charset="0"/>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sz="1200">
                <a:solidFill>
                  <a:schemeClr val="tx1"/>
                </a:solidFill>
                <a:latin typeface="Arial" charset="0"/>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FontTx/>
              <a:buNone/>
              <a:defRPr sz="1200">
                <a:solidFill>
                  <a:schemeClr val="tx1"/>
                </a:solidFill>
                <a:latin typeface="Arial" charset="0"/>
                <a:cs typeface="+mn-cs"/>
              </a:defRPr>
            </a:lvl1pPr>
          </a:lstStyle>
          <a:p>
            <a:pPr>
              <a:defRPr/>
            </a:pPr>
            <a:fld id="{A37299A3-7FE3-4441-9F99-94EE73174E4E}" type="slidenum">
              <a:rPr lang="en-US"/>
              <a:pPr>
                <a:defRPr/>
              </a:pPr>
              <a:t>‹#›</a:t>
            </a:fld>
            <a:endParaRPr lang="en-US"/>
          </a:p>
        </p:txBody>
      </p:sp>
    </p:spTree>
    <p:extLst>
      <p:ext uri="{BB962C8B-B14F-4D97-AF65-F5344CB8AC3E}">
        <p14:creationId xmlns:p14="http://schemas.microsoft.com/office/powerpoint/2010/main" val="960573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200">
                <a:solidFill>
                  <a:schemeClr val="tx1"/>
                </a:solidFill>
                <a:latin typeface="Arial" charset="0"/>
                <a:cs typeface="+mn-cs"/>
              </a:defRPr>
            </a:lvl1pPr>
          </a:lstStyle>
          <a:p>
            <a:pPr>
              <a:defRPr/>
            </a:pPr>
            <a:endParaRPr lang="en-US"/>
          </a:p>
        </p:txBody>
      </p:sp>
      <p:sp>
        <p:nvSpPr>
          <p:cNvPr id="25603"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200">
                <a:solidFill>
                  <a:schemeClr val="tx1"/>
                </a:solidFill>
                <a:latin typeface="Arial" charset="0"/>
                <a:cs typeface="+mn-cs"/>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62050" y="681038"/>
            <a:ext cx="4538663"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sz="1200">
                <a:solidFill>
                  <a:schemeClr val="tx1"/>
                </a:solidFill>
                <a:latin typeface="Arial" charset="0"/>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FontTx/>
              <a:buNone/>
              <a:defRPr sz="1200">
                <a:solidFill>
                  <a:schemeClr val="tx1"/>
                </a:solidFill>
                <a:latin typeface="Arial" charset="0"/>
                <a:cs typeface="+mn-cs"/>
              </a:defRPr>
            </a:lvl1pPr>
          </a:lstStyle>
          <a:p>
            <a:pPr>
              <a:defRPr/>
            </a:pPr>
            <a:fld id="{400A2D36-D885-49C4-90C1-1BAC374EAF8D}" type="slidenum">
              <a:rPr lang="en-US"/>
              <a:pPr>
                <a:defRPr/>
              </a:pPr>
              <a:t>‹#›</a:t>
            </a:fld>
            <a:endParaRPr lang="en-US"/>
          </a:p>
        </p:txBody>
      </p:sp>
    </p:spTree>
    <p:extLst>
      <p:ext uri="{BB962C8B-B14F-4D97-AF65-F5344CB8AC3E}">
        <p14:creationId xmlns:p14="http://schemas.microsoft.com/office/powerpoint/2010/main" val="566392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B41DF02-81D9-454D-A97A-EACE8940BAD2}" type="slidenum">
              <a:rPr lang="en-US" altLang="en-US" sz="1200" smtClean="0">
                <a:solidFill>
                  <a:schemeClr val="tx1"/>
                </a:solidFill>
              </a:rPr>
              <a:pPr eaLnBrk="1" hangingPunct="1">
                <a:lnSpc>
                  <a:spcPct val="100000"/>
                </a:lnSpc>
                <a:spcBef>
                  <a:spcPct val="0"/>
                </a:spcBef>
                <a:buFontTx/>
                <a:buNone/>
              </a:pPr>
              <a:t>1</a:t>
            </a:fld>
            <a:endParaRPr lang="en-US" altLang="en-US" sz="1200" smtClean="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BAB029FE-DBA0-4D38-B57B-B42B20E1CCC8}" type="slidenum">
              <a:rPr lang="en-US" altLang="en-US" sz="1200" smtClean="0">
                <a:solidFill>
                  <a:schemeClr val="tx1"/>
                </a:solidFill>
              </a:rPr>
              <a:pPr eaLnBrk="1" hangingPunct="1">
                <a:lnSpc>
                  <a:spcPct val="100000"/>
                </a:lnSpc>
                <a:spcBef>
                  <a:spcPct val="0"/>
                </a:spcBef>
                <a:buFontTx/>
                <a:buNone/>
              </a:pPr>
              <a:t>10</a:t>
            </a:fld>
            <a:endParaRPr lang="en-US" altLang="en-US" sz="1200" smtClean="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B0BC5393-900B-49CE-B78C-0C6C86AB8FA9}" type="slidenum">
              <a:rPr lang="en-US" altLang="en-US" sz="1200" smtClean="0">
                <a:solidFill>
                  <a:schemeClr val="tx1"/>
                </a:solidFill>
              </a:rPr>
              <a:pPr eaLnBrk="1" hangingPunct="1">
                <a:lnSpc>
                  <a:spcPct val="100000"/>
                </a:lnSpc>
                <a:spcBef>
                  <a:spcPct val="0"/>
                </a:spcBef>
                <a:buFontTx/>
                <a:buNone/>
              </a:pPr>
              <a:t>11</a:t>
            </a:fld>
            <a:endParaRPr lang="en-US" altLang="en-US" sz="1200" smtClean="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A1EE60B-EC8D-4A37-8CF2-7A5956576293}" type="slidenum">
              <a:rPr lang="en-US" altLang="en-US" sz="1200" smtClean="0">
                <a:solidFill>
                  <a:schemeClr val="tx1"/>
                </a:solidFill>
              </a:rPr>
              <a:pPr eaLnBrk="1" hangingPunct="1">
                <a:lnSpc>
                  <a:spcPct val="100000"/>
                </a:lnSpc>
                <a:spcBef>
                  <a:spcPct val="0"/>
                </a:spcBef>
                <a:buFontTx/>
                <a:buNone/>
              </a:pPr>
              <a:t>12</a:t>
            </a:fld>
            <a:endParaRPr lang="en-US" altLang="en-US" sz="1200" smtClean="0">
              <a:solidFill>
                <a:schemeClr val="tx1"/>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7187B9B-A816-4F1C-B16F-E29681F8FFBD}" type="slidenum">
              <a:rPr lang="en-US" altLang="en-US" sz="1200" smtClean="0">
                <a:solidFill>
                  <a:schemeClr val="tx1"/>
                </a:solidFill>
              </a:rPr>
              <a:pPr eaLnBrk="1" hangingPunct="1">
                <a:lnSpc>
                  <a:spcPct val="100000"/>
                </a:lnSpc>
                <a:spcBef>
                  <a:spcPct val="0"/>
                </a:spcBef>
                <a:buFontTx/>
                <a:buNone/>
              </a:pPr>
              <a:t>13</a:t>
            </a:fld>
            <a:endParaRPr lang="en-US" altLang="en-US" sz="1200" smtClean="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336EEA42-8A87-4CF4-98BD-3005B588CBBD}" type="slidenum">
              <a:rPr lang="en-US" altLang="en-US" sz="1200" smtClean="0">
                <a:solidFill>
                  <a:schemeClr val="tx1"/>
                </a:solidFill>
              </a:rPr>
              <a:pPr eaLnBrk="1" hangingPunct="1">
                <a:lnSpc>
                  <a:spcPct val="100000"/>
                </a:lnSpc>
                <a:spcBef>
                  <a:spcPct val="0"/>
                </a:spcBef>
                <a:buFontTx/>
                <a:buNone/>
              </a:pPr>
              <a:t>14</a:t>
            </a:fld>
            <a:endParaRPr lang="en-US" altLang="en-US" sz="1200" smtClean="0">
              <a:solidFill>
                <a:schemeClr val="tx1"/>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7187B9B-A816-4F1C-B16F-E29681F8FFBD}" type="slidenum">
              <a:rPr lang="en-US" altLang="en-US" sz="1200" smtClean="0">
                <a:solidFill>
                  <a:schemeClr val="tx1"/>
                </a:solidFill>
              </a:rPr>
              <a:pPr eaLnBrk="1" hangingPunct="1">
                <a:lnSpc>
                  <a:spcPct val="100000"/>
                </a:lnSpc>
                <a:spcBef>
                  <a:spcPct val="0"/>
                </a:spcBef>
                <a:buFontTx/>
                <a:buNone/>
              </a:pPr>
              <a:t>15</a:t>
            </a:fld>
            <a:endParaRPr lang="en-US" altLang="en-US" sz="1200" smtClean="0">
              <a:solidFill>
                <a:schemeClr val="tx1"/>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01D9CF14-48F5-42D9-B4BA-A87994A92BB4}" type="slidenum">
              <a:rPr lang="en-US" altLang="en-US" sz="1200" smtClean="0">
                <a:solidFill>
                  <a:schemeClr val="tx1"/>
                </a:solidFill>
              </a:rPr>
              <a:pPr eaLnBrk="1" hangingPunct="1">
                <a:lnSpc>
                  <a:spcPct val="100000"/>
                </a:lnSpc>
                <a:spcBef>
                  <a:spcPct val="0"/>
                </a:spcBef>
                <a:buFontTx/>
                <a:buNone/>
              </a:pPr>
              <a:t>16</a:t>
            </a:fld>
            <a:endParaRPr lang="en-US" altLang="en-US" sz="1200" smtClean="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5EF4FDF-7BC1-45EB-84A2-B61095BF274E}" type="slidenum">
              <a:rPr lang="en-US" altLang="en-US" sz="1200" smtClean="0">
                <a:solidFill>
                  <a:schemeClr val="tx1"/>
                </a:solidFill>
              </a:rPr>
              <a:pPr eaLnBrk="1" hangingPunct="1">
                <a:lnSpc>
                  <a:spcPct val="100000"/>
                </a:lnSpc>
                <a:spcBef>
                  <a:spcPct val="0"/>
                </a:spcBef>
                <a:buFontTx/>
                <a:buNone/>
              </a:pPr>
              <a:t>17</a:t>
            </a:fld>
            <a:endParaRPr lang="en-US" altLang="en-US" sz="1200" smtClean="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B9F915C-7C1F-4F2B-8159-36BF4C120860}" type="slidenum">
              <a:rPr lang="en-US" altLang="en-US" sz="1200" smtClean="0">
                <a:solidFill>
                  <a:schemeClr val="tx1"/>
                </a:solidFill>
              </a:rPr>
              <a:pPr eaLnBrk="1" hangingPunct="1">
                <a:lnSpc>
                  <a:spcPct val="100000"/>
                </a:lnSpc>
                <a:spcBef>
                  <a:spcPct val="0"/>
                </a:spcBef>
                <a:buFontTx/>
                <a:buNone/>
              </a:pPr>
              <a:t>18</a:t>
            </a:fld>
            <a:endParaRPr lang="en-US" altLang="en-US" sz="1200" smtClean="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D739B05F-33A4-434D-A3C8-FA357B7E7661}" type="slidenum">
              <a:rPr lang="en-US" altLang="en-US" sz="1200" smtClean="0">
                <a:solidFill>
                  <a:schemeClr val="tx1"/>
                </a:solidFill>
              </a:rPr>
              <a:pPr eaLnBrk="1" hangingPunct="1">
                <a:lnSpc>
                  <a:spcPct val="100000"/>
                </a:lnSpc>
                <a:spcBef>
                  <a:spcPct val="0"/>
                </a:spcBef>
                <a:buFontTx/>
                <a:buNone/>
              </a:pPr>
              <a:t>19</a:t>
            </a:fld>
            <a:endParaRPr lang="en-US" altLang="en-US" sz="1200" smtClean="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4A26BEA9-1AA2-4FE1-9A1A-4DB3E090F12D}" type="slidenum">
              <a:rPr lang="en-US" altLang="en-US" sz="1200" smtClean="0">
                <a:solidFill>
                  <a:schemeClr val="tx1"/>
                </a:solidFill>
              </a:rPr>
              <a:pPr eaLnBrk="1" hangingPunct="1">
                <a:lnSpc>
                  <a:spcPct val="100000"/>
                </a:lnSpc>
                <a:spcBef>
                  <a:spcPct val="0"/>
                </a:spcBef>
                <a:buFontTx/>
                <a:buNone/>
              </a:pPr>
              <a:t>2</a:t>
            </a:fld>
            <a:endParaRPr lang="en-US" altLang="en-US" sz="1200" smtClean="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35F1C705-3018-4485-99E5-6589182E99AD}" type="slidenum">
              <a:rPr lang="en-US" altLang="en-US" sz="1200" smtClean="0">
                <a:solidFill>
                  <a:schemeClr val="tx1"/>
                </a:solidFill>
              </a:rPr>
              <a:pPr eaLnBrk="1" hangingPunct="1">
                <a:lnSpc>
                  <a:spcPct val="100000"/>
                </a:lnSpc>
                <a:spcBef>
                  <a:spcPct val="0"/>
                </a:spcBef>
                <a:buFontTx/>
                <a:buNone/>
              </a:pPr>
              <a:t>20</a:t>
            </a:fld>
            <a:endParaRPr lang="en-US" altLang="en-US" sz="1200" smtClean="0">
              <a:solidFill>
                <a:schemeClr val="tx1"/>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B42C1C5-E8A1-417C-A95C-2FC088773DF4}" type="slidenum">
              <a:rPr lang="en-US" altLang="en-US" sz="1200" smtClean="0">
                <a:solidFill>
                  <a:schemeClr val="tx1"/>
                </a:solidFill>
              </a:rPr>
              <a:pPr eaLnBrk="1" hangingPunct="1">
                <a:lnSpc>
                  <a:spcPct val="100000"/>
                </a:lnSpc>
                <a:spcBef>
                  <a:spcPct val="0"/>
                </a:spcBef>
                <a:buFontTx/>
                <a:buNone/>
              </a:pPr>
              <a:t>21</a:t>
            </a:fld>
            <a:endParaRPr lang="en-US" altLang="en-US" sz="1200" smtClean="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4CAF031B-4E17-46D8-B8FF-401D8FECD51B}" type="slidenum">
              <a:rPr lang="en-US" altLang="en-US" sz="1200" smtClean="0">
                <a:solidFill>
                  <a:schemeClr val="tx1"/>
                </a:solidFill>
              </a:rPr>
              <a:pPr eaLnBrk="1" hangingPunct="1">
                <a:lnSpc>
                  <a:spcPct val="100000"/>
                </a:lnSpc>
                <a:spcBef>
                  <a:spcPct val="0"/>
                </a:spcBef>
                <a:buFontTx/>
                <a:buNone/>
              </a:pPr>
              <a:t>22</a:t>
            </a:fld>
            <a:endParaRPr lang="en-US" altLang="en-US" sz="1200" smtClean="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0582A024-B4C1-43EF-B16F-1490FA621436}" type="slidenum">
              <a:rPr lang="en-US" altLang="en-US" sz="1200" smtClean="0">
                <a:solidFill>
                  <a:schemeClr val="tx1"/>
                </a:solidFill>
              </a:rPr>
              <a:pPr eaLnBrk="1" hangingPunct="1">
                <a:lnSpc>
                  <a:spcPct val="100000"/>
                </a:lnSpc>
                <a:spcBef>
                  <a:spcPct val="0"/>
                </a:spcBef>
                <a:buFontTx/>
                <a:buNone/>
              </a:pPr>
              <a:t>23</a:t>
            </a:fld>
            <a:endParaRPr lang="en-US" altLang="en-US" sz="1200" smtClean="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9258EBE-737D-4301-9667-11A32C686F6A}" type="slidenum">
              <a:rPr lang="en-US" altLang="en-US" sz="1200" smtClean="0">
                <a:solidFill>
                  <a:schemeClr val="tx1"/>
                </a:solidFill>
              </a:rPr>
              <a:pPr eaLnBrk="1" hangingPunct="1">
                <a:lnSpc>
                  <a:spcPct val="100000"/>
                </a:lnSpc>
                <a:spcBef>
                  <a:spcPct val="0"/>
                </a:spcBef>
                <a:buFontTx/>
                <a:buNone/>
              </a:pPr>
              <a:t>24</a:t>
            </a:fld>
            <a:endParaRPr lang="en-US" altLang="en-US" sz="1200" smtClean="0">
              <a:solidFill>
                <a:schemeClr val="tx1"/>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C46FE28C-04A1-42E1-B064-CA3AF2C3E795}" type="slidenum">
              <a:rPr lang="en-US" altLang="en-US" sz="1200" smtClean="0">
                <a:solidFill>
                  <a:schemeClr val="tx1"/>
                </a:solidFill>
              </a:rPr>
              <a:pPr eaLnBrk="1" hangingPunct="1">
                <a:lnSpc>
                  <a:spcPct val="100000"/>
                </a:lnSpc>
                <a:spcBef>
                  <a:spcPct val="0"/>
                </a:spcBef>
                <a:buFontTx/>
                <a:buNone/>
              </a:pPr>
              <a:t>25</a:t>
            </a:fld>
            <a:endParaRPr lang="en-US" altLang="en-US" sz="1200" smtClean="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AB9363D-CF9C-4627-B734-CA5B83EBF703}" type="slidenum">
              <a:rPr lang="en-US" altLang="en-US" sz="1200" smtClean="0">
                <a:solidFill>
                  <a:schemeClr val="tx1"/>
                </a:solidFill>
              </a:rPr>
              <a:pPr eaLnBrk="1" hangingPunct="1">
                <a:lnSpc>
                  <a:spcPct val="100000"/>
                </a:lnSpc>
                <a:spcBef>
                  <a:spcPct val="0"/>
                </a:spcBef>
                <a:buFontTx/>
                <a:buNone/>
              </a:pPr>
              <a:t>26</a:t>
            </a:fld>
            <a:endParaRPr lang="en-US" altLang="en-US" sz="1200" smtClean="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C3A5C91-1180-4736-ACB0-F12689764A55}" type="slidenum">
              <a:rPr lang="en-US" altLang="en-US" sz="1200" smtClean="0">
                <a:solidFill>
                  <a:schemeClr val="tx1"/>
                </a:solidFill>
              </a:rPr>
              <a:pPr eaLnBrk="1" hangingPunct="1">
                <a:lnSpc>
                  <a:spcPct val="100000"/>
                </a:lnSpc>
                <a:spcBef>
                  <a:spcPct val="0"/>
                </a:spcBef>
                <a:buFontTx/>
                <a:buNone/>
              </a:pPr>
              <a:t>27</a:t>
            </a:fld>
            <a:endParaRPr lang="en-US" altLang="en-US" sz="1200" smtClean="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42D5140E-4E8C-426E-9239-B9EABE427379}" type="slidenum">
              <a:rPr lang="en-US" altLang="en-US" sz="1200" smtClean="0">
                <a:solidFill>
                  <a:schemeClr val="tx1"/>
                </a:solidFill>
              </a:rPr>
              <a:pPr eaLnBrk="1" hangingPunct="1">
                <a:lnSpc>
                  <a:spcPct val="100000"/>
                </a:lnSpc>
                <a:spcBef>
                  <a:spcPct val="0"/>
                </a:spcBef>
                <a:buFontTx/>
                <a:buNone/>
              </a:pPr>
              <a:t>28</a:t>
            </a:fld>
            <a:endParaRPr lang="en-US" altLang="en-US" sz="1200" smtClean="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6CDC0EA9-069F-4169-B38B-1D452ABA6FFB}" type="slidenum">
              <a:rPr lang="en-US" altLang="en-US" sz="1200" smtClean="0">
                <a:solidFill>
                  <a:schemeClr val="tx1"/>
                </a:solidFill>
              </a:rPr>
              <a:pPr eaLnBrk="1" hangingPunct="1">
                <a:lnSpc>
                  <a:spcPct val="100000"/>
                </a:lnSpc>
                <a:spcBef>
                  <a:spcPct val="0"/>
                </a:spcBef>
                <a:buFontTx/>
                <a:buNone/>
              </a:pPr>
              <a:t>29</a:t>
            </a:fld>
            <a:endParaRPr lang="en-US" altLang="en-US" sz="1200" smtClean="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C5C2FC4D-716A-408C-B2A0-6403B1EBD7EF}" type="slidenum">
              <a:rPr lang="en-US" altLang="en-US" sz="1200" smtClean="0">
                <a:solidFill>
                  <a:schemeClr val="tx1"/>
                </a:solidFill>
              </a:rPr>
              <a:pPr eaLnBrk="1" hangingPunct="1">
                <a:lnSpc>
                  <a:spcPct val="100000"/>
                </a:lnSpc>
                <a:spcBef>
                  <a:spcPct val="0"/>
                </a:spcBef>
                <a:buFontTx/>
                <a:buNone/>
              </a:pPr>
              <a:t>3</a:t>
            </a:fld>
            <a:endParaRPr lang="en-US" altLang="en-US" sz="1200" smtClean="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E6E4F4E6-A178-4B37-A361-E7C158547BB8}" type="slidenum">
              <a:rPr lang="en-US" altLang="en-US" sz="1200" smtClean="0">
                <a:solidFill>
                  <a:schemeClr val="tx1"/>
                </a:solidFill>
              </a:rPr>
              <a:pPr eaLnBrk="1" hangingPunct="1">
                <a:lnSpc>
                  <a:spcPct val="100000"/>
                </a:lnSpc>
                <a:spcBef>
                  <a:spcPct val="0"/>
                </a:spcBef>
                <a:buFontTx/>
                <a:buNone/>
              </a:pPr>
              <a:t>30</a:t>
            </a:fld>
            <a:endParaRPr lang="en-US" altLang="en-US" sz="1200" smtClean="0">
              <a:solidFill>
                <a:schemeClr val="tx1"/>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B669AB4A-286B-47BF-9344-A0F2F5F155AB}" type="slidenum">
              <a:rPr lang="en-US" altLang="en-US" sz="1200" smtClean="0">
                <a:solidFill>
                  <a:schemeClr val="tx1"/>
                </a:solidFill>
              </a:rPr>
              <a:pPr eaLnBrk="1" hangingPunct="1">
                <a:lnSpc>
                  <a:spcPct val="100000"/>
                </a:lnSpc>
                <a:spcBef>
                  <a:spcPct val="0"/>
                </a:spcBef>
                <a:buFontTx/>
                <a:buNone/>
              </a:pPr>
              <a:t>31</a:t>
            </a:fld>
            <a:endParaRPr lang="en-US" altLang="en-US" sz="1200" smtClean="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28308AF-19D0-471B-BDDE-35223C58DFCA}" type="slidenum">
              <a:rPr lang="en-US" altLang="en-US" sz="1200" smtClean="0">
                <a:solidFill>
                  <a:schemeClr val="tx1"/>
                </a:solidFill>
              </a:rPr>
              <a:pPr eaLnBrk="1" hangingPunct="1">
                <a:lnSpc>
                  <a:spcPct val="100000"/>
                </a:lnSpc>
                <a:spcBef>
                  <a:spcPct val="0"/>
                </a:spcBef>
                <a:buFontTx/>
                <a:buNone/>
              </a:pPr>
              <a:t>32</a:t>
            </a:fld>
            <a:endParaRPr lang="en-US" altLang="en-US" sz="1200" smtClean="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D8637E32-D7E3-4CDE-90F1-89ACFED4F33A}" type="slidenum">
              <a:rPr lang="en-US" altLang="en-US" sz="1200" smtClean="0">
                <a:solidFill>
                  <a:schemeClr val="tx1"/>
                </a:solidFill>
              </a:rPr>
              <a:pPr eaLnBrk="1" hangingPunct="1">
                <a:lnSpc>
                  <a:spcPct val="100000"/>
                </a:lnSpc>
                <a:spcBef>
                  <a:spcPct val="0"/>
                </a:spcBef>
                <a:buFontTx/>
                <a:buNone/>
              </a:pPr>
              <a:t>33</a:t>
            </a:fld>
            <a:endParaRPr lang="en-US" altLang="en-US" sz="1200" smtClean="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9112EB5-F6A6-4A71-9093-CCE141A39144}" type="slidenum">
              <a:rPr lang="en-US" altLang="en-US" sz="1200" smtClean="0">
                <a:solidFill>
                  <a:schemeClr val="tx1"/>
                </a:solidFill>
              </a:rPr>
              <a:pPr eaLnBrk="1" hangingPunct="1">
                <a:lnSpc>
                  <a:spcPct val="100000"/>
                </a:lnSpc>
                <a:spcBef>
                  <a:spcPct val="0"/>
                </a:spcBef>
                <a:buFontTx/>
                <a:buNone/>
              </a:pPr>
              <a:t>34</a:t>
            </a:fld>
            <a:endParaRPr lang="en-US" altLang="en-US" sz="1200" smtClean="0">
              <a:solidFill>
                <a:schemeClr val="tx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F19549C-FED1-4456-9918-C7416676A998}" type="slidenum">
              <a:rPr lang="en-US" altLang="en-US" sz="1200" smtClean="0">
                <a:solidFill>
                  <a:schemeClr val="tx1"/>
                </a:solidFill>
              </a:rPr>
              <a:pPr eaLnBrk="1" hangingPunct="1">
                <a:lnSpc>
                  <a:spcPct val="100000"/>
                </a:lnSpc>
                <a:spcBef>
                  <a:spcPct val="0"/>
                </a:spcBef>
                <a:buFontTx/>
                <a:buNone/>
              </a:pPr>
              <a:t>35</a:t>
            </a:fld>
            <a:endParaRPr lang="en-US" altLang="en-US" sz="1200" smtClean="0">
              <a:solidFill>
                <a:schemeClr val="tx1"/>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368D955-8EC2-4DF6-93D8-9D1E644E5CB3}" type="slidenum">
              <a:rPr lang="en-US" altLang="en-US" sz="1200" smtClean="0">
                <a:solidFill>
                  <a:schemeClr val="tx1"/>
                </a:solidFill>
              </a:rPr>
              <a:pPr eaLnBrk="1" hangingPunct="1">
                <a:lnSpc>
                  <a:spcPct val="100000"/>
                </a:lnSpc>
                <a:spcBef>
                  <a:spcPct val="0"/>
                </a:spcBef>
                <a:buFontTx/>
                <a:buNone/>
              </a:pPr>
              <a:t>36</a:t>
            </a:fld>
            <a:endParaRPr lang="en-US" altLang="en-US" sz="1200" smtClean="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2FC9693-FB07-41E7-A367-FEA4D294C8AC}" type="slidenum">
              <a:rPr lang="en-US" altLang="en-US" sz="1200" smtClean="0">
                <a:solidFill>
                  <a:schemeClr val="tx1"/>
                </a:solidFill>
              </a:rPr>
              <a:pPr eaLnBrk="1" hangingPunct="1">
                <a:lnSpc>
                  <a:spcPct val="100000"/>
                </a:lnSpc>
                <a:spcBef>
                  <a:spcPct val="0"/>
                </a:spcBef>
                <a:buFontTx/>
                <a:buNone/>
              </a:pPr>
              <a:t>37</a:t>
            </a:fld>
            <a:endParaRPr lang="en-US" altLang="en-US" sz="1200" smtClean="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03C0A2E7-EBF7-4869-8F1E-BB4D8FA13671}" type="slidenum">
              <a:rPr lang="en-US" altLang="en-US" sz="1200" smtClean="0">
                <a:solidFill>
                  <a:schemeClr val="tx1"/>
                </a:solidFill>
              </a:rPr>
              <a:pPr eaLnBrk="1" hangingPunct="1">
                <a:lnSpc>
                  <a:spcPct val="100000"/>
                </a:lnSpc>
                <a:spcBef>
                  <a:spcPct val="0"/>
                </a:spcBef>
                <a:buFontTx/>
                <a:buNone/>
              </a:pPr>
              <a:t>38</a:t>
            </a:fld>
            <a:endParaRPr lang="en-US" altLang="en-US" sz="1200" smtClean="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358E46D-ED15-4618-AF92-CBE49DF94369}" type="slidenum">
              <a:rPr lang="en-US" altLang="en-US" sz="1200" smtClean="0">
                <a:solidFill>
                  <a:schemeClr val="tx1"/>
                </a:solidFill>
              </a:rPr>
              <a:pPr eaLnBrk="1" hangingPunct="1">
                <a:lnSpc>
                  <a:spcPct val="100000"/>
                </a:lnSpc>
                <a:spcBef>
                  <a:spcPct val="0"/>
                </a:spcBef>
                <a:buFontTx/>
                <a:buNone/>
              </a:pPr>
              <a:t>39</a:t>
            </a:fld>
            <a:endParaRPr lang="en-US" altLang="en-US" sz="1200" smtClean="0">
              <a:solidFill>
                <a:schemeClr val="tx1"/>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704E2FE8-3F2F-4AD2-8FF3-49AB19424A8D}" type="slidenum">
              <a:rPr lang="en-US" altLang="en-US" sz="1200" smtClean="0">
                <a:solidFill>
                  <a:schemeClr val="tx1"/>
                </a:solidFill>
              </a:rPr>
              <a:pPr eaLnBrk="1" hangingPunct="1">
                <a:lnSpc>
                  <a:spcPct val="100000"/>
                </a:lnSpc>
                <a:spcBef>
                  <a:spcPct val="0"/>
                </a:spcBef>
                <a:buFontTx/>
                <a:buNone/>
              </a:pPr>
              <a:t>4</a:t>
            </a:fld>
            <a:endParaRPr lang="en-US" altLang="en-US" sz="1200" smtClean="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78E14CC-DB23-40E4-BCB3-AF1584C8E26F}" type="slidenum">
              <a:rPr lang="en-US" altLang="en-US" sz="1200" smtClean="0">
                <a:solidFill>
                  <a:schemeClr val="tx1"/>
                </a:solidFill>
              </a:rPr>
              <a:pPr eaLnBrk="1" hangingPunct="1">
                <a:lnSpc>
                  <a:spcPct val="100000"/>
                </a:lnSpc>
                <a:spcBef>
                  <a:spcPct val="0"/>
                </a:spcBef>
                <a:buFontTx/>
                <a:buNone/>
              </a:pPr>
              <a:t>40</a:t>
            </a:fld>
            <a:endParaRPr lang="en-US" altLang="en-US" sz="1200" smtClean="0">
              <a:solidFill>
                <a:schemeClr val="tx1"/>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5BD4F934-23D6-4BCE-9208-F6D2687178AC}" type="slidenum">
              <a:rPr lang="en-US" altLang="en-US" sz="1200" smtClean="0">
                <a:solidFill>
                  <a:schemeClr val="tx1"/>
                </a:solidFill>
              </a:rPr>
              <a:pPr eaLnBrk="1" hangingPunct="1">
                <a:lnSpc>
                  <a:spcPct val="100000"/>
                </a:lnSpc>
                <a:spcBef>
                  <a:spcPct val="0"/>
                </a:spcBef>
                <a:buFontTx/>
                <a:buNone/>
              </a:pPr>
              <a:t>41</a:t>
            </a:fld>
            <a:endParaRPr lang="en-US" altLang="en-US" sz="1200" smtClean="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176156E8-0236-4645-B377-6082577D9A68}" type="slidenum">
              <a:rPr lang="en-US" altLang="en-US" sz="1200" smtClean="0">
                <a:solidFill>
                  <a:schemeClr val="tx1"/>
                </a:solidFill>
              </a:rPr>
              <a:pPr eaLnBrk="1" hangingPunct="1">
                <a:lnSpc>
                  <a:spcPct val="100000"/>
                </a:lnSpc>
                <a:spcBef>
                  <a:spcPct val="0"/>
                </a:spcBef>
                <a:buFontTx/>
                <a:buNone/>
              </a:pPr>
              <a:t>42</a:t>
            </a:fld>
            <a:endParaRPr lang="en-US" altLang="en-US" sz="1200" smtClean="0">
              <a:solidFill>
                <a:schemeClr val="tx1"/>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5F63F79-C52B-45D2-A172-E4A437EB7867}" type="slidenum">
              <a:rPr lang="en-US" altLang="en-US" sz="1200" smtClean="0">
                <a:solidFill>
                  <a:schemeClr val="tx1"/>
                </a:solidFill>
              </a:rPr>
              <a:pPr eaLnBrk="1" hangingPunct="1">
                <a:lnSpc>
                  <a:spcPct val="100000"/>
                </a:lnSpc>
                <a:spcBef>
                  <a:spcPct val="0"/>
                </a:spcBef>
                <a:buFontTx/>
                <a:buNone/>
              </a:pPr>
              <a:t>43</a:t>
            </a:fld>
            <a:endParaRPr lang="en-US" altLang="en-US" sz="1200" smtClean="0">
              <a:solidFill>
                <a:schemeClr val="tx1"/>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C28A2CFE-3F83-4B50-BCD0-5626C9BD7B1C}" type="slidenum">
              <a:rPr lang="en-US" altLang="en-US" sz="1200" smtClean="0">
                <a:solidFill>
                  <a:schemeClr val="tx1"/>
                </a:solidFill>
              </a:rPr>
              <a:pPr eaLnBrk="1" hangingPunct="1">
                <a:lnSpc>
                  <a:spcPct val="100000"/>
                </a:lnSpc>
                <a:spcBef>
                  <a:spcPct val="0"/>
                </a:spcBef>
                <a:buFontTx/>
                <a:buNone/>
              </a:pPr>
              <a:t>44</a:t>
            </a:fld>
            <a:endParaRPr lang="en-US" altLang="en-US" sz="1200" smtClean="0">
              <a:solidFill>
                <a:schemeClr val="tx1"/>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B083A68-FB30-4C59-8ED6-3BA5AFB1B4A5}" type="slidenum">
              <a:rPr lang="en-US" altLang="en-US" sz="1200" smtClean="0">
                <a:solidFill>
                  <a:schemeClr val="tx1"/>
                </a:solidFill>
              </a:rPr>
              <a:pPr eaLnBrk="1" hangingPunct="1">
                <a:lnSpc>
                  <a:spcPct val="100000"/>
                </a:lnSpc>
                <a:spcBef>
                  <a:spcPct val="0"/>
                </a:spcBef>
                <a:buFontTx/>
                <a:buNone/>
              </a:pPr>
              <a:t>45</a:t>
            </a:fld>
            <a:endParaRPr lang="en-US" altLang="en-US" sz="1200" smtClean="0">
              <a:solidFill>
                <a:schemeClr val="tx1"/>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27A400C-7F1C-4E8D-A0B0-729CABE60208}" type="slidenum">
              <a:rPr lang="en-US" altLang="en-US" sz="1200" smtClean="0">
                <a:solidFill>
                  <a:schemeClr val="tx1"/>
                </a:solidFill>
              </a:rPr>
              <a:pPr eaLnBrk="1" hangingPunct="1">
                <a:lnSpc>
                  <a:spcPct val="100000"/>
                </a:lnSpc>
                <a:spcBef>
                  <a:spcPct val="0"/>
                </a:spcBef>
                <a:buFontTx/>
                <a:buNone/>
              </a:pPr>
              <a:t>46</a:t>
            </a:fld>
            <a:endParaRPr lang="en-US" altLang="en-US" sz="1200" smtClean="0">
              <a:solidFill>
                <a:schemeClr val="tx1"/>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70781F8-4B50-45BF-94CC-B55B0A9F1B45}" type="slidenum">
              <a:rPr lang="en-US" altLang="en-US" sz="1200" smtClean="0">
                <a:solidFill>
                  <a:schemeClr val="tx1"/>
                </a:solidFill>
              </a:rPr>
              <a:pPr eaLnBrk="1" hangingPunct="1">
                <a:lnSpc>
                  <a:spcPct val="100000"/>
                </a:lnSpc>
                <a:spcBef>
                  <a:spcPct val="0"/>
                </a:spcBef>
                <a:buFontTx/>
                <a:buNone/>
              </a:pPr>
              <a:t>47</a:t>
            </a:fld>
            <a:endParaRPr lang="en-US" altLang="en-US" sz="120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666837DB-D516-4241-9C9C-039418304313}" type="slidenum">
              <a:rPr lang="en-US" altLang="en-US" sz="1200" smtClean="0">
                <a:solidFill>
                  <a:schemeClr val="tx1"/>
                </a:solidFill>
              </a:rPr>
              <a:pPr eaLnBrk="1" hangingPunct="1">
                <a:lnSpc>
                  <a:spcPct val="100000"/>
                </a:lnSpc>
                <a:spcBef>
                  <a:spcPct val="0"/>
                </a:spcBef>
                <a:buFontTx/>
                <a:buNone/>
              </a:pPr>
              <a:t>48</a:t>
            </a:fld>
            <a:endParaRPr lang="en-US" altLang="en-US" sz="1200" smtClean="0">
              <a:solidFill>
                <a:schemeClr val="tx1"/>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664B8B65-FDFC-492B-96A7-4D82739EFCB5}" type="slidenum">
              <a:rPr lang="en-US" altLang="en-US" sz="1200" smtClean="0">
                <a:solidFill>
                  <a:schemeClr val="tx1"/>
                </a:solidFill>
              </a:rPr>
              <a:pPr eaLnBrk="1" hangingPunct="1">
                <a:lnSpc>
                  <a:spcPct val="100000"/>
                </a:lnSpc>
                <a:spcBef>
                  <a:spcPct val="0"/>
                </a:spcBef>
                <a:buFontTx/>
                <a:buNone/>
              </a:pPr>
              <a:t>49</a:t>
            </a:fld>
            <a:endParaRPr lang="en-US" altLang="en-US" sz="1200" smtClean="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2E09DA0-3871-4942-89ED-BC42F20E9BBD}" type="slidenum">
              <a:rPr lang="en-US" altLang="en-US" sz="1200" smtClean="0">
                <a:solidFill>
                  <a:schemeClr val="tx1"/>
                </a:solidFill>
              </a:rPr>
              <a:pPr eaLnBrk="1" hangingPunct="1">
                <a:lnSpc>
                  <a:spcPct val="100000"/>
                </a:lnSpc>
                <a:spcBef>
                  <a:spcPct val="0"/>
                </a:spcBef>
                <a:buFontTx/>
                <a:buNone/>
              </a:pPr>
              <a:t>5</a:t>
            </a:fld>
            <a:endParaRPr lang="en-US" altLang="en-US" sz="1200" smtClean="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70781F8-4B50-45BF-94CC-B55B0A9F1B45}" type="slidenum">
              <a:rPr lang="en-US" altLang="en-US" sz="1200" smtClean="0">
                <a:solidFill>
                  <a:schemeClr val="tx1"/>
                </a:solidFill>
              </a:rPr>
              <a:pPr eaLnBrk="1" hangingPunct="1">
                <a:lnSpc>
                  <a:spcPct val="100000"/>
                </a:lnSpc>
                <a:spcBef>
                  <a:spcPct val="0"/>
                </a:spcBef>
                <a:buFontTx/>
                <a:buNone/>
              </a:pPr>
              <a:t>50</a:t>
            </a:fld>
            <a:endParaRPr lang="en-US" altLang="en-US" sz="120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70781F8-4B50-45BF-94CC-B55B0A9F1B45}" type="slidenum">
              <a:rPr lang="en-US" altLang="en-US" sz="1200" smtClean="0">
                <a:solidFill>
                  <a:schemeClr val="tx1"/>
                </a:solidFill>
              </a:rPr>
              <a:pPr eaLnBrk="1" hangingPunct="1">
                <a:lnSpc>
                  <a:spcPct val="100000"/>
                </a:lnSpc>
                <a:spcBef>
                  <a:spcPct val="0"/>
                </a:spcBef>
                <a:buFontTx/>
                <a:buNone/>
              </a:pPr>
              <a:t>51</a:t>
            </a:fld>
            <a:endParaRPr lang="en-US" altLang="en-US" sz="120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9E998D9-1854-4FF3-86BF-AF7A6CAE6EC9}" type="slidenum">
              <a:rPr lang="en-US" altLang="en-US" sz="1200" smtClean="0">
                <a:solidFill>
                  <a:schemeClr val="tx1"/>
                </a:solidFill>
              </a:rPr>
              <a:pPr eaLnBrk="1" hangingPunct="1">
                <a:lnSpc>
                  <a:spcPct val="100000"/>
                </a:lnSpc>
                <a:spcBef>
                  <a:spcPct val="0"/>
                </a:spcBef>
                <a:buFontTx/>
                <a:buNone/>
              </a:pPr>
              <a:t>52</a:t>
            </a:fld>
            <a:endParaRPr lang="en-US" altLang="en-US" sz="1200" smtClean="0">
              <a:solidFill>
                <a:schemeClr val="tx1"/>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AC1B0A4-283F-4C79-841C-47BE785739BA}" type="slidenum">
              <a:rPr lang="en-US" altLang="en-US" sz="1200" smtClean="0">
                <a:solidFill>
                  <a:schemeClr val="tx1"/>
                </a:solidFill>
              </a:rPr>
              <a:pPr eaLnBrk="1" hangingPunct="1">
                <a:lnSpc>
                  <a:spcPct val="100000"/>
                </a:lnSpc>
                <a:spcBef>
                  <a:spcPct val="0"/>
                </a:spcBef>
                <a:buFontTx/>
                <a:buNone/>
              </a:pPr>
              <a:t>53</a:t>
            </a:fld>
            <a:endParaRPr lang="en-US" altLang="en-US" sz="1200" smtClean="0">
              <a:solidFill>
                <a:schemeClr val="tx1"/>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751142D-6460-4CD3-91F7-B8E896F587DF}" type="slidenum">
              <a:rPr lang="en-US" altLang="en-US" sz="1200" smtClean="0">
                <a:solidFill>
                  <a:schemeClr val="tx1"/>
                </a:solidFill>
              </a:rPr>
              <a:pPr eaLnBrk="1" hangingPunct="1">
                <a:lnSpc>
                  <a:spcPct val="100000"/>
                </a:lnSpc>
                <a:spcBef>
                  <a:spcPct val="0"/>
                </a:spcBef>
                <a:buFontTx/>
                <a:buNone/>
              </a:pPr>
              <a:t>54</a:t>
            </a:fld>
            <a:endParaRPr lang="en-US" altLang="en-US" sz="1200" smtClean="0">
              <a:solidFill>
                <a:schemeClr val="tx1"/>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0BE7C12B-ADF2-418E-AD00-9D269820B4C5}" type="slidenum">
              <a:rPr lang="en-US" altLang="en-US" sz="1200" smtClean="0">
                <a:solidFill>
                  <a:schemeClr val="tx1"/>
                </a:solidFill>
              </a:rPr>
              <a:pPr eaLnBrk="1" hangingPunct="1">
                <a:lnSpc>
                  <a:spcPct val="100000"/>
                </a:lnSpc>
                <a:spcBef>
                  <a:spcPct val="0"/>
                </a:spcBef>
                <a:buFontTx/>
                <a:buNone/>
              </a:pPr>
              <a:t>55</a:t>
            </a:fld>
            <a:endParaRPr lang="en-US" altLang="en-US" sz="1200" smtClean="0">
              <a:solidFill>
                <a:schemeClr val="tx1"/>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7B680FB1-8545-4479-98C5-94A502378A2D}" type="slidenum">
              <a:rPr lang="en-US" altLang="en-US" sz="1200" smtClean="0">
                <a:solidFill>
                  <a:schemeClr val="tx1"/>
                </a:solidFill>
              </a:rPr>
              <a:pPr eaLnBrk="1" hangingPunct="1">
                <a:lnSpc>
                  <a:spcPct val="100000"/>
                </a:lnSpc>
                <a:spcBef>
                  <a:spcPct val="0"/>
                </a:spcBef>
                <a:buFontTx/>
                <a:buNone/>
              </a:pPr>
              <a:t>56</a:t>
            </a:fld>
            <a:endParaRPr lang="en-US" altLang="en-US" sz="1200" smtClean="0">
              <a:solidFill>
                <a:schemeClr val="tx1"/>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8D87570-6243-419C-ABFE-6FEF023A7345}" type="slidenum">
              <a:rPr lang="en-US" altLang="en-US" sz="1200" smtClean="0">
                <a:solidFill>
                  <a:schemeClr val="tx1"/>
                </a:solidFill>
              </a:rPr>
              <a:pPr eaLnBrk="1" hangingPunct="1">
                <a:lnSpc>
                  <a:spcPct val="100000"/>
                </a:lnSpc>
                <a:spcBef>
                  <a:spcPct val="0"/>
                </a:spcBef>
                <a:buFontTx/>
                <a:buNone/>
              </a:pPr>
              <a:t>57</a:t>
            </a:fld>
            <a:endParaRPr lang="en-US" altLang="en-US" sz="1200" smtClean="0">
              <a:solidFill>
                <a:schemeClr val="tx1"/>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78889C96-2EE8-455F-A8D4-1DC6DD3484E7}" type="slidenum">
              <a:rPr lang="en-US" altLang="en-US" sz="1200" smtClean="0">
                <a:solidFill>
                  <a:schemeClr val="tx1"/>
                </a:solidFill>
              </a:rPr>
              <a:pPr eaLnBrk="1" hangingPunct="1">
                <a:lnSpc>
                  <a:spcPct val="100000"/>
                </a:lnSpc>
                <a:spcBef>
                  <a:spcPct val="0"/>
                </a:spcBef>
                <a:buFontTx/>
                <a:buNone/>
              </a:pPr>
              <a:t>58</a:t>
            </a:fld>
            <a:endParaRPr lang="en-US" altLang="en-US" sz="1200" smtClean="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C2536CB1-9068-4B07-95D4-A152CF4ECDCD}" type="slidenum">
              <a:rPr lang="en-US" altLang="en-US" sz="1200" smtClean="0">
                <a:solidFill>
                  <a:schemeClr val="tx1"/>
                </a:solidFill>
              </a:rPr>
              <a:pPr eaLnBrk="1" hangingPunct="1">
                <a:lnSpc>
                  <a:spcPct val="100000"/>
                </a:lnSpc>
                <a:spcBef>
                  <a:spcPct val="0"/>
                </a:spcBef>
                <a:buFontTx/>
                <a:buNone/>
              </a:pPr>
              <a:t>59</a:t>
            </a:fld>
            <a:endParaRPr lang="en-US" altLang="en-US" sz="1200" smtClean="0">
              <a:solidFill>
                <a:schemeClr val="tx1"/>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C669843A-8C39-4097-9C0C-6B0B05031997}" type="slidenum">
              <a:rPr lang="en-US" altLang="en-US" sz="1200" smtClean="0">
                <a:solidFill>
                  <a:schemeClr val="tx1"/>
                </a:solidFill>
              </a:rPr>
              <a:pPr eaLnBrk="1" hangingPunct="1">
                <a:lnSpc>
                  <a:spcPct val="100000"/>
                </a:lnSpc>
                <a:spcBef>
                  <a:spcPct val="0"/>
                </a:spcBef>
                <a:buFontTx/>
                <a:buNone/>
              </a:pPr>
              <a:t>6</a:t>
            </a:fld>
            <a:endParaRPr lang="en-US" altLang="en-US" sz="1200" smtClean="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1429AC00-757B-4EEA-AB31-F73A0A2EC15A}" type="slidenum">
              <a:rPr lang="en-US" altLang="en-US" sz="1200" smtClean="0">
                <a:solidFill>
                  <a:schemeClr val="tx1"/>
                </a:solidFill>
              </a:rPr>
              <a:pPr eaLnBrk="1" hangingPunct="1">
                <a:lnSpc>
                  <a:spcPct val="100000"/>
                </a:lnSpc>
                <a:spcBef>
                  <a:spcPct val="0"/>
                </a:spcBef>
                <a:buFontTx/>
                <a:buNone/>
              </a:pPr>
              <a:t>60</a:t>
            </a:fld>
            <a:endParaRPr lang="en-US" altLang="en-US" sz="1200" smtClean="0">
              <a:solidFill>
                <a:schemeClr val="tx1"/>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0FEE872E-E25A-4500-AB11-4E2C6DE805B9}" type="slidenum">
              <a:rPr lang="en-US" altLang="en-US" sz="1200" smtClean="0">
                <a:solidFill>
                  <a:schemeClr val="tx1"/>
                </a:solidFill>
              </a:rPr>
              <a:pPr eaLnBrk="1" hangingPunct="1">
                <a:lnSpc>
                  <a:spcPct val="100000"/>
                </a:lnSpc>
                <a:spcBef>
                  <a:spcPct val="0"/>
                </a:spcBef>
                <a:buFontTx/>
                <a:buNone/>
              </a:pPr>
              <a:t>61</a:t>
            </a:fld>
            <a:endParaRPr lang="en-US" altLang="en-US" sz="1200" smtClean="0">
              <a:solidFill>
                <a:schemeClr val="tx1"/>
              </a:solidFill>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FA9ED95-C743-43FD-BE6E-B2F145C6DF38}" type="slidenum">
              <a:rPr lang="en-US" altLang="en-US" sz="1200" smtClean="0">
                <a:solidFill>
                  <a:schemeClr val="tx1"/>
                </a:solidFill>
              </a:rPr>
              <a:pPr eaLnBrk="1" hangingPunct="1">
                <a:lnSpc>
                  <a:spcPct val="100000"/>
                </a:lnSpc>
                <a:spcBef>
                  <a:spcPct val="0"/>
                </a:spcBef>
                <a:buFontTx/>
                <a:buNone/>
              </a:pPr>
              <a:t>62</a:t>
            </a:fld>
            <a:endParaRPr lang="en-US" altLang="en-US" sz="1200" smtClean="0">
              <a:solidFill>
                <a:schemeClr val="tx1"/>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59BC9EA0-6300-4953-A1C2-886595BE2422}" type="slidenum">
              <a:rPr lang="en-US" altLang="en-US" sz="1200" smtClean="0">
                <a:solidFill>
                  <a:schemeClr val="tx1"/>
                </a:solidFill>
              </a:rPr>
              <a:pPr eaLnBrk="1" hangingPunct="1">
                <a:lnSpc>
                  <a:spcPct val="100000"/>
                </a:lnSpc>
                <a:spcBef>
                  <a:spcPct val="0"/>
                </a:spcBef>
                <a:buFontTx/>
                <a:buNone/>
              </a:pPr>
              <a:t>63</a:t>
            </a:fld>
            <a:endParaRPr lang="en-US" altLang="en-US" sz="1200" smtClean="0">
              <a:solidFill>
                <a:schemeClr val="tx1"/>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A7FA759-51F4-459E-B8F5-2BA1FC7D0E77}" type="slidenum">
              <a:rPr lang="en-US" altLang="en-US" sz="1200" smtClean="0">
                <a:solidFill>
                  <a:schemeClr val="tx1"/>
                </a:solidFill>
              </a:rPr>
              <a:pPr eaLnBrk="1" hangingPunct="1">
                <a:lnSpc>
                  <a:spcPct val="100000"/>
                </a:lnSpc>
                <a:spcBef>
                  <a:spcPct val="0"/>
                </a:spcBef>
                <a:buFontTx/>
                <a:buNone/>
              </a:pPr>
              <a:t>64</a:t>
            </a:fld>
            <a:endParaRPr lang="en-US" altLang="en-US" sz="1200" smtClean="0">
              <a:solidFill>
                <a:schemeClr val="tx1"/>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998BBD0E-E908-4640-A7D0-5A2CCD68A82C}" type="slidenum">
              <a:rPr lang="en-US" altLang="en-US" sz="1200" smtClean="0">
                <a:solidFill>
                  <a:schemeClr val="tx1"/>
                </a:solidFill>
              </a:rPr>
              <a:pPr eaLnBrk="1" hangingPunct="1">
                <a:lnSpc>
                  <a:spcPct val="100000"/>
                </a:lnSpc>
                <a:spcBef>
                  <a:spcPct val="0"/>
                </a:spcBef>
                <a:buFontTx/>
                <a:buNone/>
              </a:pPr>
              <a:t>65</a:t>
            </a:fld>
            <a:endParaRPr lang="en-US" altLang="en-US" sz="1200" smtClean="0">
              <a:solidFill>
                <a:schemeClr val="tx1"/>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49D41BE2-3BC5-404F-85E8-52CBD5F8A13A}" type="slidenum">
              <a:rPr lang="en-US" altLang="en-US" sz="1200" smtClean="0">
                <a:solidFill>
                  <a:schemeClr val="tx1"/>
                </a:solidFill>
              </a:rPr>
              <a:pPr eaLnBrk="1" hangingPunct="1">
                <a:lnSpc>
                  <a:spcPct val="100000"/>
                </a:lnSpc>
                <a:spcBef>
                  <a:spcPct val="0"/>
                </a:spcBef>
                <a:buFontTx/>
                <a:buNone/>
              </a:pPr>
              <a:t>66</a:t>
            </a:fld>
            <a:endParaRPr lang="en-US" altLang="en-US" sz="1200" smtClean="0">
              <a:solidFill>
                <a:schemeClr val="tx1"/>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6BDD3CDB-8B0F-4474-B145-B09DE9D63903}" type="slidenum">
              <a:rPr lang="en-US" altLang="en-US" sz="1200" smtClean="0">
                <a:solidFill>
                  <a:schemeClr val="tx1"/>
                </a:solidFill>
              </a:rPr>
              <a:pPr eaLnBrk="1" hangingPunct="1">
                <a:lnSpc>
                  <a:spcPct val="100000"/>
                </a:lnSpc>
                <a:spcBef>
                  <a:spcPct val="0"/>
                </a:spcBef>
                <a:buFontTx/>
                <a:buNone/>
              </a:pPr>
              <a:t>67</a:t>
            </a:fld>
            <a:endParaRPr lang="en-US" altLang="en-US" sz="1200" smtClean="0">
              <a:solidFill>
                <a:schemeClr val="tx1"/>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7ACA3C2F-9F35-4769-A1D6-9126A621B9C5}" type="slidenum">
              <a:rPr lang="en-US" altLang="en-US" sz="1200" smtClean="0">
                <a:solidFill>
                  <a:schemeClr val="tx1"/>
                </a:solidFill>
              </a:rPr>
              <a:pPr eaLnBrk="1" hangingPunct="1">
                <a:lnSpc>
                  <a:spcPct val="100000"/>
                </a:lnSpc>
                <a:spcBef>
                  <a:spcPct val="0"/>
                </a:spcBef>
                <a:buFontTx/>
                <a:buNone/>
              </a:pPr>
              <a:t>68</a:t>
            </a:fld>
            <a:endParaRPr lang="en-US" altLang="en-US" sz="1200" smtClean="0">
              <a:solidFill>
                <a:schemeClr val="tx1"/>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547CA32F-4F53-4BC2-A298-73EF1F718C13}" type="slidenum">
              <a:rPr lang="en-US" altLang="en-US" sz="1200" smtClean="0">
                <a:solidFill>
                  <a:schemeClr val="tx1"/>
                </a:solidFill>
              </a:rPr>
              <a:pPr eaLnBrk="1" hangingPunct="1">
                <a:lnSpc>
                  <a:spcPct val="100000"/>
                </a:lnSpc>
                <a:spcBef>
                  <a:spcPct val="0"/>
                </a:spcBef>
                <a:buFontTx/>
                <a:buNone/>
              </a:pPr>
              <a:t>69</a:t>
            </a:fld>
            <a:endParaRPr lang="en-US" altLang="en-US" sz="1200" smtClean="0">
              <a:solidFill>
                <a:schemeClr val="tx1"/>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F2D9AAEA-E1FC-45C8-9B33-06006EC8CC16}" type="slidenum">
              <a:rPr lang="en-US" altLang="en-US" sz="1200" smtClean="0">
                <a:solidFill>
                  <a:schemeClr val="tx1"/>
                </a:solidFill>
              </a:rPr>
              <a:pPr eaLnBrk="1" hangingPunct="1">
                <a:lnSpc>
                  <a:spcPct val="100000"/>
                </a:lnSpc>
                <a:spcBef>
                  <a:spcPct val="0"/>
                </a:spcBef>
                <a:buFontTx/>
                <a:buNone/>
              </a:pPr>
              <a:t>7</a:t>
            </a:fld>
            <a:endParaRPr lang="en-US" altLang="en-US" sz="1200" smtClean="0">
              <a:solidFill>
                <a:schemeClr val="tx1"/>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0795A01-E840-4281-B295-88C8A27E62E0}" type="slidenum">
              <a:rPr lang="en-US" altLang="en-US" sz="1200" smtClean="0">
                <a:solidFill>
                  <a:schemeClr val="tx1"/>
                </a:solidFill>
              </a:rPr>
              <a:pPr eaLnBrk="1" hangingPunct="1">
                <a:lnSpc>
                  <a:spcPct val="100000"/>
                </a:lnSpc>
                <a:spcBef>
                  <a:spcPct val="0"/>
                </a:spcBef>
                <a:buFontTx/>
                <a:buNone/>
              </a:pPr>
              <a:t>70</a:t>
            </a:fld>
            <a:endParaRPr lang="en-US" altLang="en-US" sz="1200" smtClean="0">
              <a:solidFill>
                <a:schemeClr val="tx1"/>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87B90E1-ADD6-4123-A437-F75A85801093}" type="slidenum">
              <a:rPr lang="en-US" altLang="en-US" sz="1200" smtClean="0">
                <a:solidFill>
                  <a:schemeClr val="tx1"/>
                </a:solidFill>
              </a:rPr>
              <a:pPr eaLnBrk="1" hangingPunct="1">
                <a:lnSpc>
                  <a:spcPct val="100000"/>
                </a:lnSpc>
                <a:spcBef>
                  <a:spcPct val="0"/>
                </a:spcBef>
                <a:buFontTx/>
                <a:buNone/>
              </a:pPr>
              <a:t>71</a:t>
            </a:fld>
            <a:endParaRPr lang="en-US" altLang="en-US" sz="1200" smtClean="0">
              <a:solidFill>
                <a:schemeClr val="tx1"/>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3C5A0ECB-20E3-48C2-B008-E6811483FDE2}" type="slidenum">
              <a:rPr lang="en-US" altLang="en-US" sz="1200" smtClean="0">
                <a:solidFill>
                  <a:schemeClr val="tx1"/>
                </a:solidFill>
              </a:rPr>
              <a:pPr eaLnBrk="1" hangingPunct="1">
                <a:lnSpc>
                  <a:spcPct val="100000"/>
                </a:lnSpc>
                <a:spcBef>
                  <a:spcPct val="0"/>
                </a:spcBef>
                <a:buFontTx/>
                <a:buNone/>
              </a:pPr>
              <a:t>72</a:t>
            </a:fld>
            <a:endParaRPr lang="en-US" altLang="en-US" sz="1200" smtClean="0">
              <a:solidFill>
                <a:schemeClr val="tx1"/>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D1A38B25-5323-49DA-BA79-BFA2AC13DA81}" type="slidenum">
              <a:rPr lang="en-US" altLang="en-US" sz="1200" smtClean="0">
                <a:solidFill>
                  <a:schemeClr val="tx1"/>
                </a:solidFill>
              </a:rPr>
              <a:pPr eaLnBrk="1" hangingPunct="1">
                <a:lnSpc>
                  <a:spcPct val="100000"/>
                </a:lnSpc>
                <a:spcBef>
                  <a:spcPct val="0"/>
                </a:spcBef>
                <a:buFontTx/>
                <a:buNone/>
              </a:pPr>
              <a:t>73</a:t>
            </a:fld>
            <a:endParaRPr lang="en-US" altLang="en-US" sz="1200" smtClean="0">
              <a:solidFill>
                <a:schemeClr val="tx1"/>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5049ADDD-5F84-45EA-A7F4-5CD9565C1A5B}" type="slidenum">
              <a:rPr lang="en-US" altLang="en-US" sz="1200" smtClean="0">
                <a:solidFill>
                  <a:schemeClr val="tx1"/>
                </a:solidFill>
              </a:rPr>
              <a:pPr eaLnBrk="1" hangingPunct="1">
                <a:lnSpc>
                  <a:spcPct val="100000"/>
                </a:lnSpc>
                <a:spcBef>
                  <a:spcPct val="0"/>
                </a:spcBef>
                <a:buFontTx/>
                <a:buNone/>
              </a:pPr>
              <a:t>74</a:t>
            </a:fld>
            <a:endParaRPr lang="en-US" altLang="en-US" sz="120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963E74BC-1C85-4C59-A9B9-FA9FED19758C}" type="slidenum">
              <a:rPr lang="en-US" altLang="en-US" sz="1200" smtClean="0">
                <a:solidFill>
                  <a:schemeClr val="tx1"/>
                </a:solidFill>
              </a:rPr>
              <a:pPr eaLnBrk="1" hangingPunct="1">
                <a:lnSpc>
                  <a:spcPct val="100000"/>
                </a:lnSpc>
                <a:spcBef>
                  <a:spcPct val="0"/>
                </a:spcBef>
                <a:buFontTx/>
                <a:buNone/>
              </a:pPr>
              <a:t>75</a:t>
            </a:fld>
            <a:endParaRPr lang="en-US" altLang="en-US" sz="1200" smtClean="0">
              <a:solidFill>
                <a:schemeClr val="tx1"/>
              </a:solidFill>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4DF52B23-80F5-444C-B6C7-9C6B19F04014}" type="slidenum">
              <a:rPr lang="en-US" altLang="en-US" sz="1200" smtClean="0">
                <a:solidFill>
                  <a:schemeClr val="tx1"/>
                </a:solidFill>
              </a:rPr>
              <a:pPr eaLnBrk="1" hangingPunct="1">
                <a:lnSpc>
                  <a:spcPct val="100000"/>
                </a:lnSpc>
                <a:spcBef>
                  <a:spcPct val="0"/>
                </a:spcBef>
                <a:buFontTx/>
                <a:buNone/>
              </a:pPr>
              <a:t>76</a:t>
            </a:fld>
            <a:endParaRPr lang="en-US" altLang="en-US" sz="1200" smtClean="0">
              <a:solidFill>
                <a:schemeClr val="tx1"/>
              </a:solidFill>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1ABEE39B-17E0-4649-9271-10D308A97AC6}" type="slidenum">
              <a:rPr lang="en-US" altLang="en-US" sz="1200" smtClean="0">
                <a:solidFill>
                  <a:schemeClr val="tx1"/>
                </a:solidFill>
              </a:rPr>
              <a:pPr eaLnBrk="1" hangingPunct="1">
                <a:lnSpc>
                  <a:spcPct val="100000"/>
                </a:lnSpc>
                <a:spcBef>
                  <a:spcPct val="0"/>
                </a:spcBef>
                <a:buFontTx/>
                <a:buNone/>
              </a:pPr>
              <a:t>77</a:t>
            </a:fld>
            <a:endParaRPr lang="en-US" altLang="en-US" sz="1200" smtClean="0">
              <a:solidFill>
                <a:schemeClr val="tx1"/>
              </a:solidFill>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7B7F3634-68FC-4DE3-B1B2-B867424C0EFF}" type="slidenum">
              <a:rPr lang="en-US" altLang="en-US" sz="1200" smtClean="0">
                <a:solidFill>
                  <a:schemeClr val="tx1"/>
                </a:solidFill>
              </a:rPr>
              <a:pPr eaLnBrk="1" hangingPunct="1">
                <a:lnSpc>
                  <a:spcPct val="100000"/>
                </a:lnSpc>
                <a:spcBef>
                  <a:spcPct val="0"/>
                </a:spcBef>
                <a:buFontTx/>
                <a:buNone/>
              </a:pPr>
              <a:t>78</a:t>
            </a:fld>
            <a:endParaRPr lang="en-US" altLang="en-US" sz="1200" smtClean="0">
              <a:solidFill>
                <a:schemeClr val="tx1"/>
              </a:solidFill>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5E724690-23B6-4EFE-ACA5-89BE469492B6}" type="slidenum">
              <a:rPr lang="en-US" altLang="en-US" sz="1200" smtClean="0">
                <a:solidFill>
                  <a:schemeClr val="tx1"/>
                </a:solidFill>
              </a:rPr>
              <a:pPr eaLnBrk="1" hangingPunct="1">
                <a:lnSpc>
                  <a:spcPct val="100000"/>
                </a:lnSpc>
                <a:spcBef>
                  <a:spcPct val="0"/>
                </a:spcBef>
                <a:buFontTx/>
                <a:buNone/>
              </a:pPr>
              <a:t>79</a:t>
            </a:fld>
            <a:endParaRPr lang="en-US" altLang="en-US" sz="1200" smtClean="0">
              <a:solidFill>
                <a:schemeClr val="tx1"/>
              </a:solidFill>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6F5464CC-046C-45EB-971C-D27602A9A16A}" type="slidenum">
              <a:rPr lang="en-US" altLang="en-US" sz="1200" smtClean="0">
                <a:solidFill>
                  <a:schemeClr val="tx1"/>
                </a:solidFill>
              </a:rPr>
              <a:pPr eaLnBrk="1" hangingPunct="1">
                <a:lnSpc>
                  <a:spcPct val="100000"/>
                </a:lnSpc>
                <a:spcBef>
                  <a:spcPct val="0"/>
                </a:spcBef>
                <a:buFontTx/>
                <a:buNone/>
              </a:pPr>
              <a:t>8</a:t>
            </a:fld>
            <a:endParaRPr lang="en-US" altLang="en-US" sz="1200" smtClean="0">
              <a:solidFill>
                <a:schemeClr val="tx1"/>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AD2EB8B-10B1-4781-B0E4-77C2ACFF2567}" type="slidenum">
              <a:rPr lang="en-US" altLang="en-US" sz="1200" smtClean="0">
                <a:solidFill>
                  <a:schemeClr val="tx1"/>
                </a:solidFill>
              </a:rPr>
              <a:pPr eaLnBrk="1" hangingPunct="1">
                <a:lnSpc>
                  <a:spcPct val="100000"/>
                </a:lnSpc>
                <a:spcBef>
                  <a:spcPct val="0"/>
                </a:spcBef>
                <a:buFontTx/>
                <a:buNone/>
              </a:pPr>
              <a:t>80</a:t>
            </a:fld>
            <a:endParaRPr lang="en-US" altLang="en-US" sz="1200" smtClean="0">
              <a:solidFill>
                <a:schemeClr val="tx1"/>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8F4A06E8-3021-4B9A-A0B8-F7A5C61CA0D9}" type="slidenum">
              <a:rPr lang="en-US" altLang="en-US" sz="1200" smtClean="0">
                <a:solidFill>
                  <a:schemeClr val="tx1"/>
                </a:solidFill>
              </a:rPr>
              <a:pPr eaLnBrk="1" hangingPunct="1">
                <a:lnSpc>
                  <a:spcPct val="100000"/>
                </a:lnSpc>
                <a:spcBef>
                  <a:spcPct val="0"/>
                </a:spcBef>
                <a:buFontTx/>
                <a:buNone/>
              </a:pPr>
              <a:t>81</a:t>
            </a:fld>
            <a:endParaRPr lang="en-US" altLang="en-US" sz="1200" smtClean="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11D824A-F4C2-4EF0-A242-E0618DBBD682}" type="slidenum">
              <a:rPr lang="en-US" altLang="en-US" sz="1200" smtClean="0">
                <a:solidFill>
                  <a:schemeClr val="tx1"/>
                </a:solidFill>
              </a:rPr>
              <a:pPr eaLnBrk="1" hangingPunct="1">
                <a:lnSpc>
                  <a:spcPct val="100000"/>
                </a:lnSpc>
                <a:spcBef>
                  <a:spcPct val="0"/>
                </a:spcBef>
                <a:buFontTx/>
                <a:buNone/>
              </a:pPr>
              <a:t>82</a:t>
            </a:fld>
            <a:endParaRPr lang="en-US" altLang="en-US" sz="1200" smtClean="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31DDF5C5-2E12-4DB0-9C77-CB405CCCFC6E}" type="slidenum">
              <a:rPr lang="en-US" altLang="en-US" sz="1200" smtClean="0">
                <a:solidFill>
                  <a:schemeClr val="tx1"/>
                </a:solidFill>
              </a:rPr>
              <a:pPr eaLnBrk="1" hangingPunct="1">
                <a:lnSpc>
                  <a:spcPct val="100000"/>
                </a:lnSpc>
                <a:spcBef>
                  <a:spcPct val="0"/>
                </a:spcBef>
                <a:buFontTx/>
                <a:buNone/>
              </a:pPr>
              <a:t>83</a:t>
            </a:fld>
            <a:endParaRPr lang="en-US" altLang="en-US" sz="1200" smtClean="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A2185FF-5DCB-4E8B-A632-61DB07E7CE04}" type="slidenum">
              <a:rPr lang="en-US" altLang="en-US" sz="1200" smtClean="0">
                <a:solidFill>
                  <a:schemeClr val="tx1"/>
                </a:solidFill>
              </a:rPr>
              <a:pPr eaLnBrk="1" hangingPunct="1">
                <a:lnSpc>
                  <a:spcPct val="100000"/>
                </a:lnSpc>
                <a:spcBef>
                  <a:spcPct val="0"/>
                </a:spcBef>
                <a:buFontTx/>
                <a:buNone/>
              </a:pPr>
              <a:t>84</a:t>
            </a:fld>
            <a:endParaRPr lang="en-US" altLang="en-US" sz="1200" smtClean="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39D2846-4F16-4573-971F-3B71945E717C}" type="slidenum">
              <a:rPr lang="en-US" altLang="en-US" sz="1200" smtClean="0">
                <a:solidFill>
                  <a:schemeClr val="tx1"/>
                </a:solidFill>
              </a:rPr>
              <a:pPr eaLnBrk="1" hangingPunct="1">
                <a:lnSpc>
                  <a:spcPct val="100000"/>
                </a:lnSpc>
                <a:spcBef>
                  <a:spcPct val="0"/>
                </a:spcBef>
                <a:buFontTx/>
                <a:buNone/>
              </a:pPr>
              <a:t>85</a:t>
            </a:fld>
            <a:endParaRPr lang="en-US" altLang="en-US" sz="1200" smtClean="0">
              <a:solidFill>
                <a:schemeClr val="tx1"/>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371176A3-DEBA-42E9-8985-E34A022B91F2}" type="slidenum">
              <a:rPr lang="en-US" altLang="en-US" sz="1200" smtClean="0">
                <a:solidFill>
                  <a:schemeClr val="tx1"/>
                </a:solidFill>
              </a:rPr>
              <a:pPr eaLnBrk="1" hangingPunct="1">
                <a:lnSpc>
                  <a:spcPct val="100000"/>
                </a:lnSpc>
                <a:spcBef>
                  <a:spcPct val="0"/>
                </a:spcBef>
                <a:buFontTx/>
                <a:buNone/>
              </a:pPr>
              <a:t>86</a:t>
            </a:fld>
            <a:endParaRPr lang="en-US" altLang="en-US" sz="1200" smtClean="0">
              <a:solidFill>
                <a:schemeClr val="tx1"/>
              </a:solidFill>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CB06CCEC-97EF-4342-AAC4-9572529365FB}" type="slidenum">
              <a:rPr lang="en-US" altLang="en-US" sz="1200" smtClean="0">
                <a:solidFill>
                  <a:schemeClr val="tx1"/>
                </a:solidFill>
              </a:rPr>
              <a:pPr eaLnBrk="1" hangingPunct="1">
                <a:lnSpc>
                  <a:spcPct val="100000"/>
                </a:lnSpc>
                <a:spcBef>
                  <a:spcPct val="0"/>
                </a:spcBef>
                <a:buFontTx/>
                <a:buNone/>
              </a:pPr>
              <a:t>87</a:t>
            </a:fld>
            <a:endParaRPr lang="en-US" altLang="en-US" sz="1200" smtClean="0">
              <a:solidFill>
                <a:schemeClr val="tx1"/>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4B8836E6-72DD-4CB4-A722-370B50C5F69B}" type="slidenum">
              <a:rPr lang="en-US" altLang="en-US" sz="1200" smtClean="0">
                <a:solidFill>
                  <a:schemeClr val="tx1"/>
                </a:solidFill>
              </a:rPr>
              <a:pPr eaLnBrk="1" hangingPunct="1">
                <a:lnSpc>
                  <a:spcPct val="100000"/>
                </a:lnSpc>
                <a:spcBef>
                  <a:spcPct val="0"/>
                </a:spcBef>
                <a:buFontTx/>
                <a:buNone/>
              </a:pPr>
              <a:t>88</a:t>
            </a:fld>
            <a:endParaRPr lang="en-US" altLang="en-US" sz="1200" smtClean="0">
              <a:solidFill>
                <a:schemeClr val="tx1"/>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A4DAE7C4-CAB9-46B0-9C6B-DF2A6556F4D3}" type="slidenum">
              <a:rPr lang="en-US" altLang="en-US" sz="1200" smtClean="0">
                <a:solidFill>
                  <a:schemeClr val="tx1"/>
                </a:solidFill>
              </a:rPr>
              <a:pPr eaLnBrk="1" hangingPunct="1">
                <a:lnSpc>
                  <a:spcPct val="100000"/>
                </a:lnSpc>
                <a:spcBef>
                  <a:spcPct val="0"/>
                </a:spcBef>
                <a:buFontTx/>
                <a:buNone/>
              </a:pPr>
              <a:t>89</a:t>
            </a:fld>
            <a:endParaRPr lang="en-US" altLang="en-US" sz="1200" smtClean="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fld id="{2E160E8C-0E5E-43FB-9488-CECD28D0071D}" type="slidenum">
              <a:rPr lang="en-US" altLang="en-US" sz="1200" smtClean="0">
                <a:solidFill>
                  <a:schemeClr val="tx1"/>
                </a:solidFill>
              </a:rPr>
              <a:pPr eaLnBrk="1" hangingPunct="1">
                <a:lnSpc>
                  <a:spcPct val="100000"/>
                </a:lnSpc>
                <a:spcBef>
                  <a:spcPct val="0"/>
                </a:spcBef>
                <a:buFontTx/>
                <a:buNone/>
              </a:pPr>
              <a:t>9</a:t>
            </a:fld>
            <a:endParaRPr lang="en-US" altLang="en-US" sz="1200" smtClean="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BRIENpptbackgr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flipH="1">
            <a:off x="5278438" y="6629400"/>
            <a:ext cx="3713162" cy="152400"/>
          </a:xfrm>
          <a:prstGeom prst="rect">
            <a:avLst/>
          </a:prstGeom>
          <a:gradFill rotWithShape="1">
            <a:gsLst>
              <a:gs pos="0">
                <a:srgbClr val="FFFF1F"/>
              </a:gs>
              <a:gs pos="100000">
                <a:srgbClr val="FE91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spcBef>
                <a:spcPct val="0"/>
              </a:spcBef>
              <a:buFontTx/>
              <a:buNone/>
            </a:pPr>
            <a:r>
              <a:rPr lang="en-US" altLang="en-US" sz="1200" b="1">
                <a:solidFill>
                  <a:srgbClr val="800000"/>
                </a:solidFill>
              </a:rPr>
              <a:t>1 - </a:t>
            </a:r>
            <a:fld id="{75A9B48E-B47C-4870-8BE2-1DBD6A476E8B}" type="slidenum">
              <a:rPr lang="en-US" altLang="en-US" sz="1200" b="1">
                <a:solidFill>
                  <a:srgbClr val="800000"/>
                </a:solidFill>
              </a:rPr>
              <a:pPr algn="r" eaLnBrk="1" hangingPunct="1">
                <a:lnSpc>
                  <a:spcPct val="100000"/>
                </a:lnSpc>
                <a:spcBef>
                  <a:spcPct val="0"/>
                </a:spcBef>
                <a:buFontTx/>
                <a:buNone/>
              </a:pPr>
              <a:t>‹#›</a:t>
            </a:fld>
            <a:endParaRPr lang="en-US" altLang="en-US" sz="1200" b="1">
              <a:solidFill>
                <a:srgbClr val="800000"/>
              </a:solidFill>
            </a:endParaRPr>
          </a:p>
        </p:txBody>
      </p:sp>
      <p:sp>
        <p:nvSpPr>
          <p:cNvPr id="6" name="Rectangle 4"/>
          <p:cNvSpPr>
            <a:spLocks noChangeArrowheads="1"/>
          </p:cNvSpPr>
          <p:nvPr/>
        </p:nvSpPr>
        <p:spPr bwMode="auto">
          <a:xfrm flipH="1">
            <a:off x="381000" y="6629400"/>
            <a:ext cx="4924425" cy="152400"/>
          </a:xfrm>
          <a:prstGeom prst="rect">
            <a:avLst/>
          </a:prstGeom>
          <a:gradFill rotWithShape="1">
            <a:gsLst>
              <a:gs pos="0">
                <a:srgbClr val="FE9100"/>
              </a:gs>
              <a:gs pos="50000">
                <a:srgbClr val="990000"/>
              </a:gs>
              <a:gs pos="100000">
                <a:srgbClr val="FE91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r>
              <a:rPr lang="en-US" altLang="en-US" sz="1200" i="1">
                <a:solidFill>
                  <a:schemeClr val="bg1"/>
                </a:solidFill>
                <a:latin typeface="Times New Roman" pitchFamily="18" charset="0"/>
              </a:rPr>
              <a:t>Copyright © 2006, The McGraw-Hill Companies, Inc. All rights reserved.</a:t>
            </a:r>
          </a:p>
        </p:txBody>
      </p:sp>
      <p:sp>
        <p:nvSpPr>
          <p:cNvPr id="21509" name="Rectangle 5"/>
          <p:cNvSpPr>
            <a:spLocks noGrp="1" noChangeArrowheads="1"/>
          </p:cNvSpPr>
          <p:nvPr>
            <p:ph type="subTitle" idx="1"/>
          </p:nvPr>
        </p:nvSpPr>
        <p:spPr>
          <a:xfrm>
            <a:off x="1905000" y="2133600"/>
            <a:ext cx="6400800" cy="3200400"/>
          </a:xfrm>
        </p:spPr>
        <p:txBody>
          <a:bodyPr lIns="1005840" tIns="45720" anchor="ctr"/>
          <a:lstStyle>
            <a:lvl1pPr marL="0" indent="0" algn="ctr">
              <a:buFontTx/>
              <a:buNone/>
              <a:defRPr/>
            </a:lvl1pPr>
          </a:lstStyle>
          <a:p>
            <a:pPr lvl="0"/>
            <a:r>
              <a:rPr lang="en-US" noProof="0" smtClean="0"/>
              <a:t>Click to edit Master subtitle style</a:t>
            </a:r>
          </a:p>
        </p:txBody>
      </p:sp>
      <p:sp>
        <p:nvSpPr>
          <p:cNvPr id="21510" name="Oval 6"/>
          <p:cNvSpPr>
            <a:spLocks noGrp="1" noChangeArrowheads="1"/>
          </p:cNvSpPr>
          <p:nvPr>
            <p:ph type="ctrTitle"/>
          </p:nvPr>
        </p:nvSpPr>
        <p:spPr>
          <a:xfrm>
            <a:off x="685800" y="762000"/>
            <a:ext cx="2817813" cy="2860675"/>
          </a:xfrm>
          <a:prstGeom prst="ellipse">
            <a:avLst/>
          </a:prstGeom>
          <a:gradFill>
            <a:gsLst>
              <a:gs pos="0">
                <a:schemeClr val="bg1"/>
              </a:gs>
              <a:gs pos="100000">
                <a:srgbClr val="FBB715"/>
              </a:gs>
            </a:gsLst>
            <a:path path="shape">
              <a:fillToRect l="50000" t="50000" r="50000" b="50000"/>
            </a:path>
          </a:gradFill>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39195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030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228600"/>
            <a:ext cx="20828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228600"/>
            <a:ext cx="6099175"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171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8"/>
          <p:cNvSpPr>
            <a:spLocks noChangeArrowheads="1"/>
          </p:cNvSpPr>
          <p:nvPr/>
        </p:nvSpPr>
        <p:spPr bwMode="hidden">
          <a:xfrm>
            <a:off x="0" y="381000"/>
            <a:ext cx="4724400" cy="762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endParaRPr lang="en-US" altLang="en-US">
              <a:solidFill>
                <a:schemeClr val="tx1"/>
              </a:solidFill>
              <a:latin typeface="Times New Roman" pitchFamily="18" charset="0"/>
            </a:endParaRPr>
          </a:p>
        </p:txBody>
      </p:sp>
      <p:sp>
        <p:nvSpPr>
          <p:cNvPr id="4" name="Rectangle 9"/>
          <p:cNvSpPr>
            <a:spLocks noChangeArrowheads="1"/>
          </p:cNvSpPr>
          <p:nvPr/>
        </p:nvSpPr>
        <p:spPr bwMode="hidden">
          <a:xfrm>
            <a:off x="3962400" y="381000"/>
            <a:ext cx="4724400" cy="7620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endParaRPr lang="en-US" altLang="en-US">
              <a:solidFill>
                <a:schemeClr val="tx1"/>
              </a:solidFill>
              <a:latin typeface="Times New Roman" pitchFamily="18" charset="0"/>
            </a:endParaRPr>
          </a:p>
        </p:txBody>
      </p:sp>
      <p:sp>
        <p:nvSpPr>
          <p:cNvPr id="5" name="Freeform 10"/>
          <p:cNvSpPr>
            <a:spLocks noChangeArrowheads="1"/>
          </p:cNvSpPr>
          <p:nvPr/>
        </p:nvSpPr>
        <p:spPr bwMode="auto">
          <a:xfrm>
            <a:off x="304800" y="150813"/>
            <a:ext cx="228600" cy="1220787"/>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11"/>
          <p:cNvSpPr>
            <a:spLocks noChangeArrowheads="1"/>
          </p:cNvSpPr>
          <p:nvPr/>
        </p:nvSpPr>
        <p:spPr bwMode="auto">
          <a:xfrm>
            <a:off x="8686800" y="152400"/>
            <a:ext cx="228600" cy="121920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Oval 7"/>
          <p:cNvSpPr>
            <a:spLocks noChangeArrowheads="1"/>
          </p:cNvSpPr>
          <p:nvPr/>
        </p:nvSpPr>
        <p:spPr bwMode="auto">
          <a:xfrm>
            <a:off x="457200" y="304800"/>
            <a:ext cx="1600200" cy="9144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endParaRPr lang="en-US" altLang="en-US" sz="1800">
              <a:solidFill>
                <a:schemeClr val="tx1"/>
              </a:solidFill>
            </a:endParaRPr>
          </a:p>
        </p:txBody>
      </p:sp>
      <p:sp>
        <p:nvSpPr>
          <p:cNvPr id="8" name="Rectangle 13"/>
          <p:cNvSpPr>
            <a:spLocks noChangeArrowheads="1"/>
          </p:cNvSpPr>
          <p:nvPr/>
        </p:nvSpPr>
        <p:spPr bwMode="auto">
          <a:xfrm>
            <a:off x="685800" y="381000"/>
            <a:ext cx="1144588" cy="762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rgbClr val="FBB715"/>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r>
              <a:rPr lang="en-US" altLang="en-US" sz="2000" b="1">
                <a:solidFill>
                  <a:schemeClr val="tx1"/>
                </a:solidFill>
              </a:rPr>
              <a:t>Chapter</a:t>
            </a:r>
            <a:br>
              <a:rPr lang="en-US" altLang="en-US" sz="2000" b="1">
                <a:solidFill>
                  <a:schemeClr val="tx1"/>
                </a:solidFill>
              </a:rPr>
            </a:br>
            <a:r>
              <a:rPr lang="en-US" altLang="en-US" b="1">
                <a:solidFill>
                  <a:schemeClr val="tx1"/>
                </a:solidFill>
              </a:rPr>
              <a:t>3</a:t>
            </a:r>
          </a:p>
        </p:txBody>
      </p:sp>
      <p:sp>
        <p:nvSpPr>
          <p:cNvPr id="9" name="Text Box 15"/>
          <p:cNvSpPr txBox="1">
            <a:spLocks noChangeArrowheads="1"/>
          </p:cNvSpPr>
          <p:nvPr/>
        </p:nvSpPr>
        <p:spPr bwMode="auto">
          <a:xfrm>
            <a:off x="2286000" y="533400"/>
            <a:ext cx="6477000" cy="4270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gradFill rotWithShape="1">
                  <a:gsLst>
                    <a:gs pos="0">
                      <a:schemeClr val="bg1"/>
                    </a:gs>
                    <a:gs pos="100000">
                      <a:srgbClr val="FBB715"/>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defRPr/>
            </a:pPr>
            <a:r>
              <a:rPr lang="en-US" sz="2200">
                <a:solidFill>
                  <a:srgbClr val="990000"/>
                </a:solidFill>
                <a:effectLst>
                  <a:outerShdw blurRad="38100" dist="38100" dir="2700000" algn="tl">
                    <a:srgbClr val="C0C0C0"/>
                  </a:outerShdw>
                </a:effectLst>
                <a:latin typeface="Arial" charset="0"/>
                <a:cs typeface="+mn-cs"/>
              </a:rPr>
              <a:t>Computer Hardware</a:t>
            </a:r>
          </a:p>
        </p:txBody>
      </p:sp>
      <p:sp>
        <p:nvSpPr>
          <p:cNvPr id="21913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n-US" noProof="0" smtClean="0"/>
              <a:t>Click to edit Master subtitle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AC914C6E-6BEC-4222-BB7D-C857FA4AD415}" type="slidenum">
              <a:rPr lang="en-US"/>
              <a:pPr>
                <a:defRPr/>
              </a:pPr>
              <a:t>‹#›</a:t>
            </a:fld>
            <a:endParaRPr lang="en-US"/>
          </a:p>
        </p:txBody>
      </p:sp>
    </p:spTree>
    <p:extLst>
      <p:ext uri="{BB962C8B-B14F-4D97-AF65-F5344CB8AC3E}">
        <p14:creationId xmlns:p14="http://schemas.microsoft.com/office/powerpoint/2010/main" val="117411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869DCE7-613D-41CA-AC35-6BD846B2CDCA}" type="slidenum">
              <a:rPr lang="en-US"/>
              <a:pPr>
                <a:defRPr/>
              </a:pPr>
              <a:t>‹#›</a:t>
            </a:fld>
            <a:endParaRPr lang="en-US"/>
          </a:p>
        </p:txBody>
      </p:sp>
    </p:spTree>
    <p:extLst>
      <p:ext uri="{BB962C8B-B14F-4D97-AF65-F5344CB8AC3E}">
        <p14:creationId xmlns:p14="http://schemas.microsoft.com/office/powerpoint/2010/main" val="314292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BCE3ACC-0B94-4DD8-AABC-A65154B96A8E}" type="slidenum">
              <a:rPr lang="en-US"/>
              <a:pPr>
                <a:defRPr/>
              </a:pPr>
              <a:t>‹#›</a:t>
            </a:fld>
            <a:endParaRPr lang="en-US"/>
          </a:p>
        </p:txBody>
      </p:sp>
    </p:spTree>
    <p:extLst>
      <p:ext uri="{BB962C8B-B14F-4D97-AF65-F5344CB8AC3E}">
        <p14:creationId xmlns:p14="http://schemas.microsoft.com/office/powerpoint/2010/main" val="126519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83C5209-C11D-46B5-B013-AB69A32F7207}" type="slidenum">
              <a:rPr lang="en-US"/>
              <a:pPr>
                <a:defRPr/>
              </a:pPr>
              <a:t>‹#›</a:t>
            </a:fld>
            <a:endParaRPr lang="en-US"/>
          </a:p>
        </p:txBody>
      </p:sp>
    </p:spTree>
    <p:extLst>
      <p:ext uri="{BB962C8B-B14F-4D97-AF65-F5344CB8AC3E}">
        <p14:creationId xmlns:p14="http://schemas.microsoft.com/office/powerpoint/2010/main" val="429427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563E074-E3DE-4E77-9E83-947C8D739DD9}" type="slidenum">
              <a:rPr lang="en-US"/>
              <a:pPr>
                <a:defRPr/>
              </a:pPr>
              <a:t>‹#›</a:t>
            </a:fld>
            <a:endParaRPr lang="en-US"/>
          </a:p>
        </p:txBody>
      </p:sp>
    </p:spTree>
    <p:extLst>
      <p:ext uri="{BB962C8B-B14F-4D97-AF65-F5344CB8AC3E}">
        <p14:creationId xmlns:p14="http://schemas.microsoft.com/office/powerpoint/2010/main" val="2089716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D3BEA2A2-3B18-4F43-9FCF-8F27EA6BD2AA}" type="slidenum">
              <a:rPr lang="en-US"/>
              <a:pPr>
                <a:defRPr/>
              </a:pPr>
              <a:t>‹#›</a:t>
            </a:fld>
            <a:endParaRPr lang="en-US"/>
          </a:p>
        </p:txBody>
      </p:sp>
    </p:spTree>
    <p:extLst>
      <p:ext uri="{BB962C8B-B14F-4D97-AF65-F5344CB8AC3E}">
        <p14:creationId xmlns:p14="http://schemas.microsoft.com/office/powerpoint/2010/main" val="358928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963AC77-869C-4CEA-852B-29E57CFBC524}" type="slidenum">
              <a:rPr lang="en-US"/>
              <a:pPr>
                <a:defRPr/>
              </a:pPr>
              <a:t>‹#›</a:t>
            </a:fld>
            <a:endParaRPr lang="en-US"/>
          </a:p>
        </p:txBody>
      </p:sp>
    </p:spTree>
    <p:extLst>
      <p:ext uri="{BB962C8B-B14F-4D97-AF65-F5344CB8AC3E}">
        <p14:creationId xmlns:p14="http://schemas.microsoft.com/office/powerpoint/2010/main" val="3766950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A98B97F-D487-45C8-8AE2-4ED7E2E07223}" type="slidenum">
              <a:rPr lang="en-US"/>
              <a:pPr>
                <a:defRPr/>
              </a:pPr>
              <a:t>‹#›</a:t>
            </a:fld>
            <a:endParaRPr lang="en-US"/>
          </a:p>
        </p:txBody>
      </p:sp>
    </p:spTree>
    <p:extLst>
      <p:ext uri="{BB962C8B-B14F-4D97-AF65-F5344CB8AC3E}">
        <p14:creationId xmlns:p14="http://schemas.microsoft.com/office/powerpoint/2010/main" val="321284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7730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26DD487-9E80-4643-8192-557B03731C1D}" type="slidenum">
              <a:rPr lang="en-US"/>
              <a:pPr>
                <a:defRPr/>
              </a:pPr>
              <a:t>‹#›</a:t>
            </a:fld>
            <a:endParaRPr lang="en-US"/>
          </a:p>
        </p:txBody>
      </p:sp>
    </p:spTree>
    <p:extLst>
      <p:ext uri="{BB962C8B-B14F-4D97-AF65-F5344CB8AC3E}">
        <p14:creationId xmlns:p14="http://schemas.microsoft.com/office/powerpoint/2010/main" val="391815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6DF3865-C01D-448D-BE36-952EC3E2345F}" type="slidenum">
              <a:rPr lang="en-US"/>
              <a:pPr>
                <a:defRPr/>
              </a:pPr>
              <a:t>‹#›</a:t>
            </a:fld>
            <a:endParaRPr lang="en-US"/>
          </a:p>
        </p:txBody>
      </p:sp>
    </p:spTree>
    <p:extLst>
      <p:ext uri="{BB962C8B-B14F-4D97-AF65-F5344CB8AC3E}">
        <p14:creationId xmlns:p14="http://schemas.microsoft.com/office/powerpoint/2010/main" val="399431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837CFF1-E21E-424A-A58D-763647D53A2F}" type="slidenum">
              <a:rPr lang="en-US"/>
              <a:pPr>
                <a:defRPr/>
              </a:pPr>
              <a:t>‹#›</a:t>
            </a:fld>
            <a:endParaRPr lang="en-US"/>
          </a:p>
        </p:txBody>
      </p:sp>
    </p:spTree>
    <p:extLst>
      <p:ext uri="{BB962C8B-B14F-4D97-AF65-F5344CB8AC3E}">
        <p14:creationId xmlns:p14="http://schemas.microsoft.com/office/powerpoint/2010/main" val="62394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917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838200"/>
            <a:ext cx="40005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838200"/>
            <a:ext cx="40005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61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3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942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94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415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174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OBRIENpptbackgr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9"/>
          <p:cNvSpPr>
            <a:spLocks noChangeArrowheads="1"/>
          </p:cNvSpPr>
          <p:nvPr/>
        </p:nvSpPr>
        <p:spPr bwMode="auto">
          <a:xfrm flipH="1">
            <a:off x="5181600" y="6629400"/>
            <a:ext cx="3713163" cy="152400"/>
          </a:xfrm>
          <a:prstGeom prst="rect">
            <a:avLst/>
          </a:prstGeom>
          <a:gradFill rotWithShape="1">
            <a:gsLst>
              <a:gs pos="0">
                <a:srgbClr val="FFFF1F"/>
              </a:gs>
              <a:gs pos="100000">
                <a:srgbClr val="FE91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spcBef>
                <a:spcPct val="0"/>
              </a:spcBef>
              <a:buFontTx/>
              <a:buNone/>
            </a:pPr>
            <a:r>
              <a:rPr lang="en-US" altLang="en-US" sz="1200" b="1">
                <a:solidFill>
                  <a:srgbClr val="800000"/>
                </a:solidFill>
              </a:rPr>
              <a:t>1 - </a:t>
            </a:r>
            <a:fld id="{93D79EA9-6862-4B91-B5B2-130112E6AB84}" type="slidenum">
              <a:rPr lang="en-US" altLang="en-US" sz="1200" b="1">
                <a:solidFill>
                  <a:srgbClr val="800000"/>
                </a:solidFill>
              </a:rPr>
              <a:pPr algn="r" eaLnBrk="1" hangingPunct="1">
                <a:lnSpc>
                  <a:spcPct val="100000"/>
                </a:lnSpc>
                <a:spcBef>
                  <a:spcPct val="0"/>
                </a:spcBef>
                <a:buFontTx/>
                <a:buNone/>
              </a:pPr>
              <a:t>‹#›</a:t>
            </a:fld>
            <a:endParaRPr lang="en-US" altLang="en-US" sz="1200" b="1">
              <a:solidFill>
                <a:srgbClr val="800000"/>
              </a:solidFill>
            </a:endParaRPr>
          </a:p>
        </p:txBody>
      </p:sp>
      <p:sp>
        <p:nvSpPr>
          <p:cNvPr id="1028" name="Rectangle 10"/>
          <p:cNvSpPr>
            <a:spLocks noChangeArrowheads="1"/>
          </p:cNvSpPr>
          <p:nvPr/>
        </p:nvSpPr>
        <p:spPr bwMode="auto">
          <a:xfrm flipH="1">
            <a:off x="381000" y="6629400"/>
            <a:ext cx="4924425" cy="152400"/>
          </a:xfrm>
          <a:prstGeom prst="rect">
            <a:avLst/>
          </a:prstGeom>
          <a:gradFill rotWithShape="1">
            <a:gsLst>
              <a:gs pos="0">
                <a:srgbClr val="FE9100"/>
              </a:gs>
              <a:gs pos="50000">
                <a:srgbClr val="990000"/>
              </a:gs>
              <a:gs pos="100000">
                <a:srgbClr val="FE91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r>
              <a:rPr lang="en-US" altLang="en-US" sz="1200" i="1">
                <a:solidFill>
                  <a:schemeClr val="bg1"/>
                </a:solidFill>
                <a:latin typeface="Times New Roman" pitchFamily="18" charset="0"/>
              </a:rPr>
              <a:t>Copyright © 2006, The McGraw-Hill Companies, Inc. All rights reserved.</a:t>
            </a:r>
          </a:p>
        </p:txBody>
      </p:sp>
      <p:sp>
        <p:nvSpPr>
          <p:cNvPr id="1029" name="Rectangle 3"/>
          <p:cNvSpPr>
            <a:spLocks noGrp="1" noChangeArrowheads="1"/>
          </p:cNvSpPr>
          <p:nvPr>
            <p:ph type="body" idx="1"/>
          </p:nvPr>
        </p:nvSpPr>
        <p:spPr bwMode="auto">
          <a:xfrm>
            <a:off x="533400" y="838200"/>
            <a:ext cx="8153400" cy="5638800"/>
          </a:xfrm>
          <a:prstGeom prst="rect">
            <a:avLst/>
          </a:prstGeom>
          <a:gradFill rotWithShape="1">
            <a:gsLst>
              <a:gs pos="0">
                <a:srgbClr val="F9F6ED"/>
              </a:gs>
              <a:gs pos="100000">
                <a:srgbClr val="EEE5CA">
                  <a:alpha val="89000"/>
                </a:srgbClr>
              </a:gs>
            </a:gsLst>
            <a:path path="shape">
              <a:fillToRect l="50000" t="50000" r="50000" b="50000"/>
            </a:path>
          </a:gradFill>
          <a:ln w="12700" algn="ctr">
            <a:solidFill>
              <a:srgbClr val="92610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0" rIns="91440" bIns="45720" numCol="1" anchor="t" anchorCtr="1"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4" name="AutoShape 2"/>
          <p:cNvSpPr>
            <a:spLocks noGrp="1" noChangeArrowheads="1"/>
          </p:cNvSpPr>
          <p:nvPr>
            <p:ph type="title"/>
          </p:nvPr>
        </p:nvSpPr>
        <p:spPr bwMode="auto">
          <a:xfrm>
            <a:off x="428625" y="228600"/>
            <a:ext cx="8334375" cy="642938"/>
          </a:xfrm>
          <a:prstGeom prst="roundRect">
            <a:avLst>
              <a:gd name="adj" fmla="val 16667"/>
            </a:avLst>
          </a:prstGeom>
          <a:gradFill rotWithShape="1">
            <a:gsLst>
              <a:gs pos="0">
                <a:srgbClr val="FBB715"/>
              </a:gs>
              <a:gs pos="50000">
                <a:schemeClr val="bg1"/>
              </a:gs>
              <a:gs pos="100000">
                <a:srgbClr val="FBB715"/>
              </a:gs>
            </a:gsLst>
            <a:lin ang="5400000" scaled="1"/>
          </a:gradFill>
          <a:ln w="9525" algn="ctr">
            <a:solidFill>
              <a:schemeClr val="tx1"/>
            </a:solidFill>
            <a:round/>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Arial" charset="0"/>
        </a:defRPr>
      </a:lvl2pPr>
      <a:lvl3pPr algn="ctr" rtl="0" eaLnBrk="0" fontAlgn="base" hangingPunct="0">
        <a:spcBef>
          <a:spcPct val="0"/>
        </a:spcBef>
        <a:spcAft>
          <a:spcPct val="0"/>
        </a:spcAft>
        <a:defRPr sz="3200">
          <a:solidFill>
            <a:schemeClr val="accent2"/>
          </a:solidFill>
          <a:latin typeface="Arial" charset="0"/>
        </a:defRPr>
      </a:lvl3pPr>
      <a:lvl4pPr algn="ctr" rtl="0" eaLnBrk="0" fontAlgn="base" hangingPunct="0">
        <a:spcBef>
          <a:spcPct val="0"/>
        </a:spcBef>
        <a:spcAft>
          <a:spcPct val="0"/>
        </a:spcAft>
        <a:defRPr sz="3200">
          <a:solidFill>
            <a:schemeClr val="accent2"/>
          </a:solidFill>
          <a:latin typeface="Arial" charset="0"/>
        </a:defRPr>
      </a:lvl4pPr>
      <a:lvl5pPr algn="ctr" rtl="0" eaLnBrk="0" fontAlgn="base" hangingPunct="0">
        <a:spcBef>
          <a:spcPct val="0"/>
        </a:spcBef>
        <a:spcAft>
          <a:spcPct val="0"/>
        </a:spcAft>
        <a:defRPr sz="3200">
          <a:solidFill>
            <a:schemeClr val="accent2"/>
          </a:solidFill>
          <a:latin typeface="Arial" charset="0"/>
        </a:defRPr>
      </a:lvl5pPr>
      <a:lvl6pPr marL="457200" algn="ctr" rtl="0" fontAlgn="base">
        <a:spcBef>
          <a:spcPct val="0"/>
        </a:spcBef>
        <a:spcAft>
          <a:spcPct val="0"/>
        </a:spcAft>
        <a:defRPr sz="3200">
          <a:solidFill>
            <a:schemeClr val="accent2"/>
          </a:solidFill>
          <a:latin typeface="Arial" charset="0"/>
        </a:defRPr>
      </a:lvl6pPr>
      <a:lvl7pPr marL="914400" algn="ctr" rtl="0" fontAlgn="base">
        <a:spcBef>
          <a:spcPct val="0"/>
        </a:spcBef>
        <a:spcAft>
          <a:spcPct val="0"/>
        </a:spcAft>
        <a:defRPr sz="3200">
          <a:solidFill>
            <a:schemeClr val="accent2"/>
          </a:solidFill>
          <a:latin typeface="Arial" charset="0"/>
        </a:defRPr>
      </a:lvl7pPr>
      <a:lvl8pPr marL="1371600" algn="ctr" rtl="0" fontAlgn="base">
        <a:spcBef>
          <a:spcPct val="0"/>
        </a:spcBef>
        <a:spcAft>
          <a:spcPct val="0"/>
        </a:spcAft>
        <a:defRPr sz="3200">
          <a:solidFill>
            <a:schemeClr val="accent2"/>
          </a:solidFill>
          <a:latin typeface="Arial" charset="0"/>
        </a:defRPr>
      </a:lvl8pPr>
      <a:lvl9pPr marL="1828800" algn="ctr"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lr>
          <a:srgbClr val="800000"/>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lr>
          <a:srgbClr val="B77A0D"/>
        </a:buClr>
        <a:buChar char="•"/>
        <a:defRPr sz="2400">
          <a:solidFill>
            <a:schemeClr val="accent2"/>
          </a:solidFill>
          <a:latin typeface="+mn-lt"/>
        </a:defRPr>
      </a:lvl3pPr>
      <a:lvl4pPr marL="1600200" indent="-228600" algn="l" rtl="0" eaLnBrk="0" fontAlgn="base" hangingPunct="0">
        <a:spcBef>
          <a:spcPct val="20000"/>
        </a:spcBef>
        <a:spcAft>
          <a:spcPct val="0"/>
        </a:spcAft>
        <a:buClr>
          <a:srgbClr val="FBB715"/>
        </a:buClr>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endParaRPr lang="en-US" altLang="en-US">
              <a:solidFill>
                <a:schemeClr val="tx1"/>
              </a:solidFill>
              <a:latin typeface="Times New Roman" pitchFamily="18" charset="0"/>
            </a:endParaRPr>
          </a:p>
        </p:txBody>
      </p:sp>
      <p:sp>
        <p:nvSpPr>
          <p:cNvPr id="205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spcBef>
                <a:spcPct val="0"/>
              </a:spcBef>
              <a:buFontTx/>
              <a:buNone/>
            </a:pPr>
            <a:endParaRPr lang="en-US" altLang="en-US">
              <a:solidFill>
                <a:schemeClr val="tx1"/>
              </a:solidFill>
              <a:latin typeface="Times New Roman" pitchFamily="18" charset="0"/>
            </a:endParaRPr>
          </a:p>
        </p:txBody>
      </p:sp>
      <p:sp>
        <p:nvSpPr>
          <p:cNvPr id="2052"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8118"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000">
                <a:solidFill>
                  <a:schemeClr val="tx1"/>
                </a:solidFill>
                <a:latin typeface="Arial" charset="0"/>
                <a:cs typeface="+mn-cs"/>
              </a:defRPr>
            </a:lvl1pPr>
          </a:lstStyle>
          <a:p>
            <a:pPr>
              <a:defRPr/>
            </a:pPr>
            <a:endParaRPr lang="en-US"/>
          </a:p>
        </p:txBody>
      </p:sp>
      <p:sp>
        <p:nvSpPr>
          <p:cNvPr id="218119"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sz="1000">
                <a:solidFill>
                  <a:schemeClr val="tx1"/>
                </a:solidFill>
                <a:latin typeface="Arial" charset="0"/>
                <a:cs typeface="+mn-cs"/>
              </a:defRPr>
            </a:lvl1pPr>
          </a:lstStyle>
          <a:p>
            <a:pPr>
              <a:defRPr/>
            </a:pPr>
            <a:endParaRPr lang="en-US"/>
          </a:p>
        </p:txBody>
      </p:sp>
      <p:sp>
        <p:nvSpPr>
          <p:cNvPr id="218120"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000">
                <a:solidFill>
                  <a:schemeClr val="tx1"/>
                </a:solidFill>
                <a:latin typeface="Arial" charset="0"/>
                <a:cs typeface="+mn-cs"/>
              </a:defRPr>
            </a:lvl1pPr>
          </a:lstStyle>
          <a:p>
            <a:pPr>
              <a:defRPr/>
            </a:pPr>
            <a:fld id="{E98938D1-D8D7-4214-B936-19FC289E307C}" type="slidenum">
              <a:rPr lang="en-US"/>
              <a:pPr>
                <a:defRPr/>
              </a:pPr>
              <a:t>‹#›</a:t>
            </a:fld>
            <a:endParaRPr lang="en-US"/>
          </a:p>
        </p:txBody>
      </p:sp>
      <p:sp>
        <p:nvSpPr>
          <p:cNvPr id="2057"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47"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youtube.com/watch?v=UmSelKbP4s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nthelp.com/ascii.htm"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unicode.org/consortium/memblogo.html"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www.youtube.com/watch?v=k4oGI_dNaP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kignGE77l_I"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oaVwzYN6BP4&amp;feature=related"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vdEG_5zIsks"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youtube.com/watch?v=hQcaYvbwLPo"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RdYHljZi7ys&amp;feature=relmfu"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feature=endscreen&amp;v=gsiDubVPiEw&amp;NR=1"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0_vtdBXyGPw"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www.youtube.com/watch?v=NtAF-WfWyGU"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TvkIi6NVnqY&amp;feature=related"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EqMEIgEyjLk&amp;feature=related"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pqAg0GJLPGk&amp;feature=related"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hyperlink" Target="http://store.apple.com/us/browse/home/shop_mac/family/mac_pro"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56.gif"/><Relationship Id="rId4" Type="http://schemas.openxmlformats.org/officeDocument/2006/relationships/image" Target="../media/image55.jpe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ji49T5KwMbM&amp;feature=related" TargetMode="External"/><Relationship Id="rId7" Type="http://schemas.openxmlformats.org/officeDocument/2006/relationships/image" Target="../media/image67.jpe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hyperlink" Target="http://www.youtube.com/watch?v=ONmb161SZzo&amp;feature=related"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71.jpeg"/></Relationships>
</file>

<file path=ppt/slides/_rels/slide6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www.youtube.com/watch?v=2MT0ZufOcBo"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hyperlink" Target="http://www.extremetech.com/computing/126235-soc-vs-cpu-the-battle-for-the-future-of-computing" TargetMode="External"/><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hyperlink" Target="http://science.discovery.com/videos/deconstructed-how-inkjet-printers-work.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tube.com/watch?v=KtXes1sgUb4" TargetMode="External"/><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hyperlink" Target="http://www.youtube.com/watch?v=jiejNAUwcQ8"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hyperlink" Target="http://blog.ted.com/2012/01/23/a-primer-on-3d-printing-lisa-harouni-on-ted-com/" TargetMode="External"/><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82.jpeg"/></Relationships>
</file>

<file path=ppt/slides/_rels/slide76.xml.rels><?xml version="1.0" encoding="UTF-8" standalone="yes"?>
<Relationships xmlns="http://schemas.openxmlformats.org/package/2006/relationships"><Relationship Id="rId3" Type="http://schemas.openxmlformats.org/officeDocument/2006/relationships/hyperlink" Target="http://www.dimensionprinting.com/lp/3d-print-packs/index.html?gclid=CJL5qZWiybACFeZgTAodFxw9Yg" TargetMode="External"/><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video" Target="file:///C:\CIS3345\PowerPoint\Chapter%2003\HardDrive.wmv" TargetMode="Externa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s>
</file>

<file path=ppt/slides/_rels/slide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2.xml"/><Relationship Id="rId1" Type="http://schemas.openxmlformats.org/officeDocument/2006/relationships/slideLayout" Target="../slideLayouts/slideLayout12.xml"/><Relationship Id="rId4" Type="http://schemas.openxmlformats.org/officeDocument/2006/relationships/image" Target="../media/image92.png"/></Relationships>
</file>

<file path=ppt/slides/_rels/slide83.xml.rels><?xml version="1.0" encoding="UTF-8" standalone="yes"?>
<Relationships xmlns="http://schemas.openxmlformats.org/package/2006/relationships"><Relationship Id="rId3" Type="http://schemas.openxmlformats.org/officeDocument/2006/relationships/hyperlink" Target="http://www.youtube.com/watch?v=uwYcnLDApsQ&amp;feature=related" TargetMode="External"/><Relationship Id="rId2" Type="http://schemas.openxmlformats.org/officeDocument/2006/relationships/notesSlide" Target="../notesSlides/notesSlide83.xml"/><Relationship Id="rId1" Type="http://schemas.openxmlformats.org/officeDocument/2006/relationships/slideLayout" Target="../slideLayouts/slideLayout12.xml"/><Relationship Id="rId4" Type="http://schemas.openxmlformats.org/officeDocument/2006/relationships/image" Target="../media/image93.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6.xml"/><Relationship Id="rId1" Type="http://schemas.openxmlformats.org/officeDocument/2006/relationships/slideLayout" Target="../slideLayouts/slideLayout12.xml"/><Relationship Id="rId5" Type="http://schemas.openxmlformats.org/officeDocument/2006/relationships/image" Target="../media/image96.jpeg"/><Relationship Id="rId4" Type="http://schemas.openxmlformats.org/officeDocument/2006/relationships/image" Target="../media/image95.png"/></Relationships>
</file>

<file path=ppt/slides/_rels/slide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link.brightcove.com/services/player/bcpid1568178642?bctid=1732351654" TargetMode="External"/><Relationship Id="rId2" Type="http://schemas.openxmlformats.org/officeDocument/2006/relationships/notesSlide" Target="../notesSlides/notesSlide88.xml"/><Relationship Id="rId1" Type="http://schemas.openxmlformats.org/officeDocument/2006/relationships/slideLayout" Target="../slideLayouts/slideLayout12.xml"/><Relationship Id="rId5" Type="http://schemas.openxmlformats.org/officeDocument/2006/relationships/image" Target="../media/image98.png"/><Relationship Id="rId4" Type="http://schemas.openxmlformats.org/officeDocument/2006/relationships/hyperlink" Target="http://www.sis.pitt.edu/~gray/LIS2600/references/MS_cloudComputing.htm"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7" name="Picture 11" descr="007293588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0"/>
            <a:ext cx="3987800" cy="5105400"/>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33" name="Text Box 17"/>
          <p:cNvSpPr txBox="1">
            <a:spLocks noChangeArrowheads="1"/>
          </p:cNvSpPr>
          <p:nvPr/>
        </p:nvSpPr>
        <p:spPr bwMode="auto">
          <a:xfrm>
            <a:off x="457200" y="5486400"/>
            <a:ext cx="411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4000" b="1" i="1">
                <a:solidFill>
                  <a:srgbClr val="990000"/>
                </a:solidFill>
              </a:rPr>
              <a:t>Well, Sort-of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67627"/>
                                        </p:tgtEl>
                                        <p:attrNameLst>
                                          <p:attrName>style.visibility</p:attrName>
                                        </p:attrNameLst>
                                      </p:cBhvr>
                                      <p:to>
                                        <p:strVal val="visible"/>
                                      </p:to>
                                    </p:set>
                                    <p:animEffect transition="in" filter="fade">
                                      <p:cBhvr>
                                        <p:cTn id="7" dur="800" decel="100000"/>
                                        <p:tgtEl>
                                          <p:spTgt spid="367627"/>
                                        </p:tgtEl>
                                      </p:cBhvr>
                                    </p:animEffect>
                                    <p:anim calcmode="lin" valueType="num">
                                      <p:cBhvr>
                                        <p:cTn id="8" dur="800" decel="100000" fill="hold"/>
                                        <p:tgtEl>
                                          <p:spTgt spid="367627"/>
                                        </p:tgtEl>
                                        <p:attrNameLst>
                                          <p:attrName>style.rotation</p:attrName>
                                        </p:attrNameLst>
                                      </p:cBhvr>
                                      <p:tavLst>
                                        <p:tav tm="0">
                                          <p:val>
                                            <p:fltVal val="-90"/>
                                          </p:val>
                                        </p:tav>
                                        <p:tav tm="100000">
                                          <p:val>
                                            <p:fltVal val="0"/>
                                          </p:val>
                                        </p:tav>
                                      </p:tavLst>
                                    </p:anim>
                                    <p:anim calcmode="lin" valueType="num">
                                      <p:cBhvr>
                                        <p:cTn id="9" dur="800" decel="100000" fill="hold"/>
                                        <p:tgtEl>
                                          <p:spTgt spid="367627"/>
                                        </p:tgtEl>
                                        <p:attrNameLst>
                                          <p:attrName>ppt_x</p:attrName>
                                        </p:attrNameLst>
                                      </p:cBhvr>
                                      <p:tavLst>
                                        <p:tav tm="0">
                                          <p:val>
                                            <p:strVal val="#ppt_x+0.4"/>
                                          </p:val>
                                        </p:tav>
                                        <p:tav tm="100000">
                                          <p:val>
                                            <p:strVal val="#ppt_x-0.05"/>
                                          </p:val>
                                        </p:tav>
                                      </p:tavLst>
                                    </p:anim>
                                    <p:anim calcmode="lin" valueType="num">
                                      <p:cBhvr>
                                        <p:cTn id="10" dur="800" decel="100000" fill="hold"/>
                                        <p:tgtEl>
                                          <p:spTgt spid="3676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76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7627"/>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67633"/>
                                        </p:tgtEl>
                                        <p:attrNameLst>
                                          <p:attrName>style.visibility</p:attrName>
                                        </p:attrNameLst>
                                      </p:cBhvr>
                                      <p:to>
                                        <p:strVal val="visible"/>
                                      </p:to>
                                    </p:set>
                                    <p:animEffect transition="in" filter="strips(upRight)">
                                      <p:cBhvr>
                                        <p:cTn id="16" dur="2000"/>
                                        <p:tgtEl>
                                          <p:spTgt spid="367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7" name="Text Box 3"/>
          <p:cNvSpPr txBox="1">
            <a:spLocks noChangeArrowheads="1"/>
          </p:cNvSpPr>
          <p:nvPr/>
        </p:nvSpPr>
        <p:spPr bwMode="auto">
          <a:xfrm>
            <a:off x="304800" y="1893888"/>
            <a:ext cx="87630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That is true:</a:t>
            </a:r>
            <a:endParaRPr lang="en-US" altLang="en-US" baseline="30000"/>
          </a:p>
        </p:txBody>
      </p:sp>
      <p:sp>
        <p:nvSpPr>
          <p:cNvPr id="589828" name="Text Box 4"/>
          <p:cNvSpPr txBox="1">
            <a:spLocks noChangeArrowheads="1"/>
          </p:cNvSpPr>
          <p:nvPr/>
        </p:nvSpPr>
        <p:spPr bwMode="auto">
          <a:xfrm>
            <a:off x="0" y="13716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dirty="0">
                <a:solidFill>
                  <a:srgbClr val="990000"/>
                </a:solidFill>
                <a:effectLst>
                  <a:outerShdw blurRad="38100" dist="38100" dir="2700000" algn="tl">
                    <a:srgbClr val="C0C0C0"/>
                  </a:outerShdw>
                </a:effectLst>
                <a:latin typeface="Century" pitchFamily="18" charset="0"/>
                <a:cs typeface="+mn-cs"/>
              </a:rPr>
              <a:t>But aren’t they grouped together as a Byte??</a:t>
            </a:r>
          </a:p>
        </p:txBody>
      </p:sp>
      <p:sp>
        <p:nvSpPr>
          <p:cNvPr id="9" name="Text Box 13"/>
          <p:cNvSpPr txBox="1">
            <a:spLocks noChangeArrowheads="1"/>
          </p:cNvSpPr>
          <p:nvPr/>
        </p:nvSpPr>
        <p:spPr bwMode="auto">
          <a:xfrm>
            <a:off x="838200" y="2317750"/>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spcBef>
                <a:spcPct val="0"/>
              </a:spcBef>
            </a:pPr>
            <a:r>
              <a:rPr lang="en-US" altLang="en-US">
                <a:solidFill>
                  <a:srgbClr val="008000"/>
                </a:solidFill>
              </a:rPr>
              <a:t>1-Byte = 8-bits</a:t>
            </a:r>
          </a:p>
          <a:p>
            <a:pPr>
              <a:lnSpc>
                <a:spcPct val="100000"/>
              </a:lnSpc>
              <a:spcBef>
                <a:spcPct val="0"/>
              </a:spcBef>
            </a:pPr>
            <a:r>
              <a:rPr lang="en-US" altLang="en-US">
                <a:solidFill>
                  <a:srgbClr val="008000"/>
                </a:solidFill>
              </a:rPr>
              <a:t>A Byte is used to represent a character</a:t>
            </a:r>
          </a:p>
          <a:p>
            <a:pPr>
              <a:lnSpc>
                <a:spcPct val="100000"/>
              </a:lnSpc>
              <a:spcBef>
                <a:spcPct val="0"/>
              </a:spcBef>
            </a:pPr>
            <a:r>
              <a:rPr lang="en-US" altLang="en-US">
                <a:solidFill>
                  <a:srgbClr val="008000"/>
                </a:solidFill>
              </a:rPr>
              <a:t>A Byte is the basic addressable unit in RAM</a:t>
            </a:r>
          </a:p>
        </p:txBody>
      </p:sp>
      <p:sp>
        <p:nvSpPr>
          <p:cNvPr id="10" name="Text Box 3"/>
          <p:cNvSpPr txBox="1">
            <a:spLocks noChangeArrowheads="1"/>
          </p:cNvSpPr>
          <p:nvPr/>
        </p:nvSpPr>
        <p:spPr bwMode="auto">
          <a:xfrm>
            <a:off x="304800" y="3657600"/>
            <a:ext cx="87630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Because of early technology problems, an extra bit was needed to help catch transmission errors</a:t>
            </a:r>
            <a:endParaRPr lang="en-US" altLang="en-US" baseline="30000"/>
          </a:p>
        </p:txBody>
      </p:sp>
      <p:grpSp>
        <p:nvGrpSpPr>
          <p:cNvPr id="5" name="Group 4"/>
          <p:cNvGrpSpPr>
            <a:grpSpLocks/>
          </p:cNvGrpSpPr>
          <p:nvPr/>
        </p:nvGrpSpPr>
        <p:grpSpPr bwMode="auto">
          <a:xfrm>
            <a:off x="2971800" y="4664075"/>
            <a:ext cx="2438400" cy="288925"/>
            <a:chOff x="1066800" y="4800600"/>
            <a:chExt cx="2438400" cy="289310"/>
          </a:xfrm>
        </p:grpSpPr>
        <p:grpSp>
          <p:nvGrpSpPr>
            <p:cNvPr id="14366" name="Group 3"/>
            <p:cNvGrpSpPr>
              <a:grpSpLocks/>
            </p:cNvGrpSpPr>
            <p:nvPr/>
          </p:nvGrpSpPr>
          <p:grpSpPr bwMode="auto">
            <a:xfrm>
              <a:off x="1066800" y="4800600"/>
              <a:ext cx="1219200" cy="289310"/>
              <a:chOff x="1066800" y="4800600"/>
              <a:chExt cx="1219200" cy="289310"/>
            </a:xfrm>
          </p:grpSpPr>
          <p:grpSp>
            <p:nvGrpSpPr>
              <p:cNvPr id="14374" name="Group 2"/>
              <p:cNvGrpSpPr>
                <a:grpSpLocks/>
              </p:cNvGrpSpPr>
              <p:nvPr/>
            </p:nvGrpSpPr>
            <p:grpSpPr bwMode="auto">
              <a:xfrm>
                <a:off x="1066800" y="4800600"/>
                <a:ext cx="609600" cy="289310"/>
                <a:chOff x="1066800" y="4800600"/>
                <a:chExt cx="609600" cy="289310"/>
              </a:xfrm>
            </p:grpSpPr>
            <p:sp>
              <p:nvSpPr>
                <p:cNvPr id="14378" name="TextBox 1"/>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sp>
              <p:nvSpPr>
                <p:cNvPr id="14379" name="TextBox 11"/>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0</a:t>
                  </a:r>
                </a:p>
              </p:txBody>
            </p:sp>
          </p:grpSp>
          <p:grpSp>
            <p:nvGrpSpPr>
              <p:cNvPr id="14375" name="Group 14"/>
              <p:cNvGrpSpPr>
                <a:grpSpLocks/>
              </p:cNvGrpSpPr>
              <p:nvPr/>
            </p:nvGrpSpPr>
            <p:grpSpPr bwMode="auto">
              <a:xfrm>
                <a:off x="1676400" y="4800600"/>
                <a:ext cx="609600" cy="289310"/>
                <a:chOff x="1066800" y="4800600"/>
                <a:chExt cx="609600" cy="289310"/>
              </a:xfrm>
            </p:grpSpPr>
            <p:sp>
              <p:nvSpPr>
                <p:cNvPr id="14376" name="TextBox 15"/>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sp>
              <p:nvSpPr>
                <p:cNvPr id="14377" name="TextBox 16"/>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grpSp>
        </p:grpSp>
        <p:grpSp>
          <p:nvGrpSpPr>
            <p:cNvPr id="14367" name="Group 18"/>
            <p:cNvGrpSpPr>
              <a:grpSpLocks/>
            </p:cNvGrpSpPr>
            <p:nvPr/>
          </p:nvGrpSpPr>
          <p:grpSpPr bwMode="auto">
            <a:xfrm>
              <a:off x="2286000" y="4800600"/>
              <a:ext cx="1219200" cy="289310"/>
              <a:chOff x="1066800" y="4800600"/>
              <a:chExt cx="1219200" cy="289310"/>
            </a:xfrm>
          </p:grpSpPr>
          <p:grpSp>
            <p:nvGrpSpPr>
              <p:cNvPr id="14368" name="Group 19"/>
              <p:cNvGrpSpPr>
                <a:grpSpLocks/>
              </p:cNvGrpSpPr>
              <p:nvPr/>
            </p:nvGrpSpPr>
            <p:grpSpPr bwMode="auto">
              <a:xfrm>
                <a:off x="1066800" y="4800600"/>
                <a:ext cx="609600" cy="289310"/>
                <a:chOff x="1066800" y="4800600"/>
                <a:chExt cx="609600" cy="289310"/>
              </a:xfrm>
            </p:grpSpPr>
            <p:sp>
              <p:nvSpPr>
                <p:cNvPr id="14372" name="TextBox 23"/>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0</a:t>
                  </a:r>
                </a:p>
              </p:txBody>
            </p:sp>
            <p:sp>
              <p:nvSpPr>
                <p:cNvPr id="14373" name="TextBox 24"/>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grpSp>
          <p:grpSp>
            <p:nvGrpSpPr>
              <p:cNvPr id="14369" name="Group 20"/>
              <p:cNvGrpSpPr>
                <a:grpSpLocks/>
              </p:cNvGrpSpPr>
              <p:nvPr/>
            </p:nvGrpSpPr>
            <p:grpSpPr bwMode="auto">
              <a:xfrm>
                <a:off x="1676400" y="4800600"/>
                <a:ext cx="609600" cy="289310"/>
                <a:chOff x="1066800" y="4800600"/>
                <a:chExt cx="609600" cy="289310"/>
              </a:xfrm>
            </p:grpSpPr>
            <p:sp>
              <p:nvSpPr>
                <p:cNvPr id="14370" name="TextBox 21"/>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sp>
              <p:nvSpPr>
                <p:cNvPr id="14371" name="TextBox 22"/>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grpSp>
        </p:grpSp>
      </p:grpSp>
      <p:grpSp>
        <p:nvGrpSpPr>
          <p:cNvPr id="27" name="Group 26"/>
          <p:cNvGrpSpPr>
            <a:grpSpLocks/>
          </p:cNvGrpSpPr>
          <p:nvPr/>
        </p:nvGrpSpPr>
        <p:grpSpPr bwMode="auto">
          <a:xfrm>
            <a:off x="2971800" y="5715000"/>
            <a:ext cx="2438400" cy="288925"/>
            <a:chOff x="1066800" y="4800600"/>
            <a:chExt cx="2438400" cy="289310"/>
          </a:xfrm>
        </p:grpSpPr>
        <p:grpSp>
          <p:nvGrpSpPr>
            <p:cNvPr id="14352" name="Group 27"/>
            <p:cNvGrpSpPr>
              <a:grpSpLocks/>
            </p:cNvGrpSpPr>
            <p:nvPr/>
          </p:nvGrpSpPr>
          <p:grpSpPr bwMode="auto">
            <a:xfrm>
              <a:off x="1066800" y="4800600"/>
              <a:ext cx="1219200" cy="289310"/>
              <a:chOff x="1066800" y="4800600"/>
              <a:chExt cx="1219200" cy="289310"/>
            </a:xfrm>
          </p:grpSpPr>
          <p:grpSp>
            <p:nvGrpSpPr>
              <p:cNvPr id="14360" name="Group 35"/>
              <p:cNvGrpSpPr>
                <a:grpSpLocks/>
              </p:cNvGrpSpPr>
              <p:nvPr/>
            </p:nvGrpSpPr>
            <p:grpSpPr bwMode="auto">
              <a:xfrm>
                <a:off x="1066800" y="4800600"/>
                <a:ext cx="609600" cy="289310"/>
                <a:chOff x="1066800" y="4800600"/>
                <a:chExt cx="609600" cy="289310"/>
              </a:xfrm>
            </p:grpSpPr>
            <p:sp>
              <p:nvSpPr>
                <p:cNvPr id="14364" name="TextBox 39"/>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sp>
              <p:nvSpPr>
                <p:cNvPr id="14365" name="TextBox 40"/>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0</a:t>
                  </a:r>
                </a:p>
              </p:txBody>
            </p:sp>
          </p:grpSp>
          <p:grpSp>
            <p:nvGrpSpPr>
              <p:cNvPr id="14361" name="Group 36"/>
              <p:cNvGrpSpPr>
                <a:grpSpLocks/>
              </p:cNvGrpSpPr>
              <p:nvPr/>
            </p:nvGrpSpPr>
            <p:grpSpPr bwMode="auto">
              <a:xfrm>
                <a:off x="1676400" y="4800600"/>
                <a:ext cx="609600" cy="289310"/>
                <a:chOff x="1066800" y="4800600"/>
                <a:chExt cx="609600" cy="289310"/>
              </a:xfrm>
            </p:grpSpPr>
            <p:sp>
              <p:nvSpPr>
                <p:cNvPr id="14362" name="TextBox 37"/>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sp>
              <p:nvSpPr>
                <p:cNvPr id="14363" name="TextBox 38"/>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grpSp>
        </p:grpSp>
        <p:grpSp>
          <p:nvGrpSpPr>
            <p:cNvPr id="14353" name="Group 28"/>
            <p:cNvGrpSpPr>
              <a:grpSpLocks/>
            </p:cNvGrpSpPr>
            <p:nvPr/>
          </p:nvGrpSpPr>
          <p:grpSpPr bwMode="auto">
            <a:xfrm>
              <a:off x="2286000" y="4800600"/>
              <a:ext cx="1219200" cy="289310"/>
              <a:chOff x="1066800" y="4800600"/>
              <a:chExt cx="1219200" cy="289310"/>
            </a:xfrm>
          </p:grpSpPr>
          <p:grpSp>
            <p:nvGrpSpPr>
              <p:cNvPr id="14354" name="Group 29"/>
              <p:cNvGrpSpPr>
                <a:grpSpLocks/>
              </p:cNvGrpSpPr>
              <p:nvPr/>
            </p:nvGrpSpPr>
            <p:grpSpPr bwMode="auto">
              <a:xfrm>
                <a:off x="1066800" y="4800600"/>
                <a:ext cx="609600" cy="289310"/>
                <a:chOff x="1066800" y="4800600"/>
                <a:chExt cx="609600" cy="289310"/>
              </a:xfrm>
            </p:grpSpPr>
            <p:sp>
              <p:nvSpPr>
                <p:cNvPr id="14358" name="TextBox 33"/>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0</a:t>
                  </a:r>
                </a:p>
              </p:txBody>
            </p:sp>
            <p:sp>
              <p:nvSpPr>
                <p:cNvPr id="14359" name="TextBox 34"/>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0</a:t>
                  </a:r>
                </a:p>
              </p:txBody>
            </p:sp>
          </p:grpSp>
          <p:grpSp>
            <p:nvGrpSpPr>
              <p:cNvPr id="14355" name="Group 30"/>
              <p:cNvGrpSpPr>
                <a:grpSpLocks/>
              </p:cNvGrpSpPr>
              <p:nvPr/>
            </p:nvGrpSpPr>
            <p:grpSpPr bwMode="auto">
              <a:xfrm>
                <a:off x="1676400" y="4800600"/>
                <a:ext cx="609600" cy="289310"/>
                <a:chOff x="1066800" y="4800600"/>
                <a:chExt cx="609600" cy="289310"/>
              </a:xfrm>
            </p:grpSpPr>
            <p:sp>
              <p:nvSpPr>
                <p:cNvPr id="14356" name="TextBox 31"/>
                <p:cNvSpPr txBox="1">
                  <a:spLocks noChangeArrowheads="1"/>
                </p:cNvSpPr>
                <p:nvPr/>
              </p:nvSpPr>
              <p:spPr bwMode="auto">
                <a:xfrm>
                  <a:off x="10668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sp>
              <p:nvSpPr>
                <p:cNvPr id="14357" name="TextBox 32"/>
                <p:cNvSpPr txBox="1">
                  <a:spLocks noChangeArrowheads="1"/>
                </p:cNvSpPr>
                <p:nvPr/>
              </p:nvSpPr>
              <p:spPr bwMode="auto">
                <a:xfrm>
                  <a:off x="1371600" y="4800600"/>
                  <a:ext cx="304800" cy="289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b="1"/>
                    <a:t>1</a:t>
                  </a:r>
                </a:p>
              </p:txBody>
            </p:sp>
          </p:grpSp>
        </p:grpSp>
      </p:grpSp>
      <p:sp>
        <p:nvSpPr>
          <p:cNvPr id="6" name="TextBox 5"/>
          <p:cNvSpPr txBox="1">
            <a:spLocks noChangeArrowheads="1"/>
          </p:cNvSpPr>
          <p:nvPr/>
        </p:nvSpPr>
        <p:spPr bwMode="auto">
          <a:xfrm>
            <a:off x="914400" y="4648200"/>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solidFill>
                  <a:srgbClr val="0033CC"/>
                </a:solidFill>
              </a:rPr>
              <a:t>Stored in RAM:</a:t>
            </a:r>
          </a:p>
        </p:txBody>
      </p:sp>
      <p:grpSp>
        <p:nvGrpSpPr>
          <p:cNvPr id="13" name="Group 12"/>
          <p:cNvGrpSpPr>
            <a:grpSpLocks/>
          </p:cNvGrpSpPr>
          <p:nvPr/>
        </p:nvGrpSpPr>
        <p:grpSpPr bwMode="auto">
          <a:xfrm>
            <a:off x="5486400" y="4648200"/>
            <a:ext cx="2971800" cy="338138"/>
            <a:chOff x="5486400" y="4648200"/>
            <a:chExt cx="2971800" cy="338554"/>
          </a:xfrm>
        </p:grpSpPr>
        <p:sp>
          <p:nvSpPr>
            <p:cNvPr id="14350" name="TextBox 42"/>
            <p:cNvSpPr txBox="1">
              <a:spLocks noChangeArrowheads="1"/>
            </p:cNvSpPr>
            <p:nvPr/>
          </p:nvSpPr>
          <p:spPr bwMode="auto">
            <a:xfrm>
              <a:off x="6172200" y="4648200"/>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solidFill>
                    <a:srgbClr val="990000"/>
                  </a:solidFill>
                </a:rPr>
                <a:t>Parity Bit</a:t>
              </a:r>
            </a:p>
          </p:txBody>
        </p:sp>
        <p:cxnSp>
          <p:nvCxnSpPr>
            <p:cNvPr id="14351" name="Straight Arrow Connector 7"/>
            <p:cNvCxnSpPr>
              <a:cxnSpLocks noChangeShapeType="1"/>
              <a:stCxn id="14350" idx="1"/>
            </p:cNvCxnSpPr>
            <p:nvPr/>
          </p:nvCxnSpPr>
          <p:spPr bwMode="auto">
            <a:xfrm flipH="1">
              <a:off x="5486400" y="4817477"/>
              <a:ext cx="685800" cy="0"/>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8" name="TextBox 47"/>
          <p:cNvSpPr txBox="1">
            <a:spLocks noChangeArrowheads="1"/>
          </p:cNvSpPr>
          <p:nvPr/>
        </p:nvSpPr>
        <p:spPr bwMode="auto">
          <a:xfrm>
            <a:off x="914400" y="5681663"/>
            <a:ext cx="228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solidFill>
                  <a:srgbClr val="0033CC"/>
                </a:solidFill>
              </a:rPr>
              <a:t>Sent to CPU:</a:t>
            </a:r>
          </a:p>
        </p:txBody>
      </p:sp>
      <p:grpSp>
        <p:nvGrpSpPr>
          <p:cNvPr id="589825" name="Group 589824"/>
          <p:cNvGrpSpPr>
            <a:grpSpLocks/>
          </p:cNvGrpSpPr>
          <p:nvPr/>
        </p:nvGrpSpPr>
        <p:grpSpPr bwMode="auto">
          <a:xfrm>
            <a:off x="4648200" y="4953000"/>
            <a:ext cx="2438400" cy="762000"/>
            <a:chOff x="4648200" y="4953000"/>
            <a:chExt cx="2438400" cy="762000"/>
          </a:xfrm>
        </p:grpSpPr>
        <p:sp>
          <p:nvSpPr>
            <p:cNvPr id="14348" name="TextBox 49"/>
            <p:cNvSpPr txBox="1">
              <a:spLocks noChangeArrowheads="1"/>
            </p:cNvSpPr>
            <p:nvPr/>
          </p:nvSpPr>
          <p:spPr bwMode="auto">
            <a:xfrm>
              <a:off x="4800600" y="5173584"/>
              <a:ext cx="2286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solidFill>
                    <a:srgbClr val="990000"/>
                  </a:solidFill>
                </a:rPr>
                <a:t>Error</a:t>
              </a:r>
            </a:p>
          </p:txBody>
        </p:sp>
        <p:cxnSp>
          <p:nvCxnSpPr>
            <p:cNvPr id="14349" name="Straight Arrow Connector 50"/>
            <p:cNvCxnSpPr>
              <a:cxnSpLocks noChangeShapeType="1"/>
              <a:stCxn id="14373" idx="2"/>
              <a:endCxn id="14359" idx="0"/>
            </p:cNvCxnSpPr>
            <p:nvPr/>
          </p:nvCxnSpPr>
          <p:spPr bwMode="auto">
            <a:xfrm>
              <a:off x="4648200" y="4953000"/>
              <a:ext cx="0" cy="762000"/>
            </a:xfrm>
            <a:prstGeom prst="straightConnector1">
              <a:avLst/>
            </a:prstGeom>
            <a:noFill/>
            <a:ln w="19050"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wipe(up)">
                                      <p:cBhvr>
                                        <p:cTn id="7" dur="500"/>
                                        <p:tgtEl>
                                          <p:spTgt spid="589828"/>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589827"/>
                                        </p:tgtEl>
                                        <p:attrNameLst>
                                          <p:attrName>style.visibility</p:attrName>
                                        </p:attrNameLst>
                                      </p:cBhvr>
                                      <p:to>
                                        <p:strVal val="visible"/>
                                      </p:to>
                                    </p:set>
                                    <p:anim calcmode="lin" valueType="num">
                                      <p:cBhvr>
                                        <p:cTn id="11" dur="1000" fill="hold"/>
                                        <p:tgtEl>
                                          <p:spTgt spid="589827"/>
                                        </p:tgtEl>
                                        <p:attrNameLst>
                                          <p:attrName>ppt_x</p:attrName>
                                        </p:attrNameLst>
                                      </p:cBhvr>
                                      <p:tavLst>
                                        <p:tav tm="0">
                                          <p:val>
                                            <p:strVal val="#ppt_x"/>
                                          </p:val>
                                        </p:tav>
                                        <p:tav tm="100000">
                                          <p:val>
                                            <p:strVal val="#ppt_x"/>
                                          </p:val>
                                        </p:tav>
                                      </p:tavLst>
                                    </p:anim>
                                    <p:anim calcmode="lin" valueType="num">
                                      <p:cBhvr>
                                        <p:cTn id="12" dur="1000" fill="hold"/>
                                        <p:tgtEl>
                                          <p:spTgt spid="589827"/>
                                        </p:tgtEl>
                                        <p:attrNameLst>
                                          <p:attrName>ppt_y</p:attrName>
                                        </p:attrNameLst>
                                      </p:cBhvr>
                                      <p:tavLst>
                                        <p:tav tm="0">
                                          <p:val>
                                            <p:strVal val="#ppt_y-#ppt_h/2"/>
                                          </p:val>
                                        </p:tav>
                                        <p:tav tm="100000">
                                          <p:val>
                                            <p:strVal val="#ppt_y"/>
                                          </p:val>
                                        </p:tav>
                                      </p:tavLst>
                                    </p:anim>
                                    <p:anim calcmode="lin" valueType="num">
                                      <p:cBhvr>
                                        <p:cTn id="13" dur="1000" fill="hold"/>
                                        <p:tgtEl>
                                          <p:spTgt spid="589827"/>
                                        </p:tgtEl>
                                        <p:attrNameLst>
                                          <p:attrName>ppt_w</p:attrName>
                                        </p:attrNameLst>
                                      </p:cBhvr>
                                      <p:tavLst>
                                        <p:tav tm="0">
                                          <p:val>
                                            <p:strVal val="#ppt_w"/>
                                          </p:val>
                                        </p:tav>
                                        <p:tav tm="100000">
                                          <p:val>
                                            <p:strVal val="#ppt_w"/>
                                          </p:val>
                                        </p:tav>
                                      </p:tavLst>
                                    </p:anim>
                                    <p:anim calcmode="lin" valueType="num">
                                      <p:cBhvr>
                                        <p:cTn id="14" dur="1000" fill="hold"/>
                                        <p:tgtEl>
                                          <p:spTgt spid="58982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12" presetClass="entr" presetSubtype="2"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slide(fromRight)">
                                      <p:cBhvr>
                                        <p:cTn id="18" dur="1000"/>
                                        <p:tgtEl>
                                          <p:spTgt spid="9">
                                            <p:txEl>
                                              <p:pRg st="0" end="0"/>
                                            </p:txEl>
                                          </p:spTgt>
                                        </p:tgtEl>
                                      </p:cBhvr>
                                    </p:animEffect>
                                  </p:childTnLst>
                                </p:cTn>
                              </p:par>
                            </p:childTnLst>
                          </p:cTn>
                        </p:par>
                        <p:par>
                          <p:cTn id="19" fill="hold" nodeType="afterGroup">
                            <p:stCondLst>
                              <p:cond delay="2500"/>
                            </p:stCondLst>
                            <p:childTnLst>
                              <p:par>
                                <p:cTn id="20" presetID="12" presetClass="entr" presetSubtype="2"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slide(fromRight)">
                                      <p:cBhvr>
                                        <p:cTn id="22" dur="1000"/>
                                        <p:tgtEl>
                                          <p:spTgt spid="9">
                                            <p:txEl>
                                              <p:pRg st="1" end="1"/>
                                            </p:txEl>
                                          </p:spTgt>
                                        </p:tgtEl>
                                      </p:cBhvr>
                                    </p:animEffect>
                                  </p:childTnLst>
                                </p:cTn>
                              </p:par>
                            </p:childTnLst>
                          </p:cTn>
                        </p:par>
                        <p:par>
                          <p:cTn id="23" fill="hold" nodeType="afterGroup">
                            <p:stCondLst>
                              <p:cond delay="3500"/>
                            </p:stCondLst>
                            <p:childTnLst>
                              <p:par>
                                <p:cTn id="24" presetID="12" presetClass="entr" presetSubtype="2" fill="hold" grpId="0" nodeType="after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slide(fromRight)">
                                      <p:cBhvr>
                                        <p:cTn id="26" dur="1000"/>
                                        <p:tgtEl>
                                          <p:spTgt spid="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ppt_h/2"/>
                                          </p:val>
                                        </p:tav>
                                        <p:tav tm="100000">
                                          <p:val>
                                            <p:strVal val="#ppt_y"/>
                                          </p:val>
                                        </p:tav>
                                      </p:tavLst>
                                    </p:anim>
                                    <p:anim calcmode="lin" valueType="num">
                                      <p:cBhvr>
                                        <p:cTn id="33" dur="1000" fill="hold"/>
                                        <p:tgtEl>
                                          <p:spTgt spid="10"/>
                                        </p:tgtEl>
                                        <p:attrNameLst>
                                          <p:attrName>ppt_w</p:attrName>
                                        </p:attrNameLst>
                                      </p:cBhvr>
                                      <p:tavLst>
                                        <p:tav tm="0">
                                          <p:val>
                                            <p:strVal val="#ppt_w"/>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1000"/>
                                        <p:tgtEl>
                                          <p:spTgt spid="6"/>
                                        </p:tgtEl>
                                      </p:cBhvr>
                                    </p:animEffect>
                                  </p:childTnLst>
                                </p:cTn>
                              </p:par>
                            </p:childTnLst>
                          </p:cTn>
                        </p:par>
                        <p:par>
                          <p:cTn id="39" fill="hold" nodeType="afterGroup">
                            <p:stCondLst>
                              <p:cond delay="2000"/>
                            </p:stCondLst>
                            <p:childTnLst>
                              <p:par>
                                <p:cTn id="40" presetID="22" presetClass="entr" presetSubtype="1"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1000"/>
                                        <p:tgtEl>
                                          <p:spTgt spid="5"/>
                                        </p:tgtEl>
                                      </p:cBhvr>
                                    </p:animEffect>
                                  </p:childTnLst>
                                </p:cTn>
                              </p:par>
                            </p:childTnLst>
                          </p:cTn>
                        </p:par>
                        <p:par>
                          <p:cTn id="43" fill="hold" nodeType="afterGroup">
                            <p:stCondLst>
                              <p:cond delay="3000"/>
                            </p:stCondLst>
                            <p:childTnLst>
                              <p:par>
                                <p:cTn id="44" presetID="22" presetClass="entr" presetSubtype="2"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1000"/>
                                        <p:tgtEl>
                                          <p:spTgt spid="13"/>
                                        </p:tgtEl>
                                      </p:cBhvr>
                                    </p:animEffect>
                                  </p:childTnLst>
                                </p:cTn>
                              </p:par>
                            </p:childTnLst>
                          </p:cTn>
                        </p:par>
                        <p:par>
                          <p:cTn id="47" fill="hold" nodeType="afterGroup">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1000"/>
                                        <p:tgtEl>
                                          <p:spTgt spid="48"/>
                                        </p:tgtEl>
                                      </p:cBhvr>
                                    </p:animEffect>
                                  </p:childTnLst>
                                </p:cTn>
                              </p:par>
                            </p:childTnLst>
                          </p:cTn>
                        </p:par>
                        <p:par>
                          <p:cTn id="51" fill="hold" nodeType="afterGroup">
                            <p:stCondLst>
                              <p:cond delay="5000"/>
                            </p:stCondLst>
                            <p:childTnLst>
                              <p:par>
                                <p:cTn id="52" presetID="22" presetClass="entr" presetSubtype="4"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1000"/>
                                        <p:tgtEl>
                                          <p:spTgt spid="27"/>
                                        </p:tgtEl>
                                      </p:cBhvr>
                                    </p:animEffect>
                                  </p:childTnLst>
                                </p:cTn>
                              </p:par>
                            </p:childTnLst>
                          </p:cTn>
                        </p:par>
                        <p:par>
                          <p:cTn id="55" fill="hold" nodeType="afterGroup">
                            <p:stCondLst>
                              <p:cond delay="6000"/>
                            </p:stCondLst>
                            <p:childTnLst>
                              <p:par>
                                <p:cTn id="56" presetID="16" presetClass="entr" presetSubtype="21" fill="hold" nodeType="afterEffect">
                                  <p:stCondLst>
                                    <p:cond delay="0"/>
                                  </p:stCondLst>
                                  <p:childTnLst>
                                    <p:set>
                                      <p:cBhvr>
                                        <p:cTn id="57" dur="1" fill="hold">
                                          <p:stCondLst>
                                            <p:cond delay="0"/>
                                          </p:stCondLst>
                                        </p:cTn>
                                        <p:tgtEl>
                                          <p:spTgt spid="589825"/>
                                        </p:tgtEl>
                                        <p:attrNameLst>
                                          <p:attrName>style.visibility</p:attrName>
                                        </p:attrNameLst>
                                      </p:cBhvr>
                                      <p:to>
                                        <p:strVal val="visible"/>
                                      </p:to>
                                    </p:set>
                                    <p:animEffect transition="in" filter="barn(inVertical)">
                                      <p:cBhvr>
                                        <p:cTn id="58" dur="1000"/>
                                        <p:tgtEl>
                                          <p:spTgt spid="589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autoUpdateAnimBg="0"/>
      <p:bldP spid="589828" grpId="0"/>
      <p:bldP spid="9" grpId="0" build="p" autoUpdateAnimBg="0"/>
      <p:bldP spid="10" grpId="0" autoUpdateAnimBg="0"/>
      <p:bldP spid="6"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Text Box 2"/>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dirty="0">
                <a:solidFill>
                  <a:srgbClr val="008000"/>
                </a:solidFill>
                <a:effectLst>
                  <a:outerShdw blurRad="38100" dist="38100" dir="2700000" algn="tl">
                    <a:srgbClr val="C0C0C0"/>
                  </a:outerShdw>
                </a:effectLst>
                <a:latin typeface="Century" pitchFamily="18" charset="0"/>
                <a:cs typeface="+mn-cs"/>
              </a:rPr>
              <a:t>How do we do numerical operations in binary??</a:t>
            </a:r>
          </a:p>
        </p:txBody>
      </p:sp>
      <p:pic>
        <p:nvPicPr>
          <p:cNvPr id="594947" name="Picture 3" descr="obr3588x_03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2590800"/>
            <a:ext cx="7005637" cy="361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948" name="Text Box 4"/>
          <p:cNvSpPr txBox="1">
            <a:spLocks noChangeArrowheads="1"/>
          </p:cNvSpPr>
          <p:nvPr/>
        </p:nvSpPr>
        <p:spPr bwMode="auto">
          <a:xfrm>
            <a:off x="304800" y="1893888"/>
            <a:ext cx="8763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Any binary number can be represented using either a </a:t>
            </a:r>
            <a:r>
              <a:rPr lang="en-US" altLang="en-US" b="1"/>
              <a:t>‘0’</a:t>
            </a:r>
            <a:r>
              <a:rPr lang="en-US" altLang="en-US"/>
              <a:t> or a </a:t>
            </a:r>
            <a:r>
              <a:rPr lang="en-US" altLang="en-US" b="1"/>
              <a:t>‘1’</a:t>
            </a:r>
            <a:endParaRPr lang="en-US" altLang="en-US" b="1" baseline="30000"/>
          </a:p>
        </p:txBody>
      </p:sp>
      <p:sp>
        <p:nvSpPr>
          <p:cNvPr id="3" name="TextBox 2"/>
          <p:cNvSpPr txBox="1">
            <a:spLocks noChangeArrowheads="1"/>
          </p:cNvSpPr>
          <p:nvPr/>
        </p:nvSpPr>
        <p:spPr bwMode="auto">
          <a:xfrm>
            <a:off x="609600" y="6437313"/>
            <a:ext cx="82296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600">
                <a:hlinkClick r:id="rId4"/>
              </a:rPr>
              <a:t>Click here for a  Quick 5-Minute Tutorial on Converting and Adding in binary</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4946"/>
                                        </p:tgtEl>
                                        <p:attrNameLst>
                                          <p:attrName>style.visibility</p:attrName>
                                        </p:attrNameLst>
                                      </p:cBhvr>
                                      <p:to>
                                        <p:strVal val="visible"/>
                                      </p:to>
                                    </p:set>
                                    <p:animEffect transition="in" filter="wipe(up)">
                                      <p:cBhvr>
                                        <p:cTn id="7" dur="500"/>
                                        <p:tgtEl>
                                          <p:spTgt spid="594946"/>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594948"/>
                                        </p:tgtEl>
                                        <p:attrNameLst>
                                          <p:attrName>style.visibility</p:attrName>
                                        </p:attrNameLst>
                                      </p:cBhvr>
                                      <p:to>
                                        <p:strVal val="visible"/>
                                      </p:to>
                                    </p:set>
                                    <p:anim calcmode="lin" valueType="num">
                                      <p:cBhvr>
                                        <p:cTn id="11" dur="1000" fill="hold"/>
                                        <p:tgtEl>
                                          <p:spTgt spid="594948"/>
                                        </p:tgtEl>
                                        <p:attrNameLst>
                                          <p:attrName>ppt_x</p:attrName>
                                        </p:attrNameLst>
                                      </p:cBhvr>
                                      <p:tavLst>
                                        <p:tav tm="0">
                                          <p:val>
                                            <p:strVal val="#ppt_x"/>
                                          </p:val>
                                        </p:tav>
                                        <p:tav tm="100000">
                                          <p:val>
                                            <p:strVal val="#ppt_x"/>
                                          </p:val>
                                        </p:tav>
                                      </p:tavLst>
                                    </p:anim>
                                    <p:anim calcmode="lin" valueType="num">
                                      <p:cBhvr>
                                        <p:cTn id="12" dur="1000" fill="hold"/>
                                        <p:tgtEl>
                                          <p:spTgt spid="594948"/>
                                        </p:tgtEl>
                                        <p:attrNameLst>
                                          <p:attrName>ppt_y</p:attrName>
                                        </p:attrNameLst>
                                      </p:cBhvr>
                                      <p:tavLst>
                                        <p:tav tm="0">
                                          <p:val>
                                            <p:strVal val="#ppt_y-#ppt_h/2"/>
                                          </p:val>
                                        </p:tav>
                                        <p:tav tm="100000">
                                          <p:val>
                                            <p:strVal val="#ppt_y"/>
                                          </p:val>
                                        </p:tav>
                                      </p:tavLst>
                                    </p:anim>
                                    <p:anim calcmode="lin" valueType="num">
                                      <p:cBhvr>
                                        <p:cTn id="13" dur="1000" fill="hold"/>
                                        <p:tgtEl>
                                          <p:spTgt spid="594948"/>
                                        </p:tgtEl>
                                        <p:attrNameLst>
                                          <p:attrName>ppt_w</p:attrName>
                                        </p:attrNameLst>
                                      </p:cBhvr>
                                      <p:tavLst>
                                        <p:tav tm="0">
                                          <p:val>
                                            <p:strVal val="#ppt_w"/>
                                          </p:val>
                                        </p:tav>
                                        <p:tav tm="100000">
                                          <p:val>
                                            <p:strVal val="#ppt_w"/>
                                          </p:val>
                                        </p:tav>
                                      </p:tavLst>
                                    </p:anim>
                                    <p:anim calcmode="lin" valueType="num">
                                      <p:cBhvr>
                                        <p:cTn id="14" dur="1000" fill="hold"/>
                                        <p:tgtEl>
                                          <p:spTgt spid="59494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94947"/>
                                        </p:tgtEl>
                                        <p:attrNameLst>
                                          <p:attrName>style.visibility</p:attrName>
                                        </p:attrNameLst>
                                      </p:cBhvr>
                                      <p:to>
                                        <p:strVal val="visible"/>
                                      </p:to>
                                    </p:set>
                                    <p:animEffect transition="in" filter="dissolve">
                                      <p:cBhvr>
                                        <p:cTn id="19" dur="1000"/>
                                        <p:tgtEl>
                                          <p:spTgt spid="594947"/>
                                        </p:tgtEl>
                                      </p:cBhvr>
                                    </p:animEffect>
                                  </p:childTnLst>
                                </p:cTn>
                              </p:par>
                            </p:childTnLst>
                          </p:cTn>
                        </p:par>
                        <p:par>
                          <p:cTn id="20" fill="hold" nodeType="afterGroup">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6" grpId="0"/>
      <p:bldP spid="594948" grpId="0" autoUpdateAnimBg="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Text Box 4"/>
          <p:cNvSpPr txBox="1">
            <a:spLocks noChangeArrowheads="1"/>
          </p:cNvSpPr>
          <p:nvPr/>
        </p:nvSpPr>
        <p:spPr bwMode="auto">
          <a:xfrm>
            <a:off x="0" y="15240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dirty="0">
                <a:solidFill>
                  <a:srgbClr val="990000"/>
                </a:solidFill>
                <a:effectLst>
                  <a:outerShdw blurRad="38100" dist="38100" dir="2700000" algn="tl">
                    <a:srgbClr val="C0C0C0"/>
                  </a:outerShdw>
                </a:effectLst>
                <a:latin typeface="Century" pitchFamily="18" charset="0"/>
                <a:cs typeface="+mn-cs"/>
              </a:rPr>
              <a:t>What does this have to do with ASCII??</a:t>
            </a:r>
          </a:p>
        </p:txBody>
      </p:sp>
      <p:sp>
        <p:nvSpPr>
          <p:cNvPr id="591883" name="Text Box 11"/>
          <p:cNvSpPr txBox="1">
            <a:spLocks noChangeArrowheads="1"/>
          </p:cNvSpPr>
          <p:nvPr/>
        </p:nvSpPr>
        <p:spPr bwMode="auto">
          <a:xfrm>
            <a:off x="304800" y="22860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q"/>
              <a:defRPr/>
            </a:pPr>
            <a:r>
              <a:rPr lang="en-US">
                <a:solidFill>
                  <a:schemeClr val="tx1"/>
                </a:solidFill>
                <a:effectLst>
                  <a:outerShdw blurRad="38100" dist="38100" dir="2700000" algn="tl">
                    <a:srgbClr val="C0C0C0"/>
                  </a:outerShdw>
                </a:effectLst>
                <a:latin typeface="Arial" charset="0"/>
                <a:cs typeface="+mn-cs"/>
              </a:rPr>
              <a:t> There was one problem with bytes:</a:t>
            </a:r>
            <a:r>
              <a:rPr lang="en-US" b="1">
                <a:solidFill>
                  <a:schemeClr val="tx1"/>
                </a:solidFill>
                <a:effectLst>
                  <a:outerShdw blurRad="38100" dist="38100" dir="2700000" algn="tl">
                    <a:srgbClr val="C0C0C0"/>
                  </a:outerShdw>
                </a:effectLst>
                <a:latin typeface="Arial" charset="0"/>
                <a:cs typeface="+mn-cs"/>
              </a:rPr>
              <a:t>  </a:t>
            </a:r>
            <a:r>
              <a:rPr lang="en-US" b="1" i="1">
                <a:solidFill>
                  <a:schemeClr val="tx1"/>
                </a:solidFill>
                <a:effectLst>
                  <a:outerShdw blurRad="38100" dist="38100" dir="2700000" algn="tl">
                    <a:srgbClr val="C0C0C0"/>
                  </a:outerShdw>
                </a:effectLst>
                <a:latin typeface="Arial" charset="0"/>
                <a:cs typeface="+mn-cs"/>
              </a:rPr>
              <a:t>Compatibility</a:t>
            </a:r>
          </a:p>
        </p:txBody>
      </p:sp>
      <p:sp>
        <p:nvSpPr>
          <p:cNvPr id="591884" name="Text Box 12"/>
          <p:cNvSpPr txBox="1">
            <a:spLocks noChangeArrowheads="1"/>
          </p:cNvSpPr>
          <p:nvPr/>
        </p:nvSpPr>
        <p:spPr bwMode="auto">
          <a:xfrm>
            <a:off x="381000" y="2955925"/>
            <a:ext cx="1981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70000"/>
              </a:lnSpc>
              <a:spcBef>
                <a:spcPct val="0"/>
              </a:spcBef>
              <a:buFontTx/>
              <a:buNone/>
            </a:pPr>
            <a:r>
              <a:rPr lang="en-US" altLang="en-US" sz="2000" b="1"/>
              <a:t>Given the binary </a:t>
            </a:r>
            <a:r>
              <a:rPr lang="en-US" altLang="en-US" sz="2000" b="1" u="sng"/>
              <a:t>sequences:</a:t>
            </a:r>
            <a:endParaRPr lang="en-US" altLang="en-US" sz="2000" b="1"/>
          </a:p>
        </p:txBody>
      </p:sp>
      <p:sp>
        <p:nvSpPr>
          <p:cNvPr id="591885" name="Text Box 13"/>
          <p:cNvSpPr txBox="1">
            <a:spLocks noChangeArrowheads="1"/>
          </p:cNvSpPr>
          <p:nvPr/>
        </p:nvSpPr>
        <p:spPr bwMode="auto">
          <a:xfrm>
            <a:off x="533400" y="3794125"/>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0000000</a:t>
            </a:r>
          </a:p>
        </p:txBody>
      </p:sp>
      <p:sp>
        <p:nvSpPr>
          <p:cNvPr id="591886" name="Text Box 14"/>
          <p:cNvSpPr txBox="1">
            <a:spLocks noChangeArrowheads="1"/>
          </p:cNvSpPr>
          <p:nvPr/>
        </p:nvSpPr>
        <p:spPr bwMode="auto">
          <a:xfrm>
            <a:off x="533400" y="4098925"/>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0000001</a:t>
            </a:r>
          </a:p>
        </p:txBody>
      </p:sp>
      <p:sp>
        <p:nvSpPr>
          <p:cNvPr id="591887" name="Text Box 15"/>
          <p:cNvSpPr txBox="1">
            <a:spLocks noChangeArrowheads="1"/>
          </p:cNvSpPr>
          <p:nvPr/>
        </p:nvSpPr>
        <p:spPr bwMode="auto">
          <a:xfrm>
            <a:off x="533400" y="44338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0000010</a:t>
            </a:r>
          </a:p>
        </p:txBody>
      </p:sp>
      <p:sp>
        <p:nvSpPr>
          <p:cNvPr id="591889" name="Text Box 17"/>
          <p:cNvSpPr txBox="1">
            <a:spLocks noChangeArrowheads="1"/>
          </p:cNvSpPr>
          <p:nvPr/>
        </p:nvSpPr>
        <p:spPr bwMode="auto">
          <a:xfrm>
            <a:off x="762000" y="47085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a:sym typeface="Symbol" pitchFamily="18" charset="2"/>
              </a:rPr>
              <a:t>      </a:t>
            </a:r>
            <a:endParaRPr lang="en-US" altLang="en-US" sz="2000"/>
          </a:p>
        </p:txBody>
      </p:sp>
      <p:sp>
        <p:nvSpPr>
          <p:cNvPr id="591891" name="Text Box 19"/>
          <p:cNvSpPr txBox="1">
            <a:spLocks noChangeArrowheads="1"/>
          </p:cNvSpPr>
          <p:nvPr/>
        </p:nvSpPr>
        <p:spPr bwMode="auto">
          <a:xfrm>
            <a:off x="533400" y="507365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1111101</a:t>
            </a:r>
          </a:p>
        </p:txBody>
      </p:sp>
      <p:sp>
        <p:nvSpPr>
          <p:cNvPr id="591892" name="Text Box 20"/>
          <p:cNvSpPr txBox="1">
            <a:spLocks noChangeArrowheads="1"/>
          </p:cNvSpPr>
          <p:nvPr/>
        </p:nvSpPr>
        <p:spPr bwMode="auto">
          <a:xfrm>
            <a:off x="533400" y="53482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1111110</a:t>
            </a:r>
          </a:p>
        </p:txBody>
      </p:sp>
      <p:sp>
        <p:nvSpPr>
          <p:cNvPr id="591893" name="Text Box 21"/>
          <p:cNvSpPr txBox="1">
            <a:spLocks noChangeArrowheads="1"/>
          </p:cNvSpPr>
          <p:nvPr/>
        </p:nvSpPr>
        <p:spPr bwMode="auto">
          <a:xfrm>
            <a:off x="533400" y="5653088"/>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1111111</a:t>
            </a:r>
          </a:p>
        </p:txBody>
      </p:sp>
      <p:sp>
        <p:nvSpPr>
          <p:cNvPr id="591894" name="Text Box 22"/>
          <p:cNvSpPr txBox="1">
            <a:spLocks noChangeArrowheads="1"/>
          </p:cNvSpPr>
          <p:nvPr/>
        </p:nvSpPr>
        <p:spPr bwMode="auto">
          <a:xfrm>
            <a:off x="685800" y="6156325"/>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solidFill>
                  <a:srgbClr val="0033CC"/>
                </a:solidFill>
                <a:effectLst>
                  <a:outerShdw blurRad="38100" dist="38100" dir="2700000" algn="tl">
                    <a:srgbClr val="C0C0C0"/>
                  </a:outerShdw>
                </a:effectLst>
                <a:latin typeface="Arial" charset="0"/>
                <a:cs typeface="+mn-cs"/>
              </a:rPr>
              <a:t>Computer Manufacturers Interpreted the sequences differently</a:t>
            </a:r>
          </a:p>
        </p:txBody>
      </p:sp>
      <p:sp>
        <p:nvSpPr>
          <p:cNvPr id="591895" name="Text Box 23"/>
          <p:cNvSpPr txBox="1">
            <a:spLocks noChangeArrowheads="1"/>
          </p:cNvSpPr>
          <p:nvPr/>
        </p:nvSpPr>
        <p:spPr bwMode="auto">
          <a:xfrm>
            <a:off x="2362200" y="3041650"/>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spcBef>
                <a:spcPct val="0"/>
              </a:spcBef>
              <a:buFontTx/>
              <a:buNone/>
            </a:pPr>
            <a:r>
              <a:rPr lang="en-US" altLang="en-US" sz="2000" b="1"/>
              <a:t>Manufact.</a:t>
            </a:r>
          </a:p>
          <a:p>
            <a:pPr algn="ctr" eaLnBrk="1" hangingPunct="1">
              <a:spcBef>
                <a:spcPct val="0"/>
              </a:spcBef>
              <a:buFontTx/>
              <a:buNone/>
            </a:pPr>
            <a:r>
              <a:rPr lang="en-US" altLang="en-US" sz="2000" b="1"/>
              <a:t>#1:</a:t>
            </a:r>
          </a:p>
        </p:txBody>
      </p:sp>
      <p:sp>
        <p:nvSpPr>
          <p:cNvPr id="591896" name="Line 24"/>
          <p:cNvSpPr>
            <a:spLocks noChangeShapeType="1"/>
          </p:cNvSpPr>
          <p:nvPr/>
        </p:nvSpPr>
        <p:spPr bwMode="auto">
          <a:xfrm>
            <a:off x="2590800" y="3794125"/>
            <a:ext cx="12192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1897" name="Text Box 25"/>
          <p:cNvSpPr txBox="1">
            <a:spLocks noChangeArrowheads="1"/>
          </p:cNvSpPr>
          <p:nvPr/>
        </p:nvSpPr>
        <p:spPr bwMode="auto">
          <a:xfrm>
            <a:off x="2743200" y="3794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A</a:t>
            </a:r>
          </a:p>
        </p:txBody>
      </p:sp>
      <p:sp>
        <p:nvSpPr>
          <p:cNvPr id="591898" name="Text Box 26"/>
          <p:cNvSpPr txBox="1">
            <a:spLocks noChangeArrowheads="1"/>
          </p:cNvSpPr>
          <p:nvPr/>
        </p:nvSpPr>
        <p:spPr bwMode="auto">
          <a:xfrm>
            <a:off x="2743200" y="40989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B</a:t>
            </a:r>
          </a:p>
        </p:txBody>
      </p:sp>
      <p:sp>
        <p:nvSpPr>
          <p:cNvPr id="591899" name="Text Box 27"/>
          <p:cNvSpPr txBox="1">
            <a:spLocks noChangeArrowheads="1"/>
          </p:cNvSpPr>
          <p:nvPr/>
        </p:nvSpPr>
        <p:spPr bwMode="auto">
          <a:xfrm>
            <a:off x="2743200" y="44037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C</a:t>
            </a:r>
          </a:p>
        </p:txBody>
      </p:sp>
      <p:sp>
        <p:nvSpPr>
          <p:cNvPr id="591901" name="Text Box 29"/>
          <p:cNvSpPr txBox="1">
            <a:spLocks noChangeArrowheads="1"/>
          </p:cNvSpPr>
          <p:nvPr/>
        </p:nvSpPr>
        <p:spPr bwMode="auto">
          <a:xfrm>
            <a:off x="2667000" y="47085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a:sym typeface="Symbol" pitchFamily="18" charset="2"/>
              </a:rPr>
              <a:t>      </a:t>
            </a:r>
            <a:endParaRPr lang="en-US" altLang="en-US" sz="2000"/>
          </a:p>
        </p:txBody>
      </p:sp>
      <p:sp>
        <p:nvSpPr>
          <p:cNvPr id="591903" name="Text Box 31"/>
          <p:cNvSpPr txBox="1">
            <a:spLocks noChangeArrowheads="1"/>
          </p:cNvSpPr>
          <p:nvPr/>
        </p:nvSpPr>
        <p:spPr bwMode="auto">
          <a:xfrm>
            <a:off x="2743200" y="5043488"/>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7</a:t>
            </a:r>
          </a:p>
        </p:txBody>
      </p:sp>
      <p:sp>
        <p:nvSpPr>
          <p:cNvPr id="591904" name="Text Box 32"/>
          <p:cNvSpPr txBox="1">
            <a:spLocks noChangeArrowheads="1"/>
          </p:cNvSpPr>
          <p:nvPr/>
        </p:nvSpPr>
        <p:spPr bwMode="auto">
          <a:xfrm>
            <a:off x="2743200" y="5318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8</a:t>
            </a:r>
          </a:p>
        </p:txBody>
      </p:sp>
      <p:sp>
        <p:nvSpPr>
          <p:cNvPr id="591905" name="Text Box 33"/>
          <p:cNvSpPr txBox="1">
            <a:spLocks noChangeArrowheads="1"/>
          </p:cNvSpPr>
          <p:nvPr/>
        </p:nvSpPr>
        <p:spPr bwMode="auto">
          <a:xfrm>
            <a:off x="2743200" y="56229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9</a:t>
            </a:r>
          </a:p>
        </p:txBody>
      </p:sp>
      <p:sp>
        <p:nvSpPr>
          <p:cNvPr id="591906" name="Text Box 34"/>
          <p:cNvSpPr txBox="1">
            <a:spLocks noChangeArrowheads="1"/>
          </p:cNvSpPr>
          <p:nvPr/>
        </p:nvSpPr>
        <p:spPr bwMode="auto">
          <a:xfrm>
            <a:off x="4267200" y="3032125"/>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spcBef>
                <a:spcPct val="0"/>
              </a:spcBef>
              <a:buFontTx/>
              <a:buNone/>
            </a:pPr>
            <a:r>
              <a:rPr lang="en-US" altLang="en-US" sz="2000" b="1"/>
              <a:t>Manufact.</a:t>
            </a:r>
          </a:p>
          <a:p>
            <a:pPr algn="ctr" eaLnBrk="1" hangingPunct="1">
              <a:spcBef>
                <a:spcPct val="0"/>
              </a:spcBef>
              <a:buFontTx/>
              <a:buNone/>
            </a:pPr>
            <a:r>
              <a:rPr lang="en-US" altLang="en-US" sz="2000" b="1"/>
              <a:t>#2:</a:t>
            </a:r>
          </a:p>
        </p:txBody>
      </p:sp>
      <p:sp>
        <p:nvSpPr>
          <p:cNvPr id="591907" name="Line 35"/>
          <p:cNvSpPr>
            <a:spLocks noChangeShapeType="1"/>
          </p:cNvSpPr>
          <p:nvPr/>
        </p:nvSpPr>
        <p:spPr bwMode="auto">
          <a:xfrm>
            <a:off x="4495800" y="3794125"/>
            <a:ext cx="12192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1908" name="Text Box 36"/>
          <p:cNvSpPr txBox="1">
            <a:spLocks noChangeArrowheads="1"/>
          </p:cNvSpPr>
          <p:nvPr/>
        </p:nvSpPr>
        <p:spPr bwMode="auto">
          <a:xfrm>
            <a:off x="4648200" y="3794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0</a:t>
            </a:r>
          </a:p>
        </p:txBody>
      </p:sp>
      <p:sp>
        <p:nvSpPr>
          <p:cNvPr id="591909" name="Text Box 37"/>
          <p:cNvSpPr txBox="1">
            <a:spLocks noChangeArrowheads="1"/>
          </p:cNvSpPr>
          <p:nvPr/>
        </p:nvSpPr>
        <p:spPr bwMode="auto">
          <a:xfrm>
            <a:off x="4648200" y="40989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1</a:t>
            </a:r>
          </a:p>
        </p:txBody>
      </p:sp>
      <p:sp>
        <p:nvSpPr>
          <p:cNvPr id="591910" name="Text Box 38"/>
          <p:cNvSpPr txBox="1">
            <a:spLocks noChangeArrowheads="1"/>
          </p:cNvSpPr>
          <p:nvPr/>
        </p:nvSpPr>
        <p:spPr bwMode="auto">
          <a:xfrm>
            <a:off x="4648200" y="44037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2</a:t>
            </a:r>
          </a:p>
        </p:txBody>
      </p:sp>
      <p:sp>
        <p:nvSpPr>
          <p:cNvPr id="591912" name="Text Box 40"/>
          <p:cNvSpPr txBox="1">
            <a:spLocks noChangeArrowheads="1"/>
          </p:cNvSpPr>
          <p:nvPr/>
        </p:nvSpPr>
        <p:spPr bwMode="auto">
          <a:xfrm>
            <a:off x="4572000" y="47085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a:sym typeface="Symbol" pitchFamily="18" charset="2"/>
              </a:rPr>
              <a:t>      </a:t>
            </a:r>
            <a:endParaRPr lang="en-US" altLang="en-US" sz="2000"/>
          </a:p>
        </p:txBody>
      </p:sp>
      <p:sp>
        <p:nvSpPr>
          <p:cNvPr id="591914" name="Text Box 42"/>
          <p:cNvSpPr txBox="1">
            <a:spLocks noChangeArrowheads="1"/>
          </p:cNvSpPr>
          <p:nvPr/>
        </p:nvSpPr>
        <p:spPr bwMode="auto">
          <a:xfrm>
            <a:off x="4648200" y="5043488"/>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x</a:t>
            </a:r>
          </a:p>
        </p:txBody>
      </p:sp>
      <p:sp>
        <p:nvSpPr>
          <p:cNvPr id="591915" name="Text Box 43"/>
          <p:cNvSpPr txBox="1">
            <a:spLocks noChangeArrowheads="1"/>
          </p:cNvSpPr>
          <p:nvPr/>
        </p:nvSpPr>
        <p:spPr bwMode="auto">
          <a:xfrm>
            <a:off x="4648200" y="5318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y</a:t>
            </a:r>
          </a:p>
        </p:txBody>
      </p:sp>
      <p:sp>
        <p:nvSpPr>
          <p:cNvPr id="591916" name="Text Box 44"/>
          <p:cNvSpPr txBox="1">
            <a:spLocks noChangeArrowheads="1"/>
          </p:cNvSpPr>
          <p:nvPr/>
        </p:nvSpPr>
        <p:spPr bwMode="auto">
          <a:xfrm>
            <a:off x="4648200" y="56229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z</a:t>
            </a:r>
          </a:p>
        </p:txBody>
      </p:sp>
      <p:sp>
        <p:nvSpPr>
          <p:cNvPr id="591917" name="Text Box 45"/>
          <p:cNvSpPr txBox="1">
            <a:spLocks noChangeArrowheads="1"/>
          </p:cNvSpPr>
          <p:nvPr/>
        </p:nvSpPr>
        <p:spPr bwMode="auto">
          <a:xfrm>
            <a:off x="6172200" y="3032125"/>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spcBef>
                <a:spcPct val="0"/>
              </a:spcBef>
              <a:buFontTx/>
              <a:buNone/>
            </a:pPr>
            <a:r>
              <a:rPr lang="en-US" altLang="en-US" sz="2000" b="1"/>
              <a:t>Manufact.</a:t>
            </a:r>
          </a:p>
          <a:p>
            <a:pPr algn="ctr" eaLnBrk="1" hangingPunct="1">
              <a:spcBef>
                <a:spcPct val="0"/>
              </a:spcBef>
              <a:buFontTx/>
              <a:buNone/>
            </a:pPr>
            <a:r>
              <a:rPr lang="en-US" altLang="en-US" sz="2000" b="1"/>
              <a:t>#3:</a:t>
            </a:r>
          </a:p>
        </p:txBody>
      </p:sp>
      <p:sp>
        <p:nvSpPr>
          <p:cNvPr id="591918" name="Line 46"/>
          <p:cNvSpPr>
            <a:spLocks noChangeShapeType="1"/>
          </p:cNvSpPr>
          <p:nvPr/>
        </p:nvSpPr>
        <p:spPr bwMode="auto">
          <a:xfrm>
            <a:off x="6400800" y="3794125"/>
            <a:ext cx="12192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1919" name="Text Box 47"/>
          <p:cNvSpPr txBox="1">
            <a:spLocks noChangeArrowheads="1"/>
          </p:cNvSpPr>
          <p:nvPr/>
        </p:nvSpPr>
        <p:spPr bwMode="auto">
          <a:xfrm>
            <a:off x="6553200" y="3794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a:t>
            </a:r>
          </a:p>
        </p:txBody>
      </p:sp>
      <p:sp>
        <p:nvSpPr>
          <p:cNvPr id="591920" name="Text Box 48"/>
          <p:cNvSpPr txBox="1">
            <a:spLocks noChangeArrowheads="1"/>
          </p:cNvSpPr>
          <p:nvPr/>
        </p:nvSpPr>
        <p:spPr bwMode="auto">
          <a:xfrm>
            <a:off x="6553200" y="40989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a:t>
            </a:r>
          </a:p>
        </p:txBody>
      </p:sp>
      <p:sp>
        <p:nvSpPr>
          <p:cNvPr id="591921" name="Text Box 49"/>
          <p:cNvSpPr txBox="1">
            <a:spLocks noChangeArrowheads="1"/>
          </p:cNvSpPr>
          <p:nvPr/>
        </p:nvSpPr>
        <p:spPr bwMode="auto">
          <a:xfrm>
            <a:off x="6553200" y="44037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a:t>
            </a:r>
          </a:p>
        </p:txBody>
      </p:sp>
      <p:sp>
        <p:nvSpPr>
          <p:cNvPr id="591923" name="Text Box 51"/>
          <p:cNvSpPr txBox="1">
            <a:spLocks noChangeArrowheads="1"/>
          </p:cNvSpPr>
          <p:nvPr/>
        </p:nvSpPr>
        <p:spPr bwMode="auto">
          <a:xfrm>
            <a:off x="6477000" y="47085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a:sym typeface="Symbol" pitchFamily="18" charset="2"/>
              </a:rPr>
              <a:t>      </a:t>
            </a:r>
            <a:endParaRPr lang="en-US" altLang="en-US" sz="2000"/>
          </a:p>
        </p:txBody>
      </p:sp>
      <p:sp>
        <p:nvSpPr>
          <p:cNvPr id="591925" name="Text Box 53"/>
          <p:cNvSpPr txBox="1">
            <a:spLocks noChangeArrowheads="1"/>
          </p:cNvSpPr>
          <p:nvPr/>
        </p:nvSpPr>
        <p:spPr bwMode="auto">
          <a:xfrm>
            <a:off x="6553200" y="5043488"/>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CR</a:t>
            </a:r>
          </a:p>
        </p:txBody>
      </p:sp>
      <p:sp>
        <p:nvSpPr>
          <p:cNvPr id="591926" name="Text Box 54"/>
          <p:cNvSpPr txBox="1">
            <a:spLocks noChangeArrowheads="1"/>
          </p:cNvSpPr>
          <p:nvPr/>
        </p:nvSpPr>
        <p:spPr bwMode="auto">
          <a:xfrm>
            <a:off x="6553200" y="5318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LF</a:t>
            </a:r>
          </a:p>
        </p:txBody>
      </p:sp>
      <p:sp>
        <p:nvSpPr>
          <p:cNvPr id="591927" name="Text Box 55"/>
          <p:cNvSpPr txBox="1">
            <a:spLocks noChangeArrowheads="1"/>
          </p:cNvSpPr>
          <p:nvPr/>
        </p:nvSpPr>
        <p:spPr bwMode="auto">
          <a:xfrm>
            <a:off x="6553200" y="56229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t>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91876"/>
                                        </p:tgtEl>
                                        <p:attrNameLst>
                                          <p:attrName>style.visibility</p:attrName>
                                        </p:attrNameLst>
                                      </p:cBhvr>
                                      <p:to>
                                        <p:strVal val="visible"/>
                                      </p:to>
                                    </p:set>
                                    <p:anim calcmode="lin" valueType="num">
                                      <p:cBhvr>
                                        <p:cTn id="7" dur="1000" fill="hold"/>
                                        <p:tgtEl>
                                          <p:spTgt spid="591876"/>
                                        </p:tgtEl>
                                        <p:attrNameLst>
                                          <p:attrName>ppt_w</p:attrName>
                                        </p:attrNameLst>
                                      </p:cBhvr>
                                      <p:tavLst>
                                        <p:tav tm="0">
                                          <p:val>
                                            <p:strVal val="#ppt_w*0.05"/>
                                          </p:val>
                                        </p:tav>
                                        <p:tav tm="100000">
                                          <p:val>
                                            <p:strVal val="#ppt_w"/>
                                          </p:val>
                                        </p:tav>
                                      </p:tavLst>
                                    </p:anim>
                                    <p:anim calcmode="lin" valueType="num">
                                      <p:cBhvr>
                                        <p:cTn id="8" dur="1000" fill="hold"/>
                                        <p:tgtEl>
                                          <p:spTgt spid="591876"/>
                                        </p:tgtEl>
                                        <p:attrNameLst>
                                          <p:attrName>ppt_h</p:attrName>
                                        </p:attrNameLst>
                                      </p:cBhvr>
                                      <p:tavLst>
                                        <p:tav tm="0">
                                          <p:val>
                                            <p:strVal val="#ppt_h"/>
                                          </p:val>
                                        </p:tav>
                                        <p:tav tm="100000">
                                          <p:val>
                                            <p:strVal val="#ppt_h"/>
                                          </p:val>
                                        </p:tav>
                                      </p:tavLst>
                                    </p:anim>
                                    <p:anim calcmode="lin" valueType="num">
                                      <p:cBhvr>
                                        <p:cTn id="9" dur="1000" fill="hold"/>
                                        <p:tgtEl>
                                          <p:spTgt spid="591876"/>
                                        </p:tgtEl>
                                        <p:attrNameLst>
                                          <p:attrName>ppt_x</p:attrName>
                                        </p:attrNameLst>
                                      </p:cBhvr>
                                      <p:tavLst>
                                        <p:tav tm="0">
                                          <p:val>
                                            <p:strVal val="#ppt_x-.2"/>
                                          </p:val>
                                        </p:tav>
                                        <p:tav tm="100000">
                                          <p:val>
                                            <p:strVal val="#ppt_x"/>
                                          </p:val>
                                        </p:tav>
                                      </p:tavLst>
                                    </p:anim>
                                    <p:anim calcmode="lin" valueType="num">
                                      <p:cBhvr>
                                        <p:cTn id="10" dur="1000" fill="hold"/>
                                        <p:tgtEl>
                                          <p:spTgt spid="591876"/>
                                        </p:tgtEl>
                                        <p:attrNameLst>
                                          <p:attrName>ppt_y</p:attrName>
                                        </p:attrNameLst>
                                      </p:cBhvr>
                                      <p:tavLst>
                                        <p:tav tm="0">
                                          <p:val>
                                            <p:strVal val="#ppt_y"/>
                                          </p:val>
                                        </p:tav>
                                        <p:tav tm="100000">
                                          <p:val>
                                            <p:strVal val="#ppt_y"/>
                                          </p:val>
                                        </p:tav>
                                      </p:tavLst>
                                    </p:anim>
                                    <p:animEffect transition="in" filter="fade">
                                      <p:cBhvr>
                                        <p:cTn id="11" dur="1000"/>
                                        <p:tgtEl>
                                          <p:spTgt spid="591876"/>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591883">
                                            <p:txEl>
                                              <p:pRg st="0" end="0"/>
                                            </p:txEl>
                                          </p:spTgt>
                                        </p:tgtEl>
                                        <p:attrNameLst>
                                          <p:attrName>style.visibility</p:attrName>
                                        </p:attrNameLst>
                                      </p:cBhvr>
                                      <p:to>
                                        <p:strVal val="visible"/>
                                      </p:to>
                                    </p:set>
                                    <p:animEffect transition="in" filter="blinds(vertical)">
                                      <p:cBhvr>
                                        <p:cTn id="15" dur="500"/>
                                        <p:tgtEl>
                                          <p:spTgt spid="59188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591884"/>
                                        </p:tgtEl>
                                        <p:attrNameLst>
                                          <p:attrName>style.visibility</p:attrName>
                                        </p:attrNameLst>
                                      </p:cBhvr>
                                      <p:to>
                                        <p:strVal val="visible"/>
                                      </p:to>
                                    </p:set>
                                    <p:anim calcmode="lin" valueType="num">
                                      <p:cBhvr additive="base">
                                        <p:cTn id="20" dur="500" fill="hold"/>
                                        <p:tgtEl>
                                          <p:spTgt spid="591884"/>
                                        </p:tgtEl>
                                        <p:attrNameLst>
                                          <p:attrName>ppt_x</p:attrName>
                                        </p:attrNameLst>
                                      </p:cBhvr>
                                      <p:tavLst>
                                        <p:tav tm="0">
                                          <p:val>
                                            <p:strVal val="1+#ppt_w/2"/>
                                          </p:val>
                                        </p:tav>
                                        <p:tav tm="100000">
                                          <p:val>
                                            <p:strVal val="#ppt_x"/>
                                          </p:val>
                                        </p:tav>
                                      </p:tavLst>
                                    </p:anim>
                                    <p:anim calcmode="lin" valueType="num">
                                      <p:cBhvr additive="base">
                                        <p:cTn id="21" dur="500" fill="hold"/>
                                        <p:tgtEl>
                                          <p:spTgt spid="59188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2" presetClass="entr" presetSubtype="4" fill="hold" grpId="0" nodeType="afterEffect">
                                  <p:stCondLst>
                                    <p:cond delay="0"/>
                                  </p:stCondLst>
                                  <p:iterate type="lt">
                                    <p:tmPct val="100000"/>
                                  </p:iterate>
                                  <p:childTnLst>
                                    <p:set>
                                      <p:cBhvr>
                                        <p:cTn id="24" dur="1" fill="hold">
                                          <p:stCondLst>
                                            <p:cond delay="0"/>
                                          </p:stCondLst>
                                        </p:cTn>
                                        <p:tgtEl>
                                          <p:spTgt spid="591885"/>
                                        </p:tgtEl>
                                        <p:attrNameLst>
                                          <p:attrName>style.visibility</p:attrName>
                                        </p:attrNameLst>
                                      </p:cBhvr>
                                      <p:to>
                                        <p:strVal val="visible"/>
                                      </p:to>
                                    </p:set>
                                    <p:anim calcmode="lin" valueType="num">
                                      <p:cBhvr additive="base">
                                        <p:cTn id="25" dur="75" fill="hold"/>
                                        <p:tgtEl>
                                          <p:spTgt spid="591885"/>
                                        </p:tgtEl>
                                        <p:attrNameLst>
                                          <p:attrName>ppt_x</p:attrName>
                                        </p:attrNameLst>
                                      </p:cBhvr>
                                      <p:tavLst>
                                        <p:tav tm="0">
                                          <p:val>
                                            <p:strVal val="#ppt_x"/>
                                          </p:val>
                                        </p:tav>
                                        <p:tav tm="100000">
                                          <p:val>
                                            <p:strVal val="#ppt_x"/>
                                          </p:val>
                                        </p:tav>
                                      </p:tavLst>
                                    </p:anim>
                                    <p:anim calcmode="lin" valueType="num">
                                      <p:cBhvr additive="base">
                                        <p:cTn id="26" dur="75" fill="hold"/>
                                        <p:tgtEl>
                                          <p:spTgt spid="591885"/>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25"/>
                            </p:stCondLst>
                            <p:childTnLst>
                              <p:par>
                                <p:cTn id="28" presetID="2" presetClass="entr" presetSubtype="4" fill="hold" grpId="0" nodeType="afterEffect">
                                  <p:stCondLst>
                                    <p:cond delay="0"/>
                                  </p:stCondLst>
                                  <p:iterate type="lt">
                                    <p:tmPct val="100000"/>
                                  </p:iterate>
                                  <p:childTnLst>
                                    <p:set>
                                      <p:cBhvr>
                                        <p:cTn id="29" dur="1" fill="hold">
                                          <p:stCondLst>
                                            <p:cond delay="0"/>
                                          </p:stCondLst>
                                        </p:cTn>
                                        <p:tgtEl>
                                          <p:spTgt spid="591886"/>
                                        </p:tgtEl>
                                        <p:attrNameLst>
                                          <p:attrName>style.visibility</p:attrName>
                                        </p:attrNameLst>
                                      </p:cBhvr>
                                      <p:to>
                                        <p:strVal val="visible"/>
                                      </p:to>
                                    </p:set>
                                    <p:anim calcmode="lin" valueType="num">
                                      <p:cBhvr additive="base">
                                        <p:cTn id="30" dur="75" fill="hold"/>
                                        <p:tgtEl>
                                          <p:spTgt spid="591886"/>
                                        </p:tgtEl>
                                        <p:attrNameLst>
                                          <p:attrName>ppt_x</p:attrName>
                                        </p:attrNameLst>
                                      </p:cBhvr>
                                      <p:tavLst>
                                        <p:tav tm="0">
                                          <p:val>
                                            <p:strVal val="#ppt_x"/>
                                          </p:val>
                                        </p:tav>
                                        <p:tav tm="100000">
                                          <p:val>
                                            <p:strVal val="#ppt_x"/>
                                          </p:val>
                                        </p:tav>
                                      </p:tavLst>
                                    </p:anim>
                                    <p:anim calcmode="lin" valueType="num">
                                      <p:cBhvr additive="base">
                                        <p:cTn id="31" dur="75" fill="hold"/>
                                        <p:tgtEl>
                                          <p:spTgt spid="591886"/>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50"/>
                            </p:stCondLst>
                            <p:childTnLst>
                              <p:par>
                                <p:cTn id="33" presetID="2" presetClass="entr" presetSubtype="4" fill="hold" grpId="0" nodeType="afterEffect">
                                  <p:stCondLst>
                                    <p:cond delay="0"/>
                                  </p:stCondLst>
                                  <p:iterate type="lt">
                                    <p:tmPct val="100000"/>
                                  </p:iterate>
                                  <p:childTnLst>
                                    <p:set>
                                      <p:cBhvr>
                                        <p:cTn id="34" dur="1" fill="hold">
                                          <p:stCondLst>
                                            <p:cond delay="0"/>
                                          </p:stCondLst>
                                        </p:cTn>
                                        <p:tgtEl>
                                          <p:spTgt spid="591887"/>
                                        </p:tgtEl>
                                        <p:attrNameLst>
                                          <p:attrName>style.visibility</p:attrName>
                                        </p:attrNameLst>
                                      </p:cBhvr>
                                      <p:to>
                                        <p:strVal val="visible"/>
                                      </p:to>
                                    </p:set>
                                    <p:anim calcmode="lin" valueType="num">
                                      <p:cBhvr additive="base">
                                        <p:cTn id="35" dur="75" fill="hold"/>
                                        <p:tgtEl>
                                          <p:spTgt spid="591887"/>
                                        </p:tgtEl>
                                        <p:attrNameLst>
                                          <p:attrName>ppt_x</p:attrName>
                                        </p:attrNameLst>
                                      </p:cBhvr>
                                      <p:tavLst>
                                        <p:tav tm="0">
                                          <p:val>
                                            <p:strVal val="#ppt_x"/>
                                          </p:val>
                                        </p:tav>
                                        <p:tav tm="100000">
                                          <p:val>
                                            <p:strVal val="#ppt_x"/>
                                          </p:val>
                                        </p:tav>
                                      </p:tavLst>
                                    </p:anim>
                                    <p:anim calcmode="lin" valueType="num">
                                      <p:cBhvr additive="base">
                                        <p:cTn id="36" dur="75" fill="hold"/>
                                        <p:tgtEl>
                                          <p:spTgt spid="591887"/>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075"/>
                            </p:stCondLst>
                            <p:childTnLst>
                              <p:par>
                                <p:cTn id="38" presetID="2" presetClass="entr" presetSubtype="8" fill="hold" grpId="0" nodeType="afterEffect">
                                  <p:stCondLst>
                                    <p:cond delay="0"/>
                                  </p:stCondLst>
                                  <p:iterate type="lt">
                                    <p:tmPct val="100000"/>
                                  </p:iterate>
                                  <p:childTnLst>
                                    <p:set>
                                      <p:cBhvr>
                                        <p:cTn id="39" dur="1" fill="hold">
                                          <p:stCondLst>
                                            <p:cond delay="0"/>
                                          </p:stCondLst>
                                        </p:cTn>
                                        <p:tgtEl>
                                          <p:spTgt spid="591889"/>
                                        </p:tgtEl>
                                        <p:attrNameLst>
                                          <p:attrName>style.visibility</p:attrName>
                                        </p:attrNameLst>
                                      </p:cBhvr>
                                      <p:to>
                                        <p:strVal val="visible"/>
                                      </p:to>
                                    </p:set>
                                    <p:anim calcmode="lin" valueType="num">
                                      <p:cBhvr additive="base">
                                        <p:cTn id="40" dur="75" fill="hold"/>
                                        <p:tgtEl>
                                          <p:spTgt spid="591889"/>
                                        </p:tgtEl>
                                        <p:attrNameLst>
                                          <p:attrName>ppt_x</p:attrName>
                                        </p:attrNameLst>
                                      </p:cBhvr>
                                      <p:tavLst>
                                        <p:tav tm="0">
                                          <p:val>
                                            <p:strVal val="0-#ppt_w/2"/>
                                          </p:val>
                                        </p:tav>
                                        <p:tav tm="100000">
                                          <p:val>
                                            <p:strVal val="#ppt_x"/>
                                          </p:val>
                                        </p:tav>
                                      </p:tavLst>
                                    </p:anim>
                                    <p:anim calcmode="lin" valueType="num">
                                      <p:cBhvr additive="base">
                                        <p:cTn id="41" dur="75" fill="hold"/>
                                        <p:tgtEl>
                                          <p:spTgt spid="591889"/>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300"/>
                            </p:stCondLst>
                            <p:childTnLst>
                              <p:par>
                                <p:cTn id="43" presetID="2" presetClass="entr" presetSubtype="4" fill="hold" grpId="0" nodeType="afterEffect">
                                  <p:stCondLst>
                                    <p:cond delay="0"/>
                                  </p:stCondLst>
                                  <p:iterate type="lt">
                                    <p:tmPct val="100000"/>
                                  </p:iterate>
                                  <p:childTnLst>
                                    <p:set>
                                      <p:cBhvr>
                                        <p:cTn id="44" dur="1" fill="hold">
                                          <p:stCondLst>
                                            <p:cond delay="0"/>
                                          </p:stCondLst>
                                        </p:cTn>
                                        <p:tgtEl>
                                          <p:spTgt spid="591891"/>
                                        </p:tgtEl>
                                        <p:attrNameLst>
                                          <p:attrName>style.visibility</p:attrName>
                                        </p:attrNameLst>
                                      </p:cBhvr>
                                      <p:to>
                                        <p:strVal val="visible"/>
                                      </p:to>
                                    </p:set>
                                    <p:anim calcmode="lin" valueType="num">
                                      <p:cBhvr additive="base">
                                        <p:cTn id="45" dur="75" fill="hold"/>
                                        <p:tgtEl>
                                          <p:spTgt spid="591891"/>
                                        </p:tgtEl>
                                        <p:attrNameLst>
                                          <p:attrName>ppt_x</p:attrName>
                                        </p:attrNameLst>
                                      </p:cBhvr>
                                      <p:tavLst>
                                        <p:tav tm="0">
                                          <p:val>
                                            <p:strVal val="#ppt_x"/>
                                          </p:val>
                                        </p:tav>
                                        <p:tav tm="100000">
                                          <p:val>
                                            <p:strVal val="#ppt_x"/>
                                          </p:val>
                                        </p:tav>
                                      </p:tavLst>
                                    </p:anim>
                                    <p:anim calcmode="lin" valueType="num">
                                      <p:cBhvr additive="base">
                                        <p:cTn id="46" dur="75" fill="hold"/>
                                        <p:tgtEl>
                                          <p:spTgt spid="591891"/>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825"/>
                            </p:stCondLst>
                            <p:childTnLst>
                              <p:par>
                                <p:cTn id="48" presetID="2" presetClass="entr" presetSubtype="4" fill="hold" grpId="0" nodeType="afterEffect">
                                  <p:stCondLst>
                                    <p:cond delay="0"/>
                                  </p:stCondLst>
                                  <p:iterate type="lt">
                                    <p:tmPct val="100000"/>
                                  </p:iterate>
                                  <p:childTnLst>
                                    <p:set>
                                      <p:cBhvr>
                                        <p:cTn id="49" dur="1" fill="hold">
                                          <p:stCondLst>
                                            <p:cond delay="0"/>
                                          </p:stCondLst>
                                        </p:cTn>
                                        <p:tgtEl>
                                          <p:spTgt spid="591892"/>
                                        </p:tgtEl>
                                        <p:attrNameLst>
                                          <p:attrName>style.visibility</p:attrName>
                                        </p:attrNameLst>
                                      </p:cBhvr>
                                      <p:to>
                                        <p:strVal val="visible"/>
                                      </p:to>
                                    </p:set>
                                    <p:anim calcmode="lin" valueType="num">
                                      <p:cBhvr additive="base">
                                        <p:cTn id="50" dur="75" fill="hold"/>
                                        <p:tgtEl>
                                          <p:spTgt spid="591892"/>
                                        </p:tgtEl>
                                        <p:attrNameLst>
                                          <p:attrName>ppt_x</p:attrName>
                                        </p:attrNameLst>
                                      </p:cBhvr>
                                      <p:tavLst>
                                        <p:tav tm="0">
                                          <p:val>
                                            <p:strVal val="#ppt_x"/>
                                          </p:val>
                                        </p:tav>
                                        <p:tav tm="100000">
                                          <p:val>
                                            <p:strVal val="#ppt_x"/>
                                          </p:val>
                                        </p:tav>
                                      </p:tavLst>
                                    </p:anim>
                                    <p:anim calcmode="lin" valueType="num">
                                      <p:cBhvr additive="base">
                                        <p:cTn id="51" dur="75" fill="hold"/>
                                        <p:tgtEl>
                                          <p:spTgt spid="591892"/>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3350"/>
                            </p:stCondLst>
                            <p:childTnLst>
                              <p:par>
                                <p:cTn id="53" presetID="2" presetClass="entr" presetSubtype="4" fill="hold" grpId="0" nodeType="afterEffect">
                                  <p:stCondLst>
                                    <p:cond delay="0"/>
                                  </p:stCondLst>
                                  <p:iterate type="lt">
                                    <p:tmPct val="100000"/>
                                  </p:iterate>
                                  <p:childTnLst>
                                    <p:set>
                                      <p:cBhvr>
                                        <p:cTn id="54" dur="1" fill="hold">
                                          <p:stCondLst>
                                            <p:cond delay="0"/>
                                          </p:stCondLst>
                                        </p:cTn>
                                        <p:tgtEl>
                                          <p:spTgt spid="591893"/>
                                        </p:tgtEl>
                                        <p:attrNameLst>
                                          <p:attrName>style.visibility</p:attrName>
                                        </p:attrNameLst>
                                      </p:cBhvr>
                                      <p:to>
                                        <p:strVal val="visible"/>
                                      </p:to>
                                    </p:set>
                                    <p:anim calcmode="lin" valueType="num">
                                      <p:cBhvr additive="base">
                                        <p:cTn id="55" dur="75" fill="hold"/>
                                        <p:tgtEl>
                                          <p:spTgt spid="591893"/>
                                        </p:tgtEl>
                                        <p:attrNameLst>
                                          <p:attrName>ppt_x</p:attrName>
                                        </p:attrNameLst>
                                      </p:cBhvr>
                                      <p:tavLst>
                                        <p:tav tm="0">
                                          <p:val>
                                            <p:strVal val="#ppt_x"/>
                                          </p:val>
                                        </p:tav>
                                        <p:tav tm="100000">
                                          <p:val>
                                            <p:strVal val="#ppt_x"/>
                                          </p:val>
                                        </p:tav>
                                      </p:tavLst>
                                    </p:anim>
                                    <p:anim calcmode="lin" valueType="num">
                                      <p:cBhvr additive="base">
                                        <p:cTn id="56" dur="75" fill="hold"/>
                                        <p:tgtEl>
                                          <p:spTgt spid="591893"/>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3875"/>
                            </p:stCondLst>
                            <p:childTnLst>
                              <p:par>
                                <p:cTn id="58" presetID="2" presetClass="entr" presetSubtype="2" fill="hold" grpId="0" nodeType="afterEffect">
                                  <p:stCondLst>
                                    <p:cond delay="0"/>
                                  </p:stCondLst>
                                  <p:childTnLst>
                                    <p:set>
                                      <p:cBhvr>
                                        <p:cTn id="59" dur="1" fill="hold">
                                          <p:stCondLst>
                                            <p:cond delay="0"/>
                                          </p:stCondLst>
                                        </p:cTn>
                                        <p:tgtEl>
                                          <p:spTgt spid="591895"/>
                                        </p:tgtEl>
                                        <p:attrNameLst>
                                          <p:attrName>style.visibility</p:attrName>
                                        </p:attrNameLst>
                                      </p:cBhvr>
                                      <p:to>
                                        <p:strVal val="visible"/>
                                      </p:to>
                                    </p:set>
                                    <p:anim calcmode="lin" valueType="num">
                                      <p:cBhvr additive="base">
                                        <p:cTn id="60" dur="1000" fill="hold"/>
                                        <p:tgtEl>
                                          <p:spTgt spid="591895"/>
                                        </p:tgtEl>
                                        <p:attrNameLst>
                                          <p:attrName>ppt_x</p:attrName>
                                        </p:attrNameLst>
                                      </p:cBhvr>
                                      <p:tavLst>
                                        <p:tav tm="0">
                                          <p:val>
                                            <p:strVal val="1+#ppt_w/2"/>
                                          </p:val>
                                        </p:tav>
                                        <p:tav tm="100000">
                                          <p:val>
                                            <p:strVal val="#ppt_x"/>
                                          </p:val>
                                        </p:tav>
                                      </p:tavLst>
                                    </p:anim>
                                    <p:anim calcmode="lin" valueType="num">
                                      <p:cBhvr additive="base">
                                        <p:cTn id="61" dur="1000" fill="hold"/>
                                        <p:tgtEl>
                                          <p:spTgt spid="591895"/>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4875"/>
                            </p:stCondLst>
                            <p:childTnLst>
                              <p:par>
                                <p:cTn id="63" presetID="2" presetClass="entr" presetSubtype="2" fill="hold" grpId="0" nodeType="afterEffect">
                                  <p:stCondLst>
                                    <p:cond delay="0"/>
                                  </p:stCondLst>
                                  <p:childTnLst>
                                    <p:set>
                                      <p:cBhvr>
                                        <p:cTn id="64" dur="1" fill="hold">
                                          <p:stCondLst>
                                            <p:cond delay="0"/>
                                          </p:stCondLst>
                                        </p:cTn>
                                        <p:tgtEl>
                                          <p:spTgt spid="591896"/>
                                        </p:tgtEl>
                                        <p:attrNameLst>
                                          <p:attrName>style.visibility</p:attrName>
                                        </p:attrNameLst>
                                      </p:cBhvr>
                                      <p:to>
                                        <p:strVal val="visible"/>
                                      </p:to>
                                    </p:set>
                                    <p:anim calcmode="lin" valueType="num">
                                      <p:cBhvr additive="base">
                                        <p:cTn id="65" dur="500" fill="hold"/>
                                        <p:tgtEl>
                                          <p:spTgt spid="591896"/>
                                        </p:tgtEl>
                                        <p:attrNameLst>
                                          <p:attrName>ppt_x</p:attrName>
                                        </p:attrNameLst>
                                      </p:cBhvr>
                                      <p:tavLst>
                                        <p:tav tm="0">
                                          <p:val>
                                            <p:strVal val="1+#ppt_w/2"/>
                                          </p:val>
                                        </p:tav>
                                        <p:tav tm="100000">
                                          <p:val>
                                            <p:strVal val="#ppt_x"/>
                                          </p:val>
                                        </p:tav>
                                      </p:tavLst>
                                    </p:anim>
                                    <p:anim calcmode="lin" valueType="num">
                                      <p:cBhvr additive="base">
                                        <p:cTn id="66" dur="500" fill="hold"/>
                                        <p:tgtEl>
                                          <p:spTgt spid="591896"/>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375"/>
                            </p:stCondLst>
                            <p:childTnLst>
                              <p:par>
                                <p:cTn id="68" presetID="2" presetClass="entr" presetSubtype="4" fill="hold" grpId="0" nodeType="afterEffect">
                                  <p:stCondLst>
                                    <p:cond delay="0"/>
                                  </p:stCondLst>
                                  <p:childTnLst>
                                    <p:set>
                                      <p:cBhvr>
                                        <p:cTn id="69" dur="1" fill="hold">
                                          <p:stCondLst>
                                            <p:cond delay="0"/>
                                          </p:stCondLst>
                                        </p:cTn>
                                        <p:tgtEl>
                                          <p:spTgt spid="591897"/>
                                        </p:tgtEl>
                                        <p:attrNameLst>
                                          <p:attrName>style.visibility</p:attrName>
                                        </p:attrNameLst>
                                      </p:cBhvr>
                                      <p:to>
                                        <p:strVal val="visible"/>
                                      </p:to>
                                    </p:set>
                                    <p:anim calcmode="lin" valueType="num">
                                      <p:cBhvr additive="base">
                                        <p:cTn id="70" dur="500" fill="hold"/>
                                        <p:tgtEl>
                                          <p:spTgt spid="591897"/>
                                        </p:tgtEl>
                                        <p:attrNameLst>
                                          <p:attrName>ppt_x</p:attrName>
                                        </p:attrNameLst>
                                      </p:cBhvr>
                                      <p:tavLst>
                                        <p:tav tm="0">
                                          <p:val>
                                            <p:strVal val="#ppt_x"/>
                                          </p:val>
                                        </p:tav>
                                        <p:tav tm="100000">
                                          <p:val>
                                            <p:strVal val="#ppt_x"/>
                                          </p:val>
                                        </p:tav>
                                      </p:tavLst>
                                    </p:anim>
                                    <p:anim calcmode="lin" valueType="num">
                                      <p:cBhvr additive="base">
                                        <p:cTn id="71" dur="500" fill="hold"/>
                                        <p:tgtEl>
                                          <p:spTgt spid="591897"/>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875"/>
                            </p:stCondLst>
                            <p:childTnLst>
                              <p:par>
                                <p:cTn id="73" presetID="2" presetClass="entr" presetSubtype="4" fill="hold" grpId="0" nodeType="afterEffect">
                                  <p:stCondLst>
                                    <p:cond delay="0"/>
                                  </p:stCondLst>
                                  <p:childTnLst>
                                    <p:set>
                                      <p:cBhvr>
                                        <p:cTn id="74" dur="1" fill="hold">
                                          <p:stCondLst>
                                            <p:cond delay="0"/>
                                          </p:stCondLst>
                                        </p:cTn>
                                        <p:tgtEl>
                                          <p:spTgt spid="591898"/>
                                        </p:tgtEl>
                                        <p:attrNameLst>
                                          <p:attrName>style.visibility</p:attrName>
                                        </p:attrNameLst>
                                      </p:cBhvr>
                                      <p:to>
                                        <p:strVal val="visible"/>
                                      </p:to>
                                    </p:set>
                                    <p:anim calcmode="lin" valueType="num">
                                      <p:cBhvr additive="base">
                                        <p:cTn id="75" dur="500" fill="hold"/>
                                        <p:tgtEl>
                                          <p:spTgt spid="591898"/>
                                        </p:tgtEl>
                                        <p:attrNameLst>
                                          <p:attrName>ppt_x</p:attrName>
                                        </p:attrNameLst>
                                      </p:cBhvr>
                                      <p:tavLst>
                                        <p:tav tm="0">
                                          <p:val>
                                            <p:strVal val="#ppt_x"/>
                                          </p:val>
                                        </p:tav>
                                        <p:tav tm="100000">
                                          <p:val>
                                            <p:strVal val="#ppt_x"/>
                                          </p:val>
                                        </p:tav>
                                      </p:tavLst>
                                    </p:anim>
                                    <p:anim calcmode="lin" valueType="num">
                                      <p:cBhvr additive="base">
                                        <p:cTn id="76" dur="500" fill="hold"/>
                                        <p:tgtEl>
                                          <p:spTgt spid="591898"/>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6375"/>
                            </p:stCondLst>
                            <p:childTnLst>
                              <p:par>
                                <p:cTn id="78" presetID="2" presetClass="entr" presetSubtype="4" fill="hold" grpId="0" nodeType="afterEffect">
                                  <p:stCondLst>
                                    <p:cond delay="0"/>
                                  </p:stCondLst>
                                  <p:childTnLst>
                                    <p:set>
                                      <p:cBhvr>
                                        <p:cTn id="79" dur="1" fill="hold">
                                          <p:stCondLst>
                                            <p:cond delay="0"/>
                                          </p:stCondLst>
                                        </p:cTn>
                                        <p:tgtEl>
                                          <p:spTgt spid="591899"/>
                                        </p:tgtEl>
                                        <p:attrNameLst>
                                          <p:attrName>style.visibility</p:attrName>
                                        </p:attrNameLst>
                                      </p:cBhvr>
                                      <p:to>
                                        <p:strVal val="visible"/>
                                      </p:to>
                                    </p:set>
                                    <p:anim calcmode="lin" valueType="num">
                                      <p:cBhvr additive="base">
                                        <p:cTn id="80" dur="500" fill="hold"/>
                                        <p:tgtEl>
                                          <p:spTgt spid="591899"/>
                                        </p:tgtEl>
                                        <p:attrNameLst>
                                          <p:attrName>ppt_x</p:attrName>
                                        </p:attrNameLst>
                                      </p:cBhvr>
                                      <p:tavLst>
                                        <p:tav tm="0">
                                          <p:val>
                                            <p:strVal val="#ppt_x"/>
                                          </p:val>
                                        </p:tav>
                                        <p:tav tm="100000">
                                          <p:val>
                                            <p:strVal val="#ppt_x"/>
                                          </p:val>
                                        </p:tav>
                                      </p:tavLst>
                                    </p:anim>
                                    <p:anim calcmode="lin" valueType="num">
                                      <p:cBhvr additive="base">
                                        <p:cTn id="81" dur="500" fill="hold"/>
                                        <p:tgtEl>
                                          <p:spTgt spid="591899"/>
                                        </p:tgtEl>
                                        <p:attrNameLst>
                                          <p:attrName>ppt_y</p:attrName>
                                        </p:attrNameLst>
                                      </p:cBhvr>
                                      <p:tavLst>
                                        <p:tav tm="0">
                                          <p:val>
                                            <p:strVal val="1+#ppt_h/2"/>
                                          </p:val>
                                        </p:tav>
                                        <p:tav tm="100000">
                                          <p:val>
                                            <p:strVal val="#ppt_y"/>
                                          </p:val>
                                        </p:tav>
                                      </p:tavLst>
                                    </p:anim>
                                  </p:childTnLst>
                                </p:cTn>
                              </p:par>
                            </p:childTnLst>
                          </p:cTn>
                        </p:par>
                        <p:par>
                          <p:cTn id="82" fill="hold" nodeType="afterGroup">
                            <p:stCondLst>
                              <p:cond delay="6875"/>
                            </p:stCondLst>
                            <p:childTnLst>
                              <p:par>
                                <p:cTn id="83" presetID="2" presetClass="entr" presetSubtype="2" fill="hold" grpId="0" nodeType="afterEffect">
                                  <p:stCondLst>
                                    <p:cond delay="0"/>
                                  </p:stCondLst>
                                  <p:iterate type="lt">
                                    <p:tmPct val="100000"/>
                                  </p:iterate>
                                  <p:childTnLst>
                                    <p:set>
                                      <p:cBhvr>
                                        <p:cTn id="84" dur="1" fill="hold">
                                          <p:stCondLst>
                                            <p:cond delay="0"/>
                                          </p:stCondLst>
                                        </p:cTn>
                                        <p:tgtEl>
                                          <p:spTgt spid="591901"/>
                                        </p:tgtEl>
                                        <p:attrNameLst>
                                          <p:attrName>style.visibility</p:attrName>
                                        </p:attrNameLst>
                                      </p:cBhvr>
                                      <p:to>
                                        <p:strVal val="visible"/>
                                      </p:to>
                                    </p:set>
                                    <p:anim calcmode="lin" valueType="num">
                                      <p:cBhvr additive="base">
                                        <p:cTn id="85" dur="75" fill="hold"/>
                                        <p:tgtEl>
                                          <p:spTgt spid="591901"/>
                                        </p:tgtEl>
                                        <p:attrNameLst>
                                          <p:attrName>ppt_x</p:attrName>
                                        </p:attrNameLst>
                                      </p:cBhvr>
                                      <p:tavLst>
                                        <p:tav tm="0">
                                          <p:val>
                                            <p:strVal val="1+#ppt_w/2"/>
                                          </p:val>
                                        </p:tav>
                                        <p:tav tm="100000">
                                          <p:val>
                                            <p:strVal val="#ppt_x"/>
                                          </p:val>
                                        </p:tav>
                                      </p:tavLst>
                                    </p:anim>
                                    <p:anim calcmode="lin" valueType="num">
                                      <p:cBhvr additive="base">
                                        <p:cTn id="86" dur="75" fill="hold"/>
                                        <p:tgtEl>
                                          <p:spTgt spid="591901"/>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7100"/>
                            </p:stCondLst>
                            <p:childTnLst>
                              <p:par>
                                <p:cTn id="88" presetID="2" presetClass="entr" presetSubtype="4" fill="hold" grpId="0" nodeType="afterEffect">
                                  <p:stCondLst>
                                    <p:cond delay="0"/>
                                  </p:stCondLst>
                                  <p:childTnLst>
                                    <p:set>
                                      <p:cBhvr>
                                        <p:cTn id="89" dur="1" fill="hold">
                                          <p:stCondLst>
                                            <p:cond delay="0"/>
                                          </p:stCondLst>
                                        </p:cTn>
                                        <p:tgtEl>
                                          <p:spTgt spid="591903"/>
                                        </p:tgtEl>
                                        <p:attrNameLst>
                                          <p:attrName>style.visibility</p:attrName>
                                        </p:attrNameLst>
                                      </p:cBhvr>
                                      <p:to>
                                        <p:strVal val="visible"/>
                                      </p:to>
                                    </p:set>
                                    <p:anim calcmode="lin" valueType="num">
                                      <p:cBhvr additive="base">
                                        <p:cTn id="90" dur="500" fill="hold"/>
                                        <p:tgtEl>
                                          <p:spTgt spid="591903"/>
                                        </p:tgtEl>
                                        <p:attrNameLst>
                                          <p:attrName>ppt_x</p:attrName>
                                        </p:attrNameLst>
                                      </p:cBhvr>
                                      <p:tavLst>
                                        <p:tav tm="0">
                                          <p:val>
                                            <p:strVal val="#ppt_x"/>
                                          </p:val>
                                        </p:tav>
                                        <p:tav tm="100000">
                                          <p:val>
                                            <p:strVal val="#ppt_x"/>
                                          </p:val>
                                        </p:tav>
                                      </p:tavLst>
                                    </p:anim>
                                    <p:anim calcmode="lin" valueType="num">
                                      <p:cBhvr additive="base">
                                        <p:cTn id="91" dur="500" fill="hold"/>
                                        <p:tgtEl>
                                          <p:spTgt spid="591903"/>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7600"/>
                            </p:stCondLst>
                            <p:childTnLst>
                              <p:par>
                                <p:cTn id="93" presetID="2" presetClass="entr" presetSubtype="4" fill="hold" grpId="0" nodeType="afterEffect">
                                  <p:stCondLst>
                                    <p:cond delay="0"/>
                                  </p:stCondLst>
                                  <p:childTnLst>
                                    <p:set>
                                      <p:cBhvr>
                                        <p:cTn id="94" dur="1" fill="hold">
                                          <p:stCondLst>
                                            <p:cond delay="0"/>
                                          </p:stCondLst>
                                        </p:cTn>
                                        <p:tgtEl>
                                          <p:spTgt spid="591904"/>
                                        </p:tgtEl>
                                        <p:attrNameLst>
                                          <p:attrName>style.visibility</p:attrName>
                                        </p:attrNameLst>
                                      </p:cBhvr>
                                      <p:to>
                                        <p:strVal val="visible"/>
                                      </p:to>
                                    </p:set>
                                    <p:anim calcmode="lin" valueType="num">
                                      <p:cBhvr additive="base">
                                        <p:cTn id="95" dur="500" fill="hold"/>
                                        <p:tgtEl>
                                          <p:spTgt spid="591904"/>
                                        </p:tgtEl>
                                        <p:attrNameLst>
                                          <p:attrName>ppt_x</p:attrName>
                                        </p:attrNameLst>
                                      </p:cBhvr>
                                      <p:tavLst>
                                        <p:tav tm="0">
                                          <p:val>
                                            <p:strVal val="#ppt_x"/>
                                          </p:val>
                                        </p:tav>
                                        <p:tav tm="100000">
                                          <p:val>
                                            <p:strVal val="#ppt_x"/>
                                          </p:val>
                                        </p:tav>
                                      </p:tavLst>
                                    </p:anim>
                                    <p:anim calcmode="lin" valueType="num">
                                      <p:cBhvr additive="base">
                                        <p:cTn id="96" dur="500" fill="hold"/>
                                        <p:tgtEl>
                                          <p:spTgt spid="591904"/>
                                        </p:tgtEl>
                                        <p:attrNameLst>
                                          <p:attrName>ppt_y</p:attrName>
                                        </p:attrNameLst>
                                      </p:cBhvr>
                                      <p:tavLst>
                                        <p:tav tm="0">
                                          <p:val>
                                            <p:strVal val="1+#ppt_h/2"/>
                                          </p:val>
                                        </p:tav>
                                        <p:tav tm="100000">
                                          <p:val>
                                            <p:strVal val="#ppt_y"/>
                                          </p:val>
                                        </p:tav>
                                      </p:tavLst>
                                    </p:anim>
                                  </p:childTnLst>
                                </p:cTn>
                              </p:par>
                            </p:childTnLst>
                          </p:cTn>
                        </p:par>
                        <p:par>
                          <p:cTn id="97" fill="hold" nodeType="afterGroup">
                            <p:stCondLst>
                              <p:cond delay="8100"/>
                            </p:stCondLst>
                            <p:childTnLst>
                              <p:par>
                                <p:cTn id="98" presetID="2" presetClass="entr" presetSubtype="4" fill="hold" grpId="0" nodeType="afterEffect">
                                  <p:stCondLst>
                                    <p:cond delay="0"/>
                                  </p:stCondLst>
                                  <p:childTnLst>
                                    <p:set>
                                      <p:cBhvr>
                                        <p:cTn id="99" dur="1" fill="hold">
                                          <p:stCondLst>
                                            <p:cond delay="0"/>
                                          </p:stCondLst>
                                        </p:cTn>
                                        <p:tgtEl>
                                          <p:spTgt spid="591905"/>
                                        </p:tgtEl>
                                        <p:attrNameLst>
                                          <p:attrName>style.visibility</p:attrName>
                                        </p:attrNameLst>
                                      </p:cBhvr>
                                      <p:to>
                                        <p:strVal val="visible"/>
                                      </p:to>
                                    </p:set>
                                    <p:anim calcmode="lin" valueType="num">
                                      <p:cBhvr additive="base">
                                        <p:cTn id="100" dur="500" fill="hold"/>
                                        <p:tgtEl>
                                          <p:spTgt spid="591905"/>
                                        </p:tgtEl>
                                        <p:attrNameLst>
                                          <p:attrName>ppt_x</p:attrName>
                                        </p:attrNameLst>
                                      </p:cBhvr>
                                      <p:tavLst>
                                        <p:tav tm="0">
                                          <p:val>
                                            <p:strVal val="#ppt_x"/>
                                          </p:val>
                                        </p:tav>
                                        <p:tav tm="100000">
                                          <p:val>
                                            <p:strVal val="#ppt_x"/>
                                          </p:val>
                                        </p:tav>
                                      </p:tavLst>
                                    </p:anim>
                                    <p:anim calcmode="lin" valueType="num">
                                      <p:cBhvr additive="base">
                                        <p:cTn id="101" dur="500" fill="hold"/>
                                        <p:tgtEl>
                                          <p:spTgt spid="591905"/>
                                        </p:tgtEl>
                                        <p:attrNameLst>
                                          <p:attrName>ppt_y</p:attrName>
                                        </p:attrNameLst>
                                      </p:cBhvr>
                                      <p:tavLst>
                                        <p:tav tm="0">
                                          <p:val>
                                            <p:strVal val="1+#ppt_h/2"/>
                                          </p:val>
                                        </p:tav>
                                        <p:tav tm="100000">
                                          <p:val>
                                            <p:strVal val="#ppt_y"/>
                                          </p:val>
                                        </p:tav>
                                      </p:tavLst>
                                    </p:anim>
                                  </p:childTnLst>
                                </p:cTn>
                              </p:par>
                            </p:childTnLst>
                          </p:cTn>
                        </p:par>
                        <p:par>
                          <p:cTn id="102" fill="hold" nodeType="afterGroup">
                            <p:stCondLst>
                              <p:cond delay="8600"/>
                            </p:stCondLst>
                            <p:childTnLst>
                              <p:par>
                                <p:cTn id="103" presetID="2" presetClass="entr" presetSubtype="2" fill="hold" grpId="0" nodeType="afterEffect">
                                  <p:stCondLst>
                                    <p:cond delay="0"/>
                                  </p:stCondLst>
                                  <p:childTnLst>
                                    <p:set>
                                      <p:cBhvr>
                                        <p:cTn id="104" dur="1" fill="hold">
                                          <p:stCondLst>
                                            <p:cond delay="0"/>
                                          </p:stCondLst>
                                        </p:cTn>
                                        <p:tgtEl>
                                          <p:spTgt spid="591906"/>
                                        </p:tgtEl>
                                        <p:attrNameLst>
                                          <p:attrName>style.visibility</p:attrName>
                                        </p:attrNameLst>
                                      </p:cBhvr>
                                      <p:to>
                                        <p:strVal val="visible"/>
                                      </p:to>
                                    </p:set>
                                    <p:anim calcmode="lin" valueType="num">
                                      <p:cBhvr additive="base">
                                        <p:cTn id="105" dur="500" fill="hold"/>
                                        <p:tgtEl>
                                          <p:spTgt spid="591906"/>
                                        </p:tgtEl>
                                        <p:attrNameLst>
                                          <p:attrName>ppt_x</p:attrName>
                                        </p:attrNameLst>
                                      </p:cBhvr>
                                      <p:tavLst>
                                        <p:tav tm="0">
                                          <p:val>
                                            <p:strVal val="1+#ppt_w/2"/>
                                          </p:val>
                                        </p:tav>
                                        <p:tav tm="100000">
                                          <p:val>
                                            <p:strVal val="#ppt_x"/>
                                          </p:val>
                                        </p:tav>
                                      </p:tavLst>
                                    </p:anim>
                                    <p:anim calcmode="lin" valueType="num">
                                      <p:cBhvr additive="base">
                                        <p:cTn id="106" dur="500" fill="hold"/>
                                        <p:tgtEl>
                                          <p:spTgt spid="591906"/>
                                        </p:tgtEl>
                                        <p:attrNameLst>
                                          <p:attrName>ppt_y</p:attrName>
                                        </p:attrNameLst>
                                      </p:cBhvr>
                                      <p:tavLst>
                                        <p:tav tm="0">
                                          <p:val>
                                            <p:strVal val="#ppt_y"/>
                                          </p:val>
                                        </p:tav>
                                        <p:tav tm="100000">
                                          <p:val>
                                            <p:strVal val="#ppt_y"/>
                                          </p:val>
                                        </p:tav>
                                      </p:tavLst>
                                    </p:anim>
                                  </p:childTnLst>
                                </p:cTn>
                              </p:par>
                            </p:childTnLst>
                          </p:cTn>
                        </p:par>
                        <p:par>
                          <p:cTn id="107" fill="hold" nodeType="afterGroup">
                            <p:stCondLst>
                              <p:cond delay="9100"/>
                            </p:stCondLst>
                            <p:childTnLst>
                              <p:par>
                                <p:cTn id="108" presetID="2" presetClass="entr" presetSubtype="2" fill="hold" grpId="0" nodeType="afterEffect">
                                  <p:stCondLst>
                                    <p:cond delay="0"/>
                                  </p:stCondLst>
                                  <p:childTnLst>
                                    <p:set>
                                      <p:cBhvr>
                                        <p:cTn id="109" dur="1" fill="hold">
                                          <p:stCondLst>
                                            <p:cond delay="0"/>
                                          </p:stCondLst>
                                        </p:cTn>
                                        <p:tgtEl>
                                          <p:spTgt spid="591907"/>
                                        </p:tgtEl>
                                        <p:attrNameLst>
                                          <p:attrName>style.visibility</p:attrName>
                                        </p:attrNameLst>
                                      </p:cBhvr>
                                      <p:to>
                                        <p:strVal val="visible"/>
                                      </p:to>
                                    </p:set>
                                    <p:anim calcmode="lin" valueType="num">
                                      <p:cBhvr additive="base">
                                        <p:cTn id="110" dur="500" fill="hold"/>
                                        <p:tgtEl>
                                          <p:spTgt spid="591907"/>
                                        </p:tgtEl>
                                        <p:attrNameLst>
                                          <p:attrName>ppt_x</p:attrName>
                                        </p:attrNameLst>
                                      </p:cBhvr>
                                      <p:tavLst>
                                        <p:tav tm="0">
                                          <p:val>
                                            <p:strVal val="1+#ppt_w/2"/>
                                          </p:val>
                                        </p:tav>
                                        <p:tav tm="100000">
                                          <p:val>
                                            <p:strVal val="#ppt_x"/>
                                          </p:val>
                                        </p:tav>
                                      </p:tavLst>
                                    </p:anim>
                                    <p:anim calcmode="lin" valueType="num">
                                      <p:cBhvr additive="base">
                                        <p:cTn id="111" dur="500" fill="hold"/>
                                        <p:tgtEl>
                                          <p:spTgt spid="591907"/>
                                        </p:tgtEl>
                                        <p:attrNameLst>
                                          <p:attrName>ppt_y</p:attrName>
                                        </p:attrNameLst>
                                      </p:cBhvr>
                                      <p:tavLst>
                                        <p:tav tm="0">
                                          <p:val>
                                            <p:strVal val="#ppt_y"/>
                                          </p:val>
                                        </p:tav>
                                        <p:tav tm="100000">
                                          <p:val>
                                            <p:strVal val="#ppt_y"/>
                                          </p:val>
                                        </p:tav>
                                      </p:tavLst>
                                    </p:anim>
                                  </p:childTnLst>
                                </p:cTn>
                              </p:par>
                            </p:childTnLst>
                          </p:cTn>
                        </p:par>
                        <p:par>
                          <p:cTn id="112" fill="hold" nodeType="afterGroup">
                            <p:stCondLst>
                              <p:cond delay="9600"/>
                            </p:stCondLst>
                            <p:childTnLst>
                              <p:par>
                                <p:cTn id="113" presetID="2" presetClass="entr" presetSubtype="4" fill="hold" grpId="0" nodeType="afterEffect">
                                  <p:stCondLst>
                                    <p:cond delay="0"/>
                                  </p:stCondLst>
                                  <p:childTnLst>
                                    <p:set>
                                      <p:cBhvr>
                                        <p:cTn id="114" dur="1" fill="hold">
                                          <p:stCondLst>
                                            <p:cond delay="0"/>
                                          </p:stCondLst>
                                        </p:cTn>
                                        <p:tgtEl>
                                          <p:spTgt spid="591908"/>
                                        </p:tgtEl>
                                        <p:attrNameLst>
                                          <p:attrName>style.visibility</p:attrName>
                                        </p:attrNameLst>
                                      </p:cBhvr>
                                      <p:to>
                                        <p:strVal val="visible"/>
                                      </p:to>
                                    </p:set>
                                    <p:anim calcmode="lin" valueType="num">
                                      <p:cBhvr additive="base">
                                        <p:cTn id="115" dur="500" fill="hold"/>
                                        <p:tgtEl>
                                          <p:spTgt spid="591908"/>
                                        </p:tgtEl>
                                        <p:attrNameLst>
                                          <p:attrName>ppt_x</p:attrName>
                                        </p:attrNameLst>
                                      </p:cBhvr>
                                      <p:tavLst>
                                        <p:tav tm="0">
                                          <p:val>
                                            <p:strVal val="#ppt_x"/>
                                          </p:val>
                                        </p:tav>
                                        <p:tav tm="100000">
                                          <p:val>
                                            <p:strVal val="#ppt_x"/>
                                          </p:val>
                                        </p:tav>
                                      </p:tavLst>
                                    </p:anim>
                                    <p:anim calcmode="lin" valueType="num">
                                      <p:cBhvr additive="base">
                                        <p:cTn id="116" dur="500" fill="hold"/>
                                        <p:tgtEl>
                                          <p:spTgt spid="591908"/>
                                        </p:tgtEl>
                                        <p:attrNameLst>
                                          <p:attrName>ppt_y</p:attrName>
                                        </p:attrNameLst>
                                      </p:cBhvr>
                                      <p:tavLst>
                                        <p:tav tm="0">
                                          <p:val>
                                            <p:strVal val="1+#ppt_h/2"/>
                                          </p:val>
                                        </p:tav>
                                        <p:tav tm="100000">
                                          <p:val>
                                            <p:strVal val="#ppt_y"/>
                                          </p:val>
                                        </p:tav>
                                      </p:tavLst>
                                    </p:anim>
                                  </p:childTnLst>
                                </p:cTn>
                              </p:par>
                            </p:childTnLst>
                          </p:cTn>
                        </p:par>
                        <p:par>
                          <p:cTn id="117" fill="hold" nodeType="afterGroup">
                            <p:stCondLst>
                              <p:cond delay="10100"/>
                            </p:stCondLst>
                            <p:childTnLst>
                              <p:par>
                                <p:cTn id="118" presetID="2" presetClass="entr" presetSubtype="4" fill="hold" grpId="0" nodeType="afterEffect">
                                  <p:stCondLst>
                                    <p:cond delay="0"/>
                                  </p:stCondLst>
                                  <p:childTnLst>
                                    <p:set>
                                      <p:cBhvr>
                                        <p:cTn id="119" dur="1" fill="hold">
                                          <p:stCondLst>
                                            <p:cond delay="0"/>
                                          </p:stCondLst>
                                        </p:cTn>
                                        <p:tgtEl>
                                          <p:spTgt spid="591909"/>
                                        </p:tgtEl>
                                        <p:attrNameLst>
                                          <p:attrName>style.visibility</p:attrName>
                                        </p:attrNameLst>
                                      </p:cBhvr>
                                      <p:to>
                                        <p:strVal val="visible"/>
                                      </p:to>
                                    </p:set>
                                    <p:anim calcmode="lin" valueType="num">
                                      <p:cBhvr additive="base">
                                        <p:cTn id="120" dur="500" fill="hold"/>
                                        <p:tgtEl>
                                          <p:spTgt spid="591909"/>
                                        </p:tgtEl>
                                        <p:attrNameLst>
                                          <p:attrName>ppt_x</p:attrName>
                                        </p:attrNameLst>
                                      </p:cBhvr>
                                      <p:tavLst>
                                        <p:tav tm="0">
                                          <p:val>
                                            <p:strVal val="#ppt_x"/>
                                          </p:val>
                                        </p:tav>
                                        <p:tav tm="100000">
                                          <p:val>
                                            <p:strVal val="#ppt_x"/>
                                          </p:val>
                                        </p:tav>
                                      </p:tavLst>
                                    </p:anim>
                                    <p:anim calcmode="lin" valueType="num">
                                      <p:cBhvr additive="base">
                                        <p:cTn id="121" dur="500" fill="hold"/>
                                        <p:tgtEl>
                                          <p:spTgt spid="591909"/>
                                        </p:tgtEl>
                                        <p:attrNameLst>
                                          <p:attrName>ppt_y</p:attrName>
                                        </p:attrNameLst>
                                      </p:cBhvr>
                                      <p:tavLst>
                                        <p:tav tm="0">
                                          <p:val>
                                            <p:strVal val="1+#ppt_h/2"/>
                                          </p:val>
                                        </p:tav>
                                        <p:tav tm="100000">
                                          <p:val>
                                            <p:strVal val="#ppt_y"/>
                                          </p:val>
                                        </p:tav>
                                      </p:tavLst>
                                    </p:anim>
                                  </p:childTnLst>
                                </p:cTn>
                              </p:par>
                            </p:childTnLst>
                          </p:cTn>
                        </p:par>
                        <p:par>
                          <p:cTn id="122" fill="hold" nodeType="afterGroup">
                            <p:stCondLst>
                              <p:cond delay="10600"/>
                            </p:stCondLst>
                            <p:childTnLst>
                              <p:par>
                                <p:cTn id="123" presetID="2" presetClass="entr" presetSubtype="4" fill="hold" grpId="0" nodeType="afterEffect">
                                  <p:stCondLst>
                                    <p:cond delay="0"/>
                                  </p:stCondLst>
                                  <p:childTnLst>
                                    <p:set>
                                      <p:cBhvr>
                                        <p:cTn id="124" dur="1" fill="hold">
                                          <p:stCondLst>
                                            <p:cond delay="0"/>
                                          </p:stCondLst>
                                        </p:cTn>
                                        <p:tgtEl>
                                          <p:spTgt spid="591910"/>
                                        </p:tgtEl>
                                        <p:attrNameLst>
                                          <p:attrName>style.visibility</p:attrName>
                                        </p:attrNameLst>
                                      </p:cBhvr>
                                      <p:to>
                                        <p:strVal val="visible"/>
                                      </p:to>
                                    </p:set>
                                    <p:anim calcmode="lin" valueType="num">
                                      <p:cBhvr additive="base">
                                        <p:cTn id="125" dur="500" fill="hold"/>
                                        <p:tgtEl>
                                          <p:spTgt spid="591910"/>
                                        </p:tgtEl>
                                        <p:attrNameLst>
                                          <p:attrName>ppt_x</p:attrName>
                                        </p:attrNameLst>
                                      </p:cBhvr>
                                      <p:tavLst>
                                        <p:tav tm="0">
                                          <p:val>
                                            <p:strVal val="#ppt_x"/>
                                          </p:val>
                                        </p:tav>
                                        <p:tav tm="100000">
                                          <p:val>
                                            <p:strVal val="#ppt_x"/>
                                          </p:val>
                                        </p:tav>
                                      </p:tavLst>
                                    </p:anim>
                                    <p:anim calcmode="lin" valueType="num">
                                      <p:cBhvr additive="base">
                                        <p:cTn id="126" dur="500" fill="hold"/>
                                        <p:tgtEl>
                                          <p:spTgt spid="591910"/>
                                        </p:tgtEl>
                                        <p:attrNameLst>
                                          <p:attrName>ppt_y</p:attrName>
                                        </p:attrNameLst>
                                      </p:cBhvr>
                                      <p:tavLst>
                                        <p:tav tm="0">
                                          <p:val>
                                            <p:strVal val="1+#ppt_h/2"/>
                                          </p:val>
                                        </p:tav>
                                        <p:tav tm="100000">
                                          <p:val>
                                            <p:strVal val="#ppt_y"/>
                                          </p:val>
                                        </p:tav>
                                      </p:tavLst>
                                    </p:anim>
                                  </p:childTnLst>
                                </p:cTn>
                              </p:par>
                            </p:childTnLst>
                          </p:cTn>
                        </p:par>
                        <p:par>
                          <p:cTn id="127" fill="hold" nodeType="afterGroup">
                            <p:stCondLst>
                              <p:cond delay="11100"/>
                            </p:stCondLst>
                            <p:childTnLst>
                              <p:par>
                                <p:cTn id="128" presetID="2" presetClass="entr" presetSubtype="2" fill="hold" grpId="0" nodeType="afterEffect">
                                  <p:stCondLst>
                                    <p:cond delay="0"/>
                                  </p:stCondLst>
                                  <p:iterate type="lt">
                                    <p:tmPct val="100000"/>
                                  </p:iterate>
                                  <p:childTnLst>
                                    <p:set>
                                      <p:cBhvr>
                                        <p:cTn id="129" dur="1" fill="hold">
                                          <p:stCondLst>
                                            <p:cond delay="0"/>
                                          </p:stCondLst>
                                        </p:cTn>
                                        <p:tgtEl>
                                          <p:spTgt spid="591912"/>
                                        </p:tgtEl>
                                        <p:attrNameLst>
                                          <p:attrName>style.visibility</p:attrName>
                                        </p:attrNameLst>
                                      </p:cBhvr>
                                      <p:to>
                                        <p:strVal val="visible"/>
                                      </p:to>
                                    </p:set>
                                    <p:anim calcmode="lin" valueType="num">
                                      <p:cBhvr additive="base">
                                        <p:cTn id="130" dur="75" fill="hold"/>
                                        <p:tgtEl>
                                          <p:spTgt spid="591912"/>
                                        </p:tgtEl>
                                        <p:attrNameLst>
                                          <p:attrName>ppt_x</p:attrName>
                                        </p:attrNameLst>
                                      </p:cBhvr>
                                      <p:tavLst>
                                        <p:tav tm="0">
                                          <p:val>
                                            <p:strVal val="1+#ppt_w/2"/>
                                          </p:val>
                                        </p:tav>
                                        <p:tav tm="100000">
                                          <p:val>
                                            <p:strVal val="#ppt_x"/>
                                          </p:val>
                                        </p:tav>
                                      </p:tavLst>
                                    </p:anim>
                                    <p:anim calcmode="lin" valueType="num">
                                      <p:cBhvr additive="base">
                                        <p:cTn id="131" dur="75" fill="hold"/>
                                        <p:tgtEl>
                                          <p:spTgt spid="591912"/>
                                        </p:tgtEl>
                                        <p:attrNameLst>
                                          <p:attrName>ppt_y</p:attrName>
                                        </p:attrNameLst>
                                      </p:cBhvr>
                                      <p:tavLst>
                                        <p:tav tm="0">
                                          <p:val>
                                            <p:strVal val="#ppt_y"/>
                                          </p:val>
                                        </p:tav>
                                        <p:tav tm="100000">
                                          <p:val>
                                            <p:strVal val="#ppt_y"/>
                                          </p:val>
                                        </p:tav>
                                      </p:tavLst>
                                    </p:anim>
                                  </p:childTnLst>
                                </p:cTn>
                              </p:par>
                            </p:childTnLst>
                          </p:cTn>
                        </p:par>
                        <p:par>
                          <p:cTn id="132" fill="hold" nodeType="afterGroup">
                            <p:stCondLst>
                              <p:cond delay="11325"/>
                            </p:stCondLst>
                            <p:childTnLst>
                              <p:par>
                                <p:cTn id="133" presetID="2" presetClass="entr" presetSubtype="4" fill="hold" grpId="0" nodeType="afterEffect">
                                  <p:stCondLst>
                                    <p:cond delay="0"/>
                                  </p:stCondLst>
                                  <p:childTnLst>
                                    <p:set>
                                      <p:cBhvr>
                                        <p:cTn id="134" dur="1" fill="hold">
                                          <p:stCondLst>
                                            <p:cond delay="0"/>
                                          </p:stCondLst>
                                        </p:cTn>
                                        <p:tgtEl>
                                          <p:spTgt spid="591914"/>
                                        </p:tgtEl>
                                        <p:attrNameLst>
                                          <p:attrName>style.visibility</p:attrName>
                                        </p:attrNameLst>
                                      </p:cBhvr>
                                      <p:to>
                                        <p:strVal val="visible"/>
                                      </p:to>
                                    </p:set>
                                    <p:anim calcmode="lin" valueType="num">
                                      <p:cBhvr additive="base">
                                        <p:cTn id="135" dur="500" fill="hold"/>
                                        <p:tgtEl>
                                          <p:spTgt spid="591914"/>
                                        </p:tgtEl>
                                        <p:attrNameLst>
                                          <p:attrName>ppt_x</p:attrName>
                                        </p:attrNameLst>
                                      </p:cBhvr>
                                      <p:tavLst>
                                        <p:tav tm="0">
                                          <p:val>
                                            <p:strVal val="#ppt_x"/>
                                          </p:val>
                                        </p:tav>
                                        <p:tav tm="100000">
                                          <p:val>
                                            <p:strVal val="#ppt_x"/>
                                          </p:val>
                                        </p:tav>
                                      </p:tavLst>
                                    </p:anim>
                                    <p:anim calcmode="lin" valueType="num">
                                      <p:cBhvr additive="base">
                                        <p:cTn id="136" dur="500" fill="hold"/>
                                        <p:tgtEl>
                                          <p:spTgt spid="591914"/>
                                        </p:tgtEl>
                                        <p:attrNameLst>
                                          <p:attrName>ppt_y</p:attrName>
                                        </p:attrNameLst>
                                      </p:cBhvr>
                                      <p:tavLst>
                                        <p:tav tm="0">
                                          <p:val>
                                            <p:strVal val="1+#ppt_h/2"/>
                                          </p:val>
                                        </p:tav>
                                        <p:tav tm="100000">
                                          <p:val>
                                            <p:strVal val="#ppt_y"/>
                                          </p:val>
                                        </p:tav>
                                      </p:tavLst>
                                    </p:anim>
                                  </p:childTnLst>
                                </p:cTn>
                              </p:par>
                            </p:childTnLst>
                          </p:cTn>
                        </p:par>
                        <p:par>
                          <p:cTn id="137" fill="hold" nodeType="afterGroup">
                            <p:stCondLst>
                              <p:cond delay="11825"/>
                            </p:stCondLst>
                            <p:childTnLst>
                              <p:par>
                                <p:cTn id="138" presetID="2" presetClass="entr" presetSubtype="4" fill="hold" grpId="0" nodeType="afterEffect">
                                  <p:stCondLst>
                                    <p:cond delay="0"/>
                                  </p:stCondLst>
                                  <p:childTnLst>
                                    <p:set>
                                      <p:cBhvr>
                                        <p:cTn id="139" dur="1" fill="hold">
                                          <p:stCondLst>
                                            <p:cond delay="0"/>
                                          </p:stCondLst>
                                        </p:cTn>
                                        <p:tgtEl>
                                          <p:spTgt spid="591915"/>
                                        </p:tgtEl>
                                        <p:attrNameLst>
                                          <p:attrName>style.visibility</p:attrName>
                                        </p:attrNameLst>
                                      </p:cBhvr>
                                      <p:to>
                                        <p:strVal val="visible"/>
                                      </p:to>
                                    </p:set>
                                    <p:anim calcmode="lin" valueType="num">
                                      <p:cBhvr additive="base">
                                        <p:cTn id="140" dur="500" fill="hold"/>
                                        <p:tgtEl>
                                          <p:spTgt spid="591915"/>
                                        </p:tgtEl>
                                        <p:attrNameLst>
                                          <p:attrName>ppt_x</p:attrName>
                                        </p:attrNameLst>
                                      </p:cBhvr>
                                      <p:tavLst>
                                        <p:tav tm="0">
                                          <p:val>
                                            <p:strVal val="#ppt_x"/>
                                          </p:val>
                                        </p:tav>
                                        <p:tav tm="100000">
                                          <p:val>
                                            <p:strVal val="#ppt_x"/>
                                          </p:val>
                                        </p:tav>
                                      </p:tavLst>
                                    </p:anim>
                                    <p:anim calcmode="lin" valueType="num">
                                      <p:cBhvr additive="base">
                                        <p:cTn id="141" dur="500" fill="hold"/>
                                        <p:tgtEl>
                                          <p:spTgt spid="591915"/>
                                        </p:tgtEl>
                                        <p:attrNameLst>
                                          <p:attrName>ppt_y</p:attrName>
                                        </p:attrNameLst>
                                      </p:cBhvr>
                                      <p:tavLst>
                                        <p:tav tm="0">
                                          <p:val>
                                            <p:strVal val="1+#ppt_h/2"/>
                                          </p:val>
                                        </p:tav>
                                        <p:tav tm="100000">
                                          <p:val>
                                            <p:strVal val="#ppt_y"/>
                                          </p:val>
                                        </p:tav>
                                      </p:tavLst>
                                    </p:anim>
                                  </p:childTnLst>
                                </p:cTn>
                              </p:par>
                            </p:childTnLst>
                          </p:cTn>
                        </p:par>
                        <p:par>
                          <p:cTn id="142" fill="hold" nodeType="afterGroup">
                            <p:stCondLst>
                              <p:cond delay="12325"/>
                            </p:stCondLst>
                            <p:childTnLst>
                              <p:par>
                                <p:cTn id="143" presetID="2" presetClass="entr" presetSubtype="4" fill="hold" grpId="0" nodeType="afterEffect">
                                  <p:stCondLst>
                                    <p:cond delay="0"/>
                                  </p:stCondLst>
                                  <p:childTnLst>
                                    <p:set>
                                      <p:cBhvr>
                                        <p:cTn id="144" dur="1" fill="hold">
                                          <p:stCondLst>
                                            <p:cond delay="0"/>
                                          </p:stCondLst>
                                        </p:cTn>
                                        <p:tgtEl>
                                          <p:spTgt spid="591916"/>
                                        </p:tgtEl>
                                        <p:attrNameLst>
                                          <p:attrName>style.visibility</p:attrName>
                                        </p:attrNameLst>
                                      </p:cBhvr>
                                      <p:to>
                                        <p:strVal val="visible"/>
                                      </p:to>
                                    </p:set>
                                    <p:anim calcmode="lin" valueType="num">
                                      <p:cBhvr additive="base">
                                        <p:cTn id="145" dur="500" fill="hold"/>
                                        <p:tgtEl>
                                          <p:spTgt spid="591916"/>
                                        </p:tgtEl>
                                        <p:attrNameLst>
                                          <p:attrName>ppt_x</p:attrName>
                                        </p:attrNameLst>
                                      </p:cBhvr>
                                      <p:tavLst>
                                        <p:tav tm="0">
                                          <p:val>
                                            <p:strVal val="#ppt_x"/>
                                          </p:val>
                                        </p:tav>
                                        <p:tav tm="100000">
                                          <p:val>
                                            <p:strVal val="#ppt_x"/>
                                          </p:val>
                                        </p:tav>
                                      </p:tavLst>
                                    </p:anim>
                                    <p:anim calcmode="lin" valueType="num">
                                      <p:cBhvr additive="base">
                                        <p:cTn id="146" dur="500" fill="hold"/>
                                        <p:tgtEl>
                                          <p:spTgt spid="591916"/>
                                        </p:tgtEl>
                                        <p:attrNameLst>
                                          <p:attrName>ppt_y</p:attrName>
                                        </p:attrNameLst>
                                      </p:cBhvr>
                                      <p:tavLst>
                                        <p:tav tm="0">
                                          <p:val>
                                            <p:strVal val="1+#ppt_h/2"/>
                                          </p:val>
                                        </p:tav>
                                        <p:tav tm="100000">
                                          <p:val>
                                            <p:strVal val="#ppt_y"/>
                                          </p:val>
                                        </p:tav>
                                      </p:tavLst>
                                    </p:anim>
                                  </p:childTnLst>
                                </p:cTn>
                              </p:par>
                            </p:childTnLst>
                          </p:cTn>
                        </p:par>
                        <p:par>
                          <p:cTn id="147" fill="hold" nodeType="afterGroup">
                            <p:stCondLst>
                              <p:cond delay="12825"/>
                            </p:stCondLst>
                            <p:childTnLst>
                              <p:par>
                                <p:cTn id="148" presetID="2" presetClass="entr" presetSubtype="2" fill="hold" grpId="0" nodeType="afterEffect">
                                  <p:stCondLst>
                                    <p:cond delay="0"/>
                                  </p:stCondLst>
                                  <p:childTnLst>
                                    <p:set>
                                      <p:cBhvr>
                                        <p:cTn id="149" dur="1" fill="hold">
                                          <p:stCondLst>
                                            <p:cond delay="0"/>
                                          </p:stCondLst>
                                        </p:cTn>
                                        <p:tgtEl>
                                          <p:spTgt spid="591917"/>
                                        </p:tgtEl>
                                        <p:attrNameLst>
                                          <p:attrName>style.visibility</p:attrName>
                                        </p:attrNameLst>
                                      </p:cBhvr>
                                      <p:to>
                                        <p:strVal val="visible"/>
                                      </p:to>
                                    </p:set>
                                    <p:anim calcmode="lin" valueType="num">
                                      <p:cBhvr additive="base">
                                        <p:cTn id="150" dur="500" fill="hold"/>
                                        <p:tgtEl>
                                          <p:spTgt spid="591917"/>
                                        </p:tgtEl>
                                        <p:attrNameLst>
                                          <p:attrName>ppt_x</p:attrName>
                                        </p:attrNameLst>
                                      </p:cBhvr>
                                      <p:tavLst>
                                        <p:tav tm="0">
                                          <p:val>
                                            <p:strVal val="1+#ppt_w/2"/>
                                          </p:val>
                                        </p:tav>
                                        <p:tav tm="100000">
                                          <p:val>
                                            <p:strVal val="#ppt_x"/>
                                          </p:val>
                                        </p:tav>
                                      </p:tavLst>
                                    </p:anim>
                                    <p:anim calcmode="lin" valueType="num">
                                      <p:cBhvr additive="base">
                                        <p:cTn id="151" dur="500" fill="hold"/>
                                        <p:tgtEl>
                                          <p:spTgt spid="591917"/>
                                        </p:tgtEl>
                                        <p:attrNameLst>
                                          <p:attrName>ppt_y</p:attrName>
                                        </p:attrNameLst>
                                      </p:cBhvr>
                                      <p:tavLst>
                                        <p:tav tm="0">
                                          <p:val>
                                            <p:strVal val="#ppt_y"/>
                                          </p:val>
                                        </p:tav>
                                        <p:tav tm="100000">
                                          <p:val>
                                            <p:strVal val="#ppt_y"/>
                                          </p:val>
                                        </p:tav>
                                      </p:tavLst>
                                    </p:anim>
                                  </p:childTnLst>
                                </p:cTn>
                              </p:par>
                            </p:childTnLst>
                          </p:cTn>
                        </p:par>
                        <p:par>
                          <p:cTn id="152" fill="hold" nodeType="afterGroup">
                            <p:stCondLst>
                              <p:cond delay="13325"/>
                            </p:stCondLst>
                            <p:childTnLst>
                              <p:par>
                                <p:cTn id="153" presetID="2" presetClass="entr" presetSubtype="2" fill="hold" grpId="0" nodeType="afterEffect">
                                  <p:stCondLst>
                                    <p:cond delay="0"/>
                                  </p:stCondLst>
                                  <p:childTnLst>
                                    <p:set>
                                      <p:cBhvr>
                                        <p:cTn id="154" dur="1" fill="hold">
                                          <p:stCondLst>
                                            <p:cond delay="0"/>
                                          </p:stCondLst>
                                        </p:cTn>
                                        <p:tgtEl>
                                          <p:spTgt spid="591918"/>
                                        </p:tgtEl>
                                        <p:attrNameLst>
                                          <p:attrName>style.visibility</p:attrName>
                                        </p:attrNameLst>
                                      </p:cBhvr>
                                      <p:to>
                                        <p:strVal val="visible"/>
                                      </p:to>
                                    </p:set>
                                    <p:anim calcmode="lin" valueType="num">
                                      <p:cBhvr additive="base">
                                        <p:cTn id="155" dur="500" fill="hold"/>
                                        <p:tgtEl>
                                          <p:spTgt spid="591918"/>
                                        </p:tgtEl>
                                        <p:attrNameLst>
                                          <p:attrName>ppt_x</p:attrName>
                                        </p:attrNameLst>
                                      </p:cBhvr>
                                      <p:tavLst>
                                        <p:tav tm="0">
                                          <p:val>
                                            <p:strVal val="1+#ppt_w/2"/>
                                          </p:val>
                                        </p:tav>
                                        <p:tav tm="100000">
                                          <p:val>
                                            <p:strVal val="#ppt_x"/>
                                          </p:val>
                                        </p:tav>
                                      </p:tavLst>
                                    </p:anim>
                                    <p:anim calcmode="lin" valueType="num">
                                      <p:cBhvr additive="base">
                                        <p:cTn id="156" dur="500" fill="hold"/>
                                        <p:tgtEl>
                                          <p:spTgt spid="591918"/>
                                        </p:tgtEl>
                                        <p:attrNameLst>
                                          <p:attrName>ppt_y</p:attrName>
                                        </p:attrNameLst>
                                      </p:cBhvr>
                                      <p:tavLst>
                                        <p:tav tm="0">
                                          <p:val>
                                            <p:strVal val="#ppt_y"/>
                                          </p:val>
                                        </p:tav>
                                        <p:tav tm="100000">
                                          <p:val>
                                            <p:strVal val="#ppt_y"/>
                                          </p:val>
                                        </p:tav>
                                      </p:tavLst>
                                    </p:anim>
                                  </p:childTnLst>
                                </p:cTn>
                              </p:par>
                            </p:childTnLst>
                          </p:cTn>
                        </p:par>
                        <p:par>
                          <p:cTn id="157" fill="hold" nodeType="afterGroup">
                            <p:stCondLst>
                              <p:cond delay="13825"/>
                            </p:stCondLst>
                            <p:childTnLst>
                              <p:par>
                                <p:cTn id="158" presetID="2" presetClass="entr" presetSubtype="4" fill="hold" grpId="0" nodeType="afterEffect">
                                  <p:stCondLst>
                                    <p:cond delay="0"/>
                                  </p:stCondLst>
                                  <p:childTnLst>
                                    <p:set>
                                      <p:cBhvr>
                                        <p:cTn id="159" dur="1" fill="hold">
                                          <p:stCondLst>
                                            <p:cond delay="0"/>
                                          </p:stCondLst>
                                        </p:cTn>
                                        <p:tgtEl>
                                          <p:spTgt spid="591919"/>
                                        </p:tgtEl>
                                        <p:attrNameLst>
                                          <p:attrName>style.visibility</p:attrName>
                                        </p:attrNameLst>
                                      </p:cBhvr>
                                      <p:to>
                                        <p:strVal val="visible"/>
                                      </p:to>
                                    </p:set>
                                    <p:anim calcmode="lin" valueType="num">
                                      <p:cBhvr additive="base">
                                        <p:cTn id="160" dur="500" fill="hold"/>
                                        <p:tgtEl>
                                          <p:spTgt spid="591919"/>
                                        </p:tgtEl>
                                        <p:attrNameLst>
                                          <p:attrName>ppt_x</p:attrName>
                                        </p:attrNameLst>
                                      </p:cBhvr>
                                      <p:tavLst>
                                        <p:tav tm="0">
                                          <p:val>
                                            <p:strVal val="#ppt_x"/>
                                          </p:val>
                                        </p:tav>
                                        <p:tav tm="100000">
                                          <p:val>
                                            <p:strVal val="#ppt_x"/>
                                          </p:val>
                                        </p:tav>
                                      </p:tavLst>
                                    </p:anim>
                                    <p:anim calcmode="lin" valueType="num">
                                      <p:cBhvr additive="base">
                                        <p:cTn id="161" dur="500" fill="hold"/>
                                        <p:tgtEl>
                                          <p:spTgt spid="591919"/>
                                        </p:tgtEl>
                                        <p:attrNameLst>
                                          <p:attrName>ppt_y</p:attrName>
                                        </p:attrNameLst>
                                      </p:cBhvr>
                                      <p:tavLst>
                                        <p:tav tm="0">
                                          <p:val>
                                            <p:strVal val="1+#ppt_h/2"/>
                                          </p:val>
                                        </p:tav>
                                        <p:tav tm="100000">
                                          <p:val>
                                            <p:strVal val="#ppt_y"/>
                                          </p:val>
                                        </p:tav>
                                      </p:tavLst>
                                    </p:anim>
                                  </p:childTnLst>
                                </p:cTn>
                              </p:par>
                            </p:childTnLst>
                          </p:cTn>
                        </p:par>
                        <p:par>
                          <p:cTn id="162" fill="hold" nodeType="afterGroup">
                            <p:stCondLst>
                              <p:cond delay="14325"/>
                            </p:stCondLst>
                            <p:childTnLst>
                              <p:par>
                                <p:cTn id="163" presetID="2" presetClass="entr" presetSubtype="4" fill="hold" grpId="0" nodeType="afterEffect">
                                  <p:stCondLst>
                                    <p:cond delay="0"/>
                                  </p:stCondLst>
                                  <p:childTnLst>
                                    <p:set>
                                      <p:cBhvr>
                                        <p:cTn id="164" dur="1" fill="hold">
                                          <p:stCondLst>
                                            <p:cond delay="0"/>
                                          </p:stCondLst>
                                        </p:cTn>
                                        <p:tgtEl>
                                          <p:spTgt spid="591920"/>
                                        </p:tgtEl>
                                        <p:attrNameLst>
                                          <p:attrName>style.visibility</p:attrName>
                                        </p:attrNameLst>
                                      </p:cBhvr>
                                      <p:to>
                                        <p:strVal val="visible"/>
                                      </p:to>
                                    </p:set>
                                    <p:anim calcmode="lin" valueType="num">
                                      <p:cBhvr additive="base">
                                        <p:cTn id="165" dur="500" fill="hold"/>
                                        <p:tgtEl>
                                          <p:spTgt spid="591920"/>
                                        </p:tgtEl>
                                        <p:attrNameLst>
                                          <p:attrName>ppt_x</p:attrName>
                                        </p:attrNameLst>
                                      </p:cBhvr>
                                      <p:tavLst>
                                        <p:tav tm="0">
                                          <p:val>
                                            <p:strVal val="#ppt_x"/>
                                          </p:val>
                                        </p:tav>
                                        <p:tav tm="100000">
                                          <p:val>
                                            <p:strVal val="#ppt_x"/>
                                          </p:val>
                                        </p:tav>
                                      </p:tavLst>
                                    </p:anim>
                                    <p:anim calcmode="lin" valueType="num">
                                      <p:cBhvr additive="base">
                                        <p:cTn id="166" dur="500" fill="hold"/>
                                        <p:tgtEl>
                                          <p:spTgt spid="591920"/>
                                        </p:tgtEl>
                                        <p:attrNameLst>
                                          <p:attrName>ppt_y</p:attrName>
                                        </p:attrNameLst>
                                      </p:cBhvr>
                                      <p:tavLst>
                                        <p:tav tm="0">
                                          <p:val>
                                            <p:strVal val="1+#ppt_h/2"/>
                                          </p:val>
                                        </p:tav>
                                        <p:tav tm="100000">
                                          <p:val>
                                            <p:strVal val="#ppt_y"/>
                                          </p:val>
                                        </p:tav>
                                      </p:tavLst>
                                    </p:anim>
                                  </p:childTnLst>
                                </p:cTn>
                              </p:par>
                            </p:childTnLst>
                          </p:cTn>
                        </p:par>
                        <p:par>
                          <p:cTn id="167" fill="hold" nodeType="afterGroup">
                            <p:stCondLst>
                              <p:cond delay="14825"/>
                            </p:stCondLst>
                            <p:childTnLst>
                              <p:par>
                                <p:cTn id="168" presetID="2" presetClass="entr" presetSubtype="4" fill="hold" grpId="0" nodeType="afterEffect">
                                  <p:stCondLst>
                                    <p:cond delay="0"/>
                                  </p:stCondLst>
                                  <p:childTnLst>
                                    <p:set>
                                      <p:cBhvr>
                                        <p:cTn id="169" dur="1" fill="hold">
                                          <p:stCondLst>
                                            <p:cond delay="0"/>
                                          </p:stCondLst>
                                        </p:cTn>
                                        <p:tgtEl>
                                          <p:spTgt spid="591921"/>
                                        </p:tgtEl>
                                        <p:attrNameLst>
                                          <p:attrName>style.visibility</p:attrName>
                                        </p:attrNameLst>
                                      </p:cBhvr>
                                      <p:to>
                                        <p:strVal val="visible"/>
                                      </p:to>
                                    </p:set>
                                    <p:anim calcmode="lin" valueType="num">
                                      <p:cBhvr additive="base">
                                        <p:cTn id="170" dur="500" fill="hold"/>
                                        <p:tgtEl>
                                          <p:spTgt spid="591921"/>
                                        </p:tgtEl>
                                        <p:attrNameLst>
                                          <p:attrName>ppt_x</p:attrName>
                                        </p:attrNameLst>
                                      </p:cBhvr>
                                      <p:tavLst>
                                        <p:tav tm="0">
                                          <p:val>
                                            <p:strVal val="#ppt_x"/>
                                          </p:val>
                                        </p:tav>
                                        <p:tav tm="100000">
                                          <p:val>
                                            <p:strVal val="#ppt_x"/>
                                          </p:val>
                                        </p:tav>
                                      </p:tavLst>
                                    </p:anim>
                                    <p:anim calcmode="lin" valueType="num">
                                      <p:cBhvr additive="base">
                                        <p:cTn id="171" dur="500" fill="hold"/>
                                        <p:tgtEl>
                                          <p:spTgt spid="591921"/>
                                        </p:tgtEl>
                                        <p:attrNameLst>
                                          <p:attrName>ppt_y</p:attrName>
                                        </p:attrNameLst>
                                      </p:cBhvr>
                                      <p:tavLst>
                                        <p:tav tm="0">
                                          <p:val>
                                            <p:strVal val="1+#ppt_h/2"/>
                                          </p:val>
                                        </p:tav>
                                        <p:tav tm="100000">
                                          <p:val>
                                            <p:strVal val="#ppt_y"/>
                                          </p:val>
                                        </p:tav>
                                      </p:tavLst>
                                    </p:anim>
                                  </p:childTnLst>
                                </p:cTn>
                              </p:par>
                            </p:childTnLst>
                          </p:cTn>
                        </p:par>
                        <p:par>
                          <p:cTn id="172" fill="hold" nodeType="afterGroup">
                            <p:stCondLst>
                              <p:cond delay="15325"/>
                            </p:stCondLst>
                            <p:childTnLst>
                              <p:par>
                                <p:cTn id="173" presetID="2" presetClass="entr" presetSubtype="2" fill="hold" grpId="0" nodeType="afterEffect">
                                  <p:stCondLst>
                                    <p:cond delay="0"/>
                                  </p:stCondLst>
                                  <p:iterate type="lt">
                                    <p:tmPct val="100000"/>
                                  </p:iterate>
                                  <p:childTnLst>
                                    <p:set>
                                      <p:cBhvr>
                                        <p:cTn id="174" dur="1" fill="hold">
                                          <p:stCondLst>
                                            <p:cond delay="0"/>
                                          </p:stCondLst>
                                        </p:cTn>
                                        <p:tgtEl>
                                          <p:spTgt spid="591923"/>
                                        </p:tgtEl>
                                        <p:attrNameLst>
                                          <p:attrName>style.visibility</p:attrName>
                                        </p:attrNameLst>
                                      </p:cBhvr>
                                      <p:to>
                                        <p:strVal val="visible"/>
                                      </p:to>
                                    </p:set>
                                    <p:anim calcmode="lin" valueType="num">
                                      <p:cBhvr additive="base">
                                        <p:cTn id="175" dur="75" fill="hold"/>
                                        <p:tgtEl>
                                          <p:spTgt spid="591923"/>
                                        </p:tgtEl>
                                        <p:attrNameLst>
                                          <p:attrName>ppt_x</p:attrName>
                                        </p:attrNameLst>
                                      </p:cBhvr>
                                      <p:tavLst>
                                        <p:tav tm="0">
                                          <p:val>
                                            <p:strVal val="1+#ppt_w/2"/>
                                          </p:val>
                                        </p:tav>
                                        <p:tav tm="100000">
                                          <p:val>
                                            <p:strVal val="#ppt_x"/>
                                          </p:val>
                                        </p:tav>
                                      </p:tavLst>
                                    </p:anim>
                                    <p:anim calcmode="lin" valueType="num">
                                      <p:cBhvr additive="base">
                                        <p:cTn id="176" dur="75" fill="hold"/>
                                        <p:tgtEl>
                                          <p:spTgt spid="591923"/>
                                        </p:tgtEl>
                                        <p:attrNameLst>
                                          <p:attrName>ppt_y</p:attrName>
                                        </p:attrNameLst>
                                      </p:cBhvr>
                                      <p:tavLst>
                                        <p:tav tm="0">
                                          <p:val>
                                            <p:strVal val="#ppt_y"/>
                                          </p:val>
                                        </p:tav>
                                        <p:tav tm="100000">
                                          <p:val>
                                            <p:strVal val="#ppt_y"/>
                                          </p:val>
                                        </p:tav>
                                      </p:tavLst>
                                    </p:anim>
                                  </p:childTnLst>
                                </p:cTn>
                              </p:par>
                            </p:childTnLst>
                          </p:cTn>
                        </p:par>
                        <p:par>
                          <p:cTn id="177" fill="hold" nodeType="afterGroup">
                            <p:stCondLst>
                              <p:cond delay="15550"/>
                            </p:stCondLst>
                            <p:childTnLst>
                              <p:par>
                                <p:cTn id="178" presetID="2" presetClass="entr" presetSubtype="4" fill="hold" grpId="0" nodeType="afterEffect">
                                  <p:stCondLst>
                                    <p:cond delay="0"/>
                                  </p:stCondLst>
                                  <p:childTnLst>
                                    <p:set>
                                      <p:cBhvr>
                                        <p:cTn id="179" dur="1" fill="hold">
                                          <p:stCondLst>
                                            <p:cond delay="0"/>
                                          </p:stCondLst>
                                        </p:cTn>
                                        <p:tgtEl>
                                          <p:spTgt spid="591925"/>
                                        </p:tgtEl>
                                        <p:attrNameLst>
                                          <p:attrName>style.visibility</p:attrName>
                                        </p:attrNameLst>
                                      </p:cBhvr>
                                      <p:to>
                                        <p:strVal val="visible"/>
                                      </p:to>
                                    </p:set>
                                    <p:anim calcmode="lin" valueType="num">
                                      <p:cBhvr additive="base">
                                        <p:cTn id="180" dur="500" fill="hold"/>
                                        <p:tgtEl>
                                          <p:spTgt spid="591925"/>
                                        </p:tgtEl>
                                        <p:attrNameLst>
                                          <p:attrName>ppt_x</p:attrName>
                                        </p:attrNameLst>
                                      </p:cBhvr>
                                      <p:tavLst>
                                        <p:tav tm="0">
                                          <p:val>
                                            <p:strVal val="#ppt_x"/>
                                          </p:val>
                                        </p:tav>
                                        <p:tav tm="100000">
                                          <p:val>
                                            <p:strVal val="#ppt_x"/>
                                          </p:val>
                                        </p:tav>
                                      </p:tavLst>
                                    </p:anim>
                                    <p:anim calcmode="lin" valueType="num">
                                      <p:cBhvr additive="base">
                                        <p:cTn id="181" dur="500" fill="hold"/>
                                        <p:tgtEl>
                                          <p:spTgt spid="591925"/>
                                        </p:tgtEl>
                                        <p:attrNameLst>
                                          <p:attrName>ppt_y</p:attrName>
                                        </p:attrNameLst>
                                      </p:cBhvr>
                                      <p:tavLst>
                                        <p:tav tm="0">
                                          <p:val>
                                            <p:strVal val="1+#ppt_h/2"/>
                                          </p:val>
                                        </p:tav>
                                        <p:tav tm="100000">
                                          <p:val>
                                            <p:strVal val="#ppt_y"/>
                                          </p:val>
                                        </p:tav>
                                      </p:tavLst>
                                    </p:anim>
                                  </p:childTnLst>
                                </p:cTn>
                              </p:par>
                            </p:childTnLst>
                          </p:cTn>
                        </p:par>
                        <p:par>
                          <p:cTn id="182" fill="hold" nodeType="afterGroup">
                            <p:stCondLst>
                              <p:cond delay="16050"/>
                            </p:stCondLst>
                            <p:childTnLst>
                              <p:par>
                                <p:cTn id="183" presetID="2" presetClass="entr" presetSubtype="4" fill="hold" grpId="0" nodeType="afterEffect">
                                  <p:stCondLst>
                                    <p:cond delay="0"/>
                                  </p:stCondLst>
                                  <p:childTnLst>
                                    <p:set>
                                      <p:cBhvr>
                                        <p:cTn id="184" dur="1" fill="hold">
                                          <p:stCondLst>
                                            <p:cond delay="0"/>
                                          </p:stCondLst>
                                        </p:cTn>
                                        <p:tgtEl>
                                          <p:spTgt spid="591926"/>
                                        </p:tgtEl>
                                        <p:attrNameLst>
                                          <p:attrName>style.visibility</p:attrName>
                                        </p:attrNameLst>
                                      </p:cBhvr>
                                      <p:to>
                                        <p:strVal val="visible"/>
                                      </p:to>
                                    </p:set>
                                    <p:anim calcmode="lin" valueType="num">
                                      <p:cBhvr additive="base">
                                        <p:cTn id="185" dur="500" fill="hold"/>
                                        <p:tgtEl>
                                          <p:spTgt spid="591926"/>
                                        </p:tgtEl>
                                        <p:attrNameLst>
                                          <p:attrName>ppt_x</p:attrName>
                                        </p:attrNameLst>
                                      </p:cBhvr>
                                      <p:tavLst>
                                        <p:tav tm="0">
                                          <p:val>
                                            <p:strVal val="#ppt_x"/>
                                          </p:val>
                                        </p:tav>
                                        <p:tav tm="100000">
                                          <p:val>
                                            <p:strVal val="#ppt_x"/>
                                          </p:val>
                                        </p:tav>
                                      </p:tavLst>
                                    </p:anim>
                                    <p:anim calcmode="lin" valueType="num">
                                      <p:cBhvr additive="base">
                                        <p:cTn id="186" dur="500" fill="hold"/>
                                        <p:tgtEl>
                                          <p:spTgt spid="591926"/>
                                        </p:tgtEl>
                                        <p:attrNameLst>
                                          <p:attrName>ppt_y</p:attrName>
                                        </p:attrNameLst>
                                      </p:cBhvr>
                                      <p:tavLst>
                                        <p:tav tm="0">
                                          <p:val>
                                            <p:strVal val="1+#ppt_h/2"/>
                                          </p:val>
                                        </p:tav>
                                        <p:tav tm="100000">
                                          <p:val>
                                            <p:strVal val="#ppt_y"/>
                                          </p:val>
                                        </p:tav>
                                      </p:tavLst>
                                    </p:anim>
                                  </p:childTnLst>
                                </p:cTn>
                              </p:par>
                            </p:childTnLst>
                          </p:cTn>
                        </p:par>
                        <p:par>
                          <p:cTn id="187" fill="hold" nodeType="afterGroup">
                            <p:stCondLst>
                              <p:cond delay="16550"/>
                            </p:stCondLst>
                            <p:childTnLst>
                              <p:par>
                                <p:cTn id="188" presetID="2" presetClass="entr" presetSubtype="4" fill="hold" grpId="0" nodeType="afterEffect">
                                  <p:stCondLst>
                                    <p:cond delay="0"/>
                                  </p:stCondLst>
                                  <p:childTnLst>
                                    <p:set>
                                      <p:cBhvr>
                                        <p:cTn id="189" dur="1" fill="hold">
                                          <p:stCondLst>
                                            <p:cond delay="0"/>
                                          </p:stCondLst>
                                        </p:cTn>
                                        <p:tgtEl>
                                          <p:spTgt spid="591927"/>
                                        </p:tgtEl>
                                        <p:attrNameLst>
                                          <p:attrName>style.visibility</p:attrName>
                                        </p:attrNameLst>
                                      </p:cBhvr>
                                      <p:to>
                                        <p:strVal val="visible"/>
                                      </p:to>
                                    </p:set>
                                    <p:anim calcmode="lin" valueType="num">
                                      <p:cBhvr additive="base">
                                        <p:cTn id="190" dur="500" fill="hold"/>
                                        <p:tgtEl>
                                          <p:spTgt spid="591927"/>
                                        </p:tgtEl>
                                        <p:attrNameLst>
                                          <p:attrName>ppt_x</p:attrName>
                                        </p:attrNameLst>
                                      </p:cBhvr>
                                      <p:tavLst>
                                        <p:tav tm="0">
                                          <p:val>
                                            <p:strVal val="#ppt_x"/>
                                          </p:val>
                                        </p:tav>
                                        <p:tav tm="100000">
                                          <p:val>
                                            <p:strVal val="#ppt_x"/>
                                          </p:val>
                                        </p:tav>
                                      </p:tavLst>
                                    </p:anim>
                                    <p:anim calcmode="lin" valueType="num">
                                      <p:cBhvr additive="base">
                                        <p:cTn id="191" dur="500" fill="hold"/>
                                        <p:tgtEl>
                                          <p:spTgt spid="591927"/>
                                        </p:tgtEl>
                                        <p:attrNameLst>
                                          <p:attrName>ppt_y</p:attrName>
                                        </p:attrNameLst>
                                      </p:cBhvr>
                                      <p:tavLst>
                                        <p:tav tm="0">
                                          <p:val>
                                            <p:strVal val="1+#ppt_h/2"/>
                                          </p:val>
                                        </p:tav>
                                        <p:tav tm="100000">
                                          <p:val>
                                            <p:strVal val="#ppt_y"/>
                                          </p:val>
                                        </p:tav>
                                      </p:tavLst>
                                    </p:anim>
                                  </p:childTnLst>
                                </p:cTn>
                              </p:par>
                            </p:childTnLst>
                          </p:cTn>
                        </p:par>
                        <p:par>
                          <p:cTn id="192" fill="hold" nodeType="afterGroup">
                            <p:stCondLst>
                              <p:cond delay="17050"/>
                            </p:stCondLst>
                            <p:childTnLst>
                              <p:par>
                                <p:cTn id="193" presetID="22" presetClass="entr" presetSubtype="8" fill="hold" grpId="0" nodeType="afterEffect">
                                  <p:stCondLst>
                                    <p:cond delay="0"/>
                                  </p:stCondLst>
                                  <p:childTnLst>
                                    <p:set>
                                      <p:cBhvr>
                                        <p:cTn id="194" dur="1" fill="hold">
                                          <p:stCondLst>
                                            <p:cond delay="0"/>
                                          </p:stCondLst>
                                        </p:cTn>
                                        <p:tgtEl>
                                          <p:spTgt spid="591894"/>
                                        </p:tgtEl>
                                        <p:attrNameLst>
                                          <p:attrName>style.visibility</p:attrName>
                                        </p:attrNameLst>
                                      </p:cBhvr>
                                      <p:to>
                                        <p:strVal val="visible"/>
                                      </p:to>
                                    </p:set>
                                    <p:animEffect transition="in" filter="wipe(left)">
                                      <p:cBhvr>
                                        <p:cTn id="195" dur="500"/>
                                        <p:tgtEl>
                                          <p:spTgt spid="591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6" grpId="0"/>
      <p:bldP spid="591883" grpId="0" build="p" autoUpdateAnimBg="0" advAuto="0"/>
      <p:bldP spid="591884" grpId="0" autoUpdateAnimBg="0"/>
      <p:bldP spid="591885" grpId="0" autoUpdateAnimBg="0"/>
      <p:bldP spid="591886" grpId="0" autoUpdateAnimBg="0"/>
      <p:bldP spid="591887" grpId="0" autoUpdateAnimBg="0"/>
      <p:bldP spid="591889" grpId="0" autoUpdateAnimBg="0"/>
      <p:bldP spid="591891" grpId="0" autoUpdateAnimBg="0"/>
      <p:bldP spid="591892" grpId="0" autoUpdateAnimBg="0"/>
      <p:bldP spid="591893" grpId="0" autoUpdateAnimBg="0"/>
      <p:bldP spid="591894" grpId="0"/>
      <p:bldP spid="591895" grpId="0" autoUpdateAnimBg="0"/>
      <p:bldP spid="591896" grpId="0" animBg="1"/>
      <p:bldP spid="591897" grpId="0" autoUpdateAnimBg="0"/>
      <p:bldP spid="591898" grpId="0" autoUpdateAnimBg="0"/>
      <p:bldP spid="591899" grpId="0" autoUpdateAnimBg="0"/>
      <p:bldP spid="591901" grpId="0" autoUpdateAnimBg="0"/>
      <p:bldP spid="591903" grpId="0" autoUpdateAnimBg="0"/>
      <p:bldP spid="591904" grpId="0" autoUpdateAnimBg="0"/>
      <p:bldP spid="591905" grpId="0" autoUpdateAnimBg="0"/>
      <p:bldP spid="591906" grpId="0" autoUpdateAnimBg="0"/>
      <p:bldP spid="591907" grpId="0" animBg="1"/>
      <p:bldP spid="591908" grpId="0" autoUpdateAnimBg="0"/>
      <p:bldP spid="591909" grpId="0" autoUpdateAnimBg="0"/>
      <p:bldP spid="591910" grpId="0" autoUpdateAnimBg="0"/>
      <p:bldP spid="591912" grpId="0" autoUpdateAnimBg="0"/>
      <p:bldP spid="591914" grpId="0" autoUpdateAnimBg="0"/>
      <p:bldP spid="591915" grpId="0" autoUpdateAnimBg="0"/>
      <p:bldP spid="591916" grpId="0" autoUpdateAnimBg="0"/>
      <p:bldP spid="591917" grpId="0" autoUpdateAnimBg="0"/>
      <p:bldP spid="591918" grpId="0" animBg="1"/>
      <p:bldP spid="591919" grpId="0" autoUpdateAnimBg="0"/>
      <p:bldP spid="591920" grpId="0" autoUpdateAnimBg="0"/>
      <p:bldP spid="591921" grpId="0" autoUpdateAnimBg="0"/>
      <p:bldP spid="591923" grpId="0" autoUpdateAnimBg="0"/>
      <p:bldP spid="591925" grpId="0" autoUpdateAnimBg="0"/>
      <p:bldP spid="591926" grpId="0" autoUpdateAnimBg="0"/>
      <p:bldP spid="59192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Text Box 3"/>
          <p:cNvSpPr txBox="1">
            <a:spLocks noChangeArrowheads="1"/>
          </p:cNvSpPr>
          <p:nvPr/>
        </p:nvSpPr>
        <p:spPr bwMode="auto">
          <a:xfrm>
            <a:off x="457200" y="19050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a:solidFill>
                  <a:srgbClr val="990000"/>
                </a:solidFill>
                <a:effectLst>
                  <a:outerShdw blurRad="38100" dist="38100" dir="2700000" algn="tl">
                    <a:srgbClr val="C0C0C0"/>
                  </a:outerShdw>
                </a:effectLst>
                <a:latin typeface="Arial" charset="0"/>
                <a:cs typeface="+mn-cs"/>
              </a:rPr>
              <a:t>Which is the Correct Interpretation???</a:t>
            </a:r>
          </a:p>
        </p:txBody>
      </p:sp>
      <p:sp>
        <p:nvSpPr>
          <p:cNvPr id="580612" name="Text Box 4"/>
          <p:cNvSpPr txBox="1">
            <a:spLocks noChangeArrowheads="1"/>
          </p:cNvSpPr>
          <p:nvPr/>
        </p:nvSpPr>
        <p:spPr bwMode="auto">
          <a:xfrm>
            <a:off x="381000" y="2514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chemeClr val="tx1"/>
                </a:solidFill>
                <a:effectLst>
                  <a:outerShdw blurRad="38100" dist="38100" dir="2700000" algn="tl">
                    <a:srgbClr val="C0C0C0"/>
                  </a:outerShdw>
                </a:effectLst>
                <a:latin typeface="Arial" charset="0"/>
                <a:cs typeface="+mn-cs"/>
              </a:rPr>
              <a:t>Each is equally Correct</a:t>
            </a:r>
          </a:p>
        </p:txBody>
      </p:sp>
      <p:sp>
        <p:nvSpPr>
          <p:cNvPr id="580613" name="Text Box 5"/>
          <p:cNvSpPr txBox="1">
            <a:spLocks noChangeArrowheads="1"/>
          </p:cNvSpPr>
          <p:nvPr/>
        </p:nvSpPr>
        <p:spPr bwMode="auto">
          <a:xfrm>
            <a:off x="304800" y="3048000"/>
            <a:ext cx="8839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buFontTx/>
              <a:buChar char="•"/>
              <a:defRPr/>
            </a:pPr>
            <a:r>
              <a:rPr lang="en-US" b="1">
                <a:latin typeface="Arial" charset="0"/>
                <a:cs typeface="+mn-cs"/>
              </a:rPr>
              <a:t>   0000010  </a:t>
            </a:r>
            <a:r>
              <a:rPr lang="en-US" b="1" i="1">
                <a:effectLst>
                  <a:outerShdw blurRad="38100" dist="38100" dir="2700000" algn="tl">
                    <a:srgbClr val="C0C0C0"/>
                  </a:outerShdw>
                </a:effectLst>
                <a:latin typeface="Arial" charset="0"/>
                <a:cs typeface="+mn-cs"/>
              </a:rPr>
              <a:t>Could</a:t>
            </a:r>
            <a:r>
              <a:rPr lang="en-US" b="1">
                <a:latin typeface="Arial" charset="0"/>
                <a:cs typeface="+mn-cs"/>
              </a:rPr>
              <a:t>  be either a ‘C’ </a:t>
            </a:r>
            <a:r>
              <a:rPr lang="en-US" b="1" u="sng">
                <a:latin typeface="Arial" charset="0"/>
                <a:cs typeface="+mn-cs"/>
              </a:rPr>
              <a:t>OR </a:t>
            </a:r>
            <a:r>
              <a:rPr lang="en-US" b="1">
                <a:latin typeface="Arial" charset="0"/>
                <a:cs typeface="+mn-cs"/>
              </a:rPr>
              <a:t> a ‘2’</a:t>
            </a:r>
          </a:p>
          <a:p>
            <a:pPr>
              <a:lnSpc>
                <a:spcPct val="90000"/>
              </a:lnSpc>
              <a:buFontTx/>
              <a:buChar char="•"/>
              <a:defRPr/>
            </a:pPr>
            <a:r>
              <a:rPr lang="en-US" b="1">
                <a:latin typeface="Arial" charset="0"/>
                <a:cs typeface="+mn-cs"/>
              </a:rPr>
              <a:t>   The letter ‘C’ </a:t>
            </a:r>
            <a:r>
              <a:rPr lang="en-US" b="1" i="1">
                <a:effectLst>
                  <a:outerShdw blurRad="38100" dist="38100" dir="2700000" algn="tl">
                    <a:srgbClr val="C0C0C0"/>
                  </a:outerShdw>
                </a:effectLst>
                <a:latin typeface="Arial" charset="0"/>
                <a:cs typeface="+mn-cs"/>
              </a:rPr>
              <a:t>Could</a:t>
            </a:r>
            <a:r>
              <a:rPr lang="en-US" b="1">
                <a:latin typeface="Arial" charset="0"/>
                <a:cs typeface="+mn-cs"/>
              </a:rPr>
              <a:t>  be pronounced either ‘cee’  </a:t>
            </a:r>
            <a:r>
              <a:rPr lang="en-US" b="1" u="sng">
                <a:latin typeface="Arial" charset="0"/>
                <a:cs typeface="+mn-cs"/>
              </a:rPr>
              <a:t>OR</a:t>
            </a:r>
            <a:r>
              <a:rPr lang="en-US" b="1">
                <a:latin typeface="Arial" charset="0"/>
                <a:cs typeface="+mn-cs"/>
              </a:rPr>
              <a:t> ‘ess’</a:t>
            </a:r>
          </a:p>
        </p:txBody>
      </p:sp>
      <p:sp>
        <p:nvSpPr>
          <p:cNvPr id="580614" name="Text Box 6"/>
          <p:cNvSpPr txBox="1">
            <a:spLocks noChangeArrowheads="1"/>
          </p:cNvSpPr>
          <p:nvPr/>
        </p:nvSpPr>
        <p:spPr bwMode="auto">
          <a:xfrm>
            <a:off x="533400" y="38862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a:solidFill>
                  <a:srgbClr val="990000"/>
                </a:solidFill>
                <a:effectLst>
                  <a:outerShdw blurRad="38100" dist="38100" dir="2700000" algn="tl">
                    <a:srgbClr val="C0C0C0"/>
                  </a:outerShdw>
                </a:effectLst>
                <a:latin typeface="Arial" charset="0"/>
                <a:cs typeface="+mn-cs"/>
              </a:rPr>
              <a:t>What’s the Solution ???</a:t>
            </a:r>
          </a:p>
        </p:txBody>
      </p:sp>
      <p:sp>
        <p:nvSpPr>
          <p:cNvPr id="580615" name="Text Box 7"/>
          <p:cNvSpPr txBox="1">
            <a:spLocks noChangeArrowheads="1"/>
          </p:cNvSpPr>
          <p:nvPr/>
        </p:nvSpPr>
        <p:spPr bwMode="auto">
          <a:xfrm>
            <a:off x="533400" y="4449763"/>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600" b="1">
                <a:solidFill>
                  <a:srgbClr val="0033CC"/>
                </a:solidFill>
                <a:effectLst>
                  <a:outerShdw blurRad="38100" dist="38100" dir="2700000" algn="tl">
                    <a:srgbClr val="C0C0C0"/>
                  </a:outerShdw>
                </a:effectLst>
                <a:latin typeface="Arial" charset="0"/>
                <a:cs typeface="+mn-cs"/>
              </a:rPr>
              <a:t>ASCII</a:t>
            </a:r>
          </a:p>
        </p:txBody>
      </p:sp>
      <p:sp>
        <p:nvSpPr>
          <p:cNvPr id="580616" name="Text Box 8"/>
          <p:cNvSpPr txBox="1">
            <a:spLocks noChangeArrowheads="1"/>
          </p:cNvSpPr>
          <p:nvPr/>
        </p:nvSpPr>
        <p:spPr bwMode="auto">
          <a:xfrm>
            <a:off x="762000" y="5043488"/>
            <a:ext cx="739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dirty="0">
                <a:latin typeface="Arial" charset="0"/>
                <a:cs typeface="+mn-cs"/>
              </a:rPr>
              <a:t>The </a:t>
            </a:r>
            <a:r>
              <a:rPr lang="en-US" sz="3600" b="1" u="sng" dirty="0">
                <a:solidFill>
                  <a:srgbClr val="0033CC"/>
                </a:solidFill>
                <a:effectLst>
                  <a:outerShdw blurRad="38100" dist="38100" dir="2700000" algn="tl">
                    <a:srgbClr val="C0C0C0"/>
                  </a:outerShdw>
                </a:effectLst>
                <a:latin typeface="Arial" charset="0"/>
                <a:cs typeface="+mn-cs"/>
              </a:rPr>
              <a:t>A</a:t>
            </a:r>
            <a:r>
              <a:rPr lang="en-US" sz="2800" b="1" dirty="0">
                <a:latin typeface="Arial" charset="0"/>
                <a:cs typeface="+mn-cs"/>
              </a:rPr>
              <a:t>merican  </a:t>
            </a:r>
            <a:r>
              <a:rPr lang="en-US" sz="3600" b="1" u="sng" dirty="0">
                <a:solidFill>
                  <a:srgbClr val="0033CC"/>
                </a:solidFill>
                <a:effectLst>
                  <a:outerShdw blurRad="38100" dist="38100" dir="2700000" algn="tl">
                    <a:srgbClr val="C0C0C0"/>
                  </a:outerShdw>
                </a:effectLst>
                <a:latin typeface="Arial" charset="0"/>
                <a:cs typeface="+mn-cs"/>
              </a:rPr>
              <a:t>S</a:t>
            </a:r>
            <a:r>
              <a:rPr lang="en-US" sz="2800" b="1" dirty="0">
                <a:latin typeface="Arial" charset="0"/>
                <a:cs typeface="+mn-cs"/>
              </a:rPr>
              <a:t>tandard </a:t>
            </a:r>
            <a:r>
              <a:rPr lang="en-US" sz="3600" b="1" u="sng" dirty="0">
                <a:solidFill>
                  <a:srgbClr val="0033CC"/>
                </a:solidFill>
                <a:effectLst>
                  <a:outerShdw blurRad="38100" dist="38100" dir="2700000" algn="tl">
                    <a:srgbClr val="C0C0C0"/>
                  </a:outerShdw>
                </a:effectLst>
                <a:latin typeface="Arial" charset="0"/>
                <a:cs typeface="+mn-cs"/>
              </a:rPr>
              <a:t>C</a:t>
            </a:r>
            <a:r>
              <a:rPr lang="en-US" sz="2800" b="1" dirty="0">
                <a:latin typeface="Arial" charset="0"/>
                <a:cs typeface="+mn-cs"/>
              </a:rPr>
              <a:t>ode  for </a:t>
            </a:r>
            <a:r>
              <a:rPr lang="en-US" sz="3600" b="1" u="sng" dirty="0">
                <a:solidFill>
                  <a:srgbClr val="0033CC"/>
                </a:solidFill>
                <a:effectLst>
                  <a:outerShdw blurRad="38100" dist="38100" dir="2700000" algn="tl">
                    <a:srgbClr val="C0C0C0"/>
                  </a:outerShdw>
                </a:effectLst>
                <a:latin typeface="Arial" charset="0"/>
                <a:cs typeface="+mn-cs"/>
              </a:rPr>
              <a:t>I</a:t>
            </a:r>
            <a:r>
              <a:rPr lang="en-US" sz="2800" b="1" dirty="0">
                <a:latin typeface="Arial" charset="0"/>
                <a:cs typeface="+mn-cs"/>
              </a:rPr>
              <a:t>nformation</a:t>
            </a:r>
            <a:r>
              <a:rPr lang="en-US" sz="2800" b="1" dirty="0">
                <a:solidFill>
                  <a:schemeClr val="tx1"/>
                </a:solidFill>
                <a:latin typeface="Arial" charset="0"/>
                <a:cs typeface="+mn-cs"/>
              </a:rPr>
              <a:t> </a:t>
            </a:r>
            <a:r>
              <a:rPr lang="en-US" sz="3600" b="1" u="sng" dirty="0">
                <a:solidFill>
                  <a:srgbClr val="0033CC"/>
                </a:solidFill>
                <a:effectLst>
                  <a:outerShdw blurRad="38100" dist="38100" dir="2700000" algn="tl">
                    <a:srgbClr val="C0C0C0"/>
                  </a:outerShdw>
                </a:effectLst>
                <a:latin typeface="Arial" charset="0"/>
                <a:cs typeface="+mn-cs"/>
              </a:rPr>
              <a:t>I</a:t>
            </a:r>
            <a:r>
              <a:rPr lang="en-US" sz="2800" b="1" dirty="0">
                <a:latin typeface="Arial" charset="0"/>
                <a:cs typeface="+mn-cs"/>
              </a:rPr>
              <a:t>nterchange</a:t>
            </a:r>
          </a:p>
        </p:txBody>
      </p:sp>
      <p:sp>
        <p:nvSpPr>
          <p:cNvPr id="580618" name="Text Box 10"/>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2" name="TextBox 1">
            <a:hlinkClick r:id="rId3"/>
          </p:cNvPr>
          <p:cNvSpPr txBox="1">
            <a:spLocks noChangeArrowheads="1"/>
          </p:cNvSpPr>
          <p:nvPr/>
        </p:nvSpPr>
        <p:spPr bwMode="auto">
          <a:xfrm>
            <a:off x="533400" y="6324600"/>
            <a:ext cx="83058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400">
                <a:hlinkClick r:id="rId3"/>
              </a:rPr>
              <a:t>Click here for the Standard ASCII Table</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p:cTn id="7" dur="500" fill="hold"/>
                                        <p:tgtEl>
                                          <p:spTgt spid="580611"/>
                                        </p:tgtEl>
                                        <p:attrNameLst>
                                          <p:attrName>ppt_x</p:attrName>
                                        </p:attrNameLst>
                                      </p:cBhvr>
                                      <p:tavLst>
                                        <p:tav tm="0">
                                          <p:val>
                                            <p:strVal val="#ppt_x"/>
                                          </p:val>
                                        </p:tav>
                                        <p:tav tm="100000">
                                          <p:val>
                                            <p:strVal val="#ppt_x"/>
                                          </p:val>
                                        </p:tav>
                                      </p:tavLst>
                                    </p:anim>
                                    <p:anim calcmode="lin" valueType="num">
                                      <p:cBhvr>
                                        <p:cTn id="8" dur="500" fill="hold"/>
                                        <p:tgtEl>
                                          <p:spTgt spid="580611"/>
                                        </p:tgtEl>
                                        <p:attrNameLst>
                                          <p:attrName>ppt_y</p:attrName>
                                        </p:attrNameLst>
                                      </p:cBhvr>
                                      <p:tavLst>
                                        <p:tav tm="0">
                                          <p:val>
                                            <p:strVal val="#ppt_y+#ppt_h/2"/>
                                          </p:val>
                                        </p:tav>
                                        <p:tav tm="100000">
                                          <p:val>
                                            <p:strVal val="#ppt_y"/>
                                          </p:val>
                                        </p:tav>
                                      </p:tavLst>
                                    </p:anim>
                                    <p:anim calcmode="lin" valueType="num">
                                      <p:cBhvr>
                                        <p:cTn id="9" dur="500" fill="hold"/>
                                        <p:tgtEl>
                                          <p:spTgt spid="580611"/>
                                        </p:tgtEl>
                                        <p:attrNameLst>
                                          <p:attrName>ppt_w</p:attrName>
                                        </p:attrNameLst>
                                      </p:cBhvr>
                                      <p:tavLst>
                                        <p:tav tm="0">
                                          <p:val>
                                            <p:strVal val="#ppt_w"/>
                                          </p:val>
                                        </p:tav>
                                        <p:tav tm="100000">
                                          <p:val>
                                            <p:strVal val="#ppt_w"/>
                                          </p:val>
                                        </p:tav>
                                      </p:tavLst>
                                    </p:anim>
                                    <p:anim calcmode="lin" valueType="num">
                                      <p:cBhvr>
                                        <p:cTn id="10" dur="500" fill="hold"/>
                                        <p:tgtEl>
                                          <p:spTgt spid="58061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80612"/>
                                        </p:tgtEl>
                                        <p:attrNameLst>
                                          <p:attrName>style.visibility</p:attrName>
                                        </p:attrNameLst>
                                      </p:cBhvr>
                                      <p:to>
                                        <p:strVal val="visible"/>
                                      </p:to>
                                    </p:set>
                                    <p:animEffect transition="in" filter="dissolve">
                                      <p:cBhvr>
                                        <p:cTn id="15" dur="500"/>
                                        <p:tgtEl>
                                          <p:spTgt spid="580612"/>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80613">
                                            <p:txEl>
                                              <p:pRg st="0" end="0"/>
                                            </p:txEl>
                                          </p:spTgt>
                                        </p:tgtEl>
                                        <p:attrNameLst>
                                          <p:attrName>style.visibility</p:attrName>
                                        </p:attrNameLst>
                                      </p:cBhvr>
                                      <p:to>
                                        <p:strVal val="visible"/>
                                      </p:to>
                                    </p:set>
                                    <p:animEffect transition="in" filter="wipe(up)">
                                      <p:cBhvr>
                                        <p:cTn id="19" dur="500"/>
                                        <p:tgtEl>
                                          <p:spTgt spid="580613">
                                            <p:txEl>
                                              <p:pRg st="0" end="0"/>
                                            </p:txEl>
                                          </p:spTgt>
                                        </p:tgtEl>
                                      </p:cBhvr>
                                    </p:animEffect>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580613">
                                            <p:txEl>
                                              <p:pRg st="1" end="1"/>
                                            </p:txEl>
                                          </p:spTgt>
                                        </p:tgtEl>
                                        <p:attrNameLst>
                                          <p:attrName>style.visibility</p:attrName>
                                        </p:attrNameLst>
                                      </p:cBhvr>
                                      <p:to>
                                        <p:strVal val="visible"/>
                                      </p:to>
                                    </p:set>
                                    <p:animEffect transition="in" filter="wipe(up)">
                                      <p:cBhvr>
                                        <p:cTn id="23" dur="500"/>
                                        <p:tgtEl>
                                          <p:spTgt spid="580613">
                                            <p:txEl>
                                              <p:pRg st="1" end="1"/>
                                            </p:txEl>
                                          </p:spTgt>
                                        </p:tgtEl>
                                      </p:cBhvr>
                                    </p:animEffect>
                                  </p:childTnLst>
                                </p:cTn>
                              </p:par>
                            </p:childTnLst>
                          </p:cTn>
                        </p:par>
                        <p:par>
                          <p:cTn id="24" fill="hold" nodeType="afterGroup">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580614"/>
                                        </p:tgtEl>
                                        <p:attrNameLst>
                                          <p:attrName>style.visibility</p:attrName>
                                        </p:attrNameLst>
                                      </p:cBhvr>
                                      <p:to>
                                        <p:strVal val="visible"/>
                                      </p:to>
                                    </p:set>
                                    <p:animEffect transition="in" filter="barn(inVertical)">
                                      <p:cBhvr>
                                        <p:cTn id="27" dur="500"/>
                                        <p:tgtEl>
                                          <p:spTgt spid="5806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iterate type="lt">
                                    <p:tmPct val="100000"/>
                                  </p:iterate>
                                  <p:childTnLst>
                                    <p:set>
                                      <p:cBhvr>
                                        <p:cTn id="31" dur="1" fill="hold">
                                          <p:stCondLst>
                                            <p:cond delay="0"/>
                                          </p:stCondLst>
                                        </p:cTn>
                                        <p:tgtEl>
                                          <p:spTgt spid="580615"/>
                                        </p:tgtEl>
                                        <p:attrNameLst>
                                          <p:attrName>style.visibility</p:attrName>
                                        </p:attrNameLst>
                                      </p:cBhvr>
                                      <p:to>
                                        <p:strVal val="visible"/>
                                      </p:to>
                                    </p:set>
                                    <p:anim calcmode="lin" valueType="num">
                                      <p:cBhvr additive="base">
                                        <p:cTn id="32" dur="75" fill="hold"/>
                                        <p:tgtEl>
                                          <p:spTgt spid="580615"/>
                                        </p:tgtEl>
                                        <p:attrNameLst>
                                          <p:attrName>ppt_x</p:attrName>
                                        </p:attrNameLst>
                                      </p:cBhvr>
                                      <p:tavLst>
                                        <p:tav tm="0">
                                          <p:val>
                                            <p:strVal val="1+#ppt_w/2"/>
                                          </p:val>
                                        </p:tav>
                                        <p:tav tm="100000">
                                          <p:val>
                                            <p:strVal val="#ppt_x"/>
                                          </p:val>
                                        </p:tav>
                                      </p:tavLst>
                                    </p:anim>
                                    <p:anim calcmode="lin" valueType="num">
                                      <p:cBhvr additive="base">
                                        <p:cTn id="33" dur="75" fill="hold"/>
                                        <p:tgtEl>
                                          <p:spTgt spid="58061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75"/>
                            </p:stCondLst>
                            <p:childTnLst>
                              <p:par>
                                <p:cTn id="35" presetID="2" presetClass="entr" presetSubtype="4" fill="hold" grpId="0" nodeType="afterEffect">
                                  <p:stCondLst>
                                    <p:cond delay="0"/>
                                  </p:stCondLst>
                                  <p:iterate type="wd">
                                    <p:tmPct val="100000"/>
                                  </p:iterate>
                                  <p:childTnLst>
                                    <p:set>
                                      <p:cBhvr>
                                        <p:cTn id="36" dur="1" fill="hold">
                                          <p:stCondLst>
                                            <p:cond delay="0"/>
                                          </p:stCondLst>
                                        </p:cTn>
                                        <p:tgtEl>
                                          <p:spTgt spid="580616"/>
                                        </p:tgtEl>
                                        <p:attrNameLst>
                                          <p:attrName>style.visibility</p:attrName>
                                        </p:attrNameLst>
                                      </p:cBhvr>
                                      <p:to>
                                        <p:strVal val="visible"/>
                                      </p:to>
                                    </p:set>
                                    <p:anim calcmode="lin" valueType="num">
                                      <p:cBhvr additive="base">
                                        <p:cTn id="37" dur="300" fill="hold"/>
                                        <p:tgtEl>
                                          <p:spTgt spid="580616"/>
                                        </p:tgtEl>
                                        <p:attrNameLst>
                                          <p:attrName>ppt_x</p:attrName>
                                        </p:attrNameLst>
                                      </p:cBhvr>
                                      <p:tavLst>
                                        <p:tav tm="0">
                                          <p:val>
                                            <p:strVal val="#ppt_x"/>
                                          </p:val>
                                        </p:tav>
                                        <p:tav tm="100000">
                                          <p:val>
                                            <p:strVal val="#ppt_x"/>
                                          </p:val>
                                        </p:tav>
                                      </p:tavLst>
                                    </p:anim>
                                    <p:anim calcmode="lin" valueType="num">
                                      <p:cBhvr additive="base">
                                        <p:cTn id="38" dur="300" fill="hold"/>
                                        <p:tgtEl>
                                          <p:spTgt spid="58061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475"/>
                            </p:stCondLst>
                            <p:childTnLst>
                              <p:par>
                                <p:cTn id="40" presetID="42" presetClass="entr" presetSubtype="0"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P spid="580612" grpId="0" autoUpdateAnimBg="0"/>
      <p:bldP spid="580613" grpId="0" build="p" autoUpdateAnimBg="0" advAuto="0"/>
      <p:bldP spid="580614" grpId="0" autoUpdateAnimBg="0"/>
      <p:bldP spid="580615" grpId="0" autoUpdateAnimBg="0"/>
      <p:bldP spid="580616" grpId="0" autoUpdateAnimBg="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381000" y="1905000"/>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The ASCII character coding scheme:</a:t>
            </a:r>
          </a:p>
        </p:txBody>
      </p:sp>
      <p:pic>
        <p:nvPicPr>
          <p:cNvPr id="579588" name="Picture 4" descr="obr3588x_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14575"/>
            <a:ext cx="7543800" cy="436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9589" name="Text Box 5"/>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79586"/>
                                        </p:tgtEl>
                                        <p:attrNameLst>
                                          <p:attrName>style.visibility</p:attrName>
                                        </p:attrNameLst>
                                      </p:cBhvr>
                                      <p:to>
                                        <p:strVal val="visible"/>
                                      </p:to>
                                    </p:set>
                                    <p:anim calcmode="lin" valueType="num">
                                      <p:cBhvr>
                                        <p:cTn id="7" dur="1000" fill="hold"/>
                                        <p:tgtEl>
                                          <p:spTgt spid="579586"/>
                                        </p:tgtEl>
                                        <p:attrNameLst>
                                          <p:attrName>ppt_x</p:attrName>
                                        </p:attrNameLst>
                                      </p:cBhvr>
                                      <p:tavLst>
                                        <p:tav tm="0">
                                          <p:val>
                                            <p:strVal val="#ppt_x"/>
                                          </p:val>
                                        </p:tav>
                                        <p:tav tm="100000">
                                          <p:val>
                                            <p:strVal val="#ppt_x"/>
                                          </p:val>
                                        </p:tav>
                                      </p:tavLst>
                                    </p:anim>
                                    <p:anim calcmode="lin" valueType="num">
                                      <p:cBhvr>
                                        <p:cTn id="8" dur="1000" fill="hold"/>
                                        <p:tgtEl>
                                          <p:spTgt spid="579586"/>
                                        </p:tgtEl>
                                        <p:attrNameLst>
                                          <p:attrName>ppt_y</p:attrName>
                                        </p:attrNameLst>
                                      </p:cBhvr>
                                      <p:tavLst>
                                        <p:tav tm="0">
                                          <p:val>
                                            <p:strVal val="#ppt_y+#ppt_h/2"/>
                                          </p:val>
                                        </p:tav>
                                        <p:tav tm="100000">
                                          <p:val>
                                            <p:strVal val="#ppt_y"/>
                                          </p:val>
                                        </p:tav>
                                      </p:tavLst>
                                    </p:anim>
                                    <p:anim calcmode="lin" valueType="num">
                                      <p:cBhvr>
                                        <p:cTn id="9" dur="1000" fill="hold"/>
                                        <p:tgtEl>
                                          <p:spTgt spid="579586"/>
                                        </p:tgtEl>
                                        <p:attrNameLst>
                                          <p:attrName>ppt_w</p:attrName>
                                        </p:attrNameLst>
                                      </p:cBhvr>
                                      <p:tavLst>
                                        <p:tav tm="0">
                                          <p:val>
                                            <p:strVal val="#ppt_w"/>
                                          </p:val>
                                        </p:tav>
                                        <p:tav tm="100000">
                                          <p:val>
                                            <p:strVal val="#ppt_w"/>
                                          </p:val>
                                        </p:tav>
                                      </p:tavLst>
                                    </p:anim>
                                    <p:anim calcmode="lin" valueType="num">
                                      <p:cBhvr>
                                        <p:cTn id="10" dur="1000" fill="hold"/>
                                        <p:tgtEl>
                                          <p:spTgt spid="57958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35" presetClass="entr" presetSubtype="0" fill="hold" nodeType="afterEffect">
                                  <p:stCondLst>
                                    <p:cond delay="0"/>
                                  </p:stCondLst>
                                  <p:childTnLst>
                                    <p:set>
                                      <p:cBhvr>
                                        <p:cTn id="13" dur="1" fill="hold">
                                          <p:stCondLst>
                                            <p:cond delay="0"/>
                                          </p:stCondLst>
                                        </p:cTn>
                                        <p:tgtEl>
                                          <p:spTgt spid="579588"/>
                                        </p:tgtEl>
                                        <p:attrNameLst>
                                          <p:attrName>style.visibility</p:attrName>
                                        </p:attrNameLst>
                                      </p:cBhvr>
                                      <p:to>
                                        <p:strVal val="visible"/>
                                      </p:to>
                                    </p:set>
                                    <p:animEffect transition="in" filter="fade">
                                      <p:cBhvr>
                                        <p:cTn id="14" dur="1000"/>
                                        <p:tgtEl>
                                          <p:spTgt spid="579588"/>
                                        </p:tgtEl>
                                      </p:cBhvr>
                                    </p:animEffect>
                                    <p:anim calcmode="lin" valueType="num">
                                      <p:cBhvr>
                                        <p:cTn id="15" dur="1000" fill="hold"/>
                                        <p:tgtEl>
                                          <p:spTgt spid="579588"/>
                                        </p:tgtEl>
                                        <p:attrNameLst>
                                          <p:attrName>style.rotation</p:attrName>
                                        </p:attrNameLst>
                                      </p:cBhvr>
                                      <p:tavLst>
                                        <p:tav tm="0">
                                          <p:val>
                                            <p:fltVal val="720"/>
                                          </p:val>
                                        </p:tav>
                                        <p:tav tm="100000">
                                          <p:val>
                                            <p:fltVal val="0"/>
                                          </p:val>
                                        </p:tav>
                                      </p:tavLst>
                                    </p:anim>
                                    <p:anim calcmode="lin" valueType="num">
                                      <p:cBhvr>
                                        <p:cTn id="16" dur="1000" fill="hold"/>
                                        <p:tgtEl>
                                          <p:spTgt spid="579588"/>
                                        </p:tgtEl>
                                        <p:attrNameLst>
                                          <p:attrName>ppt_h</p:attrName>
                                        </p:attrNameLst>
                                      </p:cBhvr>
                                      <p:tavLst>
                                        <p:tav tm="0">
                                          <p:val>
                                            <p:fltVal val="0"/>
                                          </p:val>
                                        </p:tav>
                                        <p:tav tm="100000">
                                          <p:val>
                                            <p:strVal val="#ppt_h"/>
                                          </p:val>
                                        </p:tav>
                                      </p:tavLst>
                                    </p:anim>
                                    <p:anim calcmode="lin" valueType="num">
                                      <p:cBhvr>
                                        <p:cTn id="17" dur="1000" fill="hold"/>
                                        <p:tgtEl>
                                          <p:spTgt spid="57958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Text Box 3"/>
          <p:cNvSpPr txBox="1">
            <a:spLocks noChangeArrowheads="1"/>
          </p:cNvSpPr>
          <p:nvPr/>
        </p:nvSpPr>
        <p:spPr bwMode="auto">
          <a:xfrm>
            <a:off x="457200" y="13716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dirty="0" smtClean="0">
                <a:solidFill>
                  <a:srgbClr val="990000"/>
                </a:solidFill>
                <a:effectLst>
                  <a:outerShdw blurRad="38100" dist="38100" dir="2700000" algn="tl">
                    <a:srgbClr val="C0C0C0"/>
                  </a:outerShdw>
                </a:effectLst>
                <a:latin typeface="Arial" charset="0"/>
                <a:cs typeface="+mn-cs"/>
              </a:rPr>
              <a:t>Isn’t 128 OR EVEN 256 too few characters???</a:t>
            </a:r>
            <a:endParaRPr lang="en-US" sz="2800" b="1" i="1" dirty="0">
              <a:solidFill>
                <a:srgbClr val="990000"/>
              </a:solidFill>
              <a:effectLst>
                <a:outerShdw blurRad="38100" dist="38100" dir="2700000" algn="tl">
                  <a:srgbClr val="C0C0C0"/>
                </a:outerShdw>
              </a:effectLst>
              <a:latin typeface="Arial" charset="0"/>
              <a:cs typeface="+mn-cs"/>
            </a:endParaRPr>
          </a:p>
        </p:txBody>
      </p:sp>
      <p:sp>
        <p:nvSpPr>
          <p:cNvPr id="580612" name="Text Box 4"/>
          <p:cNvSpPr txBox="1">
            <a:spLocks noChangeArrowheads="1"/>
          </p:cNvSpPr>
          <p:nvPr/>
        </p:nvSpPr>
        <p:spPr bwMode="auto">
          <a:xfrm>
            <a:off x="3810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dirty="0" smtClean="0">
                <a:solidFill>
                  <a:schemeClr val="tx1"/>
                </a:solidFill>
                <a:effectLst>
                  <a:outerShdw blurRad="38100" dist="38100" dir="2700000" algn="tl">
                    <a:srgbClr val="C0C0C0"/>
                  </a:outerShdw>
                </a:effectLst>
                <a:latin typeface="Arial" charset="0"/>
                <a:cs typeface="+mn-cs"/>
              </a:rPr>
              <a:t>Yes – Enter Unicode (1990)</a:t>
            </a:r>
            <a:endParaRPr lang="en-US" b="1" dirty="0">
              <a:solidFill>
                <a:schemeClr val="tx1"/>
              </a:solidFill>
              <a:effectLst>
                <a:outerShdw blurRad="38100" dist="38100" dir="2700000" algn="tl">
                  <a:srgbClr val="C0C0C0"/>
                </a:outerShdw>
              </a:effectLst>
              <a:latin typeface="Arial" charset="0"/>
              <a:cs typeface="+mn-cs"/>
            </a:endParaRPr>
          </a:p>
        </p:txBody>
      </p:sp>
      <p:sp>
        <p:nvSpPr>
          <p:cNvPr id="580613" name="Text Box 5"/>
          <p:cNvSpPr txBox="1">
            <a:spLocks noChangeArrowheads="1"/>
          </p:cNvSpPr>
          <p:nvPr/>
        </p:nvSpPr>
        <p:spPr bwMode="auto">
          <a:xfrm>
            <a:off x="304800" y="2503944"/>
            <a:ext cx="8763000" cy="193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defRPr/>
            </a:pPr>
            <a:r>
              <a:rPr lang="en-US" sz="1900" dirty="0" smtClean="0">
                <a:latin typeface="Arial" charset="0"/>
                <a:cs typeface="+mn-cs"/>
              </a:rPr>
              <a:t>“A </a:t>
            </a:r>
            <a:r>
              <a:rPr lang="en-US" sz="1900" dirty="0">
                <a:latin typeface="Arial" charset="0"/>
                <a:cs typeface="+mn-cs"/>
              </a:rPr>
              <a:t>standard for representing characters as integers. Unlike ASCII, which uses 7 bits for each character, Unicode uses 16 bits, which means that it can represent more than 65,000 unique characters. This is a bit of overkill for English and Western-European languages, but it is necessary for some other languages, such as Greek, Chinese and Japanese. Many analysts believe that as the software industry becomes increasingly global, Unicode will eventually supplant ASCII as the standard character coding </a:t>
            </a:r>
            <a:r>
              <a:rPr lang="en-US" sz="1900" dirty="0" smtClean="0">
                <a:latin typeface="Arial" charset="0"/>
                <a:cs typeface="+mn-cs"/>
              </a:rPr>
              <a:t>format”</a:t>
            </a:r>
            <a:endParaRPr lang="en-US" sz="1900" dirty="0">
              <a:latin typeface="Arial" charset="0"/>
              <a:cs typeface="+mn-cs"/>
            </a:endParaRPr>
          </a:p>
        </p:txBody>
      </p:sp>
      <p:sp>
        <p:nvSpPr>
          <p:cNvPr id="10" name="Text Box 5"/>
          <p:cNvSpPr txBox="1">
            <a:spLocks noChangeArrowheads="1"/>
          </p:cNvSpPr>
          <p:nvPr/>
        </p:nvSpPr>
        <p:spPr bwMode="auto">
          <a:xfrm>
            <a:off x="304800" y="4419600"/>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buFont typeface="Arial" panose="020B0604020202020204" pitchFamily="34" charset="0"/>
              <a:buChar char="•"/>
              <a:defRPr/>
            </a:pPr>
            <a:r>
              <a:rPr lang="en-US" sz="1900" dirty="0" smtClean="0">
                <a:latin typeface="Arial" charset="0"/>
                <a:cs typeface="+mn-cs"/>
              </a:rPr>
              <a:t>Still considered a work in progress</a:t>
            </a:r>
            <a:endParaRPr lang="en-US" sz="1900" dirty="0">
              <a:latin typeface="Arial" charset="0"/>
              <a:cs typeface="+mn-cs"/>
            </a:endParaRPr>
          </a:p>
        </p:txBody>
      </p:sp>
      <p:sp>
        <p:nvSpPr>
          <p:cNvPr id="11" name="Text Box 5"/>
          <p:cNvSpPr txBox="1">
            <a:spLocks noChangeArrowheads="1"/>
          </p:cNvSpPr>
          <p:nvPr/>
        </p:nvSpPr>
        <p:spPr bwMode="auto">
          <a:xfrm>
            <a:off x="304800" y="6248400"/>
            <a:ext cx="8763000"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defRPr/>
            </a:pPr>
            <a:r>
              <a:rPr lang="en-US" sz="1600" dirty="0">
                <a:latin typeface="Arial" charset="0"/>
                <a:cs typeface="+mn-cs"/>
                <a:hlinkClick r:id="rId3"/>
              </a:rPr>
              <a:t>See </a:t>
            </a:r>
            <a:r>
              <a:rPr lang="en-US" sz="1600" dirty="0" smtClean="0">
                <a:latin typeface="Arial" charset="0"/>
                <a:cs typeface="+mn-cs"/>
                <a:hlinkClick r:id="rId3"/>
              </a:rPr>
              <a:t>Unicode Consortium </a:t>
            </a:r>
            <a:r>
              <a:rPr lang="en-US" sz="1600" dirty="0">
                <a:latin typeface="Arial" charset="0"/>
                <a:cs typeface="+mn-cs"/>
                <a:hlinkClick r:id="rId3"/>
              </a:rPr>
              <a:t>Members  </a:t>
            </a:r>
            <a:endParaRPr lang="en-US" sz="1600" dirty="0">
              <a:latin typeface="Arial" charset="0"/>
              <a:cs typeface="+mn-cs"/>
            </a:endParaRPr>
          </a:p>
        </p:txBody>
      </p:sp>
      <p:sp>
        <p:nvSpPr>
          <p:cNvPr id="12" name="Text Box 5"/>
          <p:cNvSpPr txBox="1">
            <a:spLocks noChangeArrowheads="1"/>
          </p:cNvSpPr>
          <p:nvPr/>
        </p:nvSpPr>
        <p:spPr bwMode="auto">
          <a:xfrm>
            <a:off x="304800" y="4724400"/>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buFont typeface="Arial" panose="020B0604020202020204" pitchFamily="34" charset="0"/>
              <a:buChar char="•"/>
              <a:defRPr/>
            </a:pPr>
            <a:r>
              <a:rPr lang="en-US" sz="1900" dirty="0" smtClean="0">
                <a:latin typeface="Arial" charset="0"/>
                <a:cs typeface="+mn-cs"/>
              </a:rPr>
              <a:t>The down-side of Unicode?</a:t>
            </a:r>
            <a:endParaRPr lang="en-US" sz="1900" dirty="0">
              <a:latin typeface="Arial" charset="0"/>
              <a:cs typeface="+mn-cs"/>
            </a:endParaRPr>
          </a:p>
        </p:txBody>
      </p:sp>
      <p:sp>
        <p:nvSpPr>
          <p:cNvPr id="13" name="Text Box 5"/>
          <p:cNvSpPr txBox="1">
            <a:spLocks noChangeArrowheads="1"/>
          </p:cNvSpPr>
          <p:nvPr/>
        </p:nvSpPr>
        <p:spPr bwMode="auto">
          <a:xfrm>
            <a:off x="685800" y="5029200"/>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buFont typeface="Arial" panose="020B0604020202020204" pitchFamily="34" charset="0"/>
              <a:buChar char="•"/>
              <a:defRPr/>
            </a:pPr>
            <a:r>
              <a:rPr lang="en-US" sz="1900" dirty="0" smtClean="0">
                <a:latin typeface="Arial" charset="0"/>
                <a:cs typeface="+mn-cs"/>
              </a:rPr>
              <a:t>Double the amount of storage needed</a:t>
            </a:r>
            <a:endParaRPr lang="en-US" sz="1900" dirty="0">
              <a:latin typeface="Arial" charset="0"/>
              <a:cs typeface="+mn-cs"/>
            </a:endParaRPr>
          </a:p>
        </p:txBody>
      </p:sp>
      <p:sp>
        <p:nvSpPr>
          <p:cNvPr id="14" name="Text Box 5"/>
          <p:cNvSpPr txBox="1">
            <a:spLocks noChangeArrowheads="1"/>
          </p:cNvSpPr>
          <p:nvPr/>
        </p:nvSpPr>
        <p:spPr bwMode="auto">
          <a:xfrm>
            <a:off x="685800" y="5345668"/>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buFont typeface="Arial" panose="020B0604020202020204" pitchFamily="34" charset="0"/>
              <a:buChar char="•"/>
              <a:defRPr/>
            </a:pPr>
            <a:r>
              <a:rPr lang="en-US" sz="1900" dirty="0" smtClean="0">
                <a:latin typeface="Arial" charset="0"/>
                <a:cs typeface="+mn-cs"/>
              </a:rPr>
              <a:t>New/Additional fonts needed</a:t>
            </a:r>
            <a:endParaRPr lang="en-US" sz="1900" dirty="0">
              <a:latin typeface="Arial" charset="0"/>
              <a:cs typeface="+mn-cs"/>
            </a:endParaRPr>
          </a:p>
        </p:txBody>
      </p:sp>
      <p:sp>
        <p:nvSpPr>
          <p:cNvPr id="15" name="Text Box 5"/>
          <p:cNvSpPr txBox="1">
            <a:spLocks noChangeArrowheads="1"/>
          </p:cNvSpPr>
          <p:nvPr/>
        </p:nvSpPr>
        <p:spPr bwMode="auto">
          <a:xfrm>
            <a:off x="685800" y="5638800"/>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90000"/>
              </a:lnSpc>
              <a:buFont typeface="Arial" panose="020B0604020202020204" pitchFamily="34" charset="0"/>
              <a:buChar char="•"/>
              <a:defRPr/>
            </a:pPr>
            <a:r>
              <a:rPr lang="en-US" sz="1900" dirty="0" smtClean="0">
                <a:latin typeface="Arial" charset="0"/>
                <a:cs typeface="+mn-cs"/>
              </a:rPr>
              <a:t>A political issue</a:t>
            </a:r>
            <a:endParaRPr lang="en-US" sz="1900" dirty="0">
              <a:latin typeface="Arial" charset="0"/>
              <a:cs typeface="+mn-cs"/>
            </a:endParaRPr>
          </a:p>
        </p:txBody>
      </p:sp>
    </p:spTree>
    <p:extLst>
      <p:ext uri="{BB962C8B-B14F-4D97-AF65-F5344CB8AC3E}">
        <p14:creationId xmlns:p14="http://schemas.microsoft.com/office/powerpoint/2010/main" val="4271601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p:cTn id="7" dur="500" fill="hold"/>
                                        <p:tgtEl>
                                          <p:spTgt spid="580611"/>
                                        </p:tgtEl>
                                        <p:attrNameLst>
                                          <p:attrName>ppt_x</p:attrName>
                                        </p:attrNameLst>
                                      </p:cBhvr>
                                      <p:tavLst>
                                        <p:tav tm="0">
                                          <p:val>
                                            <p:strVal val="#ppt_x"/>
                                          </p:val>
                                        </p:tav>
                                        <p:tav tm="100000">
                                          <p:val>
                                            <p:strVal val="#ppt_x"/>
                                          </p:val>
                                        </p:tav>
                                      </p:tavLst>
                                    </p:anim>
                                    <p:anim calcmode="lin" valueType="num">
                                      <p:cBhvr>
                                        <p:cTn id="8" dur="500" fill="hold"/>
                                        <p:tgtEl>
                                          <p:spTgt spid="580611"/>
                                        </p:tgtEl>
                                        <p:attrNameLst>
                                          <p:attrName>ppt_y</p:attrName>
                                        </p:attrNameLst>
                                      </p:cBhvr>
                                      <p:tavLst>
                                        <p:tav tm="0">
                                          <p:val>
                                            <p:strVal val="#ppt_y+#ppt_h/2"/>
                                          </p:val>
                                        </p:tav>
                                        <p:tav tm="100000">
                                          <p:val>
                                            <p:strVal val="#ppt_y"/>
                                          </p:val>
                                        </p:tav>
                                      </p:tavLst>
                                    </p:anim>
                                    <p:anim calcmode="lin" valueType="num">
                                      <p:cBhvr>
                                        <p:cTn id="9" dur="500" fill="hold"/>
                                        <p:tgtEl>
                                          <p:spTgt spid="580611"/>
                                        </p:tgtEl>
                                        <p:attrNameLst>
                                          <p:attrName>ppt_w</p:attrName>
                                        </p:attrNameLst>
                                      </p:cBhvr>
                                      <p:tavLst>
                                        <p:tav tm="0">
                                          <p:val>
                                            <p:strVal val="#ppt_w"/>
                                          </p:val>
                                        </p:tav>
                                        <p:tav tm="100000">
                                          <p:val>
                                            <p:strVal val="#ppt_w"/>
                                          </p:val>
                                        </p:tav>
                                      </p:tavLst>
                                    </p:anim>
                                    <p:anim calcmode="lin" valueType="num">
                                      <p:cBhvr>
                                        <p:cTn id="10" dur="500" fill="hold"/>
                                        <p:tgtEl>
                                          <p:spTgt spid="58061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80612"/>
                                        </p:tgtEl>
                                        <p:attrNameLst>
                                          <p:attrName>style.visibility</p:attrName>
                                        </p:attrNameLst>
                                      </p:cBhvr>
                                      <p:to>
                                        <p:strVal val="visible"/>
                                      </p:to>
                                    </p:set>
                                    <p:animEffect transition="in" filter="dissolve">
                                      <p:cBhvr>
                                        <p:cTn id="15" dur="500"/>
                                        <p:tgtEl>
                                          <p:spTgt spid="580612"/>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80613">
                                            <p:txEl>
                                              <p:pRg st="0" end="0"/>
                                            </p:txEl>
                                          </p:spTgt>
                                        </p:tgtEl>
                                        <p:attrNameLst>
                                          <p:attrName>style.visibility</p:attrName>
                                        </p:attrNameLst>
                                      </p:cBhvr>
                                      <p:to>
                                        <p:strVal val="visible"/>
                                      </p:to>
                                    </p:set>
                                    <p:animEffect transition="in" filter="wipe(up)">
                                      <p:cBhvr>
                                        <p:cTn id="19" dur="500"/>
                                        <p:tgtEl>
                                          <p:spTgt spid="580613">
                                            <p:txEl>
                                              <p:pRg st="0" end="0"/>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up)">
                                      <p:cBhvr>
                                        <p:cTn id="28" dur="500"/>
                                        <p:tgtEl>
                                          <p:spTgt spid="12">
                                            <p:txEl>
                                              <p:pRg st="0" end="0"/>
                                            </p:tx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P spid="580612" grpId="0" autoUpdateAnimBg="0"/>
      <p:bldP spid="580613" grpId="0" build="p" autoUpdateAnimBg="0" advAuto="0"/>
      <p:bldP spid="10" grpId="0"/>
      <p:bldP spid="11" grpId="0"/>
      <p:bldP spid="12" grpId="0" build="p" autoUpdateAnimBg="0" advAuto="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457200" y="18430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a:solidFill>
                  <a:srgbClr val="990000"/>
                </a:solidFill>
                <a:effectLst>
                  <a:outerShdw blurRad="38100" dist="38100" dir="2700000" algn="tl">
                    <a:srgbClr val="C0C0C0"/>
                  </a:outerShdw>
                </a:effectLst>
                <a:latin typeface="Arial" charset="0"/>
                <a:cs typeface="+mn-cs"/>
              </a:rPr>
              <a:t>What does this have to do with Kilobytes???</a:t>
            </a:r>
          </a:p>
        </p:txBody>
      </p:sp>
      <p:sp>
        <p:nvSpPr>
          <p:cNvPr id="578564" name="Text Box 4"/>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578565" name="Text Box 5"/>
          <p:cNvSpPr txBox="1">
            <a:spLocks noChangeArrowheads="1"/>
          </p:cNvSpPr>
          <p:nvPr/>
        </p:nvSpPr>
        <p:spPr bwMode="auto">
          <a:xfrm>
            <a:off x="304800" y="23622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kilobyte</a:t>
            </a:r>
            <a:r>
              <a:rPr lang="en-US" altLang="en-US" sz="2000"/>
              <a:t> (KB) = 1,000 bytes</a:t>
            </a:r>
            <a:endParaRPr lang="en-US" altLang="en-US" sz="2000" baseline="30000"/>
          </a:p>
        </p:txBody>
      </p:sp>
      <p:sp>
        <p:nvSpPr>
          <p:cNvPr id="578566" name="Text Box 6"/>
          <p:cNvSpPr txBox="1">
            <a:spLocks noChangeArrowheads="1"/>
          </p:cNvSpPr>
          <p:nvPr/>
        </p:nvSpPr>
        <p:spPr bwMode="auto">
          <a:xfrm>
            <a:off x="4572000" y="2403475"/>
            <a:ext cx="4495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800" i="1">
                <a:solidFill>
                  <a:srgbClr val="008000"/>
                </a:solidFill>
              </a:rPr>
              <a:t>(Actually, 1,024 bytes – Since 2</a:t>
            </a:r>
            <a:r>
              <a:rPr lang="en-US" altLang="en-US" sz="1800" i="1" baseline="30000">
                <a:solidFill>
                  <a:srgbClr val="008000"/>
                </a:solidFill>
              </a:rPr>
              <a:t>10</a:t>
            </a:r>
            <a:r>
              <a:rPr lang="en-US" altLang="en-US" sz="1800" i="1">
                <a:solidFill>
                  <a:srgbClr val="008000"/>
                </a:solidFill>
              </a:rPr>
              <a:t> = 1,024)</a:t>
            </a:r>
            <a:endParaRPr lang="en-US" altLang="en-US" sz="1800" i="1" baseline="30000">
              <a:solidFill>
                <a:srgbClr val="008000"/>
              </a:solidFill>
            </a:endParaRPr>
          </a:p>
        </p:txBody>
      </p:sp>
      <p:sp>
        <p:nvSpPr>
          <p:cNvPr id="578567" name="Text Box 7"/>
          <p:cNvSpPr txBox="1">
            <a:spLocks noChangeArrowheads="1"/>
          </p:cNvSpPr>
          <p:nvPr/>
        </p:nvSpPr>
        <p:spPr bwMode="auto">
          <a:xfrm>
            <a:off x="914400" y="2667000"/>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10 </a:t>
            </a:r>
            <a:r>
              <a:rPr lang="en-US" altLang="en-US" sz="1800">
                <a:solidFill>
                  <a:schemeClr val="tx1"/>
                </a:solidFill>
              </a:rPr>
              <a:t>* 8 = 1,024 * 8 = 8,224 </a:t>
            </a:r>
            <a:r>
              <a:rPr lang="en-US" altLang="en-US" sz="1800">
                <a:solidFill>
                  <a:srgbClr val="990000"/>
                </a:solidFill>
              </a:rPr>
              <a:t>bits</a:t>
            </a:r>
          </a:p>
        </p:txBody>
      </p:sp>
      <p:sp>
        <p:nvSpPr>
          <p:cNvPr id="578568" name="Text Box 8"/>
          <p:cNvSpPr txBox="1">
            <a:spLocks noChangeArrowheads="1"/>
          </p:cNvSpPr>
          <p:nvPr/>
        </p:nvSpPr>
        <p:spPr bwMode="auto">
          <a:xfrm>
            <a:off x="304800" y="34290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megabyte</a:t>
            </a:r>
            <a:r>
              <a:rPr lang="en-US" altLang="en-US" sz="2000"/>
              <a:t> (MB) = 1M bytes</a:t>
            </a:r>
            <a:endParaRPr lang="en-US" altLang="en-US" sz="2000" baseline="30000"/>
          </a:p>
        </p:txBody>
      </p:sp>
      <p:sp>
        <p:nvSpPr>
          <p:cNvPr id="578569" name="Text Box 9"/>
          <p:cNvSpPr txBox="1">
            <a:spLocks noChangeArrowheads="1"/>
          </p:cNvSpPr>
          <p:nvPr/>
        </p:nvSpPr>
        <p:spPr bwMode="auto">
          <a:xfrm>
            <a:off x="4572000" y="3470275"/>
            <a:ext cx="4495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800" i="1">
                <a:solidFill>
                  <a:srgbClr val="008000"/>
                </a:solidFill>
              </a:rPr>
              <a:t>(Actually, 2</a:t>
            </a:r>
            <a:r>
              <a:rPr lang="en-US" altLang="en-US" sz="1800" i="1" baseline="30000">
                <a:solidFill>
                  <a:srgbClr val="008000"/>
                </a:solidFill>
              </a:rPr>
              <a:t>20</a:t>
            </a:r>
            <a:r>
              <a:rPr lang="en-US" altLang="en-US" sz="1800" i="1">
                <a:solidFill>
                  <a:srgbClr val="008000"/>
                </a:solidFill>
              </a:rPr>
              <a:t> = 1,048,576)</a:t>
            </a:r>
          </a:p>
        </p:txBody>
      </p:sp>
      <p:sp>
        <p:nvSpPr>
          <p:cNvPr id="578570" name="Text Box 10"/>
          <p:cNvSpPr txBox="1">
            <a:spLocks noChangeArrowheads="1"/>
          </p:cNvSpPr>
          <p:nvPr/>
        </p:nvSpPr>
        <p:spPr bwMode="auto">
          <a:xfrm>
            <a:off x="914400" y="3768725"/>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20 </a:t>
            </a:r>
            <a:r>
              <a:rPr lang="en-US" altLang="en-US" sz="1800">
                <a:solidFill>
                  <a:schemeClr val="tx1"/>
                </a:solidFill>
              </a:rPr>
              <a:t>* 8 = 1,048,576 * 8 = 8,388,608 </a:t>
            </a:r>
            <a:r>
              <a:rPr lang="en-US" altLang="en-US" sz="1800">
                <a:solidFill>
                  <a:srgbClr val="990000"/>
                </a:solidFill>
              </a:rPr>
              <a:t>bits</a:t>
            </a:r>
          </a:p>
        </p:txBody>
      </p:sp>
      <p:sp>
        <p:nvSpPr>
          <p:cNvPr id="578571" name="Text Box 11"/>
          <p:cNvSpPr txBox="1">
            <a:spLocks noChangeArrowheads="1"/>
          </p:cNvSpPr>
          <p:nvPr/>
        </p:nvSpPr>
        <p:spPr bwMode="auto">
          <a:xfrm>
            <a:off x="304800" y="450215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gigabyte</a:t>
            </a:r>
            <a:r>
              <a:rPr lang="en-US" altLang="en-US" sz="2000"/>
              <a:t> (GB) = 1B bytes</a:t>
            </a:r>
            <a:endParaRPr lang="en-US" altLang="en-US" sz="2000" baseline="30000"/>
          </a:p>
        </p:txBody>
      </p:sp>
      <p:sp>
        <p:nvSpPr>
          <p:cNvPr id="578572" name="Text Box 12"/>
          <p:cNvSpPr txBox="1">
            <a:spLocks noChangeArrowheads="1"/>
          </p:cNvSpPr>
          <p:nvPr/>
        </p:nvSpPr>
        <p:spPr bwMode="auto">
          <a:xfrm>
            <a:off x="4572000" y="4543425"/>
            <a:ext cx="4495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800" i="1">
                <a:solidFill>
                  <a:srgbClr val="008000"/>
                </a:solidFill>
              </a:rPr>
              <a:t>(Actually, 2</a:t>
            </a:r>
            <a:r>
              <a:rPr lang="en-US" altLang="en-US" sz="1800" i="1" baseline="30000">
                <a:solidFill>
                  <a:srgbClr val="008000"/>
                </a:solidFill>
              </a:rPr>
              <a:t>30</a:t>
            </a:r>
            <a:r>
              <a:rPr lang="en-US" altLang="en-US" sz="1800" i="1">
                <a:solidFill>
                  <a:srgbClr val="008000"/>
                </a:solidFill>
              </a:rPr>
              <a:t> = 1,073,741,824)</a:t>
            </a:r>
          </a:p>
        </p:txBody>
      </p:sp>
      <p:sp>
        <p:nvSpPr>
          <p:cNvPr id="578573" name="Text Box 13"/>
          <p:cNvSpPr txBox="1">
            <a:spLocks noChangeArrowheads="1"/>
          </p:cNvSpPr>
          <p:nvPr/>
        </p:nvSpPr>
        <p:spPr bwMode="auto">
          <a:xfrm>
            <a:off x="914400" y="4841875"/>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30 </a:t>
            </a:r>
            <a:r>
              <a:rPr lang="en-US" altLang="en-US" sz="1800">
                <a:solidFill>
                  <a:schemeClr val="tx1"/>
                </a:solidFill>
              </a:rPr>
              <a:t>* 8 = 1,073,741,824 * 8 = 9,448,9280,512 </a:t>
            </a:r>
            <a:r>
              <a:rPr lang="en-US" altLang="en-US" sz="1800">
                <a:solidFill>
                  <a:srgbClr val="990000"/>
                </a:solidFill>
              </a:rPr>
              <a:t>bits</a:t>
            </a:r>
          </a:p>
        </p:txBody>
      </p:sp>
      <p:sp>
        <p:nvSpPr>
          <p:cNvPr id="19" name="Text Box 3"/>
          <p:cNvSpPr txBox="1">
            <a:spLocks noChangeArrowheads="1"/>
          </p:cNvSpPr>
          <p:nvPr/>
        </p:nvSpPr>
        <p:spPr bwMode="auto">
          <a:xfrm>
            <a:off x="762000" y="3006725"/>
            <a:ext cx="815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One page of typed text typically requires 2K</a:t>
            </a:r>
            <a:endParaRPr lang="en-US" altLang="en-US" sz="2000" u="sng">
              <a:solidFill>
                <a:srgbClr val="FF0000"/>
              </a:solidFill>
            </a:endParaRPr>
          </a:p>
        </p:txBody>
      </p:sp>
      <p:sp>
        <p:nvSpPr>
          <p:cNvPr id="20" name="Text Box 3"/>
          <p:cNvSpPr txBox="1">
            <a:spLocks noChangeArrowheads="1"/>
          </p:cNvSpPr>
          <p:nvPr/>
        </p:nvSpPr>
        <p:spPr bwMode="auto">
          <a:xfrm>
            <a:off x="762000" y="4081463"/>
            <a:ext cx="815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Storing the complete works of Shakespeare requires 5MB</a:t>
            </a:r>
            <a:endParaRPr lang="en-US" altLang="en-US" sz="2000" u="sng">
              <a:solidFill>
                <a:srgbClr val="FF0000"/>
              </a:solidFill>
            </a:endParaRPr>
          </a:p>
        </p:txBody>
      </p:sp>
      <p:sp>
        <p:nvSpPr>
          <p:cNvPr id="21" name="Text Box 3"/>
          <p:cNvSpPr txBox="1">
            <a:spLocks noChangeArrowheads="1"/>
          </p:cNvSpPr>
          <p:nvPr/>
        </p:nvSpPr>
        <p:spPr bwMode="auto">
          <a:xfrm>
            <a:off x="762000" y="5181600"/>
            <a:ext cx="815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A 2-hour film requires 1-2 GB</a:t>
            </a:r>
            <a:endParaRPr lang="en-US" altLang="en-US" sz="2000" u="sng">
              <a:solidFill>
                <a:srgbClr val="FF0000"/>
              </a:solidFill>
            </a:endParaRPr>
          </a:p>
        </p:txBody>
      </p:sp>
      <p:sp>
        <p:nvSpPr>
          <p:cNvPr id="22" name="Text Box 14"/>
          <p:cNvSpPr txBox="1">
            <a:spLocks noChangeArrowheads="1"/>
          </p:cNvSpPr>
          <p:nvPr/>
        </p:nvSpPr>
        <p:spPr bwMode="auto">
          <a:xfrm>
            <a:off x="304800" y="556895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terabyte</a:t>
            </a:r>
            <a:r>
              <a:rPr lang="en-US" altLang="en-US" sz="2000"/>
              <a:t> (TB) = 1 Trillion bytes</a:t>
            </a:r>
            <a:endParaRPr lang="en-US" altLang="en-US" sz="2000" baseline="30000"/>
          </a:p>
        </p:txBody>
      </p:sp>
      <p:sp>
        <p:nvSpPr>
          <p:cNvPr id="23" name="Text Box 15"/>
          <p:cNvSpPr txBox="1">
            <a:spLocks noChangeArrowheads="1"/>
          </p:cNvSpPr>
          <p:nvPr/>
        </p:nvSpPr>
        <p:spPr bwMode="auto">
          <a:xfrm>
            <a:off x="4572000" y="5610225"/>
            <a:ext cx="4495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800" i="1">
                <a:solidFill>
                  <a:srgbClr val="008000"/>
                </a:solidFill>
              </a:rPr>
              <a:t>(Actually, 2</a:t>
            </a:r>
            <a:r>
              <a:rPr lang="en-US" altLang="en-US" sz="1800" i="1" baseline="30000">
                <a:solidFill>
                  <a:srgbClr val="008000"/>
                </a:solidFill>
              </a:rPr>
              <a:t>40</a:t>
            </a:r>
            <a:r>
              <a:rPr lang="en-US" altLang="en-US" sz="1800" i="1">
                <a:solidFill>
                  <a:srgbClr val="008000"/>
                </a:solidFill>
              </a:rPr>
              <a:t> = 1,099,511,627,776)</a:t>
            </a:r>
          </a:p>
        </p:txBody>
      </p:sp>
      <p:sp>
        <p:nvSpPr>
          <p:cNvPr id="24" name="Text Box 16"/>
          <p:cNvSpPr txBox="1">
            <a:spLocks noChangeArrowheads="1"/>
          </p:cNvSpPr>
          <p:nvPr/>
        </p:nvSpPr>
        <p:spPr bwMode="auto">
          <a:xfrm>
            <a:off x="914400" y="5908675"/>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40 </a:t>
            </a:r>
            <a:r>
              <a:rPr lang="en-US" altLang="en-US" sz="1800">
                <a:solidFill>
                  <a:schemeClr val="tx1"/>
                </a:solidFill>
              </a:rPr>
              <a:t>* 8 = 1,099,511,627,776 * 8 = 8,796,093,022,208 </a:t>
            </a:r>
            <a:r>
              <a:rPr lang="en-US" altLang="en-US" sz="1800">
                <a:solidFill>
                  <a:srgbClr val="990000"/>
                </a:solidFill>
              </a:rPr>
              <a:t>bits</a:t>
            </a:r>
          </a:p>
        </p:txBody>
      </p:sp>
      <p:sp>
        <p:nvSpPr>
          <p:cNvPr id="25" name="Text Box 3"/>
          <p:cNvSpPr txBox="1">
            <a:spLocks noChangeArrowheads="1"/>
          </p:cNvSpPr>
          <p:nvPr/>
        </p:nvSpPr>
        <p:spPr bwMode="auto">
          <a:xfrm>
            <a:off x="495300" y="6291263"/>
            <a:ext cx="815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All of the books in the Library of Congress requires 15 TB</a:t>
            </a:r>
            <a:endParaRPr lang="en-US" altLang="en-US" sz="2000"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78562"/>
                                        </p:tgtEl>
                                        <p:attrNameLst>
                                          <p:attrName>style.visibility</p:attrName>
                                        </p:attrNameLst>
                                      </p:cBhvr>
                                      <p:to>
                                        <p:strVal val="visible"/>
                                      </p:to>
                                    </p:set>
                                    <p:anim calcmode="lin" valueType="num">
                                      <p:cBhvr>
                                        <p:cTn id="7" dur="500" fill="hold"/>
                                        <p:tgtEl>
                                          <p:spTgt spid="578562"/>
                                        </p:tgtEl>
                                        <p:attrNameLst>
                                          <p:attrName>ppt_x</p:attrName>
                                        </p:attrNameLst>
                                      </p:cBhvr>
                                      <p:tavLst>
                                        <p:tav tm="0">
                                          <p:val>
                                            <p:strVal val="#ppt_x"/>
                                          </p:val>
                                        </p:tav>
                                        <p:tav tm="100000">
                                          <p:val>
                                            <p:strVal val="#ppt_x"/>
                                          </p:val>
                                        </p:tav>
                                      </p:tavLst>
                                    </p:anim>
                                    <p:anim calcmode="lin" valueType="num">
                                      <p:cBhvr>
                                        <p:cTn id="8" dur="500" fill="hold"/>
                                        <p:tgtEl>
                                          <p:spTgt spid="578562"/>
                                        </p:tgtEl>
                                        <p:attrNameLst>
                                          <p:attrName>ppt_y</p:attrName>
                                        </p:attrNameLst>
                                      </p:cBhvr>
                                      <p:tavLst>
                                        <p:tav tm="0">
                                          <p:val>
                                            <p:strVal val="#ppt_y+#ppt_h/2"/>
                                          </p:val>
                                        </p:tav>
                                        <p:tav tm="100000">
                                          <p:val>
                                            <p:strVal val="#ppt_y"/>
                                          </p:val>
                                        </p:tav>
                                      </p:tavLst>
                                    </p:anim>
                                    <p:anim calcmode="lin" valueType="num">
                                      <p:cBhvr>
                                        <p:cTn id="9" dur="500" fill="hold"/>
                                        <p:tgtEl>
                                          <p:spTgt spid="578562"/>
                                        </p:tgtEl>
                                        <p:attrNameLst>
                                          <p:attrName>ppt_w</p:attrName>
                                        </p:attrNameLst>
                                      </p:cBhvr>
                                      <p:tavLst>
                                        <p:tav tm="0">
                                          <p:val>
                                            <p:strVal val="#ppt_w"/>
                                          </p:val>
                                        </p:tav>
                                        <p:tav tm="100000">
                                          <p:val>
                                            <p:strVal val="#ppt_w"/>
                                          </p:val>
                                        </p:tav>
                                      </p:tavLst>
                                    </p:anim>
                                    <p:anim calcmode="lin" valueType="num">
                                      <p:cBhvr>
                                        <p:cTn id="10" dur="500" fill="hold"/>
                                        <p:tgtEl>
                                          <p:spTgt spid="57856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578565"/>
                                        </p:tgtEl>
                                        <p:attrNameLst>
                                          <p:attrName>style.visibility</p:attrName>
                                        </p:attrNameLst>
                                      </p:cBhvr>
                                      <p:to>
                                        <p:strVal val="visible"/>
                                      </p:to>
                                    </p:set>
                                    <p:anim calcmode="lin" valueType="num">
                                      <p:cBhvr>
                                        <p:cTn id="15" dur="1000" fill="hold"/>
                                        <p:tgtEl>
                                          <p:spTgt spid="578565"/>
                                        </p:tgtEl>
                                        <p:attrNameLst>
                                          <p:attrName>ppt_x</p:attrName>
                                        </p:attrNameLst>
                                      </p:cBhvr>
                                      <p:tavLst>
                                        <p:tav tm="0">
                                          <p:val>
                                            <p:strVal val="#ppt_x"/>
                                          </p:val>
                                        </p:tav>
                                        <p:tav tm="100000">
                                          <p:val>
                                            <p:strVal val="#ppt_x"/>
                                          </p:val>
                                        </p:tav>
                                      </p:tavLst>
                                    </p:anim>
                                    <p:anim calcmode="lin" valueType="num">
                                      <p:cBhvr>
                                        <p:cTn id="16" dur="1000" fill="hold"/>
                                        <p:tgtEl>
                                          <p:spTgt spid="578565"/>
                                        </p:tgtEl>
                                        <p:attrNameLst>
                                          <p:attrName>ppt_y</p:attrName>
                                        </p:attrNameLst>
                                      </p:cBhvr>
                                      <p:tavLst>
                                        <p:tav tm="0">
                                          <p:val>
                                            <p:strVal val="#ppt_y-#ppt_h/2"/>
                                          </p:val>
                                        </p:tav>
                                        <p:tav tm="100000">
                                          <p:val>
                                            <p:strVal val="#ppt_y"/>
                                          </p:val>
                                        </p:tav>
                                      </p:tavLst>
                                    </p:anim>
                                    <p:anim calcmode="lin" valueType="num">
                                      <p:cBhvr>
                                        <p:cTn id="17" dur="1000" fill="hold"/>
                                        <p:tgtEl>
                                          <p:spTgt spid="578565"/>
                                        </p:tgtEl>
                                        <p:attrNameLst>
                                          <p:attrName>ppt_w</p:attrName>
                                        </p:attrNameLst>
                                      </p:cBhvr>
                                      <p:tavLst>
                                        <p:tav tm="0">
                                          <p:val>
                                            <p:strVal val="#ppt_w"/>
                                          </p:val>
                                        </p:tav>
                                        <p:tav tm="100000">
                                          <p:val>
                                            <p:strVal val="#ppt_w"/>
                                          </p:val>
                                        </p:tav>
                                      </p:tavLst>
                                    </p:anim>
                                    <p:anim calcmode="lin" valueType="num">
                                      <p:cBhvr>
                                        <p:cTn id="18" dur="1000" fill="hold"/>
                                        <p:tgtEl>
                                          <p:spTgt spid="57856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000"/>
                            </p:stCondLst>
                            <p:childTnLst>
                              <p:par>
                                <p:cTn id="20" presetID="17" presetClass="entr" presetSubtype="2" fill="hold" grpId="0" nodeType="afterEffect">
                                  <p:stCondLst>
                                    <p:cond delay="0"/>
                                  </p:stCondLst>
                                  <p:childTnLst>
                                    <p:set>
                                      <p:cBhvr>
                                        <p:cTn id="21" dur="1" fill="hold">
                                          <p:stCondLst>
                                            <p:cond delay="0"/>
                                          </p:stCondLst>
                                        </p:cTn>
                                        <p:tgtEl>
                                          <p:spTgt spid="578566"/>
                                        </p:tgtEl>
                                        <p:attrNameLst>
                                          <p:attrName>style.visibility</p:attrName>
                                        </p:attrNameLst>
                                      </p:cBhvr>
                                      <p:to>
                                        <p:strVal val="visible"/>
                                      </p:to>
                                    </p:set>
                                    <p:anim calcmode="lin" valueType="num">
                                      <p:cBhvr>
                                        <p:cTn id="22" dur="1000" fill="hold"/>
                                        <p:tgtEl>
                                          <p:spTgt spid="578566"/>
                                        </p:tgtEl>
                                        <p:attrNameLst>
                                          <p:attrName>ppt_x</p:attrName>
                                        </p:attrNameLst>
                                      </p:cBhvr>
                                      <p:tavLst>
                                        <p:tav tm="0">
                                          <p:val>
                                            <p:strVal val="#ppt_x+#ppt_w/2"/>
                                          </p:val>
                                        </p:tav>
                                        <p:tav tm="100000">
                                          <p:val>
                                            <p:strVal val="#ppt_x"/>
                                          </p:val>
                                        </p:tav>
                                      </p:tavLst>
                                    </p:anim>
                                    <p:anim calcmode="lin" valueType="num">
                                      <p:cBhvr>
                                        <p:cTn id="23" dur="1000" fill="hold"/>
                                        <p:tgtEl>
                                          <p:spTgt spid="578566"/>
                                        </p:tgtEl>
                                        <p:attrNameLst>
                                          <p:attrName>ppt_y</p:attrName>
                                        </p:attrNameLst>
                                      </p:cBhvr>
                                      <p:tavLst>
                                        <p:tav tm="0">
                                          <p:val>
                                            <p:strVal val="#ppt_y"/>
                                          </p:val>
                                        </p:tav>
                                        <p:tav tm="100000">
                                          <p:val>
                                            <p:strVal val="#ppt_y"/>
                                          </p:val>
                                        </p:tav>
                                      </p:tavLst>
                                    </p:anim>
                                    <p:anim calcmode="lin" valueType="num">
                                      <p:cBhvr>
                                        <p:cTn id="24" dur="1000" fill="hold"/>
                                        <p:tgtEl>
                                          <p:spTgt spid="578566"/>
                                        </p:tgtEl>
                                        <p:attrNameLst>
                                          <p:attrName>ppt_w</p:attrName>
                                        </p:attrNameLst>
                                      </p:cBhvr>
                                      <p:tavLst>
                                        <p:tav tm="0">
                                          <p:val>
                                            <p:fltVal val="0"/>
                                          </p:val>
                                        </p:tav>
                                        <p:tav tm="100000">
                                          <p:val>
                                            <p:strVal val="#ppt_w"/>
                                          </p:val>
                                        </p:tav>
                                      </p:tavLst>
                                    </p:anim>
                                    <p:anim calcmode="lin" valueType="num">
                                      <p:cBhvr>
                                        <p:cTn id="25" dur="1000" fill="hold"/>
                                        <p:tgtEl>
                                          <p:spTgt spid="578566"/>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7" presetClass="entr" presetSubtype="1" fill="hold" grpId="0" nodeType="afterEffect">
                                  <p:stCondLst>
                                    <p:cond delay="0"/>
                                  </p:stCondLst>
                                  <p:childTnLst>
                                    <p:set>
                                      <p:cBhvr>
                                        <p:cTn id="28" dur="1" fill="hold">
                                          <p:stCondLst>
                                            <p:cond delay="0"/>
                                          </p:stCondLst>
                                        </p:cTn>
                                        <p:tgtEl>
                                          <p:spTgt spid="578567"/>
                                        </p:tgtEl>
                                        <p:attrNameLst>
                                          <p:attrName>style.visibility</p:attrName>
                                        </p:attrNameLst>
                                      </p:cBhvr>
                                      <p:to>
                                        <p:strVal val="visible"/>
                                      </p:to>
                                    </p:set>
                                    <p:anim calcmode="lin" valueType="num">
                                      <p:cBhvr>
                                        <p:cTn id="29" dur="500" fill="hold"/>
                                        <p:tgtEl>
                                          <p:spTgt spid="578567"/>
                                        </p:tgtEl>
                                        <p:attrNameLst>
                                          <p:attrName>ppt_x</p:attrName>
                                        </p:attrNameLst>
                                      </p:cBhvr>
                                      <p:tavLst>
                                        <p:tav tm="0">
                                          <p:val>
                                            <p:strVal val="#ppt_x"/>
                                          </p:val>
                                        </p:tav>
                                        <p:tav tm="100000">
                                          <p:val>
                                            <p:strVal val="#ppt_x"/>
                                          </p:val>
                                        </p:tav>
                                      </p:tavLst>
                                    </p:anim>
                                    <p:anim calcmode="lin" valueType="num">
                                      <p:cBhvr>
                                        <p:cTn id="30" dur="500" fill="hold"/>
                                        <p:tgtEl>
                                          <p:spTgt spid="578567"/>
                                        </p:tgtEl>
                                        <p:attrNameLst>
                                          <p:attrName>ppt_y</p:attrName>
                                        </p:attrNameLst>
                                      </p:cBhvr>
                                      <p:tavLst>
                                        <p:tav tm="0">
                                          <p:val>
                                            <p:strVal val="#ppt_y-#ppt_h/2"/>
                                          </p:val>
                                        </p:tav>
                                        <p:tav tm="100000">
                                          <p:val>
                                            <p:strVal val="#ppt_y"/>
                                          </p:val>
                                        </p:tav>
                                      </p:tavLst>
                                    </p:anim>
                                    <p:anim calcmode="lin" valueType="num">
                                      <p:cBhvr>
                                        <p:cTn id="31" dur="500" fill="hold"/>
                                        <p:tgtEl>
                                          <p:spTgt spid="578567"/>
                                        </p:tgtEl>
                                        <p:attrNameLst>
                                          <p:attrName>ppt_w</p:attrName>
                                        </p:attrNameLst>
                                      </p:cBhvr>
                                      <p:tavLst>
                                        <p:tav tm="0">
                                          <p:val>
                                            <p:strVal val="#ppt_w"/>
                                          </p:val>
                                        </p:tav>
                                        <p:tav tm="100000">
                                          <p:val>
                                            <p:strVal val="#ppt_w"/>
                                          </p:val>
                                        </p:tav>
                                      </p:tavLst>
                                    </p:anim>
                                    <p:anim calcmode="lin" valueType="num">
                                      <p:cBhvr>
                                        <p:cTn id="32" dur="500" fill="hold"/>
                                        <p:tgtEl>
                                          <p:spTgt spid="57856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2500"/>
                            </p:stCondLst>
                            <p:childTnLst>
                              <p:par>
                                <p:cTn id="34" presetID="17"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ppt_h/2"/>
                                          </p:val>
                                        </p:tav>
                                        <p:tav tm="100000">
                                          <p:val>
                                            <p:strVal val="#ppt_y"/>
                                          </p:val>
                                        </p:tav>
                                      </p:tavLst>
                                    </p:anim>
                                    <p:anim calcmode="lin" valueType="num">
                                      <p:cBhvr>
                                        <p:cTn id="38" dur="1000" fill="hold"/>
                                        <p:tgtEl>
                                          <p:spTgt spid="19"/>
                                        </p:tgtEl>
                                        <p:attrNameLst>
                                          <p:attrName>ppt_w</p:attrName>
                                        </p:attrNameLst>
                                      </p:cBhvr>
                                      <p:tavLst>
                                        <p:tav tm="0">
                                          <p:val>
                                            <p:strVal val="#ppt_w"/>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578568"/>
                                        </p:tgtEl>
                                        <p:attrNameLst>
                                          <p:attrName>style.visibility</p:attrName>
                                        </p:attrNameLst>
                                      </p:cBhvr>
                                      <p:to>
                                        <p:strVal val="visible"/>
                                      </p:to>
                                    </p:set>
                                    <p:anim calcmode="lin" valueType="num">
                                      <p:cBhvr>
                                        <p:cTn id="44" dur="1000" fill="hold"/>
                                        <p:tgtEl>
                                          <p:spTgt spid="578568"/>
                                        </p:tgtEl>
                                        <p:attrNameLst>
                                          <p:attrName>ppt_x</p:attrName>
                                        </p:attrNameLst>
                                      </p:cBhvr>
                                      <p:tavLst>
                                        <p:tav tm="0">
                                          <p:val>
                                            <p:strVal val="#ppt_x"/>
                                          </p:val>
                                        </p:tav>
                                        <p:tav tm="100000">
                                          <p:val>
                                            <p:strVal val="#ppt_x"/>
                                          </p:val>
                                        </p:tav>
                                      </p:tavLst>
                                    </p:anim>
                                    <p:anim calcmode="lin" valueType="num">
                                      <p:cBhvr>
                                        <p:cTn id="45" dur="1000" fill="hold"/>
                                        <p:tgtEl>
                                          <p:spTgt spid="578568"/>
                                        </p:tgtEl>
                                        <p:attrNameLst>
                                          <p:attrName>ppt_y</p:attrName>
                                        </p:attrNameLst>
                                      </p:cBhvr>
                                      <p:tavLst>
                                        <p:tav tm="0">
                                          <p:val>
                                            <p:strVal val="#ppt_y-#ppt_h/2"/>
                                          </p:val>
                                        </p:tav>
                                        <p:tav tm="100000">
                                          <p:val>
                                            <p:strVal val="#ppt_y"/>
                                          </p:val>
                                        </p:tav>
                                      </p:tavLst>
                                    </p:anim>
                                    <p:anim calcmode="lin" valueType="num">
                                      <p:cBhvr>
                                        <p:cTn id="46" dur="1000" fill="hold"/>
                                        <p:tgtEl>
                                          <p:spTgt spid="578568"/>
                                        </p:tgtEl>
                                        <p:attrNameLst>
                                          <p:attrName>ppt_w</p:attrName>
                                        </p:attrNameLst>
                                      </p:cBhvr>
                                      <p:tavLst>
                                        <p:tav tm="0">
                                          <p:val>
                                            <p:strVal val="#ppt_w"/>
                                          </p:val>
                                        </p:tav>
                                        <p:tav tm="100000">
                                          <p:val>
                                            <p:strVal val="#ppt_w"/>
                                          </p:val>
                                        </p:tav>
                                      </p:tavLst>
                                    </p:anim>
                                    <p:anim calcmode="lin" valueType="num">
                                      <p:cBhvr>
                                        <p:cTn id="47" dur="1000" fill="hold"/>
                                        <p:tgtEl>
                                          <p:spTgt spid="578568"/>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17" presetClass="entr" presetSubtype="2" fill="hold" grpId="0" nodeType="afterEffect">
                                  <p:stCondLst>
                                    <p:cond delay="0"/>
                                  </p:stCondLst>
                                  <p:childTnLst>
                                    <p:set>
                                      <p:cBhvr>
                                        <p:cTn id="50" dur="1" fill="hold">
                                          <p:stCondLst>
                                            <p:cond delay="0"/>
                                          </p:stCondLst>
                                        </p:cTn>
                                        <p:tgtEl>
                                          <p:spTgt spid="578569"/>
                                        </p:tgtEl>
                                        <p:attrNameLst>
                                          <p:attrName>style.visibility</p:attrName>
                                        </p:attrNameLst>
                                      </p:cBhvr>
                                      <p:to>
                                        <p:strVal val="visible"/>
                                      </p:to>
                                    </p:set>
                                    <p:anim calcmode="lin" valueType="num">
                                      <p:cBhvr>
                                        <p:cTn id="51" dur="1000" fill="hold"/>
                                        <p:tgtEl>
                                          <p:spTgt spid="578569"/>
                                        </p:tgtEl>
                                        <p:attrNameLst>
                                          <p:attrName>ppt_x</p:attrName>
                                        </p:attrNameLst>
                                      </p:cBhvr>
                                      <p:tavLst>
                                        <p:tav tm="0">
                                          <p:val>
                                            <p:strVal val="#ppt_x+#ppt_w/2"/>
                                          </p:val>
                                        </p:tav>
                                        <p:tav tm="100000">
                                          <p:val>
                                            <p:strVal val="#ppt_x"/>
                                          </p:val>
                                        </p:tav>
                                      </p:tavLst>
                                    </p:anim>
                                    <p:anim calcmode="lin" valueType="num">
                                      <p:cBhvr>
                                        <p:cTn id="52" dur="1000" fill="hold"/>
                                        <p:tgtEl>
                                          <p:spTgt spid="578569"/>
                                        </p:tgtEl>
                                        <p:attrNameLst>
                                          <p:attrName>ppt_y</p:attrName>
                                        </p:attrNameLst>
                                      </p:cBhvr>
                                      <p:tavLst>
                                        <p:tav tm="0">
                                          <p:val>
                                            <p:strVal val="#ppt_y"/>
                                          </p:val>
                                        </p:tav>
                                        <p:tav tm="100000">
                                          <p:val>
                                            <p:strVal val="#ppt_y"/>
                                          </p:val>
                                        </p:tav>
                                      </p:tavLst>
                                    </p:anim>
                                    <p:anim calcmode="lin" valueType="num">
                                      <p:cBhvr>
                                        <p:cTn id="53" dur="1000" fill="hold"/>
                                        <p:tgtEl>
                                          <p:spTgt spid="578569"/>
                                        </p:tgtEl>
                                        <p:attrNameLst>
                                          <p:attrName>ppt_w</p:attrName>
                                        </p:attrNameLst>
                                      </p:cBhvr>
                                      <p:tavLst>
                                        <p:tav tm="0">
                                          <p:val>
                                            <p:fltVal val="0"/>
                                          </p:val>
                                        </p:tav>
                                        <p:tav tm="100000">
                                          <p:val>
                                            <p:strVal val="#ppt_w"/>
                                          </p:val>
                                        </p:tav>
                                      </p:tavLst>
                                    </p:anim>
                                    <p:anim calcmode="lin" valueType="num">
                                      <p:cBhvr>
                                        <p:cTn id="54" dur="1000" fill="hold"/>
                                        <p:tgtEl>
                                          <p:spTgt spid="578569"/>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2000"/>
                            </p:stCondLst>
                            <p:childTnLst>
                              <p:par>
                                <p:cTn id="56" presetID="17" presetClass="entr" presetSubtype="1" fill="hold" grpId="0" nodeType="afterEffect">
                                  <p:stCondLst>
                                    <p:cond delay="0"/>
                                  </p:stCondLst>
                                  <p:childTnLst>
                                    <p:set>
                                      <p:cBhvr>
                                        <p:cTn id="57" dur="1" fill="hold">
                                          <p:stCondLst>
                                            <p:cond delay="0"/>
                                          </p:stCondLst>
                                        </p:cTn>
                                        <p:tgtEl>
                                          <p:spTgt spid="578570"/>
                                        </p:tgtEl>
                                        <p:attrNameLst>
                                          <p:attrName>style.visibility</p:attrName>
                                        </p:attrNameLst>
                                      </p:cBhvr>
                                      <p:to>
                                        <p:strVal val="visible"/>
                                      </p:to>
                                    </p:set>
                                    <p:anim calcmode="lin" valueType="num">
                                      <p:cBhvr>
                                        <p:cTn id="58" dur="500" fill="hold"/>
                                        <p:tgtEl>
                                          <p:spTgt spid="578570"/>
                                        </p:tgtEl>
                                        <p:attrNameLst>
                                          <p:attrName>ppt_x</p:attrName>
                                        </p:attrNameLst>
                                      </p:cBhvr>
                                      <p:tavLst>
                                        <p:tav tm="0">
                                          <p:val>
                                            <p:strVal val="#ppt_x"/>
                                          </p:val>
                                        </p:tav>
                                        <p:tav tm="100000">
                                          <p:val>
                                            <p:strVal val="#ppt_x"/>
                                          </p:val>
                                        </p:tav>
                                      </p:tavLst>
                                    </p:anim>
                                    <p:anim calcmode="lin" valueType="num">
                                      <p:cBhvr>
                                        <p:cTn id="59" dur="500" fill="hold"/>
                                        <p:tgtEl>
                                          <p:spTgt spid="578570"/>
                                        </p:tgtEl>
                                        <p:attrNameLst>
                                          <p:attrName>ppt_y</p:attrName>
                                        </p:attrNameLst>
                                      </p:cBhvr>
                                      <p:tavLst>
                                        <p:tav tm="0">
                                          <p:val>
                                            <p:strVal val="#ppt_y-#ppt_h/2"/>
                                          </p:val>
                                        </p:tav>
                                        <p:tav tm="100000">
                                          <p:val>
                                            <p:strVal val="#ppt_y"/>
                                          </p:val>
                                        </p:tav>
                                      </p:tavLst>
                                    </p:anim>
                                    <p:anim calcmode="lin" valueType="num">
                                      <p:cBhvr>
                                        <p:cTn id="60" dur="500" fill="hold"/>
                                        <p:tgtEl>
                                          <p:spTgt spid="578570"/>
                                        </p:tgtEl>
                                        <p:attrNameLst>
                                          <p:attrName>ppt_w</p:attrName>
                                        </p:attrNameLst>
                                      </p:cBhvr>
                                      <p:tavLst>
                                        <p:tav tm="0">
                                          <p:val>
                                            <p:strVal val="#ppt_w"/>
                                          </p:val>
                                        </p:tav>
                                        <p:tav tm="100000">
                                          <p:val>
                                            <p:strVal val="#ppt_w"/>
                                          </p:val>
                                        </p:tav>
                                      </p:tavLst>
                                    </p:anim>
                                    <p:anim calcmode="lin" valueType="num">
                                      <p:cBhvr>
                                        <p:cTn id="61" dur="500" fill="hold"/>
                                        <p:tgtEl>
                                          <p:spTgt spid="578570"/>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500"/>
                            </p:stCondLst>
                            <p:childTnLst>
                              <p:par>
                                <p:cTn id="63" presetID="17" presetClass="entr" presetSubtype="1"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ppt_h/2"/>
                                          </p:val>
                                        </p:tav>
                                        <p:tav tm="100000">
                                          <p:val>
                                            <p:strVal val="#ppt_y"/>
                                          </p:val>
                                        </p:tav>
                                      </p:tavLst>
                                    </p:anim>
                                    <p:anim calcmode="lin" valueType="num">
                                      <p:cBhvr>
                                        <p:cTn id="67" dur="1000" fill="hold"/>
                                        <p:tgtEl>
                                          <p:spTgt spid="20"/>
                                        </p:tgtEl>
                                        <p:attrNameLst>
                                          <p:attrName>ppt_w</p:attrName>
                                        </p:attrNameLst>
                                      </p:cBhvr>
                                      <p:tavLst>
                                        <p:tav tm="0">
                                          <p:val>
                                            <p:strVal val="#ppt_w"/>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578571"/>
                                        </p:tgtEl>
                                        <p:attrNameLst>
                                          <p:attrName>style.visibility</p:attrName>
                                        </p:attrNameLst>
                                      </p:cBhvr>
                                      <p:to>
                                        <p:strVal val="visible"/>
                                      </p:to>
                                    </p:set>
                                    <p:anim calcmode="lin" valueType="num">
                                      <p:cBhvr>
                                        <p:cTn id="73" dur="1000" fill="hold"/>
                                        <p:tgtEl>
                                          <p:spTgt spid="578571"/>
                                        </p:tgtEl>
                                        <p:attrNameLst>
                                          <p:attrName>ppt_x</p:attrName>
                                        </p:attrNameLst>
                                      </p:cBhvr>
                                      <p:tavLst>
                                        <p:tav tm="0">
                                          <p:val>
                                            <p:strVal val="#ppt_x"/>
                                          </p:val>
                                        </p:tav>
                                        <p:tav tm="100000">
                                          <p:val>
                                            <p:strVal val="#ppt_x"/>
                                          </p:val>
                                        </p:tav>
                                      </p:tavLst>
                                    </p:anim>
                                    <p:anim calcmode="lin" valueType="num">
                                      <p:cBhvr>
                                        <p:cTn id="74" dur="1000" fill="hold"/>
                                        <p:tgtEl>
                                          <p:spTgt spid="578571"/>
                                        </p:tgtEl>
                                        <p:attrNameLst>
                                          <p:attrName>ppt_y</p:attrName>
                                        </p:attrNameLst>
                                      </p:cBhvr>
                                      <p:tavLst>
                                        <p:tav tm="0">
                                          <p:val>
                                            <p:strVal val="#ppt_y-#ppt_h/2"/>
                                          </p:val>
                                        </p:tav>
                                        <p:tav tm="100000">
                                          <p:val>
                                            <p:strVal val="#ppt_y"/>
                                          </p:val>
                                        </p:tav>
                                      </p:tavLst>
                                    </p:anim>
                                    <p:anim calcmode="lin" valueType="num">
                                      <p:cBhvr>
                                        <p:cTn id="75" dur="1000" fill="hold"/>
                                        <p:tgtEl>
                                          <p:spTgt spid="578571"/>
                                        </p:tgtEl>
                                        <p:attrNameLst>
                                          <p:attrName>ppt_w</p:attrName>
                                        </p:attrNameLst>
                                      </p:cBhvr>
                                      <p:tavLst>
                                        <p:tav tm="0">
                                          <p:val>
                                            <p:strVal val="#ppt_w"/>
                                          </p:val>
                                        </p:tav>
                                        <p:tav tm="100000">
                                          <p:val>
                                            <p:strVal val="#ppt_w"/>
                                          </p:val>
                                        </p:tav>
                                      </p:tavLst>
                                    </p:anim>
                                    <p:anim calcmode="lin" valueType="num">
                                      <p:cBhvr>
                                        <p:cTn id="76" dur="1000" fill="hold"/>
                                        <p:tgtEl>
                                          <p:spTgt spid="578571"/>
                                        </p:tgtEl>
                                        <p:attrNameLst>
                                          <p:attrName>ppt_h</p:attrName>
                                        </p:attrNameLst>
                                      </p:cBhvr>
                                      <p:tavLst>
                                        <p:tav tm="0">
                                          <p:val>
                                            <p:fltVal val="0"/>
                                          </p:val>
                                        </p:tav>
                                        <p:tav tm="100000">
                                          <p:val>
                                            <p:strVal val="#ppt_h"/>
                                          </p:val>
                                        </p:tav>
                                      </p:tavLst>
                                    </p:anim>
                                  </p:childTnLst>
                                </p:cTn>
                              </p:par>
                            </p:childTnLst>
                          </p:cTn>
                        </p:par>
                        <p:par>
                          <p:cTn id="77" fill="hold" nodeType="afterGroup">
                            <p:stCondLst>
                              <p:cond delay="1000"/>
                            </p:stCondLst>
                            <p:childTnLst>
                              <p:par>
                                <p:cTn id="78" presetID="17" presetClass="entr" presetSubtype="2" fill="hold" grpId="0" nodeType="afterEffect">
                                  <p:stCondLst>
                                    <p:cond delay="0"/>
                                  </p:stCondLst>
                                  <p:childTnLst>
                                    <p:set>
                                      <p:cBhvr>
                                        <p:cTn id="79" dur="1" fill="hold">
                                          <p:stCondLst>
                                            <p:cond delay="0"/>
                                          </p:stCondLst>
                                        </p:cTn>
                                        <p:tgtEl>
                                          <p:spTgt spid="578572"/>
                                        </p:tgtEl>
                                        <p:attrNameLst>
                                          <p:attrName>style.visibility</p:attrName>
                                        </p:attrNameLst>
                                      </p:cBhvr>
                                      <p:to>
                                        <p:strVal val="visible"/>
                                      </p:to>
                                    </p:set>
                                    <p:anim calcmode="lin" valueType="num">
                                      <p:cBhvr>
                                        <p:cTn id="80" dur="1000" fill="hold"/>
                                        <p:tgtEl>
                                          <p:spTgt spid="578572"/>
                                        </p:tgtEl>
                                        <p:attrNameLst>
                                          <p:attrName>ppt_x</p:attrName>
                                        </p:attrNameLst>
                                      </p:cBhvr>
                                      <p:tavLst>
                                        <p:tav tm="0">
                                          <p:val>
                                            <p:strVal val="#ppt_x+#ppt_w/2"/>
                                          </p:val>
                                        </p:tav>
                                        <p:tav tm="100000">
                                          <p:val>
                                            <p:strVal val="#ppt_x"/>
                                          </p:val>
                                        </p:tav>
                                      </p:tavLst>
                                    </p:anim>
                                    <p:anim calcmode="lin" valueType="num">
                                      <p:cBhvr>
                                        <p:cTn id="81" dur="1000" fill="hold"/>
                                        <p:tgtEl>
                                          <p:spTgt spid="578572"/>
                                        </p:tgtEl>
                                        <p:attrNameLst>
                                          <p:attrName>ppt_y</p:attrName>
                                        </p:attrNameLst>
                                      </p:cBhvr>
                                      <p:tavLst>
                                        <p:tav tm="0">
                                          <p:val>
                                            <p:strVal val="#ppt_y"/>
                                          </p:val>
                                        </p:tav>
                                        <p:tav tm="100000">
                                          <p:val>
                                            <p:strVal val="#ppt_y"/>
                                          </p:val>
                                        </p:tav>
                                      </p:tavLst>
                                    </p:anim>
                                    <p:anim calcmode="lin" valueType="num">
                                      <p:cBhvr>
                                        <p:cTn id="82" dur="1000" fill="hold"/>
                                        <p:tgtEl>
                                          <p:spTgt spid="578572"/>
                                        </p:tgtEl>
                                        <p:attrNameLst>
                                          <p:attrName>ppt_w</p:attrName>
                                        </p:attrNameLst>
                                      </p:cBhvr>
                                      <p:tavLst>
                                        <p:tav tm="0">
                                          <p:val>
                                            <p:fltVal val="0"/>
                                          </p:val>
                                        </p:tav>
                                        <p:tav tm="100000">
                                          <p:val>
                                            <p:strVal val="#ppt_w"/>
                                          </p:val>
                                        </p:tav>
                                      </p:tavLst>
                                    </p:anim>
                                    <p:anim calcmode="lin" valueType="num">
                                      <p:cBhvr>
                                        <p:cTn id="83" dur="1000" fill="hold"/>
                                        <p:tgtEl>
                                          <p:spTgt spid="578572"/>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2000"/>
                            </p:stCondLst>
                            <p:childTnLst>
                              <p:par>
                                <p:cTn id="85" presetID="17" presetClass="entr" presetSubtype="1" fill="hold" grpId="0" nodeType="afterEffect">
                                  <p:stCondLst>
                                    <p:cond delay="0"/>
                                  </p:stCondLst>
                                  <p:childTnLst>
                                    <p:set>
                                      <p:cBhvr>
                                        <p:cTn id="86" dur="1" fill="hold">
                                          <p:stCondLst>
                                            <p:cond delay="0"/>
                                          </p:stCondLst>
                                        </p:cTn>
                                        <p:tgtEl>
                                          <p:spTgt spid="578573"/>
                                        </p:tgtEl>
                                        <p:attrNameLst>
                                          <p:attrName>style.visibility</p:attrName>
                                        </p:attrNameLst>
                                      </p:cBhvr>
                                      <p:to>
                                        <p:strVal val="visible"/>
                                      </p:to>
                                    </p:set>
                                    <p:anim calcmode="lin" valueType="num">
                                      <p:cBhvr>
                                        <p:cTn id="87" dur="500" fill="hold"/>
                                        <p:tgtEl>
                                          <p:spTgt spid="578573"/>
                                        </p:tgtEl>
                                        <p:attrNameLst>
                                          <p:attrName>ppt_x</p:attrName>
                                        </p:attrNameLst>
                                      </p:cBhvr>
                                      <p:tavLst>
                                        <p:tav tm="0">
                                          <p:val>
                                            <p:strVal val="#ppt_x"/>
                                          </p:val>
                                        </p:tav>
                                        <p:tav tm="100000">
                                          <p:val>
                                            <p:strVal val="#ppt_x"/>
                                          </p:val>
                                        </p:tav>
                                      </p:tavLst>
                                    </p:anim>
                                    <p:anim calcmode="lin" valueType="num">
                                      <p:cBhvr>
                                        <p:cTn id="88" dur="500" fill="hold"/>
                                        <p:tgtEl>
                                          <p:spTgt spid="578573"/>
                                        </p:tgtEl>
                                        <p:attrNameLst>
                                          <p:attrName>ppt_y</p:attrName>
                                        </p:attrNameLst>
                                      </p:cBhvr>
                                      <p:tavLst>
                                        <p:tav tm="0">
                                          <p:val>
                                            <p:strVal val="#ppt_y-#ppt_h/2"/>
                                          </p:val>
                                        </p:tav>
                                        <p:tav tm="100000">
                                          <p:val>
                                            <p:strVal val="#ppt_y"/>
                                          </p:val>
                                        </p:tav>
                                      </p:tavLst>
                                    </p:anim>
                                    <p:anim calcmode="lin" valueType="num">
                                      <p:cBhvr>
                                        <p:cTn id="89" dur="500" fill="hold"/>
                                        <p:tgtEl>
                                          <p:spTgt spid="578573"/>
                                        </p:tgtEl>
                                        <p:attrNameLst>
                                          <p:attrName>ppt_w</p:attrName>
                                        </p:attrNameLst>
                                      </p:cBhvr>
                                      <p:tavLst>
                                        <p:tav tm="0">
                                          <p:val>
                                            <p:strVal val="#ppt_w"/>
                                          </p:val>
                                        </p:tav>
                                        <p:tav tm="100000">
                                          <p:val>
                                            <p:strVal val="#ppt_w"/>
                                          </p:val>
                                        </p:tav>
                                      </p:tavLst>
                                    </p:anim>
                                    <p:anim calcmode="lin" valueType="num">
                                      <p:cBhvr>
                                        <p:cTn id="90" dur="500" fill="hold"/>
                                        <p:tgtEl>
                                          <p:spTgt spid="578573"/>
                                        </p:tgtEl>
                                        <p:attrNameLst>
                                          <p:attrName>ppt_h</p:attrName>
                                        </p:attrNameLst>
                                      </p:cBhvr>
                                      <p:tavLst>
                                        <p:tav tm="0">
                                          <p:val>
                                            <p:fltVal val="0"/>
                                          </p:val>
                                        </p:tav>
                                        <p:tav tm="100000">
                                          <p:val>
                                            <p:strVal val="#ppt_h"/>
                                          </p:val>
                                        </p:tav>
                                      </p:tavLst>
                                    </p:anim>
                                  </p:childTnLst>
                                </p:cTn>
                              </p:par>
                            </p:childTnLst>
                          </p:cTn>
                        </p:par>
                        <p:par>
                          <p:cTn id="91" fill="hold" nodeType="afterGroup">
                            <p:stCondLst>
                              <p:cond delay="2500"/>
                            </p:stCondLst>
                            <p:childTnLst>
                              <p:par>
                                <p:cTn id="92" presetID="17"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1000" fill="hold"/>
                                        <p:tgtEl>
                                          <p:spTgt spid="21"/>
                                        </p:tgtEl>
                                        <p:attrNameLst>
                                          <p:attrName>ppt_x</p:attrName>
                                        </p:attrNameLst>
                                      </p:cBhvr>
                                      <p:tavLst>
                                        <p:tav tm="0">
                                          <p:val>
                                            <p:strVal val="#ppt_x"/>
                                          </p:val>
                                        </p:tav>
                                        <p:tav tm="100000">
                                          <p:val>
                                            <p:strVal val="#ppt_x"/>
                                          </p:val>
                                        </p:tav>
                                      </p:tavLst>
                                    </p:anim>
                                    <p:anim calcmode="lin" valueType="num">
                                      <p:cBhvr>
                                        <p:cTn id="95" dur="1000" fill="hold"/>
                                        <p:tgtEl>
                                          <p:spTgt spid="21"/>
                                        </p:tgtEl>
                                        <p:attrNameLst>
                                          <p:attrName>ppt_y</p:attrName>
                                        </p:attrNameLst>
                                      </p:cBhvr>
                                      <p:tavLst>
                                        <p:tav tm="0">
                                          <p:val>
                                            <p:strVal val="#ppt_y-#ppt_h/2"/>
                                          </p:val>
                                        </p:tav>
                                        <p:tav tm="100000">
                                          <p:val>
                                            <p:strVal val="#ppt_y"/>
                                          </p:val>
                                        </p:tav>
                                      </p:tavLst>
                                    </p:anim>
                                    <p:anim calcmode="lin" valueType="num">
                                      <p:cBhvr>
                                        <p:cTn id="96" dur="1000" fill="hold"/>
                                        <p:tgtEl>
                                          <p:spTgt spid="21"/>
                                        </p:tgtEl>
                                        <p:attrNameLst>
                                          <p:attrName>ppt_w</p:attrName>
                                        </p:attrNameLst>
                                      </p:cBhvr>
                                      <p:tavLst>
                                        <p:tav tm="0">
                                          <p:val>
                                            <p:strVal val="#ppt_w"/>
                                          </p:val>
                                        </p:tav>
                                        <p:tav tm="100000">
                                          <p:val>
                                            <p:strVal val="#ppt_w"/>
                                          </p:val>
                                        </p:tav>
                                      </p:tavLst>
                                    </p:anim>
                                    <p:anim calcmode="lin" valueType="num">
                                      <p:cBhvr>
                                        <p:cTn id="97"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ppt_h/2"/>
                                          </p:val>
                                        </p:tav>
                                        <p:tav tm="100000">
                                          <p:val>
                                            <p:strVal val="#ppt_y"/>
                                          </p:val>
                                        </p:tav>
                                      </p:tavLst>
                                    </p:anim>
                                    <p:anim calcmode="lin" valueType="num">
                                      <p:cBhvr>
                                        <p:cTn id="104" dur="1000" fill="hold"/>
                                        <p:tgtEl>
                                          <p:spTgt spid="22"/>
                                        </p:tgtEl>
                                        <p:attrNameLst>
                                          <p:attrName>ppt_w</p:attrName>
                                        </p:attrNameLst>
                                      </p:cBhvr>
                                      <p:tavLst>
                                        <p:tav tm="0">
                                          <p:val>
                                            <p:strVal val="#ppt_w"/>
                                          </p:val>
                                        </p:tav>
                                        <p:tav tm="100000">
                                          <p:val>
                                            <p:strVal val="#ppt_w"/>
                                          </p:val>
                                        </p:tav>
                                      </p:tavLst>
                                    </p:anim>
                                    <p:anim calcmode="lin" valueType="num">
                                      <p:cBhvr>
                                        <p:cTn id="105" dur="1000" fill="hold"/>
                                        <p:tgtEl>
                                          <p:spTgt spid="22"/>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1000"/>
                            </p:stCondLst>
                            <p:childTnLst>
                              <p:par>
                                <p:cTn id="107" presetID="17" presetClass="entr" presetSubtype="2"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1000" fill="hold"/>
                                        <p:tgtEl>
                                          <p:spTgt spid="23"/>
                                        </p:tgtEl>
                                        <p:attrNameLst>
                                          <p:attrName>ppt_x</p:attrName>
                                        </p:attrNameLst>
                                      </p:cBhvr>
                                      <p:tavLst>
                                        <p:tav tm="0">
                                          <p:val>
                                            <p:strVal val="#ppt_x+#ppt_w/2"/>
                                          </p:val>
                                        </p:tav>
                                        <p:tav tm="100000">
                                          <p:val>
                                            <p:strVal val="#ppt_x"/>
                                          </p:val>
                                        </p:tav>
                                      </p:tavLst>
                                    </p:anim>
                                    <p:anim calcmode="lin" valueType="num">
                                      <p:cBhvr>
                                        <p:cTn id="110" dur="1000" fill="hold"/>
                                        <p:tgtEl>
                                          <p:spTgt spid="23"/>
                                        </p:tgtEl>
                                        <p:attrNameLst>
                                          <p:attrName>ppt_y</p:attrName>
                                        </p:attrNameLst>
                                      </p:cBhvr>
                                      <p:tavLst>
                                        <p:tav tm="0">
                                          <p:val>
                                            <p:strVal val="#ppt_y"/>
                                          </p:val>
                                        </p:tav>
                                        <p:tav tm="100000">
                                          <p:val>
                                            <p:strVal val="#ppt_y"/>
                                          </p:val>
                                        </p:tav>
                                      </p:tavLst>
                                    </p:anim>
                                    <p:anim calcmode="lin" valueType="num">
                                      <p:cBhvr>
                                        <p:cTn id="111" dur="1000" fill="hold"/>
                                        <p:tgtEl>
                                          <p:spTgt spid="23"/>
                                        </p:tgtEl>
                                        <p:attrNameLst>
                                          <p:attrName>ppt_w</p:attrName>
                                        </p:attrNameLst>
                                      </p:cBhvr>
                                      <p:tavLst>
                                        <p:tav tm="0">
                                          <p:val>
                                            <p:fltVal val="0"/>
                                          </p:val>
                                        </p:tav>
                                        <p:tav tm="100000">
                                          <p:val>
                                            <p:strVal val="#ppt_w"/>
                                          </p:val>
                                        </p:tav>
                                      </p:tavLst>
                                    </p:anim>
                                    <p:anim calcmode="lin" valueType="num">
                                      <p:cBhvr>
                                        <p:cTn id="112" dur="1000" fill="hold"/>
                                        <p:tgtEl>
                                          <p:spTgt spid="23"/>
                                        </p:tgtEl>
                                        <p:attrNameLst>
                                          <p:attrName>ppt_h</p:attrName>
                                        </p:attrNameLst>
                                      </p:cBhvr>
                                      <p:tavLst>
                                        <p:tav tm="0">
                                          <p:val>
                                            <p:strVal val="#ppt_h"/>
                                          </p:val>
                                        </p:tav>
                                        <p:tav tm="100000">
                                          <p:val>
                                            <p:strVal val="#ppt_h"/>
                                          </p:val>
                                        </p:tav>
                                      </p:tavLst>
                                    </p:anim>
                                  </p:childTnLst>
                                </p:cTn>
                              </p:par>
                            </p:childTnLst>
                          </p:cTn>
                        </p:par>
                        <p:par>
                          <p:cTn id="113" fill="hold" nodeType="afterGroup">
                            <p:stCondLst>
                              <p:cond delay="2000"/>
                            </p:stCondLst>
                            <p:childTnLst>
                              <p:par>
                                <p:cTn id="114" presetID="17" presetClass="entr" presetSubtype="1"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p:cTn id="116" dur="500" fill="hold"/>
                                        <p:tgtEl>
                                          <p:spTgt spid="24"/>
                                        </p:tgtEl>
                                        <p:attrNameLst>
                                          <p:attrName>ppt_x</p:attrName>
                                        </p:attrNameLst>
                                      </p:cBhvr>
                                      <p:tavLst>
                                        <p:tav tm="0">
                                          <p:val>
                                            <p:strVal val="#ppt_x"/>
                                          </p:val>
                                        </p:tav>
                                        <p:tav tm="100000">
                                          <p:val>
                                            <p:strVal val="#ppt_x"/>
                                          </p:val>
                                        </p:tav>
                                      </p:tavLst>
                                    </p:anim>
                                    <p:anim calcmode="lin" valueType="num">
                                      <p:cBhvr>
                                        <p:cTn id="117" dur="500" fill="hold"/>
                                        <p:tgtEl>
                                          <p:spTgt spid="24"/>
                                        </p:tgtEl>
                                        <p:attrNameLst>
                                          <p:attrName>ppt_y</p:attrName>
                                        </p:attrNameLst>
                                      </p:cBhvr>
                                      <p:tavLst>
                                        <p:tav tm="0">
                                          <p:val>
                                            <p:strVal val="#ppt_y-#ppt_h/2"/>
                                          </p:val>
                                        </p:tav>
                                        <p:tav tm="100000">
                                          <p:val>
                                            <p:strVal val="#ppt_y"/>
                                          </p:val>
                                        </p:tav>
                                      </p:tavLst>
                                    </p:anim>
                                    <p:anim calcmode="lin" valueType="num">
                                      <p:cBhvr>
                                        <p:cTn id="118" dur="500" fill="hold"/>
                                        <p:tgtEl>
                                          <p:spTgt spid="24"/>
                                        </p:tgtEl>
                                        <p:attrNameLst>
                                          <p:attrName>ppt_w</p:attrName>
                                        </p:attrNameLst>
                                      </p:cBhvr>
                                      <p:tavLst>
                                        <p:tav tm="0">
                                          <p:val>
                                            <p:strVal val="#ppt_w"/>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childTnLst>
                                </p:cTn>
                              </p:par>
                            </p:childTnLst>
                          </p:cTn>
                        </p:par>
                        <p:par>
                          <p:cTn id="120" fill="hold" nodeType="afterGroup">
                            <p:stCondLst>
                              <p:cond delay="2500"/>
                            </p:stCondLst>
                            <p:childTnLst>
                              <p:par>
                                <p:cTn id="121" presetID="17" presetClass="entr" presetSubtype="1"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ppt_h/2"/>
                                          </p:val>
                                        </p:tav>
                                        <p:tav tm="100000">
                                          <p:val>
                                            <p:strVal val="#ppt_y"/>
                                          </p:val>
                                        </p:tav>
                                      </p:tavLst>
                                    </p:anim>
                                    <p:anim calcmode="lin" valueType="num">
                                      <p:cBhvr>
                                        <p:cTn id="125" dur="1000" fill="hold"/>
                                        <p:tgtEl>
                                          <p:spTgt spid="25"/>
                                        </p:tgtEl>
                                        <p:attrNameLst>
                                          <p:attrName>ppt_w</p:attrName>
                                        </p:attrNameLst>
                                      </p:cBhvr>
                                      <p:tavLst>
                                        <p:tav tm="0">
                                          <p:val>
                                            <p:strVal val="#ppt_w"/>
                                          </p:val>
                                        </p:tav>
                                        <p:tav tm="100000">
                                          <p:val>
                                            <p:strVal val="#ppt_w"/>
                                          </p:val>
                                        </p:tav>
                                      </p:tavLst>
                                    </p:anim>
                                    <p:anim calcmode="lin" valueType="num">
                                      <p:cBhvr>
                                        <p:cTn id="126" dur="10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autoUpdateAnimBg="0"/>
      <p:bldP spid="578565" grpId="0" autoUpdateAnimBg="0"/>
      <p:bldP spid="578566" grpId="0" autoUpdateAnimBg="0"/>
      <p:bldP spid="578567" grpId="0" autoUpdateAnimBg="0"/>
      <p:bldP spid="578568" grpId="0" autoUpdateAnimBg="0"/>
      <p:bldP spid="578569" grpId="0" autoUpdateAnimBg="0"/>
      <p:bldP spid="578570" grpId="0" autoUpdateAnimBg="0"/>
      <p:bldP spid="578571" grpId="0" autoUpdateAnimBg="0"/>
      <p:bldP spid="578572" grpId="0" autoUpdateAnimBg="0"/>
      <p:bldP spid="578573"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457200" y="18430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dirty="0">
                <a:solidFill>
                  <a:srgbClr val="990000"/>
                </a:solidFill>
                <a:effectLst>
                  <a:outerShdw blurRad="38100" dist="38100" dir="2700000" algn="tl">
                    <a:srgbClr val="C0C0C0"/>
                  </a:outerShdw>
                </a:effectLst>
                <a:latin typeface="Arial" charset="0"/>
                <a:cs typeface="+mn-cs"/>
              </a:rPr>
              <a:t>What does this have to do with Kilobytes???</a:t>
            </a:r>
          </a:p>
        </p:txBody>
      </p:sp>
      <p:sp>
        <p:nvSpPr>
          <p:cNvPr id="578564" name="Text Box 4"/>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578565" name="Text Box 5"/>
          <p:cNvSpPr txBox="1">
            <a:spLocks noChangeArrowheads="1"/>
          </p:cNvSpPr>
          <p:nvPr/>
        </p:nvSpPr>
        <p:spPr bwMode="auto">
          <a:xfrm>
            <a:off x="304800" y="23622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Petabyte</a:t>
            </a:r>
            <a:r>
              <a:rPr lang="en-US" altLang="en-US" sz="2000"/>
              <a:t> (PB) = 1 quadrillion bytes</a:t>
            </a:r>
            <a:endParaRPr lang="en-US" altLang="en-US" sz="2000" baseline="30000"/>
          </a:p>
        </p:txBody>
      </p:sp>
      <p:sp>
        <p:nvSpPr>
          <p:cNvPr id="578566" name="Text Box 6"/>
          <p:cNvSpPr txBox="1">
            <a:spLocks noChangeArrowheads="1"/>
          </p:cNvSpPr>
          <p:nvPr/>
        </p:nvSpPr>
        <p:spPr bwMode="auto">
          <a:xfrm>
            <a:off x="5257800" y="2438400"/>
            <a:ext cx="38100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400" i="1">
                <a:solidFill>
                  <a:srgbClr val="008000"/>
                </a:solidFill>
              </a:rPr>
              <a:t>(2</a:t>
            </a:r>
            <a:r>
              <a:rPr lang="en-US" altLang="en-US" sz="1400" i="1" baseline="30000">
                <a:solidFill>
                  <a:srgbClr val="008000"/>
                </a:solidFill>
              </a:rPr>
              <a:t>50</a:t>
            </a:r>
            <a:r>
              <a:rPr lang="en-US" altLang="en-US" sz="1400" i="1">
                <a:solidFill>
                  <a:srgbClr val="008000"/>
                </a:solidFill>
              </a:rPr>
              <a:t> = 1,125,899,906,842,624 )</a:t>
            </a:r>
            <a:endParaRPr lang="en-US" altLang="en-US" sz="1400" i="1" baseline="30000">
              <a:solidFill>
                <a:srgbClr val="008000"/>
              </a:solidFill>
            </a:endParaRPr>
          </a:p>
        </p:txBody>
      </p:sp>
      <p:sp>
        <p:nvSpPr>
          <p:cNvPr id="578567" name="Text Box 7"/>
          <p:cNvSpPr txBox="1">
            <a:spLocks noChangeArrowheads="1"/>
          </p:cNvSpPr>
          <p:nvPr/>
        </p:nvSpPr>
        <p:spPr bwMode="auto">
          <a:xfrm>
            <a:off x="914400" y="2667000"/>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50 </a:t>
            </a:r>
            <a:r>
              <a:rPr lang="en-US" altLang="en-US" sz="1800">
                <a:solidFill>
                  <a:schemeClr val="tx1"/>
                </a:solidFill>
              </a:rPr>
              <a:t>* 8 = 9,007,199,254,740,992 </a:t>
            </a:r>
            <a:r>
              <a:rPr lang="en-US" altLang="en-US" sz="1800">
                <a:solidFill>
                  <a:srgbClr val="990000"/>
                </a:solidFill>
              </a:rPr>
              <a:t>bits</a:t>
            </a:r>
          </a:p>
        </p:txBody>
      </p:sp>
      <p:sp>
        <p:nvSpPr>
          <p:cNvPr id="578568" name="Text Box 8"/>
          <p:cNvSpPr txBox="1">
            <a:spLocks noChangeArrowheads="1"/>
          </p:cNvSpPr>
          <p:nvPr/>
        </p:nvSpPr>
        <p:spPr bwMode="auto">
          <a:xfrm>
            <a:off x="304800" y="34290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Exabyte</a:t>
            </a:r>
            <a:r>
              <a:rPr lang="en-US" altLang="en-US" sz="2000"/>
              <a:t> (EB) = 1 quintillion bytes</a:t>
            </a:r>
            <a:endParaRPr lang="en-US" altLang="en-US" sz="2000" baseline="30000"/>
          </a:p>
        </p:txBody>
      </p:sp>
      <p:sp>
        <p:nvSpPr>
          <p:cNvPr id="578569" name="Text Box 9"/>
          <p:cNvSpPr txBox="1">
            <a:spLocks noChangeArrowheads="1"/>
          </p:cNvSpPr>
          <p:nvPr/>
        </p:nvSpPr>
        <p:spPr bwMode="auto">
          <a:xfrm>
            <a:off x="5334000" y="3470275"/>
            <a:ext cx="3124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400" i="1">
                <a:solidFill>
                  <a:srgbClr val="008000"/>
                </a:solidFill>
              </a:rPr>
              <a:t>(2</a:t>
            </a:r>
            <a:r>
              <a:rPr lang="en-US" altLang="en-US" sz="1400" i="1" baseline="30000">
                <a:solidFill>
                  <a:srgbClr val="008000"/>
                </a:solidFill>
              </a:rPr>
              <a:t>60</a:t>
            </a:r>
            <a:r>
              <a:rPr lang="en-US" altLang="en-US" sz="1400" i="1">
                <a:solidFill>
                  <a:srgbClr val="008000"/>
                </a:solidFill>
              </a:rPr>
              <a:t> = 1,152,921,504,606,846,976)</a:t>
            </a:r>
          </a:p>
        </p:txBody>
      </p:sp>
      <p:sp>
        <p:nvSpPr>
          <p:cNvPr id="578570" name="Text Box 10"/>
          <p:cNvSpPr txBox="1">
            <a:spLocks noChangeArrowheads="1"/>
          </p:cNvSpPr>
          <p:nvPr/>
        </p:nvSpPr>
        <p:spPr bwMode="auto">
          <a:xfrm>
            <a:off x="914400" y="3768725"/>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60 </a:t>
            </a:r>
            <a:r>
              <a:rPr lang="en-US" altLang="en-US" sz="1800">
                <a:solidFill>
                  <a:schemeClr val="tx1"/>
                </a:solidFill>
              </a:rPr>
              <a:t>* 8 = 9,223,372,036,854,775,808 </a:t>
            </a:r>
            <a:r>
              <a:rPr lang="en-US" altLang="en-US" sz="1800">
                <a:solidFill>
                  <a:srgbClr val="990000"/>
                </a:solidFill>
              </a:rPr>
              <a:t>bits</a:t>
            </a:r>
          </a:p>
        </p:txBody>
      </p:sp>
      <p:sp>
        <p:nvSpPr>
          <p:cNvPr id="578571" name="Text Box 11"/>
          <p:cNvSpPr txBox="1">
            <a:spLocks noChangeArrowheads="1"/>
          </p:cNvSpPr>
          <p:nvPr/>
        </p:nvSpPr>
        <p:spPr bwMode="auto">
          <a:xfrm>
            <a:off x="304800" y="450215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Zettabyte</a:t>
            </a:r>
            <a:r>
              <a:rPr lang="en-US" altLang="en-US" sz="2000"/>
              <a:t> (ZB) = 1 sextillion  bytes</a:t>
            </a:r>
            <a:endParaRPr lang="en-US" altLang="en-US" sz="2000" baseline="30000"/>
          </a:p>
        </p:txBody>
      </p:sp>
      <p:sp>
        <p:nvSpPr>
          <p:cNvPr id="578572" name="Text Box 12"/>
          <p:cNvSpPr txBox="1">
            <a:spLocks noChangeArrowheads="1"/>
          </p:cNvSpPr>
          <p:nvPr/>
        </p:nvSpPr>
        <p:spPr bwMode="auto">
          <a:xfrm>
            <a:off x="5334000" y="4514850"/>
            <a:ext cx="44958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400" i="1">
                <a:solidFill>
                  <a:srgbClr val="008000"/>
                </a:solidFill>
              </a:rPr>
              <a:t>(2</a:t>
            </a:r>
            <a:r>
              <a:rPr lang="en-US" altLang="en-US" sz="1400" i="1" baseline="30000">
                <a:solidFill>
                  <a:srgbClr val="008000"/>
                </a:solidFill>
              </a:rPr>
              <a:t>70</a:t>
            </a:r>
            <a:r>
              <a:rPr lang="en-US" altLang="en-US" sz="1400" i="1">
                <a:solidFill>
                  <a:srgbClr val="008000"/>
                </a:solidFill>
              </a:rPr>
              <a:t> = 1,180,591,620,717,411,303,424)</a:t>
            </a:r>
          </a:p>
        </p:txBody>
      </p:sp>
      <p:sp>
        <p:nvSpPr>
          <p:cNvPr id="578573" name="Text Box 13"/>
          <p:cNvSpPr txBox="1">
            <a:spLocks noChangeArrowheads="1"/>
          </p:cNvSpPr>
          <p:nvPr/>
        </p:nvSpPr>
        <p:spPr bwMode="auto">
          <a:xfrm>
            <a:off x="914400" y="4841875"/>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70 </a:t>
            </a:r>
            <a:r>
              <a:rPr lang="en-US" altLang="en-US" sz="1800">
                <a:solidFill>
                  <a:schemeClr val="tx1"/>
                </a:solidFill>
              </a:rPr>
              <a:t>* 8 = 1,444,732,965,739,290,427,392 </a:t>
            </a:r>
            <a:r>
              <a:rPr lang="en-US" altLang="en-US" sz="1800">
                <a:solidFill>
                  <a:srgbClr val="990000"/>
                </a:solidFill>
              </a:rPr>
              <a:t>bits</a:t>
            </a:r>
          </a:p>
        </p:txBody>
      </p:sp>
      <p:sp>
        <p:nvSpPr>
          <p:cNvPr id="19" name="Text Box 3"/>
          <p:cNvSpPr txBox="1">
            <a:spLocks noChangeArrowheads="1"/>
          </p:cNvSpPr>
          <p:nvPr/>
        </p:nvSpPr>
        <p:spPr bwMode="auto">
          <a:xfrm>
            <a:off x="762000" y="3006725"/>
            <a:ext cx="815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Google processes about 1 PB every hour</a:t>
            </a:r>
          </a:p>
        </p:txBody>
      </p:sp>
      <p:sp>
        <p:nvSpPr>
          <p:cNvPr id="20" name="Text Box 3"/>
          <p:cNvSpPr txBox="1">
            <a:spLocks noChangeArrowheads="1"/>
          </p:cNvSpPr>
          <p:nvPr/>
        </p:nvSpPr>
        <p:spPr bwMode="auto">
          <a:xfrm>
            <a:off x="762000" y="4081463"/>
            <a:ext cx="815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Equivalent to 10 billion copies of the Economist*</a:t>
            </a:r>
          </a:p>
        </p:txBody>
      </p:sp>
      <p:sp>
        <p:nvSpPr>
          <p:cNvPr id="21" name="Text Box 3"/>
          <p:cNvSpPr txBox="1">
            <a:spLocks noChangeArrowheads="1"/>
          </p:cNvSpPr>
          <p:nvPr/>
        </p:nvSpPr>
        <p:spPr bwMode="auto">
          <a:xfrm>
            <a:off x="762000" y="5181600"/>
            <a:ext cx="815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The total amt. of information in existence is estimated at 1.2 ZB</a:t>
            </a:r>
          </a:p>
        </p:txBody>
      </p:sp>
      <p:sp>
        <p:nvSpPr>
          <p:cNvPr id="22" name="Text Box 14"/>
          <p:cNvSpPr txBox="1">
            <a:spLocks noChangeArrowheads="1"/>
          </p:cNvSpPr>
          <p:nvPr/>
        </p:nvSpPr>
        <p:spPr bwMode="auto">
          <a:xfrm>
            <a:off x="304800" y="556895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sz="2000"/>
              <a:t>1 </a:t>
            </a:r>
            <a:r>
              <a:rPr lang="en-US" altLang="en-US" sz="2000" b="1">
                <a:solidFill>
                  <a:srgbClr val="0033CC"/>
                </a:solidFill>
              </a:rPr>
              <a:t>Yottabyte</a:t>
            </a:r>
            <a:r>
              <a:rPr lang="en-US" altLang="en-US" sz="2000"/>
              <a:t> (YB) = 1 septillion  bytes</a:t>
            </a:r>
            <a:endParaRPr lang="en-US" altLang="en-US" sz="2000" baseline="30000"/>
          </a:p>
        </p:txBody>
      </p:sp>
      <p:sp>
        <p:nvSpPr>
          <p:cNvPr id="23" name="Text Box 15"/>
          <p:cNvSpPr txBox="1">
            <a:spLocks noChangeArrowheads="1"/>
          </p:cNvSpPr>
          <p:nvPr/>
        </p:nvSpPr>
        <p:spPr bwMode="auto">
          <a:xfrm>
            <a:off x="5334000" y="5638800"/>
            <a:ext cx="37338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None/>
            </a:pPr>
            <a:r>
              <a:rPr lang="en-US" altLang="en-US" sz="1400" i="1">
                <a:solidFill>
                  <a:srgbClr val="008000"/>
                </a:solidFill>
              </a:rPr>
              <a:t>(2</a:t>
            </a:r>
            <a:r>
              <a:rPr lang="en-US" altLang="en-US" sz="1400" i="1" baseline="30000">
                <a:solidFill>
                  <a:srgbClr val="008000"/>
                </a:solidFill>
              </a:rPr>
              <a:t>80</a:t>
            </a:r>
            <a:r>
              <a:rPr lang="en-US" altLang="en-US" sz="1400" i="1">
                <a:solidFill>
                  <a:srgbClr val="008000"/>
                </a:solidFill>
              </a:rPr>
              <a:t> = 1,208,925,819,614,629,174,706,176)</a:t>
            </a:r>
          </a:p>
        </p:txBody>
      </p:sp>
      <p:sp>
        <p:nvSpPr>
          <p:cNvPr id="24" name="Text Box 16"/>
          <p:cNvSpPr txBox="1">
            <a:spLocks noChangeArrowheads="1"/>
          </p:cNvSpPr>
          <p:nvPr/>
        </p:nvSpPr>
        <p:spPr bwMode="auto">
          <a:xfrm>
            <a:off x="914400" y="5908675"/>
            <a:ext cx="7848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buFontTx/>
              <a:buNone/>
            </a:pPr>
            <a:r>
              <a:rPr lang="en-US" altLang="en-US" sz="1800">
                <a:solidFill>
                  <a:schemeClr val="tx1"/>
                </a:solidFill>
              </a:rPr>
              <a:t>= 2</a:t>
            </a:r>
            <a:r>
              <a:rPr lang="en-US" altLang="en-US" sz="1800" baseline="30000">
                <a:solidFill>
                  <a:schemeClr val="tx1"/>
                </a:solidFill>
              </a:rPr>
              <a:t>80 </a:t>
            </a:r>
            <a:r>
              <a:rPr lang="en-US" altLang="en-US" sz="1800">
                <a:solidFill>
                  <a:schemeClr val="tx1"/>
                </a:solidFill>
              </a:rPr>
              <a:t>* 8 = </a:t>
            </a:r>
            <a:r>
              <a:rPr lang="en-US" altLang="en-US" sz="1800" i="1">
                <a:solidFill>
                  <a:schemeClr val="tx1"/>
                </a:solidFill>
              </a:rPr>
              <a:t>You do the math</a:t>
            </a:r>
            <a:endParaRPr lang="en-US" altLang="en-US" sz="1800" i="1">
              <a:solidFill>
                <a:srgbClr val="990000"/>
              </a:solidFill>
            </a:endParaRPr>
          </a:p>
        </p:txBody>
      </p:sp>
      <p:sp>
        <p:nvSpPr>
          <p:cNvPr id="25" name="Text Box 3"/>
          <p:cNvSpPr txBox="1">
            <a:spLocks noChangeArrowheads="1"/>
          </p:cNvSpPr>
          <p:nvPr/>
        </p:nvSpPr>
        <p:spPr bwMode="auto">
          <a:xfrm>
            <a:off x="838200" y="6215063"/>
            <a:ext cx="815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 typeface="Arial" pitchFamily="34" charset="0"/>
              <a:buChar char="•"/>
            </a:pPr>
            <a:r>
              <a:rPr lang="en-US" altLang="en-US" sz="2000">
                <a:solidFill>
                  <a:srgbClr val="FF0000"/>
                </a:solidFill>
                <a:sym typeface="Symbol" pitchFamily="18" charset="2"/>
              </a:rPr>
              <a:t>Presently unfathomable</a:t>
            </a:r>
            <a:endParaRPr lang="en-US" altLang="en-US" sz="2000" u="sng">
              <a:solidFill>
                <a:srgbClr val="FF0000"/>
              </a:solidFill>
            </a:endParaRPr>
          </a:p>
        </p:txBody>
      </p:sp>
      <p:sp>
        <p:nvSpPr>
          <p:cNvPr id="26" name="TextBox 13"/>
          <p:cNvSpPr txBox="1">
            <a:spLocks noChangeArrowheads="1"/>
          </p:cNvSpPr>
          <p:nvPr/>
        </p:nvSpPr>
        <p:spPr bwMode="auto">
          <a:xfrm>
            <a:off x="-152400" y="6519863"/>
            <a:ext cx="914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buFontTx/>
              <a:buNone/>
            </a:pPr>
            <a:r>
              <a:rPr lang="en-US" altLang="en-US" sz="1600">
                <a:solidFill>
                  <a:srgbClr val="008000"/>
                </a:solidFill>
              </a:rPr>
              <a:t>* Excerpted from a Feb. 27</a:t>
            </a:r>
            <a:r>
              <a:rPr lang="en-US" altLang="en-US" sz="1600" baseline="30000">
                <a:solidFill>
                  <a:srgbClr val="008000"/>
                </a:solidFill>
              </a:rPr>
              <a:t>th</a:t>
            </a:r>
            <a:r>
              <a:rPr lang="en-US" altLang="en-US" sz="1600">
                <a:solidFill>
                  <a:srgbClr val="008000"/>
                </a:solidFill>
              </a:rPr>
              <a:t>, 2010, Economist article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78565"/>
                                        </p:tgtEl>
                                        <p:attrNameLst>
                                          <p:attrName>style.visibility</p:attrName>
                                        </p:attrNameLst>
                                      </p:cBhvr>
                                      <p:to>
                                        <p:strVal val="visible"/>
                                      </p:to>
                                    </p:set>
                                    <p:anim calcmode="lin" valueType="num">
                                      <p:cBhvr>
                                        <p:cTn id="7" dur="1000" fill="hold"/>
                                        <p:tgtEl>
                                          <p:spTgt spid="578565"/>
                                        </p:tgtEl>
                                        <p:attrNameLst>
                                          <p:attrName>ppt_x</p:attrName>
                                        </p:attrNameLst>
                                      </p:cBhvr>
                                      <p:tavLst>
                                        <p:tav tm="0">
                                          <p:val>
                                            <p:strVal val="#ppt_x"/>
                                          </p:val>
                                        </p:tav>
                                        <p:tav tm="100000">
                                          <p:val>
                                            <p:strVal val="#ppt_x"/>
                                          </p:val>
                                        </p:tav>
                                      </p:tavLst>
                                    </p:anim>
                                    <p:anim calcmode="lin" valueType="num">
                                      <p:cBhvr>
                                        <p:cTn id="8" dur="1000" fill="hold"/>
                                        <p:tgtEl>
                                          <p:spTgt spid="578565"/>
                                        </p:tgtEl>
                                        <p:attrNameLst>
                                          <p:attrName>ppt_y</p:attrName>
                                        </p:attrNameLst>
                                      </p:cBhvr>
                                      <p:tavLst>
                                        <p:tav tm="0">
                                          <p:val>
                                            <p:strVal val="#ppt_y-#ppt_h/2"/>
                                          </p:val>
                                        </p:tav>
                                        <p:tav tm="100000">
                                          <p:val>
                                            <p:strVal val="#ppt_y"/>
                                          </p:val>
                                        </p:tav>
                                      </p:tavLst>
                                    </p:anim>
                                    <p:anim calcmode="lin" valueType="num">
                                      <p:cBhvr>
                                        <p:cTn id="9" dur="1000" fill="hold"/>
                                        <p:tgtEl>
                                          <p:spTgt spid="578565"/>
                                        </p:tgtEl>
                                        <p:attrNameLst>
                                          <p:attrName>ppt_w</p:attrName>
                                        </p:attrNameLst>
                                      </p:cBhvr>
                                      <p:tavLst>
                                        <p:tav tm="0">
                                          <p:val>
                                            <p:strVal val="#ppt_w"/>
                                          </p:val>
                                        </p:tav>
                                        <p:tav tm="100000">
                                          <p:val>
                                            <p:strVal val="#ppt_w"/>
                                          </p:val>
                                        </p:tav>
                                      </p:tavLst>
                                    </p:anim>
                                    <p:anim calcmode="lin" valueType="num">
                                      <p:cBhvr>
                                        <p:cTn id="10" dur="1000" fill="hold"/>
                                        <p:tgtEl>
                                          <p:spTgt spid="57856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578566"/>
                                        </p:tgtEl>
                                        <p:attrNameLst>
                                          <p:attrName>style.visibility</p:attrName>
                                        </p:attrNameLst>
                                      </p:cBhvr>
                                      <p:to>
                                        <p:strVal val="visible"/>
                                      </p:to>
                                    </p:set>
                                    <p:anim calcmode="lin" valueType="num">
                                      <p:cBhvr>
                                        <p:cTn id="14" dur="1000" fill="hold"/>
                                        <p:tgtEl>
                                          <p:spTgt spid="578566"/>
                                        </p:tgtEl>
                                        <p:attrNameLst>
                                          <p:attrName>ppt_x</p:attrName>
                                        </p:attrNameLst>
                                      </p:cBhvr>
                                      <p:tavLst>
                                        <p:tav tm="0">
                                          <p:val>
                                            <p:strVal val="#ppt_x+#ppt_w/2"/>
                                          </p:val>
                                        </p:tav>
                                        <p:tav tm="100000">
                                          <p:val>
                                            <p:strVal val="#ppt_x"/>
                                          </p:val>
                                        </p:tav>
                                      </p:tavLst>
                                    </p:anim>
                                    <p:anim calcmode="lin" valueType="num">
                                      <p:cBhvr>
                                        <p:cTn id="15" dur="1000" fill="hold"/>
                                        <p:tgtEl>
                                          <p:spTgt spid="578566"/>
                                        </p:tgtEl>
                                        <p:attrNameLst>
                                          <p:attrName>ppt_y</p:attrName>
                                        </p:attrNameLst>
                                      </p:cBhvr>
                                      <p:tavLst>
                                        <p:tav tm="0">
                                          <p:val>
                                            <p:strVal val="#ppt_y"/>
                                          </p:val>
                                        </p:tav>
                                        <p:tav tm="100000">
                                          <p:val>
                                            <p:strVal val="#ppt_y"/>
                                          </p:val>
                                        </p:tav>
                                      </p:tavLst>
                                    </p:anim>
                                    <p:anim calcmode="lin" valueType="num">
                                      <p:cBhvr>
                                        <p:cTn id="16" dur="1000" fill="hold"/>
                                        <p:tgtEl>
                                          <p:spTgt spid="578566"/>
                                        </p:tgtEl>
                                        <p:attrNameLst>
                                          <p:attrName>ppt_w</p:attrName>
                                        </p:attrNameLst>
                                      </p:cBhvr>
                                      <p:tavLst>
                                        <p:tav tm="0">
                                          <p:val>
                                            <p:fltVal val="0"/>
                                          </p:val>
                                        </p:tav>
                                        <p:tav tm="100000">
                                          <p:val>
                                            <p:strVal val="#ppt_w"/>
                                          </p:val>
                                        </p:tav>
                                      </p:tavLst>
                                    </p:anim>
                                    <p:anim calcmode="lin" valueType="num">
                                      <p:cBhvr>
                                        <p:cTn id="17" dur="1000" fill="hold"/>
                                        <p:tgtEl>
                                          <p:spTgt spid="578566"/>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1" fill="hold" grpId="0" nodeType="afterEffect">
                                  <p:stCondLst>
                                    <p:cond delay="0"/>
                                  </p:stCondLst>
                                  <p:childTnLst>
                                    <p:set>
                                      <p:cBhvr>
                                        <p:cTn id="20" dur="1" fill="hold">
                                          <p:stCondLst>
                                            <p:cond delay="0"/>
                                          </p:stCondLst>
                                        </p:cTn>
                                        <p:tgtEl>
                                          <p:spTgt spid="578567"/>
                                        </p:tgtEl>
                                        <p:attrNameLst>
                                          <p:attrName>style.visibility</p:attrName>
                                        </p:attrNameLst>
                                      </p:cBhvr>
                                      <p:to>
                                        <p:strVal val="visible"/>
                                      </p:to>
                                    </p:set>
                                    <p:anim calcmode="lin" valueType="num">
                                      <p:cBhvr>
                                        <p:cTn id="21" dur="500" fill="hold"/>
                                        <p:tgtEl>
                                          <p:spTgt spid="578567"/>
                                        </p:tgtEl>
                                        <p:attrNameLst>
                                          <p:attrName>ppt_x</p:attrName>
                                        </p:attrNameLst>
                                      </p:cBhvr>
                                      <p:tavLst>
                                        <p:tav tm="0">
                                          <p:val>
                                            <p:strVal val="#ppt_x"/>
                                          </p:val>
                                        </p:tav>
                                        <p:tav tm="100000">
                                          <p:val>
                                            <p:strVal val="#ppt_x"/>
                                          </p:val>
                                        </p:tav>
                                      </p:tavLst>
                                    </p:anim>
                                    <p:anim calcmode="lin" valueType="num">
                                      <p:cBhvr>
                                        <p:cTn id="22" dur="500" fill="hold"/>
                                        <p:tgtEl>
                                          <p:spTgt spid="578567"/>
                                        </p:tgtEl>
                                        <p:attrNameLst>
                                          <p:attrName>ppt_y</p:attrName>
                                        </p:attrNameLst>
                                      </p:cBhvr>
                                      <p:tavLst>
                                        <p:tav tm="0">
                                          <p:val>
                                            <p:strVal val="#ppt_y-#ppt_h/2"/>
                                          </p:val>
                                        </p:tav>
                                        <p:tav tm="100000">
                                          <p:val>
                                            <p:strVal val="#ppt_y"/>
                                          </p:val>
                                        </p:tav>
                                      </p:tavLst>
                                    </p:anim>
                                    <p:anim calcmode="lin" valueType="num">
                                      <p:cBhvr>
                                        <p:cTn id="23" dur="500" fill="hold"/>
                                        <p:tgtEl>
                                          <p:spTgt spid="578567"/>
                                        </p:tgtEl>
                                        <p:attrNameLst>
                                          <p:attrName>ppt_w</p:attrName>
                                        </p:attrNameLst>
                                      </p:cBhvr>
                                      <p:tavLst>
                                        <p:tav tm="0">
                                          <p:val>
                                            <p:strVal val="#ppt_w"/>
                                          </p:val>
                                        </p:tav>
                                        <p:tav tm="100000">
                                          <p:val>
                                            <p:strVal val="#ppt_w"/>
                                          </p:val>
                                        </p:tav>
                                      </p:tavLst>
                                    </p:anim>
                                    <p:anim calcmode="lin" valueType="num">
                                      <p:cBhvr>
                                        <p:cTn id="24" dur="500" fill="hold"/>
                                        <p:tgtEl>
                                          <p:spTgt spid="57856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500"/>
                            </p:stCondLst>
                            <p:childTnLst>
                              <p:par>
                                <p:cTn id="26" presetID="17" presetClass="entr" presetSubtype="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ppt_h/2"/>
                                          </p:val>
                                        </p:tav>
                                        <p:tav tm="100000">
                                          <p:val>
                                            <p:strVal val="#ppt_y"/>
                                          </p:val>
                                        </p:tav>
                                      </p:tavLst>
                                    </p:anim>
                                    <p:anim calcmode="lin" valueType="num">
                                      <p:cBhvr>
                                        <p:cTn id="30" dur="1000" fill="hold"/>
                                        <p:tgtEl>
                                          <p:spTgt spid="19"/>
                                        </p:tgtEl>
                                        <p:attrNameLst>
                                          <p:attrName>ppt_w</p:attrName>
                                        </p:attrNameLst>
                                      </p:cBhvr>
                                      <p:tavLst>
                                        <p:tav tm="0">
                                          <p:val>
                                            <p:strVal val="#ppt_w"/>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578568"/>
                                        </p:tgtEl>
                                        <p:attrNameLst>
                                          <p:attrName>style.visibility</p:attrName>
                                        </p:attrNameLst>
                                      </p:cBhvr>
                                      <p:to>
                                        <p:strVal val="visible"/>
                                      </p:to>
                                    </p:set>
                                    <p:anim calcmode="lin" valueType="num">
                                      <p:cBhvr>
                                        <p:cTn id="36" dur="1000" fill="hold"/>
                                        <p:tgtEl>
                                          <p:spTgt spid="578568"/>
                                        </p:tgtEl>
                                        <p:attrNameLst>
                                          <p:attrName>ppt_x</p:attrName>
                                        </p:attrNameLst>
                                      </p:cBhvr>
                                      <p:tavLst>
                                        <p:tav tm="0">
                                          <p:val>
                                            <p:strVal val="#ppt_x"/>
                                          </p:val>
                                        </p:tav>
                                        <p:tav tm="100000">
                                          <p:val>
                                            <p:strVal val="#ppt_x"/>
                                          </p:val>
                                        </p:tav>
                                      </p:tavLst>
                                    </p:anim>
                                    <p:anim calcmode="lin" valueType="num">
                                      <p:cBhvr>
                                        <p:cTn id="37" dur="1000" fill="hold"/>
                                        <p:tgtEl>
                                          <p:spTgt spid="578568"/>
                                        </p:tgtEl>
                                        <p:attrNameLst>
                                          <p:attrName>ppt_y</p:attrName>
                                        </p:attrNameLst>
                                      </p:cBhvr>
                                      <p:tavLst>
                                        <p:tav tm="0">
                                          <p:val>
                                            <p:strVal val="#ppt_y-#ppt_h/2"/>
                                          </p:val>
                                        </p:tav>
                                        <p:tav tm="100000">
                                          <p:val>
                                            <p:strVal val="#ppt_y"/>
                                          </p:val>
                                        </p:tav>
                                      </p:tavLst>
                                    </p:anim>
                                    <p:anim calcmode="lin" valueType="num">
                                      <p:cBhvr>
                                        <p:cTn id="38" dur="1000" fill="hold"/>
                                        <p:tgtEl>
                                          <p:spTgt spid="578568"/>
                                        </p:tgtEl>
                                        <p:attrNameLst>
                                          <p:attrName>ppt_w</p:attrName>
                                        </p:attrNameLst>
                                      </p:cBhvr>
                                      <p:tavLst>
                                        <p:tav tm="0">
                                          <p:val>
                                            <p:strVal val="#ppt_w"/>
                                          </p:val>
                                        </p:tav>
                                        <p:tav tm="100000">
                                          <p:val>
                                            <p:strVal val="#ppt_w"/>
                                          </p:val>
                                        </p:tav>
                                      </p:tavLst>
                                    </p:anim>
                                    <p:anim calcmode="lin" valueType="num">
                                      <p:cBhvr>
                                        <p:cTn id="39" dur="1000" fill="hold"/>
                                        <p:tgtEl>
                                          <p:spTgt spid="578568"/>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578569"/>
                                        </p:tgtEl>
                                        <p:attrNameLst>
                                          <p:attrName>style.visibility</p:attrName>
                                        </p:attrNameLst>
                                      </p:cBhvr>
                                      <p:to>
                                        <p:strVal val="visible"/>
                                      </p:to>
                                    </p:set>
                                    <p:anim calcmode="lin" valueType="num">
                                      <p:cBhvr>
                                        <p:cTn id="43" dur="1000" fill="hold"/>
                                        <p:tgtEl>
                                          <p:spTgt spid="578569"/>
                                        </p:tgtEl>
                                        <p:attrNameLst>
                                          <p:attrName>ppt_x</p:attrName>
                                        </p:attrNameLst>
                                      </p:cBhvr>
                                      <p:tavLst>
                                        <p:tav tm="0">
                                          <p:val>
                                            <p:strVal val="#ppt_x+#ppt_w/2"/>
                                          </p:val>
                                        </p:tav>
                                        <p:tav tm="100000">
                                          <p:val>
                                            <p:strVal val="#ppt_x"/>
                                          </p:val>
                                        </p:tav>
                                      </p:tavLst>
                                    </p:anim>
                                    <p:anim calcmode="lin" valueType="num">
                                      <p:cBhvr>
                                        <p:cTn id="44" dur="1000" fill="hold"/>
                                        <p:tgtEl>
                                          <p:spTgt spid="578569"/>
                                        </p:tgtEl>
                                        <p:attrNameLst>
                                          <p:attrName>ppt_y</p:attrName>
                                        </p:attrNameLst>
                                      </p:cBhvr>
                                      <p:tavLst>
                                        <p:tav tm="0">
                                          <p:val>
                                            <p:strVal val="#ppt_y"/>
                                          </p:val>
                                        </p:tav>
                                        <p:tav tm="100000">
                                          <p:val>
                                            <p:strVal val="#ppt_y"/>
                                          </p:val>
                                        </p:tav>
                                      </p:tavLst>
                                    </p:anim>
                                    <p:anim calcmode="lin" valueType="num">
                                      <p:cBhvr>
                                        <p:cTn id="45" dur="1000" fill="hold"/>
                                        <p:tgtEl>
                                          <p:spTgt spid="578569"/>
                                        </p:tgtEl>
                                        <p:attrNameLst>
                                          <p:attrName>ppt_w</p:attrName>
                                        </p:attrNameLst>
                                      </p:cBhvr>
                                      <p:tavLst>
                                        <p:tav tm="0">
                                          <p:val>
                                            <p:fltVal val="0"/>
                                          </p:val>
                                        </p:tav>
                                        <p:tav tm="100000">
                                          <p:val>
                                            <p:strVal val="#ppt_w"/>
                                          </p:val>
                                        </p:tav>
                                      </p:tavLst>
                                    </p:anim>
                                    <p:anim calcmode="lin" valueType="num">
                                      <p:cBhvr>
                                        <p:cTn id="46" dur="1000" fill="hold"/>
                                        <p:tgtEl>
                                          <p:spTgt spid="578569"/>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2000"/>
                            </p:stCondLst>
                            <p:childTnLst>
                              <p:par>
                                <p:cTn id="48" presetID="17" presetClass="entr" presetSubtype="1" fill="hold" grpId="0" nodeType="afterEffect">
                                  <p:stCondLst>
                                    <p:cond delay="0"/>
                                  </p:stCondLst>
                                  <p:childTnLst>
                                    <p:set>
                                      <p:cBhvr>
                                        <p:cTn id="49" dur="1" fill="hold">
                                          <p:stCondLst>
                                            <p:cond delay="0"/>
                                          </p:stCondLst>
                                        </p:cTn>
                                        <p:tgtEl>
                                          <p:spTgt spid="578570"/>
                                        </p:tgtEl>
                                        <p:attrNameLst>
                                          <p:attrName>style.visibility</p:attrName>
                                        </p:attrNameLst>
                                      </p:cBhvr>
                                      <p:to>
                                        <p:strVal val="visible"/>
                                      </p:to>
                                    </p:set>
                                    <p:anim calcmode="lin" valueType="num">
                                      <p:cBhvr>
                                        <p:cTn id="50" dur="500" fill="hold"/>
                                        <p:tgtEl>
                                          <p:spTgt spid="578570"/>
                                        </p:tgtEl>
                                        <p:attrNameLst>
                                          <p:attrName>ppt_x</p:attrName>
                                        </p:attrNameLst>
                                      </p:cBhvr>
                                      <p:tavLst>
                                        <p:tav tm="0">
                                          <p:val>
                                            <p:strVal val="#ppt_x"/>
                                          </p:val>
                                        </p:tav>
                                        <p:tav tm="100000">
                                          <p:val>
                                            <p:strVal val="#ppt_x"/>
                                          </p:val>
                                        </p:tav>
                                      </p:tavLst>
                                    </p:anim>
                                    <p:anim calcmode="lin" valueType="num">
                                      <p:cBhvr>
                                        <p:cTn id="51" dur="500" fill="hold"/>
                                        <p:tgtEl>
                                          <p:spTgt spid="578570"/>
                                        </p:tgtEl>
                                        <p:attrNameLst>
                                          <p:attrName>ppt_y</p:attrName>
                                        </p:attrNameLst>
                                      </p:cBhvr>
                                      <p:tavLst>
                                        <p:tav tm="0">
                                          <p:val>
                                            <p:strVal val="#ppt_y-#ppt_h/2"/>
                                          </p:val>
                                        </p:tav>
                                        <p:tav tm="100000">
                                          <p:val>
                                            <p:strVal val="#ppt_y"/>
                                          </p:val>
                                        </p:tav>
                                      </p:tavLst>
                                    </p:anim>
                                    <p:anim calcmode="lin" valueType="num">
                                      <p:cBhvr>
                                        <p:cTn id="52" dur="500" fill="hold"/>
                                        <p:tgtEl>
                                          <p:spTgt spid="578570"/>
                                        </p:tgtEl>
                                        <p:attrNameLst>
                                          <p:attrName>ppt_w</p:attrName>
                                        </p:attrNameLst>
                                      </p:cBhvr>
                                      <p:tavLst>
                                        <p:tav tm="0">
                                          <p:val>
                                            <p:strVal val="#ppt_w"/>
                                          </p:val>
                                        </p:tav>
                                        <p:tav tm="100000">
                                          <p:val>
                                            <p:strVal val="#ppt_w"/>
                                          </p:val>
                                        </p:tav>
                                      </p:tavLst>
                                    </p:anim>
                                    <p:anim calcmode="lin" valueType="num">
                                      <p:cBhvr>
                                        <p:cTn id="53" dur="500" fill="hold"/>
                                        <p:tgtEl>
                                          <p:spTgt spid="578570"/>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500"/>
                            </p:stCondLst>
                            <p:childTnLst>
                              <p:par>
                                <p:cTn id="55" presetID="17"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ppt_h/2"/>
                                          </p:val>
                                        </p:tav>
                                        <p:tav tm="100000">
                                          <p:val>
                                            <p:strVal val="#ppt_y"/>
                                          </p:val>
                                        </p:tav>
                                      </p:tavLst>
                                    </p:anim>
                                    <p:anim calcmode="lin" valueType="num">
                                      <p:cBhvr>
                                        <p:cTn id="59" dur="1000" fill="hold"/>
                                        <p:tgtEl>
                                          <p:spTgt spid="20"/>
                                        </p:tgtEl>
                                        <p:attrNameLst>
                                          <p:attrName>ppt_w</p:attrName>
                                        </p:attrNameLst>
                                      </p:cBhvr>
                                      <p:tavLst>
                                        <p:tav tm="0">
                                          <p:val>
                                            <p:strVal val="#ppt_w"/>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7" presetClass="entr" presetSubtype="1" fill="hold" grpId="0" nodeType="clickEffect">
                                  <p:stCondLst>
                                    <p:cond delay="0"/>
                                  </p:stCondLst>
                                  <p:childTnLst>
                                    <p:set>
                                      <p:cBhvr>
                                        <p:cTn id="69" dur="1" fill="hold">
                                          <p:stCondLst>
                                            <p:cond delay="0"/>
                                          </p:stCondLst>
                                        </p:cTn>
                                        <p:tgtEl>
                                          <p:spTgt spid="578571"/>
                                        </p:tgtEl>
                                        <p:attrNameLst>
                                          <p:attrName>style.visibility</p:attrName>
                                        </p:attrNameLst>
                                      </p:cBhvr>
                                      <p:to>
                                        <p:strVal val="visible"/>
                                      </p:to>
                                    </p:set>
                                    <p:anim calcmode="lin" valueType="num">
                                      <p:cBhvr>
                                        <p:cTn id="70" dur="1000" fill="hold"/>
                                        <p:tgtEl>
                                          <p:spTgt spid="578571"/>
                                        </p:tgtEl>
                                        <p:attrNameLst>
                                          <p:attrName>ppt_x</p:attrName>
                                        </p:attrNameLst>
                                      </p:cBhvr>
                                      <p:tavLst>
                                        <p:tav tm="0">
                                          <p:val>
                                            <p:strVal val="#ppt_x"/>
                                          </p:val>
                                        </p:tav>
                                        <p:tav tm="100000">
                                          <p:val>
                                            <p:strVal val="#ppt_x"/>
                                          </p:val>
                                        </p:tav>
                                      </p:tavLst>
                                    </p:anim>
                                    <p:anim calcmode="lin" valueType="num">
                                      <p:cBhvr>
                                        <p:cTn id="71" dur="1000" fill="hold"/>
                                        <p:tgtEl>
                                          <p:spTgt spid="578571"/>
                                        </p:tgtEl>
                                        <p:attrNameLst>
                                          <p:attrName>ppt_y</p:attrName>
                                        </p:attrNameLst>
                                      </p:cBhvr>
                                      <p:tavLst>
                                        <p:tav tm="0">
                                          <p:val>
                                            <p:strVal val="#ppt_y-#ppt_h/2"/>
                                          </p:val>
                                        </p:tav>
                                        <p:tav tm="100000">
                                          <p:val>
                                            <p:strVal val="#ppt_y"/>
                                          </p:val>
                                        </p:tav>
                                      </p:tavLst>
                                    </p:anim>
                                    <p:anim calcmode="lin" valueType="num">
                                      <p:cBhvr>
                                        <p:cTn id="72" dur="1000" fill="hold"/>
                                        <p:tgtEl>
                                          <p:spTgt spid="578571"/>
                                        </p:tgtEl>
                                        <p:attrNameLst>
                                          <p:attrName>ppt_w</p:attrName>
                                        </p:attrNameLst>
                                      </p:cBhvr>
                                      <p:tavLst>
                                        <p:tav tm="0">
                                          <p:val>
                                            <p:strVal val="#ppt_w"/>
                                          </p:val>
                                        </p:tav>
                                        <p:tav tm="100000">
                                          <p:val>
                                            <p:strVal val="#ppt_w"/>
                                          </p:val>
                                        </p:tav>
                                      </p:tavLst>
                                    </p:anim>
                                    <p:anim calcmode="lin" valueType="num">
                                      <p:cBhvr>
                                        <p:cTn id="73" dur="1000" fill="hold"/>
                                        <p:tgtEl>
                                          <p:spTgt spid="578571"/>
                                        </p:tgtEl>
                                        <p:attrNameLst>
                                          <p:attrName>ppt_h</p:attrName>
                                        </p:attrNameLst>
                                      </p:cBhvr>
                                      <p:tavLst>
                                        <p:tav tm="0">
                                          <p:val>
                                            <p:fltVal val="0"/>
                                          </p:val>
                                        </p:tav>
                                        <p:tav tm="100000">
                                          <p:val>
                                            <p:strVal val="#ppt_h"/>
                                          </p:val>
                                        </p:tav>
                                      </p:tavLst>
                                    </p:anim>
                                  </p:childTnLst>
                                </p:cTn>
                              </p:par>
                            </p:childTnLst>
                          </p:cTn>
                        </p:par>
                        <p:par>
                          <p:cTn id="74" fill="hold" nodeType="afterGroup">
                            <p:stCondLst>
                              <p:cond delay="1000"/>
                            </p:stCondLst>
                            <p:childTnLst>
                              <p:par>
                                <p:cTn id="75" presetID="17" presetClass="entr" presetSubtype="2" fill="hold" grpId="0" nodeType="afterEffect">
                                  <p:stCondLst>
                                    <p:cond delay="0"/>
                                  </p:stCondLst>
                                  <p:childTnLst>
                                    <p:set>
                                      <p:cBhvr>
                                        <p:cTn id="76" dur="1" fill="hold">
                                          <p:stCondLst>
                                            <p:cond delay="0"/>
                                          </p:stCondLst>
                                        </p:cTn>
                                        <p:tgtEl>
                                          <p:spTgt spid="578572"/>
                                        </p:tgtEl>
                                        <p:attrNameLst>
                                          <p:attrName>style.visibility</p:attrName>
                                        </p:attrNameLst>
                                      </p:cBhvr>
                                      <p:to>
                                        <p:strVal val="visible"/>
                                      </p:to>
                                    </p:set>
                                    <p:anim calcmode="lin" valueType="num">
                                      <p:cBhvr>
                                        <p:cTn id="77" dur="1000" fill="hold"/>
                                        <p:tgtEl>
                                          <p:spTgt spid="578572"/>
                                        </p:tgtEl>
                                        <p:attrNameLst>
                                          <p:attrName>ppt_x</p:attrName>
                                        </p:attrNameLst>
                                      </p:cBhvr>
                                      <p:tavLst>
                                        <p:tav tm="0">
                                          <p:val>
                                            <p:strVal val="#ppt_x+#ppt_w/2"/>
                                          </p:val>
                                        </p:tav>
                                        <p:tav tm="100000">
                                          <p:val>
                                            <p:strVal val="#ppt_x"/>
                                          </p:val>
                                        </p:tav>
                                      </p:tavLst>
                                    </p:anim>
                                    <p:anim calcmode="lin" valueType="num">
                                      <p:cBhvr>
                                        <p:cTn id="78" dur="1000" fill="hold"/>
                                        <p:tgtEl>
                                          <p:spTgt spid="578572"/>
                                        </p:tgtEl>
                                        <p:attrNameLst>
                                          <p:attrName>ppt_y</p:attrName>
                                        </p:attrNameLst>
                                      </p:cBhvr>
                                      <p:tavLst>
                                        <p:tav tm="0">
                                          <p:val>
                                            <p:strVal val="#ppt_y"/>
                                          </p:val>
                                        </p:tav>
                                        <p:tav tm="100000">
                                          <p:val>
                                            <p:strVal val="#ppt_y"/>
                                          </p:val>
                                        </p:tav>
                                      </p:tavLst>
                                    </p:anim>
                                    <p:anim calcmode="lin" valueType="num">
                                      <p:cBhvr>
                                        <p:cTn id="79" dur="1000" fill="hold"/>
                                        <p:tgtEl>
                                          <p:spTgt spid="578572"/>
                                        </p:tgtEl>
                                        <p:attrNameLst>
                                          <p:attrName>ppt_w</p:attrName>
                                        </p:attrNameLst>
                                      </p:cBhvr>
                                      <p:tavLst>
                                        <p:tav tm="0">
                                          <p:val>
                                            <p:fltVal val="0"/>
                                          </p:val>
                                        </p:tav>
                                        <p:tav tm="100000">
                                          <p:val>
                                            <p:strVal val="#ppt_w"/>
                                          </p:val>
                                        </p:tav>
                                      </p:tavLst>
                                    </p:anim>
                                    <p:anim calcmode="lin" valueType="num">
                                      <p:cBhvr>
                                        <p:cTn id="80" dur="1000" fill="hold"/>
                                        <p:tgtEl>
                                          <p:spTgt spid="578572"/>
                                        </p:tgtEl>
                                        <p:attrNameLst>
                                          <p:attrName>ppt_h</p:attrName>
                                        </p:attrNameLst>
                                      </p:cBhvr>
                                      <p:tavLst>
                                        <p:tav tm="0">
                                          <p:val>
                                            <p:strVal val="#ppt_h"/>
                                          </p:val>
                                        </p:tav>
                                        <p:tav tm="100000">
                                          <p:val>
                                            <p:strVal val="#ppt_h"/>
                                          </p:val>
                                        </p:tav>
                                      </p:tavLst>
                                    </p:anim>
                                  </p:childTnLst>
                                </p:cTn>
                              </p:par>
                            </p:childTnLst>
                          </p:cTn>
                        </p:par>
                        <p:par>
                          <p:cTn id="81" fill="hold" nodeType="afterGroup">
                            <p:stCondLst>
                              <p:cond delay="2000"/>
                            </p:stCondLst>
                            <p:childTnLst>
                              <p:par>
                                <p:cTn id="82" presetID="17" presetClass="entr" presetSubtype="1" fill="hold" grpId="0" nodeType="afterEffect">
                                  <p:stCondLst>
                                    <p:cond delay="0"/>
                                  </p:stCondLst>
                                  <p:childTnLst>
                                    <p:set>
                                      <p:cBhvr>
                                        <p:cTn id="83" dur="1" fill="hold">
                                          <p:stCondLst>
                                            <p:cond delay="0"/>
                                          </p:stCondLst>
                                        </p:cTn>
                                        <p:tgtEl>
                                          <p:spTgt spid="578573"/>
                                        </p:tgtEl>
                                        <p:attrNameLst>
                                          <p:attrName>style.visibility</p:attrName>
                                        </p:attrNameLst>
                                      </p:cBhvr>
                                      <p:to>
                                        <p:strVal val="visible"/>
                                      </p:to>
                                    </p:set>
                                    <p:anim calcmode="lin" valueType="num">
                                      <p:cBhvr>
                                        <p:cTn id="84" dur="500" fill="hold"/>
                                        <p:tgtEl>
                                          <p:spTgt spid="578573"/>
                                        </p:tgtEl>
                                        <p:attrNameLst>
                                          <p:attrName>ppt_x</p:attrName>
                                        </p:attrNameLst>
                                      </p:cBhvr>
                                      <p:tavLst>
                                        <p:tav tm="0">
                                          <p:val>
                                            <p:strVal val="#ppt_x"/>
                                          </p:val>
                                        </p:tav>
                                        <p:tav tm="100000">
                                          <p:val>
                                            <p:strVal val="#ppt_x"/>
                                          </p:val>
                                        </p:tav>
                                      </p:tavLst>
                                    </p:anim>
                                    <p:anim calcmode="lin" valueType="num">
                                      <p:cBhvr>
                                        <p:cTn id="85" dur="500" fill="hold"/>
                                        <p:tgtEl>
                                          <p:spTgt spid="578573"/>
                                        </p:tgtEl>
                                        <p:attrNameLst>
                                          <p:attrName>ppt_y</p:attrName>
                                        </p:attrNameLst>
                                      </p:cBhvr>
                                      <p:tavLst>
                                        <p:tav tm="0">
                                          <p:val>
                                            <p:strVal val="#ppt_y-#ppt_h/2"/>
                                          </p:val>
                                        </p:tav>
                                        <p:tav tm="100000">
                                          <p:val>
                                            <p:strVal val="#ppt_y"/>
                                          </p:val>
                                        </p:tav>
                                      </p:tavLst>
                                    </p:anim>
                                    <p:anim calcmode="lin" valueType="num">
                                      <p:cBhvr>
                                        <p:cTn id="86" dur="500" fill="hold"/>
                                        <p:tgtEl>
                                          <p:spTgt spid="578573"/>
                                        </p:tgtEl>
                                        <p:attrNameLst>
                                          <p:attrName>ppt_w</p:attrName>
                                        </p:attrNameLst>
                                      </p:cBhvr>
                                      <p:tavLst>
                                        <p:tav tm="0">
                                          <p:val>
                                            <p:strVal val="#ppt_w"/>
                                          </p:val>
                                        </p:tav>
                                        <p:tav tm="100000">
                                          <p:val>
                                            <p:strVal val="#ppt_w"/>
                                          </p:val>
                                        </p:tav>
                                      </p:tavLst>
                                    </p:anim>
                                    <p:anim calcmode="lin" valueType="num">
                                      <p:cBhvr>
                                        <p:cTn id="87" dur="500" fill="hold"/>
                                        <p:tgtEl>
                                          <p:spTgt spid="578573"/>
                                        </p:tgtEl>
                                        <p:attrNameLst>
                                          <p:attrName>ppt_h</p:attrName>
                                        </p:attrNameLst>
                                      </p:cBhvr>
                                      <p:tavLst>
                                        <p:tav tm="0">
                                          <p:val>
                                            <p:fltVal val="0"/>
                                          </p:val>
                                        </p:tav>
                                        <p:tav tm="100000">
                                          <p:val>
                                            <p:strVal val="#ppt_h"/>
                                          </p:val>
                                        </p:tav>
                                      </p:tavLst>
                                    </p:anim>
                                  </p:childTnLst>
                                </p:cTn>
                              </p:par>
                            </p:childTnLst>
                          </p:cTn>
                        </p:par>
                        <p:par>
                          <p:cTn id="88" fill="hold" nodeType="afterGroup">
                            <p:stCondLst>
                              <p:cond delay="2500"/>
                            </p:stCondLst>
                            <p:childTnLst>
                              <p:par>
                                <p:cTn id="89" presetID="17" presetClass="entr" presetSubtype="1"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ppt_x</p:attrName>
                                        </p:attrNameLst>
                                      </p:cBhvr>
                                      <p:tavLst>
                                        <p:tav tm="0">
                                          <p:val>
                                            <p:strVal val="#ppt_x"/>
                                          </p:val>
                                        </p:tav>
                                        <p:tav tm="100000">
                                          <p:val>
                                            <p:strVal val="#ppt_x"/>
                                          </p:val>
                                        </p:tav>
                                      </p:tavLst>
                                    </p:anim>
                                    <p:anim calcmode="lin" valueType="num">
                                      <p:cBhvr>
                                        <p:cTn id="92" dur="1000" fill="hold"/>
                                        <p:tgtEl>
                                          <p:spTgt spid="21"/>
                                        </p:tgtEl>
                                        <p:attrNameLst>
                                          <p:attrName>ppt_y</p:attrName>
                                        </p:attrNameLst>
                                      </p:cBhvr>
                                      <p:tavLst>
                                        <p:tav tm="0">
                                          <p:val>
                                            <p:strVal val="#ppt_y-#ppt_h/2"/>
                                          </p:val>
                                        </p:tav>
                                        <p:tav tm="100000">
                                          <p:val>
                                            <p:strVal val="#ppt_y"/>
                                          </p:val>
                                        </p:tav>
                                      </p:tavLst>
                                    </p:anim>
                                    <p:anim calcmode="lin" valueType="num">
                                      <p:cBhvr>
                                        <p:cTn id="93" dur="1000" fill="hold"/>
                                        <p:tgtEl>
                                          <p:spTgt spid="21"/>
                                        </p:tgtEl>
                                        <p:attrNameLst>
                                          <p:attrName>ppt_w</p:attrName>
                                        </p:attrNameLst>
                                      </p:cBhvr>
                                      <p:tavLst>
                                        <p:tav tm="0">
                                          <p:val>
                                            <p:strVal val="#ppt_w"/>
                                          </p:val>
                                        </p:tav>
                                        <p:tav tm="100000">
                                          <p:val>
                                            <p:strVal val="#ppt_w"/>
                                          </p:val>
                                        </p:tav>
                                      </p:tavLst>
                                    </p:anim>
                                    <p:anim calcmode="lin" valueType="num">
                                      <p:cBhvr>
                                        <p:cTn id="94"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7" presetClass="entr" presetSubtype="1"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ppt_h/2"/>
                                          </p:val>
                                        </p:tav>
                                        <p:tav tm="100000">
                                          <p:val>
                                            <p:strVal val="#ppt_y"/>
                                          </p:val>
                                        </p:tav>
                                      </p:tavLst>
                                    </p:anim>
                                    <p:anim calcmode="lin" valueType="num">
                                      <p:cBhvr>
                                        <p:cTn id="101" dur="1000" fill="hold"/>
                                        <p:tgtEl>
                                          <p:spTgt spid="22"/>
                                        </p:tgtEl>
                                        <p:attrNameLst>
                                          <p:attrName>ppt_w</p:attrName>
                                        </p:attrNameLst>
                                      </p:cBhvr>
                                      <p:tavLst>
                                        <p:tav tm="0">
                                          <p:val>
                                            <p:strVal val="#ppt_w"/>
                                          </p:val>
                                        </p:tav>
                                        <p:tav tm="100000">
                                          <p:val>
                                            <p:strVal val="#ppt_w"/>
                                          </p:val>
                                        </p:tav>
                                      </p:tavLst>
                                    </p:anim>
                                    <p:anim calcmode="lin" valueType="num">
                                      <p:cBhvr>
                                        <p:cTn id="102" dur="1000" fill="hold"/>
                                        <p:tgtEl>
                                          <p:spTgt spid="22"/>
                                        </p:tgtEl>
                                        <p:attrNameLst>
                                          <p:attrName>ppt_h</p:attrName>
                                        </p:attrNameLst>
                                      </p:cBhvr>
                                      <p:tavLst>
                                        <p:tav tm="0">
                                          <p:val>
                                            <p:fltVal val="0"/>
                                          </p:val>
                                        </p:tav>
                                        <p:tav tm="100000">
                                          <p:val>
                                            <p:strVal val="#ppt_h"/>
                                          </p:val>
                                        </p:tav>
                                      </p:tavLst>
                                    </p:anim>
                                  </p:childTnLst>
                                </p:cTn>
                              </p:par>
                            </p:childTnLst>
                          </p:cTn>
                        </p:par>
                        <p:par>
                          <p:cTn id="103" fill="hold" nodeType="afterGroup">
                            <p:stCondLst>
                              <p:cond delay="1000"/>
                            </p:stCondLst>
                            <p:childTnLst>
                              <p:par>
                                <p:cTn id="104" presetID="17" presetClass="entr" presetSubtype="2"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1000" fill="hold"/>
                                        <p:tgtEl>
                                          <p:spTgt spid="23"/>
                                        </p:tgtEl>
                                        <p:attrNameLst>
                                          <p:attrName>ppt_x</p:attrName>
                                        </p:attrNameLst>
                                      </p:cBhvr>
                                      <p:tavLst>
                                        <p:tav tm="0">
                                          <p:val>
                                            <p:strVal val="#ppt_x+#ppt_w/2"/>
                                          </p:val>
                                        </p:tav>
                                        <p:tav tm="100000">
                                          <p:val>
                                            <p:strVal val="#ppt_x"/>
                                          </p:val>
                                        </p:tav>
                                      </p:tavLst>
                                    </p:anim>
                                    <p:anim calcmode="lin" valueType="num">
                                      <p:cBhvr>
                                        <p:cTn id="107" dur="1000" fill="hold"/>
                                        <p:tgtEl>
                                          <p:spTgt spid="23"/>
                                        </p:tgtEl>
                                        <p:attrNameLst>
                                          <p:attrName>ppt_y</p:attrName>
                                        </p:attrNameLst>
                                      </p:cBhvr>
                                      <p:tavLst>
                                        <p:tav tm="0">
                                          <p:val>
                                            <p:strVal val="#ppt_y"/>
                                          </p:val>
                                        </p:tav>
                                        <p:tav tm="100000">
                                          <p:val>
                                            <p:strVal val="#ppt_y"/>
                                          </p:val>
                                        </p:tav>
                                      </p:tavLst>
                                    </p:anim>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2000"/>
                            </p:stCondLst>
                            <p:childTnLst>
                              <p:par>
                                <p:cTn id="111" presetID="17" presetClass="entr" presetSubtype="1"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ppt_x</p:attrName>
                                        </p:attrNameLst>
                                      </p:cBhvr>
                                      <p:tavLst>
                                        <p:tav tm="0">
                                          <p:val>
                                            <p:strVal val="#ppt_x"/>
                                          </p:val>
                                        </p:tav>
                                        <p:tav tm="100000">
                                          <p:val>
                                            <p:strVal val="#ppt_x"/>
                                          </p:val>
                                        </p:tav>
                                      </p:tavLst>
                                    </p:anim>
                                    <p:anim calcmode="lin" valueType="num">
                                      <p:cBhvr>
                                        <p:cTn id="114" dur="500" fill="hold"/>
                                        <p:tgtEl>
                                          <p:spTgt spid="24"/>
                                        </p:tgtEl>
                                        <p:attrNameLst>
                                          <p:attrName>ppt_y</p:attrName>
                                        </p:attrNameLst>
                                      </p:cBhvr>
                                      <p:tavLst>
                                        <p:tav tm="0">
                                          <p:val>
                                            <p:strVal val="#ppt_y-#ppt_h/2"/>
                                          </p:val>
                                        </p:tav>
                                        <p:tav tm="100000">
                                          <p:val>
                                            <p:strVal val="#ppt_y"/>
                                          </p:val>
                                        </p:tav>
                                      </p:tavLst>
                                    </p:anim>
                                    <p:anim calcmode="lin" valueType="num">
                                      <p:cBhvr>
                                        <p:cTn id="115" dur="500" fill="hold"/>
                                        <p:tgtEl>
                                          <p:spTgt spid="24"/>
                                        </p:tgtEl>
                                        <p:attrNameLst>
                                          <p:attrName>ppt_w</p:attrName>
                                        </p:attrNameLst>
                                      </p:cBhvr>
                                      <p:tavLst>
                                        <p:tav tm="0">
                                          <p:val>
                                            <p:strVal val="#ppt_w"/>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childTnLst>
                                </p:cTn>
                              </p:par>
                            </p:childTnLst>
                          </p:cTn>
                        </p:par>
                        <p:par>
                          <p:cTn id="117" fill="hold" nodeType="afterGroup">
                            <p:stCondLst>
                              <p:cond delay="2500"/>
                            </p:stCondLst>
                            <p:childTnLst>
                              <p:par>
                                <p:cTn id="118" presetID="17" presetClass="entr" presetSubtype="1"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ppt_x</p:attrName>
                                        </p:attrNameLst>
                                      </p:cBhvr>
                                      <p:tavLst>
                                        <p:tav tm="0">
                                          <p:val>
                                            <p:strVal val="#ppt_x"/>
                                          </p:val>
                                        </p:tav>
                                        <p:tav tm="100000">
                                          <p:val>
                                            <p:strVal val="#ppt_x"/>
                                          </p:val>
                                        </p:tav>
                                      </p:tavLst>
                                    </p:anim>
                                    <p:anim calcmode="lin" valueType="num">
                                      <p:cBhvr>
                                        <p:cTn id="121" dur="1000" fill="hold"/>
                                        <p:tgtEl>
                                          <p:spTgt spid="25"/>
                                        </p:tgtEl>
                                        <p:attrNameLst>
                                          <p:attrName>ppt_y</p:attrName>
                                        </p:attrNameLst>
                                      </p:cBhvr>
                                      <p:tavLst>
                                        <p:tav tm="0">
                                          <p:val>
                                            <p:strVal val="#ppt_y-#ppt_h/2"/>
                                          </p:val>
                                        </p:tav>
                                        <p:tav tm="100000">
                                          <p:val>
                                            <p:strVal val="#ppt_y"/>
                                          </p:val>
                                        </p:tav>
                                      </p:tavLst>
                                    </p:anim>
                                    <p:anim calcmode="lin" valueType="num">
                                      <p:cBhvr>
                                        <p:cTn id="122" dur="1000" fill="hold"/>
                                        <p:tgtEl>
                                          <p:spTgt spid="25"/>
                                        </p:tgtEl>
                                        <p:attrNameLst>
                                          <p:attrName>ppt_w</p:attrName>
                                        </p:attrNameLst>
                                      </p:cBhvr>
                                      <p:tavLst>
                                        <p:tav tm="0">
                                          <p:val>
                                            <p:strVal val="#ppt_w"/>
                                          </p:val>
                                        </p:tav>
                                        <p:tav tm="100000">
                                          <p:val>
                                            <p:strVal val="#ppt_w"/>
                                          </p:val>
                                        </p:tav>
                                      </p:tavLst>
                                    </p:anim>
                                    <p:anim calcmode="lin" valueType="num">
                                      <p:cBhvr>
                                        <p:cTn id="123" dur="10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5" grpId="0" autoUpdateAnimBg="0"/>
      <p:bldP spid="578566" grpId="0" autoUpdateAnimBg="0"/>
      <p:bldP spid="578567" grpId="0" autoUpdateAnimBg="0"/>
      <p:bldP spid="578568" grpId="0" autoUpdateAnimBg="0"/>
      <p:bldP spid="578569" grpId="0" autoUpdateAnimBg="0"/>
      <p:bldP spid="578570" grpId="0" autoUpdateAnimBg="0"/>
      <p:bldP spid="578571" grpId="0" autoUpdateAnimBg="0"/>
      <p:bldP spid="578572" grpId="0" autoUpdateAnimBg="0"/>
      <p:bldP spid="578573"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Text Box 3"/>
          <p:cNvSpPr txBox="1">
            <a:spLocks noChangeArrowheads="1"/>
          </p:cNvSpPr>
          <p:nvPr/>
        </p:nvSpPr>
        <p:spPr bwMode="auto">
          <a:xfrm>
            <a:off x="0" y="12954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a:solidFill>
                  <a:srgbClr val="008000"/>
                </a:solidFill>
                <a:effectLst>
                  <a:outerShdw blurRad="38100" dist="38100" dir="2700000" algn="tl">
                    <a:srgbClr val="C0C0C0"/>
                  </a:outerShdw>
                </a:effectLst>
                <a:latin typeface="Century" pitchFamily="18" charset="0"/>
                <a:cs typeface="+mn-cs"/>
              </a:rPr>
              <a:t>How did computers come about??</a:t>
            </a:r>
          </a:p>
        </p:txBody>
      </p:sp>
      <p:sp>
        <p:nvSpPr>
          <p:cNvPr id="462855" name="Text Box 7"/>
          <p:cNvSpPr txBox="1">
            <a:spLocks noChangeArrowheads="1"/>
          </p:cNvSpPr>
          <p:nvPr/>
        </p:nvSpPr>
        <p:spPr bwMode="auto">
          <a:xfrm>
            <a:off x="457200" y="1997075"/>
            <a:ext cx="419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solidFill>
                  <a:schemeClr val="tx1"/>
                </a:solidFill>
                <a:latin typeface="Times New Roman" pitchFamily="18" charset="0"/>
              </a:rPr>
              <a:t> </a:t>
            </a:r>
            <a:r>
              <a:rPr lang="en-US" altLang="en-US" b="1">
                <a:solidFill>
                  <a:schemeClr val="tx1"/>
                </a:solidFill>
                <a:latin typeface="Times New Roman" pitchFamily="18" charset="0"/>
                <a:sym typeface="MS LineDraw"/>
              </a:rPr>
              <a:t>   </a:t>
            </a:r>
            <a:r>
              <a:rPr lang="en-US" altLang="en-US" b="1">
                <a:solidFill>
                  <a:schemeClr val="tx1"/>
                </a:solidFill>
                <a:latin typeface="Times New Roman" pitchFamily="18" charset="0"/>
              </a:rPr>
              <a:t>1939:  Atanansoff &amp; Berry (Iowa State)</a:t>
            </a:r>
            <a:r>
              <a:rPr lang="en-US" altLang="en-US">
                <a:solidFill>
                  <a:schemeClr val="tx1"/>
                </a:solidFill>
                <a:latin typeface="Times New Roman" pitchFamily="18" charset="0"/>
              </a:rPr>
              <a:t> </a:t>
            </a:r>
          </a:p>
        </p:txBody>
      </p:sp>
      <p:pic>
        <p:nvPicPr>
          <p:cNvPr id="462856" name="Picture 8" descr="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05000"/>
            <a:ext cx="3933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7" name="Text Box 9"/>
          <p:cNvSpPr txBox="1">
            <a:spLocks noChangeArrowheads="1"/>
          </p:cNvSpPr>
          <p:nvPr/>
        </p:nvSpPr>
        <p:spPr bwMode="auto">
          <a:xfrm>
            <a:off x="457200" y="2895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71600" indent="-1371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The ABC Machine</a:t>
            </a:r>
            <a:r>
              <a:rPr lang="en-US" altLang="en-US">
                <a:solidFill>
                  <a:schemeClr val="tx1"/>
                </a:solidFill>
                <a:latin typeface="Times New Roman" pitchFamily="18" charset="0"/>
              </a:rPr>
              <a:t> </a:t>
            </a:r>
          </a:p>
        </p:txBody>
      </p:sp>
      <p:sp>
        <p:nvSpPr>
          <p:cNvPr id="462858" name="Text Box 10"/>
          <p:cNvSpPr txBox="1">
            <a:spLocks noChangeArrowheads="1"/>
          </p:cNvSpPr>
          <p:nvPr/>
        </p:nvSpPr>
        <p:spPr bwMode="auto">
          <a:xfrm>
            <a:off x="457200" y="3400425"/>
            <a:ext cx="4038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85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Funded by Department of War</a:t>
            </a:r>
            <a:r>
              <a:rPr lang="en-US" altLang="en-US">
                <a:solidFill>
                  <a:schemeClr val="tx1"/>
                </a:solidFill>
                <a:latin typeface="Times New Roman" pitchFamily="18" charset="0"/>
              </a:rPr>
              <a:t> </a:t>
            </a:r>
          </a:p>
        </p:txBody>
      </p:sp>
      <p:sp>
        <p:nvSpPr>
          <p:cNvPr id="462859" name="Text Box 11"/>
          <p:cNvSpPr txBox="1">
            <a:spLocks noChangeArrowheads="1"/>
          </p:cNvSpPr>
          <p:nvPr/>
        </p:nvSpPr>
        <p:spPr bwMode="auto">
          <a:xfrm>
            <a:off x="457200" y="4267200"/>
            <a:ext cx="7924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85000"/>
              </a:lnSpc>
              <a:buFontTx/>
              <a:buNone/>
            </a:pPr>
            <a:r>
              <a:rPr lang="en-US" altLang="en-US" b="1">
                <a:solidFill>
                  <a:schemeClr val="tx1"/>
                </a:solidFill>
                <a:latin typeface="Times New Roman" pitchFamily="18" charset="0"/>
              </a:rPr>
              <a:t> </a:t>
            </a:r>
            <a:r>
              <a:rPr lang="en-US" altLang="en-US" b="1">
                <a:solidFill>
                  <a:schemeClr val="tx1"/>
                </a:solidFill>
                <a:latin typeface="Times New Roman" pitchFamily="18" charset="0"/>
                <a:sym typeface="MS LineDraw"/>
              </a:rPr>
              <a:t>   </a:t>
            </a:r>
            <a:r>
              <a:rPr lang="en-US" altLang="en-US" b="1">
                <a:solidFill>
                  <a:schemeClr val="tx1"/>
                </a:solidFill>
                <a:latin typeface="Times New Roman" pitchFamily="18" charset="0"/>
              </a:rPr>
              <a:t>1944: Howard Aiken (Harvard University)</a:t>
            </a:r>
            <a:r>
              <a:rPr lang="en-US" altLang="en-US">
                <a:solidFill>
                  <a:schemeClr val="tx1"/>
                </a:solidFill>
                <a:latin typeface="Times New Roman" pitchFamily="18" charset="0"/>
              </a:rPr>
              <a:t> </a:t>
            </a:r>
          </a:p>
        </p:txBody>
      </p:sp>
      <p:sp>
        <p:nvSpPr>
          <p:cNvPr id="462860" name="Text Box 12"/>
          <p:cNvSpPr txBox="1">
            <a:spLocks noChangeArrowheads="1"/>
          </p:cNvSpPr>
          <p:nvPr/>
        </p:nvSpPr>
        <p:spPr bwMode="auto">
          <a:xfrm>
            <a:off x="457200" y="4724400"/>
            <a:ext cx="7924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85000"/>
              </a:lnSpc>
              <a:buFontTx/>
              <a:buNone/>
            </a:pPr>
            <a:r>
              <a:rPr lang="en-US" altLang="en-US" b="1">
                <a:latin typeface="Times New Roman" pitchFamily="18" charset="0"/>
              </a:rPr>
              <a:t> </a:t>
            </a:r>
            <a:r>
              <a:rPr lang="en-US" altLang="en-US" b="1">
                <a:latin typeface="Times New Roman" pitchFamily="18" charset="0"/>
                <a:sym typeface="MS LineDraw"/>
              </a:rPr>
              <a:t>   </a:t>
            </a:r>
            <a:r>
              <a:rPr lang="en-US" altLang="en-US" b="1">
                <a:latin typeface="Times New Roman" pitchFamily="18" charset="0"/>
              </a:rPr>
              <a:t>The MARK I</a:t>
            </a:r>
            <a:r>
              <a:rPr lang="en-US" altLang="en-US">
                <a:latin typeface="Times New Roman" pitchFamily="18" charset="0"/>
              </a:rPr>
              <a:t> </a:t>
            </a:r>
          </a:p>
        </p:txBody>
      </p:sp>
      <p:sp>
        <p:nvSpPr>
          <p:cNvPr id="462861" name="Text Box 13"/>
          <p:cNvSpPr txBox="1">
            <a:spLocks noChangeArrowheads="1"/>
          </p:cNvSpPr>
          <p:nvPr/>
        </p:nvSpPr>
        <p:spPr bwMode="auto">
          <a:xfrm>
            <a:off x="457200" y="5181600"/>
            <a:ext cx="7924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85000"/>
              </a:lnSpc>
              <a:buFontTx/>
              <a:buNone/>
            </a:pPr>
            <a:r>
              <a:rPr lang="en-US" altLang="en-US" b="1">
                <a:latin typeface="Times New Roman" pitchFamily="18" charset="0"/>
              </a:rPr>
              <a:t> </a:t>
            </a:r>
            <a:r>
              <a:rPr lang="en-US" altLang="en-US" b="1">
                <a:latin typeface="Times New Roman" pitchFamily="18" charset="0"/>
                <a:sym typeface="MS LineDraw"/>
              </a:rPr>
              <a:t>   </a:t>
            </a:r>
            <a:r>
              <a:rPr lang="en-US" altLang="en-US" b="1">
                <a:latin typeface="Times New Roman" pitchFamily="18" charset="0"/>
              </a:rPr>
              <a:t>Also Funded by the Department of War</a:t>
            </a:r>
            <a:r>
              <a:rPr lang="en-US" altLang="en-US">
                <a:latin typeface="Times New Roman" pitchFamily="18" charset="0"/>
              </a:rPr>
              <a:t> </a:t>
            </a:r>
          </a:p>
        </p:txBody>
      </p:sp>
      <p:sp>
        <p:nvSpPr>
          <p:cNvPr id="462862" name="Text Box 14"/>
          <p:cNvSpPr txBox="1">
            <a:spLocks noChangeArrowheads="1"/>
          </p:cNvSpPr>
          <p:nvPr/>
        </p:nvSpPr>
        <p:spPr bwMode="auto">
          <a:xfrm>
            <a:off x="457200" y="5692775"/>
            <a:ext cx="28956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85000"/>
              </a:lnSpc>
              <a:buFontTx/>
              <a:buNone/>
            </a:pPr>
            <a:r>
              <a:rPr lang="en-US" altLang="en-US" b="1">
                <a:latin typeface="Times New Roman" pitchFamily="18" charset="0"/>
              </a:rPr>
              <a:t> </a:t>
            </a:r>
            <a:r>
              <a:rPr lang="en-US" altLang="en-US" b="1">
                <a:latin typeface="Times New Roman" pitchFamily="18" charset="0"/>
                <a:sym typeface="MS LineDraw"/>
              </a:rPr>
              <a:t>   </a:t>
            </a:r>
            <a:r>
              <a:rPr lang="en-US" altLang="en-US" b="1">
                <a:solidFill>
                  <a:srgbClr val="CC3300"/>
                </a:solidFill>
                <a:latin typeface="Times New Roman" pitchFamily="18" charset="0"/>
                <a:sym typeface="MS LineDraw"/>
              </a:rPr>
              <a:t>VERY </a:t>
            </a:r>
            <a:r>
              <a:rPr lang="en-US" altLang="en-US" b="1">
                <a:solidFill>
                  <a:srgbClr val="CC3300"/>
                </a:solidFill>
                <a:latin typeface="Times New Roman" pitchFamily="18" charset="0"/>
              </a:rPr>
              <a:t>FAST</a:t>
            </a:r>
            <a:r>
              <a:rPr lang="en-US" altLang="en-US" b="1">
                <a:latin typeface="Times New Roman" pitchFamily="18" charset="0"/>
              </a:rPr>
              <a:t>:</a:t>
            </a:r>
            <a:endParaRPr lang="en-US" altLang="en-US">
              <a:latin typeface="Times New Roman" pitchFamily="18" charset="0"/>
            </a:endParaRPr>
          </a:p>
        </p:txBody>
      </p:sp>
      <p:sp>
        <p:nvSpPr>
          <p:cNvPr id="462863" name="Text Box 15"/>
          <p:cNvSpPr txBox="1">
            <a:spLocks noChangeArrowheads="1"/>
          </p:cNvSpPr>
          <p:nvPr/>
        </p:nvSpPr>
        <p:spPr bwMode="auto">
          <a:xfrm>
            <a:off x="3048000" y="5638800"/>
            <a:ext cx="57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i="1">
                <a:solidFill>
                  <a:schemeClr val="tx1"/>
                </a:solidFill>
                <a:latin typeface="Times New Roman" pitchFamily="18" charset="0"/>
              </a:rPr>
              <a:t>3 Seconds/Multiplication !!! </a:t>
            </a:r>
            <a:endParaRPr lang="en-US" alt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62851"/>
                                        </p:tgtEl>
                                        <p:attrNameLst>
                                          <p:attrName>style.visibility</p:attrName>
                                        </p:attrNameLst>
                                      </p:cBhvr>
                                      <p:to>
                                        <p:strVal val="visible"/>
                                      </p:to>
                                    </p:set>
                                    <p:animEffect transition="in" filter="fade">
                                      <p:cBhvr>
                                        <p:cTn id="7" dur="770" decel="100000"/>
                                        <p:tgtEl>
                                          <p:spTgt spid="462851"/>
                                        </p:tgtEl>
                                      </p:cBhvr>
                                    </p:animEffect>
                                    <p:animScale>
                                      <p:cBhvr>
                                        <p:cTn id="8" dur="770" decel="100000"/>
                                        <p:tgtEl>
                                          <p:spTgt spid="462851"/>
                                        </p:tgtEl>
                                      </p:cBhvr>
                                      <p:from x="10000" y="10000"/>
                                      <p:to x="200000" y="450000"/>
                                    </p:animScale>
                                    <p:animScale>
                                      <p:cBhvr>
                                        <p:cTn id="9" dur="1230" accel="100000" fill="hold">
                                          <p:stCondLst>
                                            <p:cond delay="770"/>
                                          </p:stCondLst>
                                        </p:cTn>
                                        <p:tgtEl>
                                          <p:spTgt spid="462851"/>
                                        </p:tgtEl>
                                      </p:cBhvr>
                                      <p:from x="200000" y="450000"/>
                                      <p:to x="100000" y="100000"/>
                                    </p:animScale>
                                    <p:set>
                                      <p:cBhvr>
                                        <p:cTn id="10" dur="770" fill="hold"/>
                                        <p:tgtEl>
                                          <p:spTgt spid="462851"/>
                                        </p:tgtEl>
                                        <p:attrNameLst>
                                          <p:attrName>ppt_x</p:attrName>
                                        </p:attrNameLst>
                                      </p:cBhvr>
                                      <p:to>
                                        <p:strVal val="(0.5)"/>
                                      </p:to>
                                    </p:set>
                                    <p:anim from="(0.5)" to="(#ppt_x)" calcmode="lin" valueType="num">
                                      <p:cBhvr>
                                        <p:cTn id="11" dur="1230" accel="100000" fill="hold">
                                          <p:stCondLst>
                                            <p:cond delay="770"/>
                                          </p:stCondLst>
                                        </p:cTn>
                                        <p:tgtEl>
                                          <p:spTgt spid="462851"/>
                                        </p:tgtEl>
                                        <p:attrNameLst>
                                          <p:attrName>ppt_x</p:attrName>
                                        </p:attrNameLst>
                                      </p:cBhvr>
                                    </p:anim>
                                    <p:set>
                                      <p:cBhvr>
                                        <p:cTn id="12" dur="770" fill="hold"/>
                                        <p:tgtEl>
                                          <p:spTgt spid="462851"/>
                                        </p:tgtEl>
                                        <p:attrNameLst>
                                          <p:attrName>ppt_y</p:attrName>
                                        </p:attrNameLst>
                                      </p:cBhvr>
                                      <p:to>
                                        <p:strVal val="(#ppt_y+0.4)"/>
                                      </p:to>
                                    </p:set>
                                    <p:anim from="(#ppt_y+0.4)" to="(#ppt_y)" calcmode="lin" valueType="num">
                                      <p:cBhvr>
                                        <p:cTn id="13" dur="1230" accel="100000" fill="hold">
                                          <p:stCondLst>
                                            <p:cond delay="770"/>
                                          </p:stCondLst>
                                        </p:cTn>
                                        <p:tgtEl>
                                          <p:spTgt spid="462851"/>
                                        </p:tgtEl>
                                        <p:attrNameLst>
                                          <p:attrName>ppt_y</p:attrName>
                                        </p:attrNameLst>
                                      </p:cBhvr>
                                    </p:anim>
                                  </p:childTnLst>
                                </p:cTn>
                              </p:par>
                            </p:childTnLst>
                          </p:cTn>
                        </p:par>
                        <p:par>
                          <p:cTn id="14" fill="hold" nodeType="afterGroup">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462855"/>
                                        </p:tgtEl>
                                        <p:attrNameLst>
                                          <p:attrName>style.visibility</p:attrName>
                                        </p:attrNameLst>
                                      </p:cBhvr>
                                      <p:to>
                                        <p:strVal val="visible"/>
                                      </p:to>
                                    </p:set>
                                    <p:anim calcmode="lin" valueType="num">
                                      <p:cBhvr additive="base">
                                        <p:cTn id="17" dur="500" fill="hold"/>
                                        <p:tgtEl>
                                          <p:spTgt spid="462855"/>
                                        </p:tgtEl>
                                        <p:attrNameLst>
                                          <p:attrName>ppt_x</p:attrName>
                                        </p:attrNameLst>
                                      </p:cBhvr>
                                      <p:tavLst>
                                        <p:tav tm="0">
                                          <p:val>
                                            <p:strVal val="0-#ppt_w/2"/>
                                          </p:val>
                                        </p:tav>
                                        <p:tav tm="100000">
                                          <p:val>
                                            <p:strVal val="#ppt_x"/>
                                          </p:val>
                                        </p:tav>
                                      </p:tavLst>
                                    </p:anim>
                                    <p:anim calcmode="lin" valueType="num">
                                      <p:cBhvr additive="base">
                                        <p:cTn id="18" dur="500" fill="hold"/>
                                        <p:tgtEl>
                                          <p:spTgt spid="46285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500"/>
                            </p:stCondLst>
                            <p:childTnLst>
                              <p:par>
                                <p:cTn id="20" presetID="4" presetClass="entr" presetSubtype="32" fill="hold" nodeType="afterEffect">
                                  <p:stCondLst>
                                    <p:cond delay="0"/>
                                  </p:stCondLst>
                                  <p:childTnLst>
                                    <p:set>
                                      <p:cBhvr>
                                        <p:cTn id="21" dur="1" fill="hold">
                                          <p:stCondLst>
                                            <p:cond delay="0"/>
                                          </p:stCondLst>
                                        </p:cTn>
                                        <p:tgtEl>
                                          <p:spTgt spid="462856"/>
                                        </p:tgtEl>
                                        <p:attrNameLst>
                                          <p:attrName>style.visibility</p:attrName>
                                        </p:attrNameLst>
                                      </p:cBhvr>
                                      <p:to>
                                        <p:strVal val="visible"/>
                                      </p:to>
                                    </p:set>
                                    <p:animEffect transition="in" filter="box(out)">
                                      <p:cBhvr>
                                        <p:cTn id="22" dur="500"/>
                                        <p:tgtEl>
                                          <p:spTgt spid="462856"/>
                                        </p:tgtEl>
                                      </p:cBhvr>
                                    </p:animEffect>
                                  </p:childTnLst>
                                </p:cTn>
                              </p:par>
                            </p:childTnLst>
                          </p:cTn>
                        </p:par>
                        <p:par>
                          <p:cTn id="23" fill="hold" nodeType="afterGroup">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462857"/>
                                        </p:tgtEl>
                                        <p:attrNameLst>
                                          <p:attrName>style.visibility</p:attrName>
                                        </p:attrNameLst>
                                      </p:cBhvr>
                                      <p:to>
                                        <p:strVal val="visible"/>
                                      </p:to>
                                    </p:set>
                                    <p:anim calcmode="lin" valueType="num">
                                      <p:cBhvr additive="base">
                                        <p:cTn id="26" dur="500" fill="hold"/>
                                        <p:tgtEl>
                                          <p:spTgt spid="462857"/>
                                        </p:tgtEl>
                                        <p:attrNameLst>
                                          <p:attrName>ppt_x</p:attrName>
                                        </p:attrNameLst>
                                      </p:cBhvr>
                                      <p:tavLst>
                                        <p:tav tm="0">
                                          <p:val>
                                            <p:strVal val="0-#ppt_w/2"/>
                                          </p:val>
                                        </p:tav>
                                        <p:tav tm="100000">
                                          <p:val>
                                            <p:strVal val="#ppt_x"/>
                                          </p:val>
                                        </p:tav>
                                      </p:tavLst>
                                    </p:anim>
                                    <p:anim calcmode="lin" valueType="num">
                                      <p:cBhvr additive="base">
                                        <p:cTn id="27" dur="500" fill="hold"/>
                                        <p:tgtEl>
                                          <p:spTgt spid="46285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500"/>
                            </p:stCondLst>
                            <p:childTnLst>
                              <p:par>
                                <p:cTn id="29" presetID="2" presetClass="entr" presetSubtype="8" fill="hold" grpId="0" nodeType="afterEffect">
                                  <p:stCondLst>
                                    <p:cond delay="0"/>
                                  </p:stCondLst>
                                  <p:childTnLst>
                                    <p:set>
                                      <p:cBhvr>
                                        <p:cTn id="30" dur="1" fill="hold">
                                          <p:stCondLst>
                                            <p:cond delay="0"/>
                                          </p:stCondLst>
                                        </p:cTn>
                                        <p:tgtEl>
                                          <p:spTgt spid="462858"/>
                                        </p:tgtEl>
                                        <p:attrNameLst>
                                          <p:attrName>style.visibility</p:attrName>
                                        </p:attrNameLst>
                                      </p:cBhvr>
                                      <p:to>
                                        <p:strVal val="visible"/>
                                      </p:to>
                                    </p:set>
                                    <p:anim calcmode="lin" valueType="num">
                                      <p:cBhvr additive="base">
                                        <p:cTn id="31" dur="500" fill="hold"/>
                                        <p:tgtEl>
                                          <p:spTgt spid="462858"/>
                                        </p:tgtEl>
                                        <p:attrNameLst>
                                          <p:attrName>ppt_x</p:attrName>
                                        </p:attrNameLst>
                                      </p:cBhvr>
                                      <p:tavLst>
                                        <p:tav tm="0">
                                          <p:val>
                                            <p:strVal val="0-#ppt_w/2"/>
                                          </p:val>
                                        </p:tav>
                                        <p:tav tm="100000">
                                          <p:val>
                                            <p:strVal val="#ppt_x"/>
                                          </p:val>
                                        </p:tav>
                                      </p:tavLst>
                                    </p:anim>
                                    <p:anim calcmode="lin" valueType="num">
                                      <p:cBhvr additive="base">
                                        <p:cTn id="32" dur="500" fill="hold"/>
                                        <p:tgtEl>
                                          <p:spTgt spid="46285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62859"/>
                                        </p:tgtEl>
                                        <p:attrNameLst>
                                          <p:attrName>style.visibility</p:attrName>
                                        </p:attrNameLst>
                                      </p:cBhvr>
                                      <p:to>
                                        <p:strVal val="visible"/>
                                      </p:to>
                                    </p:set>
                                    <p:anim calcmode="lin" valueType="num">
                                      <p:cBhvr additive="base">
                                        <p:cTn id="37" dur="500" fill="hold"/>
                                        <p:tgtEl>
                                          <p:spTgt spid="462859"/>
                                        </p:tgtEl>
                                        <p:attrNameLst>
                                          <p:attrName>ppt_x</p:attrName>
                                        </p:attrNameLst>
                                      </p:cBhvr>
                                      <p:tavLst>
                                        <p:tav tm="0">
                                          <p:val>
                                            <p:strVal val="1+#ppt_w/2"/>
                                          </p:val>
                                        </p:tav>
                                        <p:tav tm="100000">
                                          <p:val>
                                            <p:strVal val="#ppt_x"/>
                                          </p:val>
                                        </p:tav>
                                      </p:tavLst>
                                    </p:anim>
                                    <p:anim calcmode="lin" valueType="num">
                                      <p:cBhvr additive="base">
                                        <p:cTn id="38" dur="500" fill="hold"/>
                                        <p:tgtEl>
                                          <p:spTgt spid="46285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462860"/>
                                        </p:tgtEl>
                                        <p:attrNameLst>
                                          <p:attrName>style.visibility</p:attrName>
                                        </p:attrNameLst>
                                      </p:cBhvr>
                                      <p:to>
                                        <p:strVal val="visible"/>
                                      </p:to>
                                    </p:set>
                                    <p:anim calcmode="lin" valueType="num">
                                      <p:cBhvr additive="base">
                                        <p:cTn id="42" dur="500" fill="hold"/>
                                        <p:tgtEl>
                                          <p:spTgt spid="462860"/>
                                        </p:tgtEl>
                                        <p:attrNameLst>
                                          <p:attrName>ppt_x</p:attrName>
                                        </p:attrNameLst>
                                      </p:cBhvr>
                                      <p:tavLst>
                                        <p:tav tm="0">
                                          <p:val>
                                            <p:strVal val="1+#ppt_w/2"/>
                                          </p:val>
                                        </p:tav>
                                        <p:tav tm="100000">
                                          <p:val>
                                            <p:strVal val="#ppt_x"/>
                                          </p:val>
                                        </p:tav>
                                      </p:tavLst>
                                    </p:anim>
                                    <p:anim calcmode="lin" valueType="num">
                                      <p:cBhvr additive="base">
                                        <p:cTn id="43" dur="500" fill="hold"/>
                                        <p:tgtEl>
                                          <p:spTgt spid="462860"/>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000"/>
                            </p:stCondLst>
                            <p:childTnLst>
                              <p:par>
                                <p:cTn id="45" presetID="2" presetClass="entr" presetSubtype="2" fill="hold" grpId="0" nodeType="afterEffect">
                                  <p:stCondLst>
                                    <p:cond delay="0"/>
                                  </p:stCondLst>
                                  <p:childTnLst>
                                    <p:set>
                                      <p:cBhvr>
                                        <p:cTn id="46" dur="1" fill="hold">
                                          <p:stCondLst>
                                            <p:cond delay="0"/>
                                          </p:stCondLst>
                                        </p:cTn>
                                        <p:tgtEl>
                                          <p:spTgt spid="462861"/>
                                        </p:tgtEl>
                                        <p:attrNameLst>
                                          <p:attrName>style.visibility</p:attrName>
                                        </p:attrNameLst>
                                      </p:cBhvr>
                                      <p:to>
                                        <p:strVal val="visible"/>
                                      </p:to>
                                    </p:set>
                                    <p:anim calcmode="lin" valueType="num">
                                      <p:cBhvr additive="base">
                                        <p:cTn id="47" dur="500" fill="hold"/>
                                        <p:tgtEl>
                                          <p:spTgt spid="462861"/>
                                        </p:tgtEl>
                                        <p:attrNameLst>
                                          <p:attrName>ppt_x</p:attrName>
                                        </p:attrNameLst>
                                      </p:cBhvr>
                                      <p:tavLst>
                                        <p:tav tm="0">
                                          <p:val>
                                            <p:strVal val="1+#ppt_w/2"/>
                                          </p:val>
                                        </p:tav>
                                        <p:tav tm="100000">
                                          <p:val>
                                            <p:strVal val="#ppt_x"/>
                                          </p:val>
                                        </p:tav>
                                      </p:tavLst>
                                    </p:anim>
                                    <p:anim calcmode="lin" valueType="num">
                                      <p:cBhvr additive="base">
                                        <p:cTn id="48" dur="500" fill="hold"/>
                                        <p:tgtEl>
                                          <p:spTgt spid="462861"/>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462862"/>
                                        </p:tgtEl>
                                        <p:attrNameLst>
                                          <p:attrName>style.visibility</p:attrName>
                                        </p:attrNameLst>
                                      </p:cBhvr>
                                      <p:to>
                                        <p:strVal val="visible"/>
                                      </p:to>
                                    </p:set>
                                    <p:anim calcmode="lin" valueType="num">
                                      <p:cBhvr additive="base">
                                        <p:cTn id="52" dur="500" fill="hold"/>
                                        <p:tgtEl>
                                          <p:spTgt spid="462862"/>
                                        </p:tgtEl>
                                        <p:attrNameLst>
                                          <p:attrName>ppt_x</p:attrName>
                                        </p:attrNameLst>
                                      </p:cBhvr>
                                      <p:tavLst>
                                        <p:tav tm="0">
                                          <p:val>
                                            <p:strVal val="1+#ppt_w/2"/>
                                          </p:val>
                                        </p:tav>
                                        <p:tav tm="100000">
                                          <p:val>
                                            <p:strVal val="#ppt_x"/>
                                          </p:val>
                                        </p:tav>
                                      </p:tavLst>
                                    </p:anim>
                                    <p:anim calcmode="lin" valueType="num">
                                      <p:cBhvr additive="base">
                                        <p:cTn id="53" dur="500" fill="hold"/>
                                        <p:tgtEl>
                                          <p:spTgt spid="462862"/>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2000"/>
                            </p:stCondLst>
                            <p:childTnLst>
                              <p:par>
                                <p:cTn id="55" presetID="2" presetClass="entr" presetSubtype="2" fill="hold" grpId="0" nodeType="afterEffect">
                                  <p:stCondLst>
                                    <p:cond delay="0"/>
                                  </p:stCondLst>
                                  <p:iterate type="lt">
                                    <p:tmPct val="100000"/>
                                  </p:iterate>
                                  <p:childTnLst>
                                    <p:set>
                                      <p:cBhvr>
                                        <p:cTn id="56" dur="1" fill="hold">
                                          <p:stCondLst>
                                            <p:cond delay="0"/>
                                          </p:stCondLst>
                                        </p:cTn>
                                        <p:tgtEl>
                                          <p:spTgt spid="462863"/>
                                        </p:tgtEl>
                                        <p:attrNameLst>
                                          <p:attrName>style.visibility</p:attrName>
                                        </p:attrNameLst>
                                      </p:cBhvr>
                                      <p:to>
                                        <p:strVal val="visible"/>
                                      </p:to>
                                    </p:set>
                                    <p:anim calcmode="lin" valueType="num">
                                      <p:cBhvr additive="base">
                                        <p:cTn id="57" dur="75" fill="hold"/>
                                        <p:tgtEl>
                                          <p:spTgt spid="462863"/>
                                        </p:tgtEl>
                                        <p:attrNameLst>
                                          <p:attrName>ppt_x</p:attrName>
                                        </p:attrNameLst>
                                      </p:cBhvr>
                                      <p:tavLst>
                                        <p:tav tm="0">
                                          <p:val>
                                            <p:strVal val="1+#ppt_w/2"/>
                                          </p:val>
                                        </p:tav>
                                        <p:tav tm="100000">
                                          <p:val>
                                            <p:strVal val="#ppt_x"/>
                                          </p:val>
                                        </p:tav>
                                      </p:tavLst>
                                    </p:anim>
                                    <p:anim calcmode="lin" valueType="num">
                                      <p:cBhvr additive="base">
                                        <p:cTn id="58" dur="75" fill="hold"/>
                                        <p:tgtEl>
                                          <p:spTgt spid="4628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p:bldP spid="462855" grpId="0" autoUpdateAnimBg="0"/>
      <p:bldP spid="462857" grpId="0" autoUpdateAnimBg="0"/>
      <p:bldP spid="462858" grpId="0" autoUpdateAnimBg="0"/>
      <p:bldP spid="462859" grpId="0" autoUpdateAnimBg="0"/>
      <p:bldP spid="462860" grpId="0" autoUpdateAnimBg="0"/>
      <p:bldP spid="462861" grpId="0" autoUpdateAnimBg="0"/>
      <p:bldP spid="462862" grpId="0" autoUpdateAnimBg="0"/>
      <p:bldP spid="46286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ext Box 2"/>
          <p:cNvSpPr txBox="1">
            <a:spLocks noChangeArrowheads="1"/>
          </p:cNvSpPr>
          <p:nvPr/>
        </p:nvSpPr>
        <p:spPr bwMode="auto">
          <a:xfrm>
            <a:off x="0" y="12954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a:solidFill>
                  <a:srgbClr val="008000"/>
                </a:solidFill>
                <a:effectLst>
                  <a:outerShdw blurRad="38100" dist="38100" dir="2700000" algn="tl">
                    <a:srgbClr val="C0C0C0"/>
                  </a:outerShdw>
                </a:effectLst>
                <a:latin typeface="Century" pitchFamily="18" charset="0"/>
                <a:cs typeface="+mn-cs"/>
              </a:rPr>
              <a:t>How did computers come about??</a:t>
            </a:r>
          </a:p>
        </p:txBody>
      </p:sp>
      <p:pic>
        <p:nvPicPr>
          <p:cNvPr id="464908" name="Picture 12" descr="enia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20875"/>
            <a:ext cx="4343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909" name="Text Box 13"/>
          <p:cNvSpPr txBox="1">
            <a:spLocks noChangeArrowheads="1"/>
          </p:cNvSpPr>
          <p:nvPr/>
        </p:nvSpPr>
        <p:spPr bwMode="auto">
          <a:xfrm>
            <a:off x="457200" y="192087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71600" indent="-1371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hlinkClick r:id="rId4"/>
              </a:rPr>
              <a:t>ENIAC</a:t>
            </a:r>
            <a:endParaRPr lang="en-US" altLang="en-US">
              <a:solidFill>
                <a:schemeClr val="tx1"/>
              </a:solidFill>
              <a:latin typeface="Times New Roman" pitchFamily="18" charset="0"/>
            </a:endParaRPr>
          </a:p>
        </p:txBody>
      </p:sp>
      <p:sp>
        <p:nvSpPr>
          <p:cNvPr id="464910" name="Text Box 14"/>
          <p:cNvSpPr txBox="1">
            <a:spLocks noChangeArrowheads="1"/>
          </p:cNvSpPr>
          <p:nvPr/>
        </p:nvSpPr>
        <p:spPr bwMode="auto">
          <a:xfrm>
            <a:off x="990600" y="2333625"/>
            <a:ext cx="327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b="1" u="sng">
                <a:solidFill>
                  <a:schemeClr val="tx1"/>
                </a:solidFill>
                <a:effectLst>
                  <a:outerShdw blurRad="38100" dist="38100" dir="2700000" algn="tl">
                    <a:srgbClr val="C0C0C0"/>
                  </a:outerShdw>
                </a:effectLst>
                <a:latin typeface="Times New Roman" pitchFamily="18" charset="0"/>
                <a:cs typeface="+mn-cs"/>
              </a:rPr>
              <a:t>E</a:t>
            </a:r>
            <a:r>
              <a:rPr lang="en-US" b="1">
                <a:latin typeface="Times New Roman" pitchFamily="18" charset="0"/>
                <a:cs typeface="+mn-cs"/>
              </a:rPr>
              <a:t>lectronic </a:t>
            </a:r>
            <a:r>
              <a:rPr lang="en-US" b="1" u="sng">
                <a:solidFill>
                  <a:schemeClr val="tx1"/>
                </a:solidFill>
                <a:effectLst>
                  <a:outerShdw blurRad="38100" dist="38100" dir="2700000" algn="tl">
                    <a:srgbClr val="C0C0C0"/>
                  </a:outerShdw>
                </a:effectLst>
                <a:latin typeface="Times New Roman" pitchFamily="18" charset="0"/>
                <a:cs typeface="+mn-cs"/>
              </a:rPr>
              <a:t>N</a:t>
            </a:r>
            <a:r>
              <a:rPr lang="en-US" b="1">
                <a:latin typeface="Times New Roman" pitchFamily="18" charset="0"/>
                <a:cs typeface="+mn-cs"/>
              </a:rPr>
              <a:t>umerical</a:t>
            </a:r>
          </a:p>
          <a:p>
            <a:pPr>
              <a:defRPr/>
            </a:pPr>
            <a:r>
              <a:rPr lang="en-US" b="1" u="sng">
                <a:solidFill>
                  <a:schemeClr val="tx1"/>
                </a:solidFill>
                <a:effectLst>
                  <a:outerShdw blurRad="38100" dist="38100" dir="2700000" algn="tl">
                    <a:srgbClr val="C0C0C0"/>
                  </a:outerShdw>
                </a:effectLst>
                <a:latin typeface="Times New Roman" pitchFamily="18" charset="0"/>
                <a:cs typeface="+mn-cs"/>
              </a:rPr>
              <a:t>I</a:t>
            </a:r>
            <a:r>
              <a:rPr lang="en-US" b="1">
                <a:latin typeface="Times New Roman" pitchFamily="18" charset="0"/>
                <a:cs typeface="+mn-cs"/>
              </a:rPr>
              <a:t>ntegrator </a:t>
            </a:r>
            <a:r>
              <a:rPr lang="en-US" b="1" u="sng">
                <a:solidFill>
                  <a:schemeClr val="tx1"/>
                </a:solidFill>
                <a:effectLst>
                  <a:outerShdw blurRad="38100" dist="38100" dir="2700000" algn="tl">
                    <a:srgbClr val="C0C0C0"/>
                  </a:outerShdw>
                </a:effectLst>
                <a:latin typeface="Times New Roman" pitchFamily="18" charset="0"/>
                <a:cs typeface="+mn-cs"/>
              </a:rPr>
              <a:t>A</a:t>
            </a:r>
            <a:r>
              <a:rPr lang="en-US" b="1">
                <a:latin typeface="Times New Roman" pitchFamily="18" charset="0"/>
                <a:cs typeface="+mn-cs"/>
              </a:rPr>
              <a:t>nd</a:t>
            </a:r>
          </a:p>
          <a:p>
            <a:pPr>
              <a:defRPr/>
            </a:pPr>
            <a:r>
              <a:rPr lang="en-US" b="1" u="sng">
                <a:solidFill>
                  <a:schemeClr val="tx1"/>
                </a:solidFill>
                <a:effectLst>
                  <a:outerShdw blurRad="38100" dist="38100" dir="2700000" algn="tl">
                    <a:srgbClr val="C0C0C0"/>
                  </a:outerShdw>
                </a:effectLst>
                <a:latin typeface="Times New Roman" pitchFamily="18" charset="0"/>
                <a:cs typeface="+mn-cs"/>
              </a:rPr>
              <a:t>C</a:t>
            </a:r>
            <a:r>
              <a:rPr lang="en-US" b="1">
                <a:latin typeface="Times New Roman" pitchFamily="18" charset="0"/>
                <a:cs typeface="+mn-cs"/>
              </a:rPr>
              <a:t>alculator</a:t>
            </a:r>
            <a:r>
              <a:rPr lang="en-US">
                <a:solidFill>
                  <a:schemeClr val="tx1"/>
                </a:solidFill>
                <a:latin typeface="Times New Roman" pitchFamily="18" charset="0"/>
                <a:cs typeface="+mn-cs"/>
              </a:rPr>
              <a:t> </a:t>
            </a:r>
          </a:p>
        </p:txBody>
      </p:sp>
      <p:sp>
        <p:nvSpPr>
          <p:cNvPr id="464911" name="Text Box 15"/>
          <p:cNvSpPr txBox="1">
            <a:spLocks noChangeArrowheads="1"/>
          </p:cNvSpPr>
          <p:nvPr/>
        </p:nvSpPr>
        <p:spPr bwMode="auto">
          <a:xfrm>
            <a:off x="457200" y="374967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71600" indent="-1371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Large:</a:t>
            </a:r>
            <a:endParaRPr lang="en-US" altLang="en-US">
              <a:solidFill>
                <a:schemeClr val="tx1"/>
              </a:solidFill>
              <a:latin typeface="Times New Roman" pitchFamily="18" charset="0"/>
            </a:endParaRPr>
          </a:p>
        </p:txBody>
      </p:sp>
      <p:sp>
        <p:nvSpPr>
          <p:cNvPr id="464912" name="Text Box 16"/>
          <p:cNvSpPr txBox="1">
            <a:spLocks noChangeArrowheads="1"/>
          </p:cNvSpPr>
          <p:nvPr/>
        </p:nvSpPr>
        <p:spPr bwMode="auto">
          <a:xfrm>
            <a:off x="990600" y="420687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solidFill>
                  <a:srgbClr val="99FF66"/>
                </a:solidFill>
                <a:latin typeface="Times New Roman" pitchFamily="18" charset="0"/>
                <a:sym typeface="MS LineDraw"/>
              </a:rPr>
              <a:t></a:t>
            </a:r>
            <a:r>
              <a:rPr lang="en-US" altLang="en-US" b="1">
                <a:solidFill>
                  <a:srgbClr val="99FF66"/>
                </a:solidFill>
                <a:latin typeface="Times New Roman" pitchFamily="18" charset="0"/>
              </a:rPr>
              <a:t> </a:t>
            </a:r>
            <a:r>
              <a:rPr lang="en-US" altLang="en-US" b="1">
                <a:latin typeface="Times New Roman" pitchFamily="18" charset="0"/>
              </a:rPr>
              <a:t>  30 Tons</a:t>
            </a:r>
          </a:p>
        </p:txBody>
      </p:sp>
      <p:sp>
        <p:nvSpPr>
          <p:cNvPr id="464913" name="Text Box 17"/>
          <p:cNvSpPr txBox="1">
            <a:spLocks noChangeArrowheads="1"/>
          </p:cNvSpPr>
          <p:nvPr/>
        </p:nvSpPr>
        <p:spPr bwMode="auto">
          <a:xfrm>
            <a:off x="990600" y="4587875"/>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solidFill>
                  <a:srgbClr val="99FF66"/>
                </a:solidFill>
                <a:latin typeface="Times New Roman" pitchFamily="18" charset="0"/>
                <a:sym typeface="MS LineDraw"/>
              </a:rPr>
              <a:t></a:t>
            </a:r>
            <a:r>
              <a:rPr lang="en-US" altLang="en-US" b="1">
                <a:latin typeface="Times New Roman" pitchFamily="18" charset="0"/>
              </a:rPr>
              <a:t>   1,500 Square Feet</a:t>
            </a:r>
          </a:p>
        </p:txBody>
      </p:sp>
      <p:sp>
        <p:nvSpPr>
          <p:cNvPr id="464914" name="Text Box 18"/>
          <p:cNvSpPr txBox="1">
            <a:spLocks noChangeArrowheads="1"/>
          </p:cNvSpPr>
          <p:nvPr/>
        </p:nvSpPr>
        <p:spPr bwMode="auto">
          <a:xfrm>
            <a:off x="990600" y="4968875"/>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solidFill>
                  <a:srgbClr val="99FF66"/>
                </a:solidFill>
                <a:latin typeface="Times New Roman" pitchFamily="18" charset="0"/>
                <a:sym typeface="MS LineDraw"/>
              </a:rPr>
              <a:t></a:t>
            </a:r>
            <a:r>
              <a:rPr lang="en-US" altLang="en-US" b="1">
                <a:latin typeface="Times New Roman" pitchFamily="18" charset="0"/>
              </a:rPr>
              <a:t>   19,000 Vacuum Tubes</a:t>
            </a:r>
          </a:p>
        </p:txBody>
      </p:sp>
      <p:sp>
        <p:nvSpPr>
          <p:cNvPr id="464915" name="Text Box 19"/>
          <p:cNvSpPr txBox="1">
            <a:spLocks noChangeArrowheads="1"/>
          </p:cNvSpPr>
          <p:nvPr/>
        </p:nvSpPr>
        <p:spPr bwMode="auto">
          <a:xfrm>
            <a:off x="990600" y="5349875"/>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20700" indent="-5207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solidFill>
                  <a:srgbClr val="99FF66"/>
                </a:solidFill>
                <a:latin typeface="Times New Roman" pitchFamily="18" charset="0"/>
                <a:sym typeface="MS LineDraw"/>
              </a:rPr>
              <a:t></a:t>
            </a:r>
            <a:r>
              <a:rPr lang="en-US" altLang="en-US" b="1">
                <a:latin typeface="Times New Roman" pitchFamily="18" charset="0"/>
              </a:rPr>
              <a:t>   When in Operation, Caused a ‘Brown-out’ in Philadelphia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64908"/>
                                        </p:tgtEl>
                                        <p:attrNameLst>
                                          <p:attrName>style.visibility</p:attrName>
                                        </p:attrNameLst>
                                      </p:cBhvr>
                                      <p:to>
                                        <p:strVal val="visible"/>
                                      </p:to>
                                    </p:set>
                                    <p:animEffect transition="in" filter="blinds(horizontal)">
                                      <p:cBhvr>
                                        <p:cTn id="7" dur="500"/>
                                        <p:tgtEl>
                                          <p:spTgt spid="46490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64909"/>
                                        </p:tgtEl>
                                        <p:attrNameLst>
                                          <p:attrName>style.visibility</p:attrName>
                                        </p:attrNameLst>
                                      </p:cBhvr>
                                      <p:to>
                                        <p:strVal val="visible"/>
                                      </p:to>
                                    </p:set>
                                    <p:anim calcmode="lin" valueType="num">
                                      <p:cBhvr additive="base">
                                        <p:cTn id="11" dur="500" fill="hold"/>
                                        <p:tgtEl>
                                          <p:spTgt spid="464909"/>
                                        </p:tgtEl>
                                        <p:attrNameLst>
                                          <p:attrName>ppt_x</p:attrName>
                                        </p:attrNameLst>
                                      </p:cBhvr>
                                      <p:tavLst>
                                        <p:tav tm="0">
                                          <p:val>
                                            <p:strVal val="0-#ppt_w/2"/>
                                          </p:val>
                                        </p:tav>
                                        <p:tav tm="100000">
                                          <p:val>
                                            <p:strVal val="#ppt_x"/>
                                          </p:val>
                                        </p:tav>
                                      </p:tavLst>
                                    </p:anim>
                                    <p:anim calcmode="lin" valueType="num">
                                      <p:cBhvr additive="base">
                                        <p:cTn id="12" dur="500" fill="hold"/>
                                        <p:tgtEl>
                                          <p:spTgt spid="46490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iterate type="wd">
                                    <p:tmPct val="100000"/>
                                  </p:iterate>
                                  <p:childTnLst>
                                    <p:set>
                                      <p:cBhvr>
                                        <p:cTn id="15" dur="1" fill="hold">
                                          <p:stCondLst>
                                            <p:cond delay="0"/>
                                          </p:stCondLst>
                                        </p:cTn>
                                        <p:tgtEl>
                                          <p:spTgt spid="464910"/>
                                        </p:tgtEl>
                                        <p:attrNameLst>
                                          <p:attrName>style.visibility</p:attrName>
                                        </p:attrNameLst>
                                      </p:cBhvr>
                                      <p:to>
                                        <p:strVal val="visible"/>
                                      </p:to>
                                    </p:set>
                                    <p:anim calcmode="lin" valueType="num">
                                      <p:cBhvr additive="base">
                                        <p:cTn id="16" dur="300" fill="hold"/>
                                        <p:tgtEl>
                                          <p:spTgt spid="464910"/>
                                        </p:tgtEl>
                                        <p:attrNameLst>
                                          <p:attrName>ppt_x</p:attrName>
                                        </p:attrNameLst>
                                      </p:cBhvr>
                                      <p:tavLst>
                                        <p:tav tm="0">
                                          <p:val>
                                            <p:strVal val="#ppt_x"/>
                                          </p:val>
                                        </p:tav>
                                        <p:tav tm="100000">
                                          <p:val>
                                            <p:strVal val="#ppt_x"/>
                                          </p:val>
                                        </p:tav>
                                      </p:tavLst>
                                    </p:anim>
                                    <p:anim calcmode="lin" valueType="num">
                                      <p:cBhvr additive="base">
                                        <p:cTn id="17" dur="300" fill="hold"/>
                                        <p:tgtEl>
                                          <p:spTgt spid="464910"/>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800"/>
                            </p:stCondLst>
                            <p:childTnLst>
                              <p:par>
                                <p:cTn id="19" presetID="2" presetClass="entr" presetSubtype="8" fill="hold" grpId="0" nodeType="afterEffect">
                                  <p:stCondLst>
                                    <p:cond delay="0"/>
                                  </p:stCondLst>
                                  <p:childTnLst>
                                    <p:set>
                                      <p:cBhvr>
                                        <p:cTn id="20" dur="1" fill="hold">
                                          <p:stCondLst>
                                            <p:cond delay="0"/>
                                          </p:stCondLst>
                                        </p:cTn>
                                        <p:tgtEl>
                                          <p:spTgt spid="464911"/>
                                        </p:tgtEl>
                                        <p:attrNameLst>
                                          <p:attrName>style.visibility</p:attrName>
                                        </p:attrNameLst>
                                      </p:cBhvr>
                                      <p:to>
                                        <p:strVal val="visible"/>
                                      </p:to>
                                    </p:set>
                                    <p:anim calcmode="lin" valueType="num">
                                      <p:cBhvr additive="base">
                                        <p:cTn id="21" dur="500" fill="hold"/>
                                        <p:tgtEl>
                                          <p:spTgt spid="464911"/>
                                        </p:tgtEl>
                                        <p:attrNameLst>
                                          <p:attrName>ppt_x</p:attrName>
                                        </p:attrNameLst>
                                      </p:cBhvr>
                                      <p:tavLst>
                                        <p:tav tm="0">
                                          <p:val>
                                            <p:strVal val="0-#ppt_w/2"/>
                                          </p:val>
                                        </p:tav>
                                        <p:tav tm="100000">
                                          <p:val>
                                            <p:strVal val="#ppt_x"/>
                                          </p:val>
                                        </p:tav>
                                      </p:tavLst>
                                    </p:anim>
                                    <p:anim calcmode="lin" valueType="num">
                                      <p:cBhvr additive="base">
                                        <p:cTn id="22" dur="500" fill="hold"/>
                                        <p:tgtEl>
                                          <p:spTgt spid="46491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3300"/>
                            </p:stCondLst>
                            <p:childTnLst>
                              <p:par>
                                <p:cTn id="24" presetID="2" presetClass="entr" presetSubtype="4" fill="hold" grpId="0" nodeType="afterEffect">
                                  <p:stCondLst>
                                    <p:cond delay="0"/>
                                  </p:stCondLst>
                                  <p:childTnLst>
                                    <p:set>
                                      <p:cBhvr>
                                        <p:cTn id="25" dur="1" fill="hold">
                                          <p:stCondLst>
                                            <p:cond delay="0"/>
                                          </p:stCondLst>
                                        </p:cTn>
                                        <p:tgtEl>
                                          <p:spTgt spid="464912"/>
                                        </p:tgtEl>
                                        <p:attrNameLst>
                                          <p:attrName>style.visibility</p:attrName>
                                        </p:attrNameLst>
                                      </p:cBhvr>
                                      <p:to>
                                        <p:strVal val="visible"/>
                                      </p:to>
                                    </p:set>
                                    <p:anim calcmode="lin" valueType="num">
                                      <p:cBhvr additive="base">
                                        <p:cTn id="26" dur="500" fill="hold"/>
                                        <p:tgtEl>
                                          <p:spTgt spid="464912"/>
                                        </p:tgtEl>
                                        <p:attrNameLst>
                                          <p:attrName>ppt_x</p:attrName>
                                        </p:attrNameLst>
                                      </p:cBhvr>
                                      <p:tavLst>
                                        <p:tav tm="0">
                                          <p:val>
                                            <p:strVal val="#ppt_x"/>
                                          </p:val>
                                        </p:tav>
                                        <p:tav tm="100000">
                                          <p:val>
                                            <p:strVal val="#ppt_x"/>
                                          </p:val>
                                        </p:tav>
                                      </p:tavLst>
                                    </p:anim>
                                    <p:anim calcmode="lin" valueType="num">
                                      <p:cBhvr additive="base">
                                        <p:cTn id="27" dur="500" fill="hold"/>
                                        <p:tgtEl>
                                          <p:spTgt spid="46491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800"/>
                            </p:stCondLst>
                            <p:childTnLst>
                              <p:par>
                                <p:cTn id="29" presetID="2" presetClass="entr" presetSubtype="4" fill="hold" grpId="0" nodeType="afterEffect">
                                  <p:stCondLst>
                                    <p:cond delay="0"/>
                                  </p:stCondLst>
                                  <p:childTnLst>
                                    <p:set>
                                      <p:cBhvr>
                                        <p:cTn id="30" dur="1" fill="hold">
                                          <p:stCondLst>
                                            <p:cond delay="0"/>
                                          </p:stCondLst>
                                        </p:cTn>
                                        <p:tgtEl>
                                          <p:spTgt spid="464913"/>
                                        </p:tgtEl>
                                        <p:attrNameLst>
                                          <p:attrName>style.visibility</p:attrName>
                                        </p:attrNameLst>
                                      </p:cBhvr>
                                      <p:to>
                                        <p:strVal val="visible"/>
                                      </p:to>
                                    </p:set>
                                    <p:anim calcmode="lin" valueType="num">
                                      <p:cBhvr additive="base">
                                        <p:cTn id="31" dur="500" fill="hold"/>
                                        <p:tgtEl>
                                          <p:spTgt spid="464913"/>
                                        </p:tgtEl>
                                        <p:attrNameLst>
                                          <p:attrName>ppt_x</p:attrName>
                                        </p:attrNameLst>
                                      </p:cBhvr>
                                      <p:tavLst>
                                        <p:tav tm="0">
                                          <p:val>
                                            <p:strVal val="#ppt_x"/>
                                          </p:val>
                                        </p:tav>
                                        <p:tav tm="100000">
                                          <p:val>
                                            <p:strVal val="#ppt_x"/>
                                          </p:val>
                                        </p:tav>
                                      </p:tavLst>
                                    </p:anim>
                                    <p:anim calcmode="lin" valueType="num">
                                      <p:cBhvr additive="base">
                                        <p:cTn id="32" dur="500" fill="hold"/>
                                        <p:tgtEl>
                                          <p:spTgt spid="464913"/>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4300"/>
                            </p:stCondLst>
                            <p:childTnLst>
                              <p:par>
                                <p:cTn id="34" presetID="2" presetClass="entr" presetSubtype="4" fill="hold" grpId="0" nodeType="afterEffect">
                                  <p:stCondLst>
                                    <p:cond delay="0"/>
                                  </p:stCondLst>
                                  <p:childTnLst>
                                    <p:set>
                                      <p:cBhvr>
                                        <p:cTn id="35" dur="1" fill="hold">
                                          <p:stCondLst>
                                            <p:cond delay="0"/>
                                          </p:stCondLst>
                                        </p:cTn>
                                        <p:tgtEl>
                                          <p:spTgt spid="464914"/>
                                        </p:tgtEl>
                                        <p:attrNameLst>
                                          <p:attrName>style.visibility</p:attrName>
                                        </p:attrNameLst>
                                      </p:cBhvr>
                                      <p:to>
                                        <p:strVal val="visible"/>
                                      </p:to>
                                    </p:set>
                                    <p:anim calcmode="lin" valueType="num">
                                      <p:cBhvr additive="base">
                                        <p:cTn id="36" dur="500" fill="hold"/>
                                        <p:tgtEl>
                                          <p:spTgt spid="464914"/>
                                        </p:tgtEl>
                                        <p:attrNameLst>
                                          <p:attrName>ppt_x</p:attrName>
                                        </p:attrNameLst>
                                      </p:cBhvr>
                                      <p:tavLst>
                                        <p:tav tm="0">
                                          <p:val>
                                            <p:strVal val="#ppt_x"/>
                                          </p:val>
                                        </p:tav>
                                        <p:tav tm="100000">
                                          <p:val>
                                            <p:strVal val="#ppt_x"/>
                                          </p:val>
                                        </p:tav>
                                      </p:tavLst>
                                    </p:anim>
                                    <p:anim calcmode="lin" valueType="num">
                                      <p:cBhvr additive="base">
                                        <p:cTn id="37" dur="500" fill="hold"/>
                                        <p:tgtEl>
                                          <p:spTgt spid="464914"/>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800"/>
                            </p:stCondLst>
                            <p:childTnLst>
                              <p:par>
                                <p:cTn id="39" presetID="2" presetClass="entr" presetSubtype="4" fill="hold" grpId="0" nodeType="afterEffect">
                                  <p:stCondLst>
                                    <p:cond delay="0"/>
                                  </p:stCondLst>
                                  <p:childTnLst>
                                    <p:set>
                                      <p:cBhvr>
                                        <p:cTn id="40" dur="1" fill="hold">
                                          <p:stCondLst>
                                            <p:cond delay="0"/>
                                          </p:stCondLst>
                                        </p:cTn>
                                        <p:tgtEl>
                                          <p:spTgt spid="464915"/>
                                        </p:tgtEl>
                                        <p:attrNameLst>
                                          <p:attrName>style.visibility</p:attrName>
                                        </p:attrNameLst>
                                      </p:cBhvr>
                                      <p:to>
                                        <p:strVal val="visible"/>
                                      </p:to>
                                    </p:set>
                                    <p:anim calcmode="lin" valueType="num">
                                      <p:cBhvr additive="base">
                                        <p:cTn id="41" dur="500" fill="hold"/>
                                        <p:tgtEl>
                                          <p:spTgt spid="464915"/>
                                        </p:tgtEl>
                                        <p:attrNameLst>
                                          <p:attrName>ppt_x</p:attrName>
                                        </p:attrNameLst>
                                      </p:cBhvr>
                                      <p:tavLst>
                                        <p:tav tm="0">
                                          <p:val>
                                            <p:strVal val="#ppt_x"/>
                                          </p:val>
                                        </p:tav>
                                        <p:tav tm="100000">
                                          <p:val>
                                            <p:strVal val="#ppt_x"/>
                                          </p:val>
                                        </p:tav>
                                      </p:tavLst>
                                    </p:anim>
                                    <p:anim calcmode="lin" valueType="num">
                                      <p:cBhvr additive="base">
                                        <p:cTn id="42" dur="500" fill="hold"/>
                                        <p:tgtEl>
                                          <p:spTgt spid="464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9" grpId="0" autoUpdateAnimBg="0"/>
      <p:bldP spid="464910" grpId="0" autoUpdateAnimBg="0"/>
      <p:bldP spid="464911" grpId="0" autoUpdateAnimBg="0"/>
      <p:bldP spid="464912" grpId="0" autoUpdateAnimBg="0"/>
      <p:bldP spid="464913" grpId="0" autoUpdateAnimBg="0"/>
      <p:bldP spid="464914" grpId="0" autoUpdateAnimBg="0"/>
      <p:bldP spid="4649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457200" y="2057400"/>
            <a:ext cx="868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a:t>All computers are systems of input, processing, output, storage, and control components.</a:t>
            </a:r>
          </a:p>
        </p:txBody>
      </p:sp>
      <p:sp>
        <p:nvSpPr>
          <p:cNvPr id="563203" name="Text Box 3"/>
          <p:cNvSpPr txBox="1">
            <a:spLocks noChangeArrowheads="1"/>
          </p:cNvSpPr>
          <p:nvPr/>
        </p:nvSpPr>
        <p:spPr bwMode="auto">
          <a:xfrm>
            <a:off x="0" y="14716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What is a Computer??</a:t>
            </a:r>
          </a:p>
        </p:txBody>
      </p:sp>
      <p:sp>
        <p:nvSpPr>
          <p:cNvPr id="563204" name="Rectangle 4"/>
          <p:cNvSpPr>
            <a:spLocks noChangeArrowheads="1"/>
          </p:cNvSpPr>
          <p:nvPr/>
        </p:nvSpPr>
        <p:spPr bwMode="auto">
          <a:xfrm>
            <a:off x="457200" y="2895600"/>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a:t>A programmable machine. The two principal character- istics of a computer are (Webopedia): </a:t>
            </a:r>
          </a:p>
        </p:txBody>
      </p:sp>
      <p:sp>
        <p:nvSpPr>
          <p:cNvPr id="563205" name="Rectangle 5"/>
          <p:cNvSpPr>
            <a:spLocks noChangeArrowheads="1"/>
          </p:cNvSpPr>
          <p:nvPr/>
        </p:nvSpPr>
        <p:spPr bwMode="auto">
          <a:xfrm>
            <a:off x="990600" y="3657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
            </a:pPr>
            <a:r>
              <a:rPr lang="en-US" altLang="en-US"/>
              <a:t>It responds to a specific set of instructions in a well-defined manner. </a:t>
            </a:r>
          </a:p>
        </p:txBody>
      </p:sp>
      <p:sp>
        <p:nvSpPr>
          <p:cNvPr id="563206" name="Rectangle 6"/>
          <p:cNvSpPr>
            <a:spLocks noChangeArrowheads="1"/>
          </p:cNvSpPr>
          <p:nvPr/>
        </p:nvSpPr>
        <p:spPr bwMode="auto">
          <a:xfrm>
            <a:off x="457200" y="53340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a:t>Modern computers are electronic and digital. The actual machinery -- wires, transistors, and circuits -- is called hardware; the instructions and data are called software.</a:t>
            </a:r>
          </a:p>
        </p:txBody>
      </p:sp>
      <p:sp>
        <p:nvSpPr>
          <p:cNvPr id="563207" name="Rectangle 7"/>
          <p:cNvSpPr>
            <a:spLocks noChangeArrowheads="1"/>
          </p:cNvSpPr>
          <p:nvPr/>
        </p:nvSpPr>
        <p:spPr bwMode="auto">
          <a:xfrm>
            <a:off x="990600" y="4419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
            </a:pPr>
            <a:r>
              <a:rPr lang="en-US" altLang="en-US"/>
              <a:t>It can execute a prerecorded list of instructions (a program).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63203"/>
                                        </p:tgtEl>
                                        <p:attrNameLst>
                                          <p:attrName>style.visibility</p:attrName>
                                        </p:attrNameLst>
                                      </p:cBhvr>
                                      <p:to>
                                        <p:strVal val="visible"/>
                                      </p:to>
                                    </p:set>
                                    <p:animEffect transition="in" filter="fade">
                                      <p:cBhvr>
                                        <p:cTn id="7" dur="770" decel="100000"/>
                                        <p:tgtEl>
                                          <p:spTgt spid="563203"/>
                                        </p:tgtEl>
                                      </p:cBhvr>
                                    </p:animEffect>
                                    <p:animScale>
                                      <p:cBhvr>
                                        <p:cTn id="8" dur="770" decel="100000"/>
                                        <p:tgtEl>
                                          <p:spTgt spid="563203"/>
                                        </p:tgtEl>
                                      </p:cBhvr>
                                      <p:from x="10000" y="10000"/>
                                      <p:to x="200000" y="450000"/>
                                    </p:animScale>
                                    <p:animScale>
                                      <p:cBhvr>
                                        <p:cTn id="9" dur="1230" accel="100000" fill="hold">
                                          <p:stCondLst>
                                            <p:cond delay="770"/>
                                          </p:stCondLst>
                                        </p:cTn>
                                        <p:tgtEl>
                                          <p:spTgt spid="563203"/>
                                        </p:tgtEl>
                                      </p:cBhvr>
                                      <p:from x="200000" y="450000"/>
                                      <p:to x="100000" y="100000"/>
                                    </p:animScale>
                                    <p:set>
                                      <p:cBhvr>
                                        <p:cTn id="10" dur="770" fill="hold"/>
                                        <p:tgtEl>
                                          <p:spTgt spid="563203"/>
                                        </p:tgtEl>
                                        <p:attrNameLst>
                                          <p:attrName>ppt_x</p:attrName>
                                        </p:attrNameLst>
                                      </p:cBhvr>
                                      <p:to>
                                        <p:strVal val="(0.5)"/>
                                      </p:to>
                                    </p:set>
                                    <p:anim from="(0.5)" to="(#ppt_x)" calcmode="lin" valueType="num">
                                      <p:cBhvr>
                                        <p:cTn id="11" dur="1230" accel="100000" fill="hold">
                                          <p:stCondLst>
                                            <p:cond delay="770"/>
                                          </p:stCondLst>
                                        </p:cTn>
                                        <p:tgtEl>
                                          <p:spTgt spid="563203"/>
                                        </p:tgtEl>
                                        <p:attrNameLst>
                                          <p:attrName>ppt_x</p:attrName>
                                        </p:attrNameLst>
                                      </p:cBhvr>
                                    </p:anim>
                                    <p:set>
                                      <p:cBhvr>
                                        <p:cTn id="12" dur="770" fill="hold"/>
                                        <p:tgtEl>
                                          <p:spTgt spid="563203"/>
                                        </p:tgtEl>
                                        <p:attrNameLst>
                                          <p:attrName>ppt_y</p:attrName>
                                        </p:attrNameLst>
                                      </p:cBhvr>
                                      <p:to>
                                        <p:strVal val="(#ppt_y+0.4)"/>
                                      </p:to>
                                    </p:set>
                                    <p:anim from="(#ppt_y+0.4)" to="(#ppt_y)" calcmode="lin" valueType="num">
                                      <p:cBhvr>
                                        <p:cTn id="13" dur="1230" accel="100000" fill="hold">
                                          <p:stCondLst>
                                            <p:cond delay="770"/>
                                          </p:stCondLst>
                                        </p:cTn>
                                        <p:tgtEl>
                                          <p:spTgt spid="563203"/>
                                        </p:tgtEl>
                                        <p:attrNameLst>
                                          <p:attrName>ppt_y</p:attrName>
                                        </p:attrNameLst>
                                      </p:cBhvr>
                                    </p:anim>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563202"/>
                                        </p:tgtEl>
                                        <p:attrNameLst>
                                          <p:attrName>style.visibility</p:attrName>
                                        </p:attrNameLst>
                                      </p:cBhvr>
                                      <p:to>
                                        <p:strVal val="visible"/>
                                      </p:to>
                                    </p:set>
                                    <p:animEffect transition="in" filter="wipe(left)">
                                      <p:cBhvr>
                                        <p:cTn id="17" dur="2000"/>
                                        <p:tgtEl>
                                          <p:spTgt spid="563202"/>
                                        </p:tgtEl>
                                      </p:cBhvr>
                                    </p:animEffect>
                                  </p:childTnLst>
                                </p:cTn>
                              </p:par>
                            </p:childTnLst>
                          </p:cTn>
                        </p:par>
                        <p:par>
                          <p:cTn id="18" fill="hold" nodeType="afterGroup">
                            <p:stCondLst>
                              <p:cond delay="4000"/>
                            </p:stCondLst>
                            <p:childTnLst>
                              <p:par>
                                <p:cTn id="19" presetID="22" presetClass="entr" presetSubtype="8" fill="hold" grpId="0" nodeType="afterEffect">
                                  <p:stCondLst>
                                    <p:cond delay="0"/>
                                  </p:stCondLst>
                                  <p:childTnLst>
                                    <p:set>
                                      <p:cBhvr>
                                        <p:cTn id="20" dur="1" fill="hold">
                                          <p:stCondLst>
                                            <p:cond delay="0"/>
                                          </p:stCondLst>
                                        </p:cTn>
                                        <p:tgtEl>
                                          <p:spTgt spid="563204"/>
                                        </p:tgtEl>
                                        <p:attrNameLst>
                                          <p:attrName>style.visibility</p:attrName>
                                        </p:attrNameLst>
                                      </p:cBhvr>
                                      <p:to>
                                        <p:strVal val="visible"/>
                                      </p:to>
                                    </p:set>
                                    <p:animEffect transition="in" filter="wipe(left)">
                                      <p:cBhvr>
                                        <p:cTn id="21" dur="2000"/>
                                        <p:tgtEl>
                                          <p:spTgt spid="563204"/>
                                        </p:tgtEl>
                                      </p:cBhvr>
                                    </p:animEffect>
                                  </p:childTnLst>
                                </p:cTn>
                              </p:par>
                            </p:childTnLst>
                          </p:cTn>
                        </p:par>
                        <p:par>
                          <p:cTn id="22" fill="hold" nodeType="afterGroup">
                            <p:stCondLst>
                              <p:cond delay="6000"/>
                            </p:stCondLst>
                            <p:childTnLst>
                              <p:par>
                                <p:cTn id="23" presetID="22" presetClass="entr" presetSubtype="4" fill="hold" grpId="0" nodeType="afterEffect">
                                  <p:stCondLst>
                                    <p:cond delay="0"/>
                                  </p:stCondLst>
                                  <p:childTnLst>
                                    <p:set>
                                      <p:cBhvr>
                                        <p:cTn id="24" dur="1" fill="hold">
                                          <p:stCondLst>
                                            <p:cond delay="0"/>
                                          </p:stCondLst>
                                        </p:cTn>
                                        <p:tgtEl>
                                          <p:spTgt spid="563205"/>
                                        </p:tgtEl>
                                        <p:attrNameLst>
                                          <p:attrName>style.visibility</p:attrName>
                                        </p:attrNameLst>
                                      </p:cBhvr>
                                      <p:to>
                                        <p:strVal val="visible"/>
                                      </p:to>
                                    </p:set>
                                    <p:animEffect transition="in" filter="wipe(down)">
                                      <p:cBhvr>
                                        <p:cTn id="25" dur="2000"/>
                                        <p:tgtEl>
                                          <p:spTgt spid="563205"/>
                                        </p:tgtEl>
                                      </p:cBhvr>
                                    </p:animEffect>
                                  </p:childTnLst>
                                </p:cTn>
                              </p:par>
                            </p:childTnLst>
                          </p:cTn>
                        </p:par>
                        <p:par>
                          <p:cTn id="26" fill="hold" nodeType="afterGroup">
                            <p:stCondLst>
                              <p:cond delay="8000"/>
                            </p:stCondLst>
                            <p:childTnLst>
                              <p:par>
                                <p:cTn id="27" presetID="22" presetClass="entr" presetSubtype="4" fill="hold" grpId="0" nodeType="afterEffect">
                                  <p:stCondLst>
                                    <p:cond delay="0"/>
                                  </p:stCondLst>
                                  <p:childTnLst>
                                    <p:set>
                                      <p:cBhvr>
                                        <p:cTn id="28" dur="1" fill="hold">
                                          <p:stCondLst>
                                            <p:cond delay="0"/>
                                          </p:stCondLst>
                                        </p:cTn>
                                        <p:tgtEl>
                                          <p:spTgt spid="563207"/>
                                        </p:tgtEl>
                                        <p:attrNameLst>
                                          <p:attrName>style.visibility</p:attrName>
                                        </p:attrNameLst>
                                      </p:cBhvr>
                                      <p:to>
                                        <p:strVal val="visible"/>
                                      </p:to>
                                    </p:set>
                                    <p:animEffect transition="in" filter="wipe(down)">
                                      <p:cBhvr>
                                        <p:cTn id="29" dur="2000"/>
                                        <p:tgtEl>
                                          <p:spTgt spid="563207"/>
                                        </p:tgtEl>
                                      </p:cBhvr>
                                    </p:animEffect>
                                  </p:childTnLst>
                                </p:cTn>
                              </p:par>
                            </p:childTnLst>
                          </p:cTn>
                        </p:par>
                        <p:par>
                          <p:cTn id="30" fill="hold" nodeType="afterGroup">
                            <p:stCondLst>
                              <p:cond delay="10000"/>
                            </p:stCondLst>
                            <p:childTnLst>
                              <p:par>
                                <p:cTn id="31" presetID="22" presetClass="entr" presetSubtype="8" fill="hold" grpId="0" nodeType="afterEffect">
                                  <p:stCondLst>
                                    <p:cond delay="0"/>
                                  </p:stCondLst>
                                  <p:childTnLst>
                                    <p:set>
                                      <p:cBhvr>
                                        <p:cTn id="32" dur="1" fill="hold">
                                          <p:stCondLst>
                                            <p:cond delay="0"/>
                                          </p:stCondLst>
                                        </p:cTn>
                                        <p:tgtEl>
                                          <p:spTgt spid="563206"/>
                                        </p:tgtEl>
                                        <p:attrNameLst>
                                          <p:attrName>style.visibility</p:attrName>
                                        </p:attrNameLst>
                                      </p:cBhvr>
                                      <p:to>
                                        <p:strVal val="visible"/>
                                      </p:to>
                                    </p:set>
                                    <p:animEffect transition="in" filter="wipe(left)">
                                      <p:cBhvr>
                                        <p:cTn id="33" dur="2000"/>
                                        <p:tgtEl>
                                          <p:spTgt spid="563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2" grpId="0"/>
      <p:bldP spid="563203" grpId="0"/>
      <p:bldP spid="563204" grpId="0"/>
      <p:bldP spid="563205" grpId="0"/>
      <p:bldP spid="563206" grpId="0"/>
      <p:bldP spid="56320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ext Box 2"/>
          <p:cNvSpPr txBox="1">
            <a:spLocks noChangeArrowheads="1"/>
          </p:cNvSpPr>
          <p:nvPr/>
        </p:nvSpPr>
        <p:spPr bwMode="auto">
          <a:xfrm>
            <a:off x="0" y="12954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CC3300"/>
                </a:solidFill>
                <a:effectLst>
                  <a:outerShdw blurRad="38100" dist="38100" dir="2700000" algn="tl">
                    <a:srgbClr val="C0C0C0"/>
                  </a:outerShdw>
                </a:effectLst>
                <a:latin typeface="Arial" charset="0"/>
                <a:cs typeface="+mn-cs"/>
              </a:rPr>
              <a:t>??? So which was the 1st Real Computer ???</a:t>
            </a:r>
          </a:p>
        </p:txBody>
      </p:sp>
      <p:sp>
        <p:nvSpPr>
          <p:cNvPr id="466955" name="Text Box 11"/>
          <p:cNvSpPr txBox="1">
            <a:spLocks noChangeArrowheads="1"/>
          </p:cNvSpPr>
          <p:nvPr/>
        </p:nvSpPr>
        <p:spPr bwMode="auto">
          <a:xfrm>
            <a:off x="457200" y="18288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The ABC Machine used electromagnetic relays, and was really more of a prototype</a:t>
            </a:r>
          </a:p>
        </p:txBody>
      </p:sp>
      <p:sp>
        <p:nvSpPr>
          <p:cNvPr id="466956" name="Text Box 12"/>
          <p:cNvSpPr txBox="1">
            <a:spLocks noChangeArrowheads="1"/>
          </p:cNvSpPr>
          <p:nvPr/>
        </p:nvSpPr>
        <p:spPr bwMode="auto">
          <a:xfrm>
            <a:off x="457200" y="2590800"/>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The MARK I was fully functional, but also relied on Electromechanical Parts</a:t>
            </a:r>
          </a:p>
        </p:txBody>
      </p:sp>
      <p:sp>
        <p:nvSpPr>
          <p:cNvPr id="466957" name="Text Box 13"/>
          <p:cNvSpPr txBox="1">
            <a:spLocks noChangeArrowheads="1"/>
          </p:cNvSpPr>
          <p:nvPr/>
        </p:nvSpPr>
        <p:spPr bwMode="auto">
          <a:xfrm>
            <a:off x="457200" y="3352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ENIAC had NO moving parts</a:t>
            </a:r>
          </a:p>
        </p:txBody>
      </p:sp>
      <p:sp>
        <p:nvSpPr>
          <p:cNvPr id="466958" name="Text Box 14"/>
          <p:cNvSpPr txBox="1">
            <a:spLocks noChangeArrowheads="1"/>
          </p:cNvSpPr>
          <p:nvPr/>
        </p:nvSpPr>
        <p:spPr bwMode="auto">
          <a:xfrm>
            <a:off x="533400" y="3916363"/>
            <a:ext cx="80010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defRPr/>
            </a:pPr>
            <a:r>
              <a:rPr lang="en-US" sz="3000" b="1" i="1">
                <a:solidFill>
                  <a:srgbClr val="CC3300"/>
                </a:solidFill>
                <a:effectLst>
                  <a:outerShdw blurRad="38100" dist="38100" dir="2700000" algn="tl">
                    <a:srgbClr val="C0C0C0"/>
                  </a:outerShdw>
                </a:effectLst>
                <a:latin typeface="Times New Roman" pitchFamily="18" charset="0"/>
                <a:cs typeface="+mn-cs"/>
              </a:rPr>
              <a:t>??? So ENIAC was the 1st Real Computer ???</a:t>
            </a:r>
            <a:endParaRPr lang="en-US" sz="2000">
              <a:solidFill>
                <a:srgbClr val="CC3300"/>
              </a:solidFill>
              <a:latin typeface="Times New Roman" pitchFamily="18" charset="0"/>
              <a:cs typeface="+mn-cs"/>
            </a:endParaRPr>
          </a:p>
        </p:txBody>
      </p:sp>
      <p:sp>
        <p:nvSpPr>
          <p:cNvPr id="466959" name="Text Box 15"/>
          <p:cNvSpPr txBox="1">
            <a:spLocks noChangeArrowheads="1"/>
          </p:cNvSpPr>
          <p:nvPr/>
        </p:nvSpPr>
        <p:spPr bwMode="auto">
          <a:xfrm>
            <a:off x="457200" y="44958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The Issue was Contested</a:t>
            </a:r>
          </a:p>
        </p:txBody>
      </p:sp>
      <p:sp>
        <p:nvSpPr>
          <p:cNvPr id="466960" name="Text Box 16"/>
          <p:cNvSpPr txBox="1">
            <a:spLocks noChangeArrowheads="1"/>
          </p:cNvSpPr>
          <p:nvPr/>
        </p:nvSpPr>
        <p:spPr bwMode="auto">
          <a:xfrm>
            <a:off x="457200" y="4953000"/>
            <a:ext cx="807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In 1973, A federal Court awarded credit for the 1st computer to John Vincent Atanasoff and his assistant, Clifford Berry (The ABC Machine)</a:t>
            </a:r>
          </a:p>
        </p:txBody>
      </p:sp>
      <p:sp>
        <p:nvSpPr>
          <p:cNvPr id="466961" name="Text Box 17"/>
          <p:cNvSpPr txBox="1">
            <a:spLocks noChangeArrowheads="1"/>
          </p:cNvSpPr>
          <p:nvPr/>
        </p:nvSpPr>
        <p:spPr bwMode="auto">
          <a:xfrm>
            <a:off x="457200" y="6056313"/>
            <a:ext cx="80772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Some still feel that ENIAC was the 1st Computer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66946"/>
                                        </p:tgtEl>
                                        <p:attrNameLst>
                                          <p:attrName>style.visibility</p:attrName>
                                        </p:attrNameLst>
                                      </p:cBhvr>
                                      <p:to>
                                        <p:strVal val="visible"/>
                                      </p:to>
                                    </p:set>
                                    <p:animEffect transition="in" filter="fade">
                                      <p:cBhvr>
                                        <p:cTn id="7" dur="385" decel="100000"/>
                                        <p:tgtEl>
                                          <p:spTgt spid="466946"/>
                                        </p:tgtEl>
                                      </p:cBhvr>
                                    </p:animEffect>
                                    <p:animScale>
                                      <p:cBhvr>
                                        <p:cTn id="8" dur="385" decel="100000"/>
                                        <p:tgtEl>
                                          <p:spTgt spid="466946"/>
                                        </p:tgtEl>
                                      </p:cBhvr>
                                      <p:from x="10000" y="10000"/>
                                      <p:to x="200000" y="450000"/>
                                    </p:animScale>
                                    <p:animScale>
                                      <p:cBhvr>
                                        <p:cTn id="9" dur="615" accel="100000" fill="hold">
                                          <p:stCondLst>
                                            <p:cond delay="385"/>
                                          </p:stCondLst>
                                        </p:cTn>
                                        <p:tgtEl>
                                          <p:spTgt spid="466946"/>
                                        </p:tgtEl>
                                      </p:cBhvr>
                                      <p:from x="200000" y="450000"/>
                                      <p:to x="100000" y="100000"/>
                                    </p:animScale>
                                    <p:set>
                                      <p:cBhvr>
                                        <p:cTn id="10" dur="385" fill="hold"/>
                                        <p:tgtEl>
                                          <p:spTgt spid="466946"/>
                                        </p:tgtEl>
                                        <p:attrNameLst>
                                          <p:attrName>ppt_x</p:attrName>
                                        </p:attrNameLst>
                                      </p:cBhvr>
                                      <p:to>
                                        <p:strVal val="(0.5)"/>
                                      </p:to>
                                    </p:set>
                                    <p:anim from="(0.5)" to="(#ppt_x)" calcmode="lin" valueType="num">
                                      <p:cBhvr>
                                        <p:cTn id="11" dur="615" accel="100000" fill="hold">
                                          <p:stCondLst>
                                            <p:cond delay="385"/>
                                          </p:stCondLst>
                                        </p:cTn>
                                        <p:tgtEl>
                                          <p:spTgt spid="466946"/>
                                        </p:tgtEl>
                                        <p:attrNameLst>
                                          <p:attrName>ppt_x</p:attrName>
                                        </p:attrNameLst>
                                      </p:cBhvr>
                                    </p:anim>
                                    <p:set>
                                      <p:cBhvr>
                                        <p:cTn id="12" dur="385" fill="hold"/>
                                        <p:tgtEl>
                                          <p:spTgt spid="466946"/>
                                        </p:tgtEl>
                                        <p:attrNameLst>
                                          <p:attrName>ppt_y</p:attrName>
                                        </p:attrNameLst>
                                      </p:cBhvr>
                                      <p:to>
                                        <p:strVal val="(#ppt_y+0.4)"/>
                                      </p:to>
                                    </p:set>
                                    <p:anim from="(#ppt_y+0.4)" to="(#ppt_y)" calcmode="lin" valueType="num">
                                      <p:cBhvr>
                                        <p:cTn id="13" dur="615" accel="100000" fill="hold">
                                          <p:stCondLst>
                                            <p:cond delay="385"/>
                                          </p:stCondLst>
                                        </p:cTn>
                                        <p:tgtEl>
                                          <p:spTgt spid="466946"/>
                                        </p:tgtEl>
                                        <p:attrNameLst>
                                          <p:attrName>ppt_y</p:attrName>
                                        </p:attrNameLst>
                                      </p:cBhvr>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66955"/>
                                        </p:tgtEl>
                                        <p:attrNameLst>
                                          <p:attrName>style.visibility</p:attrName>
                                        </p:attrNameLst>
                                      </p:cBhvr>
                                      <p:to>
                                        <p:strVal val="visible"/>
                                      </p:to>
                                    </p:set>
                                    <p:anim calcmode="lin" valueType="num">
                                      <p:cBhvr additive="base">
                                        <p:cTn id="17" dur="500" fill="hold"/>
                                        <p:tgtEl>
                                          <p:spTgt spid="466955"/>
                                        </p:tgtEl>
                                        <p:attrNameLst>
                                          <p:attrName>ppt_x</p:attrName>
                                        </p:attrNameLst>
                                      </p:cBhvr>
                                      <p:tavLst>
                                        <p:tav tm="0">
                                          <p:val>
                                            <p:strVal val="1+#ppt_w/2"/>
                                          </p:val>
                                        </p:tav>
                                        <p:tav tm="100000">
                                          <p:val>
                                            <p:strVal val="#ppt_x"/>
                                          </p:val>
                                        </p:tav>
                                      </p:tavLst>
                                    </p:anim>
                                    <p:anim calcmode="lin" valueType="num">
                                      <p:cBhvr additive="base">
                                        <p:cTn id="18" dur="500" fill="hold"/>
                                        <p:tgtEl>
                                          <p:spTgt spid="46695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6956"/>
                                        </p:tgtEl>
                                        <p:attrNameLst>
                                          <p:attrName>style.visibility</p:attrName>
                                        </p:attrNameLst>
                                      </p:cBhvr>
                                      <p:to>
                                        <p:strVal val="visible"/>
                                      </p:to>
                                    </p:set>
                                    <p:anim calcmode="lin" valueType="num">
                                      <p:cBhvr additive="base">
                                        <p:cTn id="23" dur="500" fill="hold"/>
                                        <p:tgtEl>
                                          <p:spTgt spid="466956"/>
                                        </p:tgtEl>
                                        <p:attrNameLst>
                                          <p:attrName>ppt_x</p:attrName>
                                        </p:attrNameLst>
                                      </p:cBhvr>
                                      <p:tavLst>
                                        <p:tav tm="0">
                                          <p:val>
                                            <p:strVal val="1+#ppt_w/2"/>
                                          </p:val>
                                        </p:tav>
                                        <p:tav tm="100000">
                                          <p:val>
                                            <p:strVal val="#ppt_x"/>
                                          </p:val>
                                        </p:tav>
                                      </p:tavLst>
                                    </p:anim>
                                    <p:anim calcmode="lin" valueType="num">
                                      <p:cBhvr additive="base">
                                        <p:cTn id="24" dur="500" fill="hold"/>
                                        <p:tgtEl>
                                          <p:spTgt spid="46695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66957"/>
                                        </p:tgtEl>
                                        <p:attrNameLst>
                                          <p:attrName>style.visibility</p:attrName>
                                        </p:attrNameLst>
                                      </p:cBhvr>
                                      <p:to>
                                        <p:strVal val="visible"/>
                                      </p:to>
                                    </p:set>
                                    <p:anim calcmode="lin" valueType="num">
                                      <p:cBhvr additive="base">
                                        <p:cTn id="29" dur="500" fill="hold"/>
                                        <p:tgtEl>
                                          <p:spTgt spid="466957"/>
                                        </p:tgtEl>
                                        <p:attrNameLst>
                                          <p:attrName>ppt_x</p:attrName>
                                        </p:attrNameLst>
                                      </p:cBhvr>
                                      <p:tavLst>
                                        <p:tav tm="0">
                                          <p:val>
                                            <p:strVal val="1+#ppt_w/2"/>
                                          </p:val>
                                        </p:tav>
                                        <p:tav tm="100000">
                                          <p:val>
                                            <p:strVal val="#ppt_x"/>
                                          </p:val>
                                        </p:tav>
                                      </p:tavLst>
                                    </p:anim>
                                    <p:anim calcmode="lin" valueType="num">
                                      <p:cBhvr additive="base">
                                        <p:cTn id="30" dur="500" fill="hold"/>
                                        <p:tgtEl>
                                          <p:spTgt spid="46695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5" presetClass="entr" presetSubtype="5" fill="hold" grpId="0" nodeType="afterEffect">
                                  <p:stCondLst>
                                    <p:cond delay="2000"/>
                                  </p:stCondLst>
                                  <p:childTnLst>
                                    <p:set>
                                      <p:cBhvr>
                                        <p:cTn id="33" dur="1" fill="hold">
                                          <p:stCondLst>
                                            <p:cond delay="0"/>
                                          </p:stCondLst>
                                        </p:cTn>
                                        <p:tgtEl>
                                          <p:spTgt spid="466958"/>
                                        </p:tgtEl>
                                        <p:attrNameLst>
                                          <p:attrName>style.visibility</p:attrName>
                                        </p:attrNameLst>
                                      </p:cBhvr>
                                      <p:to>
                                        <p:strVal val="visible"/>
                                      </p:to>
                                    </p:set>
                                    <p:animEffect transition="in" filter="checkerboard(down)">
                                      <p:cBhvr>
                                        <p:cTn id="34" dur="500"/>
                                        <p:tgtEl>
                                          <p:spTgt spid="4669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66959"/>
                                        </p:tgtEl>
                                        <p:attrNameLst>
                                          <p:attrName>style.visibility</p:attrName>
                                        </p:attrNameLst>
                                      </p:cBhvr>
                                      <p:to>
                                        <p:strVal val="visible"/>
                                      </p:to>
                                    </p:set>
                                    <p:anim calcmode="lin" valueType="num">
                                      <p:cBhvr additive="base">
                                        <p:cTn id="39" dur="500" fill="hold"/>
                                        <p:tgtEl>
                                          <p:spTgt spid="466959"/>
                                        </p:tgtEl>
                                        <p:attrNameLst>
                                          <p:attrName>ppt_x</p:attrName>
                                        </p:attrNameLst>
                                      </p:cBhvr>
                                      <p:tavLst>
                                        <p:tav tm="0">
                                          <p:val>
                                            <p:strVal val="#ppt_x"/>
                                          </p:val>
                                        </p:tav>
                                        <p:tav tm="100000">
                                          <p:val>
                                            <p:strVal val="#ppt_x"/>
                                          </p:val>
                                        </p:tav>
                                      </p:tavLst>
                                    </p:anim>
                                    <p:anim calcmode="lin" valueType="num">
                                      <p:cBhvr additive="base">
                                        <p:cTn id="40" dur="500" fill="hold"/>
                                        <p:tgtEl>
                                          <p:spTgt spid="466959"/>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466960"/>
                                        </p:tgtEl>
                                        <p:attrNameLst>
                                          <p:attrName>style.visibility</p:attrName>
                                        </p:attrNameLst>
                                      </p:cBhvr>
                                      <p:to>
                                        <p:strVal val="visible"/>
                                      </p:to>
                                    </p:set>
                                    <p:anim calcmode="lin" valueType="num">
                                      <p:cBhvr additive="base">
                                        <p:cTn id="44" dur="500" fill="hold"/>
                                        <p:tgtEl>
                                          <p:spTgt spid="466960"/>
                                        </p:tgtEl>
                                        <p:attrNameLst>
                                          <p:attrName>ppt_x</p:attrName>
                                        </p:attrNameLst>
                                      </p:cBhvr>
                                      <p:tavLst>
                                        <p:tav tm="0">
                                          <p:val>
                                            <p:strVal val="#ppt_x"/>
                                          </p:val>
                                        </p:tav>
                                        <p:tav tm="100000">
                                          <p:val>
                                            <p:strVal val="#ppt_x"/>
                                          </p:val>
                                        </p:tav>
                                      </p:tavLst>
                                    </p:anim>
                                    <p:anim calcmode="lin" valueType="num">
                                      <p:cBhvr additive="base">
                                        <p:cTn id="45" dur="500" fill="hold"/>
                                        <p:tgtEl>
                                          <p:spTgt spid="466960"/>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466961"/>
                                        </p:tgtEl>
                                        <p:attrNameLst>
                                          <p:attrName>style.visibility</p:attrName>
                                        </p:attrNameLst>
                                      </p:cBhvr>
                                      <p:to>
                                        <p:strVal val="visible"/>
                                      </p:to>
                                    </p:set>
                                    <p:anim calcmode="lin" valueType="num">
                                      <p:cBhvr additive="base">
                                        <p:cTn id="49" dur="500" fill="hold"/>
                                        <p:tgtEl>
                                          <p:spTgt spid="466961"/>
                                        </p:tgtEl>
                                        <p:attrNameLst>
                                          <p:attrName>ppt_x</p:attrName>
                                        </p:attrNameLst>
                                      </p:cBhvr>
                                      <p:tavLst>
                                        <p:tav tm="0">
                                          <p:val>
                                            <p:strVal val="#ppt_x"/>
                                          </p:val>
                                        </p:tav>
                                        <p:tav tm="100000">
                                          <p:val>
                                            <p:strVal val="#ppt_x"/>
                                          </p:val>
                                        </p:tav>
                                      </p:tavLst>
                                    </p:anim>
                                    <p:anim calcmode="lin" valueType="num">
                                      <p:cBhvr additive="base">
                                        <p:cTn id="50" dur="500" fill="hold"/>
                                        <p:tgtEl>
                                          <p:spTgt spid="466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p:bldP spid="466955" grpId="0" autoUpdateAnimBg="0"/>
      <p:bldP spid="466956" grpId="0" autoUpdateAnimBg="0"/>
      <p:bldP spid="466957" grpId="0" autoUpdateAnimBg="0"/>
      <p:bldP spid="466958" grpId="0" autoUpdateAnimBg="0"/>
      <p:bldP spid="466959" grpId="0" autoUpdateAnimBg="0"/>
      <p:bldP spid="466960" grpId="0" autoUpdateAnimBg="0"/>
      <p:bldP spid="46696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02" name="Text Box 10"/>
          <p:cNvSpPr txBox="1">
            <a:spLocks noChangeArrowheads="1"/>
          </p:cNvSpPr>
          <p:nvPr/>
        </p:nvSpPr>
        <p:spPr bwMode="auto">
          <a:xfrm>
            <a:off x="0" y="13716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defRPr/>
            </a:pPr>
            <a:r>
              <a:rPr lang="en-US" sz="3000" b="1" i="1">
                <a:solidFill>
                  <a:srgbClr val="CC3300"/>
                </a:solidFill>
                <a:effectLst>
                  <a:outerShdw blurRad="38100" dist="38100" dir="2700000" algn="tl">
                    <a:srgbClr val="C0C0C0"/>
                  </a:outerShdw>
                </a:effectLst>
                <a:latin typeface="Times New Roman" pitchFamily="18" charset="0"/>
                <a:cs typeface="+mn-cs"/>
              </a:rPr>
              <a:t>??? Did the 1st Generation of computers begin with the ABC Machine or ENIAC ???</a:t>
            </a:r>
          </a:p>
        </p:txBody>
      </p:sp>
      <p:sp>
        <p:nvSpPr>
          <p:cNvPr id="469003" name="Text Box 11"/>
          <p:cNvSpPr txBox="1">
            <a:spLocks noChangeArrowheads="1"/>
          </p:cNvSpPr>
          <p:nvPr/>
        </p:nvSpPr>
        <p:spPr bwMode="auto">
          <a:xfrm>
            <a:off x="533400" y="2225675"/>
            <a:ext cx="1828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2600" b="1">
                <a:latin typeface="Times New Roman" pitchFamily="18" charset="0"/>
              </a:rPr>
              <a:t>Neither</a:t>
            </a:r>
          </a:p>
        </p:txBody>
      </p:sp>
      <p:sp>
        <p:nvSpPr>
          <p:cNvPr id="469004" name="Text Box 12"/>
          <p:cNvSpPr txBox="1">
            <a:spLocks noChangeArrowheads="1"/>
          </p:cNvSpPr>
          <p:nvPr/>
        </p:nvSpPr>
        <p:spPr bwMode="auto">
          <a:xfrm>
            <a:off x="457200" y="2771775"/>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Eckert &amp; Mauchly (from U.P.) went on to form the Remington-Rand Corporation</a:t>
            </a:r>
          </a:p>
        </p:txBody>
      </p:sp>
      <p:sp>
        <p:nvSpPr>
          <p:cNvPr id="469005" name="Text Box 13"/>
          <p:cNvSpPr txBox="1">
            <a:spLocks noChangeArrowheads="1"/>
          </p:cNvSpPr>
          <p:nvPr/>
        </p:nvSpPr>
        <p:spPr bwMode="auto">
          <a:xfrm>
            <a:off x="457200" y="3686175"/>
            <a:ext cx="8077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Tx/>
              <a:buNone/>
            </a:pPr>
            <a:r>
              <a:rPr lang="en-US" altLang="en-US" b="1">
                <a:latin typeface="Times New Roman" pitchFamily="18" charset="0"/>
              </a:rPr>
              <a:t> </a:t>
            </a:r>
            <a:r>
              <a:rPr lang="en-US" altLang="en-US" b="1">
                <a:solidFill>
                  <a:schemeClr val="tx1"/>
                </a:solidFill>
                <a:latin typeface="Times New Roman" pitchFamily="18" charset="0"/>
                <a:sym typeface="MS LineDraw"/>
              </a:rPr>
              <a:t></a:t>
            </a:r>
            <a:r>
              <a:rPr lang="en-US" altLang="en-US" b="1">
                <a:solidFill>
                  <a:srgbClr val="FF0000"/>
                </a:solidFill>
                <a:latin typeface="Times New Roman" pitchFamily="18" charset="0"/>
                <a:sym typeface="MS LineDraw"/>
              </a:rPr>
              <a:t> </a:t>
            </a:r>
            <a:r>
              <a:rPr lang="en-US" altLang="en-US" b="1">
                <a:latin typeface="Times New Roman" pitchFamily="18" charset="0"/>
                <a:sym typeface="MS LineDraw"/>
              </a:rPr>
              <a:t>  </a:t>
            </a:r>
            <a:r>
              <a:rPr lang="en-US" altLang="en-US" b="1">
                <a:latin typeface="Times New Roman" pitchFamily="18" charset="0"/>
              </a:rPr>
              <a:t>In 1951, Remington-Rand Produced (and sold) the 1st Commercially available Machine</a:t>
            </a:r>
          </a:p>
        </p:txBody>
      </p:sp>
      <p:sp>
        <p:nvSpPr>
          <p:cNvPr id="469006" name="Text Box 14"/>
          <p:cNvSpPr txBox="1">
            <a:spLocks noChangeArrowheads="1"/>
          </p:cNvSpPr>
          <p:nvPr/>
        </p:nvSpPr>
        <p:spPr bwMode="auto">
          <a:xfrm>
            <a:off x="533400" y="48768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a:solidFill>
                  <a:srgbClr val="CC3300"/>
                </a:solidFill>
                <a:effectLst>
                  <a:outerShdw blurRad="38100" dist="38100" dir="2700000" algn="tl">
                    <a:srgbClr val="C0C0C0"/>
                  </a:outerShdw>
                </a:effectLst>
                <a:latin typeface="Times New Roman" pitchFamily="18" charset="0"/>
                <a:cs typeface="+mn-cs"/>
              </a:rPr>
              <a:t>??? So What ???</a:t>
            </a:r>
          </a:p>
        </p:txBody>
      </p:sp>
      <p:sp>
        <p:nvSpPr>
          <p:cNvPr id="469007" name="Text Box 15"/>
          <p:cNvSpPr txBox="1">
            <a:spLocks noChangeArrowheads="1"/>
          </p:cNvSpPr>
          <p:nvPr/>
        </p:nvSpPr>
        <p:spPr bwMode="auto">
          <a:xfrm>
            <a:off x="990600" y="4343400"/>
            <a:ext cx="4114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2600" b="1">
                <a:solidFill>
                  <a:srgbClr val="99FF66"/>
                </a:solidFill>
                <a:latin typeface="Times New Roman" pitchFamily="18" charset="0"/>
                <a:sym typeface="MS LineDraw"/>
              </a:rPr>
              <a:t></a:t>
            </a:r>
            <a:r>
              <a:rPr lang="en-US" altLang="en-US" sz="2600" b="1">
                <a:solidFill>
                  <a:srgbClr val="99FF66"/>
                </a:solidFill>
                <a:latin typeface="Times New Roman" pitchFamily="18" charset="0"/>
              </a:rPr>
              <a:t> </a:t>
            </a:r>
            <a:r>
              <a:rPr lang="en-US" altLang="en-US" sz="2600" b="1">
                <a:latin typeface="Times New Roman" pitchFamily="18" charset="0"/>
              </a:rPr>
              <a:t>  The UNIVAC  I</a:t>
            </a:r>
          </a:p>
        </p:txBody>
      </p:sp>
      <p:sp>
        <p:nvSpPr>
          <p:cNvPr id="469008" name="Text Box 16"/>
          <p:cNvSpPr txBox="1">
            <a:spLocks noChangeArrowheads="1"/>
          </p:cNvSpPr>
          <p:nvPr/>
        </p:nvSpPr>
        <p:spPr bwMode="auto">
          <a:xfrm>
            <a:off x="533400" y="56388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b="1">
                <a:latin typeface="Times New Roman" pitchFamily="18" charset="0"/>
              </a:rPr>
              <a:t>The 1st Generation of Computers Begins with the Sale of the UNIVAC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9002"/>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6" fill="hold" grpId="0" nodeType="afterEffect">
                                  <p:stCondLst>
                                    <p:cond delay="0"/>
                                  </p:stCondLst>
                                  <p:childTnLst>
                                    <p:set>
                                      <p:cBhvr>
                                        <p:cTn id="9" dur="1" fill="hold">
                                          <p:stCondLst>
                                            <p:cond delay="0"/>
                                          </p:stCondLst>
                                        </p:cTn>
                                        <p:tgtEl>
                                          <p:spTgt spid="469003"/>
                                        </p:tgtEl>
                                        <p:attrNameLst>
                                          <p:attrName>style.visibility</p:attrName>
                                        </p:attrNameLst>
                                      </p:cBhvr>
                                      <p:to>
                                        <p:strVal val="visible"/>
                                      </p:to>
                                    </p:set>
                                    <p:anim calcmode="lin" valueType="num">
                                      <p:cBhvr additive="base">
                                        <p:cTn id="10" dur="500" fill="hold"/>
                                        <p:tgtEl>
                                          <p:spTgt spid="469003"/>
                                        </p:tgtEl>
                                        <p:attrNameLst>
                                          <p:attrName>ppt_x</p:attrName>
                                        </p:attrNameLst>
                                      </p:cBhvr>
                                      <p:tavLst>
                                        <p:tav tm="0">
                                          <p:val>
                                            <p:strVal val="1+#ppt_w/2"/>
                                          </p:val>
                                        </p:tav>
                                        <p:tav tm="100000">
                                          <p:val>
                                            <p:strVal val="#ppt_x"/>
                                          </p:val>
                                        </p:tav>
                                      </p:tavLst>
                                    </p:anim>
                                    <p:anim calcmode="lin" valueType="num">
                                      <p:cBhvr additive="base">
                                        <p:cTn id="11" dur="500" fill="hold"/>
                                        <p:tgtEl>
                                          <p:spTgt spid="469003"/>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469004"/>
                                        </p:tgtEl>
                                        <p:attrNameLst>
                                          <p:attrName>style.visibility</p:attrName>
                                        </p:attrNameLst>
                                      </p:cBhvr>
                                      <p:to>
                                        <p:strVal val="visible"/>
                                      </p:to>
                                    </p:set>
                                    <p:anim calcmode="lin" valueType="num">
                                      <p:cBhvr additive="base">
                                        <p:cTn id="16" dur="500" fill="hold"/>
                                        <p:tgtEl>
                                          <p:spTgt spid="469004"/>
                                        </p:tgtEl>
                                        <p:attrNameLst>
                                          <p:attrName>ppt_x</p:attrName>
                                        </p:attrNameLst>
                                      </p:cBhvr>
                                      <p:tavLst>
                                        <p:tav tm="0">
                                          <p:val>
                                            <p:strVal val="1+#ppt_w/2"/>
                                          </p:val>
                                        </p:tav>
                                        <p:tav tm="100000">
                                          <p:val>
                                            <p:strVal val="#ppt_x"/>
                                          </p:val>
                                        </p:tav>
                                      </p:tavLst>
                                    </p:anim>
                                    <p:anim calcmode="lin" valueType="num">
                                      <p:cBhvr additive="base">
                                        <p:cTn id="17" dur="500" fill="hold"/>
                                        <p:tgtEl>
                                          <p:spTgt spid="46900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469005"/>
                                        </p:tgtEl>
                                        <p:attrNameLst>
                                          <p:attrName>style.visibility</p:attrName>
                                        </p:attrNameLst>
                                      </p:cBhvr>
                                      <p:to>
                                        <p:strVal val="visible"/>
                                      </p:to>
                                    </p:set>
                                    <p:anim calcmode="lin" valueType="num">
                                      <p:cBhvr additive="base">
                                        <p:cTn id="21" dur="500" fill="hold"/>
                                        <p:tgtEl>
                                          <p:spTgt spid="469005"/>
                                        </p:tgtEl>
                                        <p:attrNameLst>
                                          <p:attrName>ppt_x</p:attrName>
                                        </p:attrNameLst>
                                      </p:cBhvr>
                                      <p:tavLst>
                                        <p:tav tm="0">
                                          <p:val>
                                            <p:strVal val="1+#ppt_w/2"/>
                                          </p:val>
                                        </p:tav>
                                        <p:tav tm="100000">
                                          <p:val>
                                            <p:strVal val="#ppt_x"/>
                                          </p:val>
                                        </p:tav>
                                      </p:tavLst>
                                    </p:anim>
                                    <p:anim calcmode="lin" valueType="num">
                                      <p:cBhvr additive="base">
                                        <p:cTn id="22" dur="500" fill="hold"/>
                                        <p:tgtEl>
                                          <p:spTgt spid="469005"/>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469007"/>
                                        </p:tgtEl>
                                        <p:attrNameLst>
                                          <p:attrName>style.visibility</p:attrName>
                                        </p:attrNameLst>
                                      </p:cBhvr>
                                      <p:to>
                                        <p:strVal val="visible"/>
                                      </p:to>
                                    </p:set>
                                    <p:anim calcmode="lin" valueType="num">
                                      <p:cBhvr additive="base">
                                        <p:cTn id="26" dur="500" fill="hold"/>
                                        <p:tgtEl>
                                          <p:spTgt spid="469007"/>
                                        </p:tgtEl>
                                        <p:attrNameLst>
                                          <p:attrName>ppt_x</p:attrName>
                                        </p:attrNameLst>
                                      </p:cBhvr>
                                      <p:tavLst>
                                        <p:tav tm="0">
                                          <p:val>
                                            <p:strVal val="#ppt_x"/>
                                          </p:val>
                                        </p:tav>
                                        <p:tav tm="100000">
                                          <p:val>
                                            <p:strVal val="#ppt_x"/>
                                          </p:val>
                                        </p:tav>
                                      </p:tavLst>
                                    </p:anim>
                                    <p:anim calcmode="lin" valueType="num">
                                      <p:cBhvr additive="base">
                                        <p:cTn id="27" dur="500" fill="hold"/>
                                        <p:tgtEl>
                                          <p:spTgt spid="469007"/>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7" presetClass="entr" presetSubtype="4" fill="hold" grpId="0" nodeType="afterEffect">
                                  <p:stCondLst>
                                    <p:cond delay="0"/>
                                  </p:stCondLst>
                                  <p:childTnLst>
                                    <p:set>
                                      <p:cBhvr>
                                        <p:cTn id="30" dur="1" fill="hold">
                                          <p:stCondLst>
                                            <p:cond delay="0"/>
                                          </p:stCondLst>
                                        </p:cTn>
                                        <p:tgtEl>
                                          <p:spTgt spid="469006"/>
                                        </p:tgtEl>
                                        <p:attrNameLst>
                                          <p:attrName>style.visibility</p:attrName>
                                        </p:attrNameLst>
                                      </p:cBhvr>
                                      <p:to>
                                        <p:strVal val="visible"/>
                                      </p:to>
                                    </p:set>
                                    <p:anim calcmode="lin" valueType="num">
                                      <p:cBhvr additive="base">
                                        <p:cTn id="31" dur="5000" fill="hold"/>
                                        <p:tgtEl>
                                          <p:spTgt spid="469006"/>
                                        </p:tgtEl>
                                        <p:attrNameLst>
                                          <p:attrName>ppt_x</p:attrName>
                                        </p:attrNameLst>
                                      </p:cBhvr>
                                      <p:tavLst>
                                        <p:tav tm="0">
                                          <p:val>
                                            <p:strVal val="#ppt_x"/>
                                          </p:val>
                                        </p:tav>
                                        <p:tav tm="100000">
                                          <p:val>
                                            <p:strVal val="#ppt_x"/>
                                          </p:val>
                                        </p:tav>
                                      </p:tavLst>
                                    </p:anim>
                                    <p:anim calcmode="lin" valueType="num">
                                      <p:cBhvr additive="base">
                                        <p:cTn id="32" dur="5000" fill="hold"/>
                                        <p:tgtEl>
                                          <p:spTgt spid="46900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69008"/>
                                        </p:tgtEl>
                                        <p:attrNameLst>
                                          <p:attrName>style.visibility</p:attrName>
                                        </p:attrNameLst>
                                      </p:cBhvr>
                                      <p:to>
                                        <p:strVal val="visible"/>
                                      </p:to>
                                    </p:set>
                                    <p:anim calcmode="lin" valueType="num">
                                      <p:cBhvr additive="base">
                                        <p:cTn id="37" dur="500" fill="hold"/>
                                        <p:tgtEl>
                                          <p:spTgt spid="469008"/>
                                        </p:tgtEl>
                                        <p:attrNameLst>
                                          <p:attrName>ppt_x</p:attrName>
                                        </p:attrNameLst>
                                      </p:cBhvr>
                                      <p:tavLst>
                                        <p:tav tm="0">
                                          <p:val>
                                            <p:strVal val="1+#ppt_w/2"/>
                                          </p:val>
                                        </p:tav>
                                        <p:tav tm="100000">
                                          <p:val>
                                            <p:strVal val="#ppt_x"/>
                                          </p:val>
                                        </p:tav>
                                      </p:tavLst>
                                    </p:anim>
                                    <p:anim calcmode="lin" valueType="num">
                                      <p:cBhvr additive="base">
                                        <p:cTn id="38" dur="500" fill="hold"/>
                                        <p:tgtEl>
                                          <p:spTgt spid="4690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02" grpId="0" autoUpdateAnimBg="0"/>
      <p:bldP spid="469003" grpId="0" autoUpdateAnimBg="0"/>
      <p:bldP spid="469004" grpId="0" autoUpdateAnimBg="0"/>
      <p:bldP spid="469005" grpId="0" autoUpdateAnimBg="0"/>
      <p:bldP spid="469006" grpId="0" autoUpdateAnimBg="0"/>
      <p:bldP spid="469007" grpId="0" autoUpdateAnimBg="0"/>
      <p:bldP spid="4690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9" name="Text Box 9"/>
          <p:cNvSpPr txBox="1">
            <a:spLocks noChangeArrowheads="1"/>
          </p:cNvSpPr>
          <p:nvPr/>
        </p:nvSpPr>
        <p:spPr bwMode="auto">
          <a:xfrm>
            <a:off x="304800" y="1368425"/>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1</a:t>
            </a:r>
            <a:r>
              <a:rPr lang="en-US" sz="3200" b="1" baseline="30000">
                <a:solidFill>
                  <a:srgbClr val="A50021"/>
                </a:solidFill>
                <a:effectLst>
                  <a:outerShdw blurRad="38100" dist="38100" dir="2700000" algn="tl">
                    <a:srgbClr val="C0C0C0"/>
                  </a:outerShdw>
                </a:effectLst>
                <a:latin typeface="Century" pitchFamily="18" charset="0"/>
                <a:cs typeface="+mn-cs"/>
              </a:rPr>
              <a:t>st </a:t>
            </a:r>
            <a:r>
              <a:rPr lang="en-US" sz="3200" b="1">
                <a:solidFill>
                  <a:srgbClr val="A50021"/>
                </a:solidFill>
                <a:effectLst>
                  <a:outerShdw blurRad="38100" dist="38100" dir="2700000" algn="tl">
                    <a:srgbClr val="C0C0C0"/>
                  </a:outerShdw>
                </a:effectLst>
                <a:latin typeface="Century" pitchFamily="18" charset="0"/>
                <a:cs typeface="+mn-cs"/>
              </a:rPr>
              <a:t>Generation of Computers (1951 - 58)</a:t>
            </a:r>
          </a:p>
        </p:txBody>
      </p:sp>
      <p:sp>
        <p:nvSpPr>
          <p:cNvPr id="471050" name="Text Box 10"/>
          <p:cNvSpPr txBox="1">
            <a:spLocks noChangeArrowheads="1"/>
          </p:cNvSpPr>
          <p:nvPr/>
        </p:nvSpPr>
        <p:spPr bwMode="auto">
          <a:xfrm>
            <a:off x="381000" y="2028825"/>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Onset:</a:t>
            </a:r>
          </a:p>
        </p:txBody>
      </p:sp>
      <p:sp>
        <p:nvSpPr>
          <p:cNvPr id="471051" name="Text Box 11"/>
          <p:cNvSpPr txBox="1">
            <a:spLocks noChangeArrowheads="1"/>
          </p:cNvSpPr>
          <p:nvPr/>
        </p:nvSpPr>
        <p:spPr bwMode="auto">
          <a:xfrm>
            <a:off x="457200" y="2587625"/>
            <a:ext cx="5334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lnSpc>
                <a:spcPct val="80000"/>
              </a:lnSpc>
              <a:buFontTx/>
              <a:buChar char="•"/>
              <a:defRPr/>
            </a:pPr>
            <a:r>
              <a:rPr lang="en-US" sz="2200" b="1" smtClean="0">
                <a:solidFill>
                  <a:schemeClr val="bg2"/>
                </a:solidFill>
                <a:latin typeface="Times New Roman" pitchFamily="18" charset="0"/>
                <a:cs typeface="+mn-cs"/>
              </a:rPr>
              <a:t>Sale of the first </a:t>
            </a:r>
            <a:r>
              <a:rPr lang="en-US" sz="2200" b="1" u="sng" smtClean="0">
                <a:solidFill>
                  <a:srgbClr val="CC3300"/>
                </a:solidFill>
                <a:effectLst>
                  <a:outerShdw blurRad="38100" dist="38100" dir="2700000" algn="tl">
                    <a:srgbClr val="C0C0C0"/>
                  </a:outerShdw>
                </a:effectLst>
                <a:latin typeface="Times New Roman" pitchFamily="18" charset="0"/>
                <a:cs typeface="+mn-cs"/>
              </a:rPr>
              <a:t>UNIV</a:t>
            </a:r>
            <a:r>
              <a:rPr lang="en-US" sz="2200" b="1" smtClean="0">
                <a:solidFill>
                  <a:schemeClr val="bg2"/>
                </a:solidFill>
                <a:latin typeface="Times New Roman" pitchFamily="18" charset="0"/>
                <a:cs typeface="+mn-cs"/>
              </a:rPr>
              <a:t>ersal </a:t>
            </a:r>
            <a:r>
              <a:rPr lang="en-US" sz="2200" b="1" u="sng" smtClean="0">
                <a:solidFill>
                  <a:srgbClr val="CC3300"/>
                </a:solidFill>
                <a:latin typeface="Times New Roman" pitchFamily="18" charset="0"/>
                <a:cs typeface="+mn-cs"/>
              </a:rPr>
              <a:t>A</a:t>
            </a:r>
            <a:r>
              <a:rPr lang="en-US" sz="2200" b="1" smtClean="0">
                <a:solidFill>
                  <a:schemeClr val="bg2"/>
                </a:solidFill>
                <a:latin typeface="Times New Roman" pitchFamily="18" charset="0"/>
                <a:cs typeface="+mn-cs"/>
              </a:rPr>
              <a:t>utomatic </a:t>
            </a:r>
            <a:r>
              <a:rPr lang="en-US" sz="2200" b="1" u="sng" smtClean="0">
                <a:solidFill>
                  <a:srgbClr val="CC3300"/>
                </a:solidFill>
                <a:effectLst>
                  <a:outerShdw blurRad="38100" dist="38100" dir="2700000" algn="tl">
                    <a:srgbClr val="C0C0C0"/>
                  </a:outerShdw>
                </a:effectLst>
                <a:latin typeface="Times New Roman" pitchFamily="18" charset="0"/>
                <a:cs typeface="+mn-cs"/>
              </a:rPr>
              <a:t>C</a:t>
            </a:r>
            <a:r>
              <a:rPr lang="en-US" sz="2200" b="1" smtClean="0">
                <a:solidFill>
                  <a:schemeClr val="bg2"/>
                </a:solidFill>
                <a:latin typeface="Times New Roman" pitchFamily="18" charset="0"/>
                <a:cs typeface="+mn-cs"/>
              </a:rPr>
              <a:t>omputer (</a:t>
            </a:r>
            <a:r>
              <a:rPr lang="en-US" sz="2200" b="1" smtClean="0">
                <a:solidFill>
                  <a:srgbClr val="CC3300"/>
                </a:solidFill>
                <a:latin typeface="Times New Roman" pitchFamily="18" charset="0"/>
                <a:cs typeface="+mn-cs"/>
              </a:rPr>
              <a:t>UNIVAC</a:t>
            </a:r>
            <a:r>
              <a:rPr lang="en-US" sz="2200" b="1" smtClean="0">
                <a:solidFill>
                  <a:schemeClr val="bg2"/>
                </a:solidFill>
                <a:latin typeface="Times New Roman" pitchFamily="18" charset="0"/>
                <a:cs typeface="+mn-cs"/>
              </a:rPr>
              <a:t>)</a:t>
            </a:r>
          </a:p>
        </p:txBody>
      </p:sp>
      <p:sp>
        <p:nvSpPr>
          <p:cNvPr id="471052" name="Text Box 12"/>
          <p:cNvSpPr txBox="1">
            <a:spLocks noChangeArrowheads="1"/>
          </p:cNvSpPr>
          <p:nvPr/>
        </p:nvSpPr>
        <p:spPr bwMode="auto">
          <a:xfrm>
            <a:off x="457200" y="3276600"/>
            <a:ext cx="5181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An extension of the </a:t>
            </a:r>
            <a:r>
              <a:rPr lang="en-US" altLang="en-US" b="1">
                <a:solidFill>
                  <a:srgbClr val="CC3300"/>
                </a:solidFill>
                <a:latin typeface="Times New Roman" pitchFamily="18" charset="0"/>
              </a:rPr>
              <a:t>ENIAC</a:t>
            </a:r>
          </a:p>
        </p:txBody>
      </p:sp>
      <p:sp>
        <p:nvSpPr>
          <p:cNvPr id="471053" name="Text Box 13"/>
          <p:cNvSpPr txBox="1">
            <a:spLocks noChangeArrowheads="1"/>
          </p:cNvSpPr>
          <p:nvPr/>
        </p:nvSpPr>
        <p:spPr bwMode="auto">
          <a:xfrm>
            <a:off x="381000" y="3860800"/>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Cost:</a:t>
            </a:r>
          </a:p>
        </p:txBody>
      </p:sp>
      <p:sp>
        <p:nvSpPr>
          <p:cNvPr id="471054" name="Text Box 14"/>
          <p:cNvSpPr txBox="1">
            <a:spLocks noChangeArrowheads="1"/>
          </p:cNvSpPr>
          <p:nvPr/>
        </p:nvSpPr>
        <p:spPr bwMode="auto">
          <a:xfrm>
            <a:off x="1524000" y="3959225"/>
            <a:ext cx="2514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b="1">
                <a:latin typeface="Times New Roman" pitchFamily="18" charset="0"/>
              </a:rPr>
              <a:t>   $500K to $30M</a:t>
            </a:r>
          </a:p>
        </p:txBody>
      </p:sp>
      <p:sp>
        <p:nvSpPr>
          <p:cNvPr id="471055" name="Text Box 15"/>
          <p:cNvSpPr txBox="1">
            <a:spLocks noChangeArrowheads="1"/>
          </p:cNvSpPr>
          <p:nvPr/>
        </p:nvSpPr>
        <p:spPr bwMode="auto">
          <a:xfrm>
            <a:off x="381000" y="48006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Government</a:t>
            </a:r>
          </a:p>
        </p:txBody>
      </p:sp>
      <p:sp>
        <p:nvSpPr>
          <p:cNvPr id="471056" name="Text Box 16"/>
          <p:cNvSpPr txBox="1">
            <a:spLocks noChangeArrowheads="1"/>
          </p:cNvSpPr>
          <p:nvPr/>
        </p:nvSpPr>
        <p:spPr bwMode="auto">
          <a:xfrm>
            <a:off x="457200" y="61690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Scientific Applications</a:t>
            </a:r>
          </a:p>
        </p:txBody>
      </p:sp>
      <p:sp>
        <p:nvSpPr>
          <p:cNvPr id="471057" name="Text Box 17"/>
          <p:cNvSpPr txBox="1">
            <a:spLocks noChangeArrowheads="1"/>
          </p:cNvSpPr>
          <p:nvPr/>
        </p:nvSpPr>
        <p:spPr bwMode="auto">
          <a:xfrm>
            <a:off x="381000" y="4343400"/>
            <a:ext cx="327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Major Uses:</a:t>
            </a:r>
          </a:p>
        </p:txBody>
      </p:sp>
      <p:sp>
        <p:nvSpPr>
          <p:cNvPr id="471058" name="Text Box 18"/>
          <p:cNvSpPr txBox="1">
            <a:spLocks noChangeArrowheads="1"/>
          </p:cNvSpPr>
          <p:nvPr/>
        </p:nvSpPr>
        <p:spPr bwMode="auto">
          <a:xfrm>
            <a:off x="457200" y="57880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Military</a:t>
            </a:r>
          </a:p>
        </p:txBody>
      </p:sp>
      <p:sp>
        <p:nvSpPr>
          <p:cNvPr id="471059" name="Text Box 19"/>
          <p:cNvSpPr txBox="1">
            <a:spLocks noChangeArrowheads="1"/>
          </p:cNvSpPr>
          <p:nvPr/>
        </p:nvSpPr>
        <p:spPr bwMode="auto">
          <a:xfrm>
            <a:off x="762000" y="5181600"/>
            <a:ext cx="4648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70000"/>
              </a:lnSpc>
              <a:spcBef>
                <a:spcPct val="0"/>
              </a:spcBef>
            </a:pPr>
            <a:r>
              <a:rPr lang="en-US" altLang="en-US" b="1">
                <a:solidFill>
                  <a:srgbClr val="0000CC"/>
                </a:solidFill>
                <a:latin typeface="Times New Roman" pitchFamily="18" charset="0"/>
              </a:rPr>
              <a:t>The 1</a:t>
            </a:r>
            <a:r>
              <a:rPr lang="en-US" altLang="en-US" b="1" baseline="30000">
                <a:solidFill>
                  <a:srgbClr val="0000CC"/>
                </a:solidFill>
                <a:latin typeface="Times New Roman" pitchFamily="18" charset="0"/>
              </a:rPr>
              <a:t>st</a:t>
            </a:r>
            <a:r>
              <a:rPr lang="en-US" altLang="en-US" b="1">
                <a:solidFill>
                  <a:srgbClr val="0000CC"/>
                </a:solidFill>
                <a:latin typeface="Times New Roman" pitchFamily="18" charset="0"/>
              </a:rPr>
              <a:t> machine was sold to the US Census Department</a:t>
            </a:r>
          </a:p>
        </p:txBody>
      </p:sp>
      <p:pic>
        <p:nvPicPr>
          <p:cNvPr id="471060" name="Picture 20" descr="univac-I-factronic-b-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2206625"/>
            <a:ext cx="29098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71049"/>
                                        </p:tgtEl>
                                        <p:attrNameLst>
                                          <p:attrName>style.visibility</p:attrName>
                                        </p:attrNameLst>
                                      </p:cBhvr>
                                      <p:to>
                                        <p:strVal val="visible"/>
                                      </p:to>
                                    </p:set>
                                    <p:animEffect transition="in" filter="checkerboard(across)">
                                      <p:cBhvr>
                                        <p:cTn id="7" dur="500"/>
                                        <p:tgtEl>
                                          <p:spTgt spid="47104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1050"/>
                                        </p:tgtEl>
                                        <p:attrNameLst>
                                          <p:attrName>style.visibility</p:attrName>
                                        </p:attrNameLst>
                                      </p:cBhvr>
                                      <p:to>
                                        <p:strVal val="visible"/>
                                      </p:to>
                                    </p:set>
                                    <p:animEffect transition="in" filter="wipe(up)">
                                      <p:cBhvr>
                                        <p:cTn id="11" dur="500"/>
                                        <p:tgtEl>
                                          <p:spTgt spid="471050"/>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471051"/>
                                        </p:tgtEl>
                                        <p:attrNameLst>
                                          <p:attrName>style.visibility</p:attrName>
                                        </p:attrNameLst>
                                      </p:cBhvr>
                                      <p:to>
                                        <p:strVal val="visible"/>
                                      </p:to>
                                    </p:set>
                                    <p:anim calcmode="lin" valueType="num">
                                      <p:cBhvr>
                                        <p:cTn id="15" dur="500" fill="hold"/>
                                        <p:tgtEl>
                                          <p:spTgt spid="471051"/>
                                        </p:tgtEl>
                                        <p:attrNameLst>
                                          <p:attrName>ppt_x</p:attrName>
                                        </p:attrNameLst>
                                      </p:cBhvr>
                                      <p:tavLst>
                                        <p:tav tm="0">
                                          <p:val>
                                            <p:strVal val="#ppt_x-#ppt_w/2"/>
                                          </p:val>
                                        </p:tav>
                                        <p:tav tm="100000">
                                          <p:val>
                                            <p:strVal val="#ppt_x"/>
                                          </p:val>
                                        </p:tav>
                                      </p:tavLst>
                                    </p:anim>
                                    <p:anim calcmode="lin" valueType="num">
                                      <p:cBhvr>
                                        <p:cTn id="16" dur="500" fill="hold"/>
                                        <p:tgtEl>
                                          <p:spTgt spid="471051"/>
                                        </p:tgtEl>
                                        <p:attrNameLst>
                                          <p:attrName>ppt_y</p:attrName>
                                        </p:attrNameLst>
                                      </p:cBhvr>
                                      <p:tavLst>
                                        <p:tav tm="0">
                                          <p:val>
                                            <p:strVal val="#ppt_y"/>
                                          </p:val>
                                        </p:tav>
                                        <p:tav tm="100000">
                                          <p:val>
                                            <p:strVal val="#ppt_y"/>
                                          </p:val>
                                        </p:tav>
                                      </p:tavLst>
                                    </p:anim>
                                    <p:anim calcmode="lin" valueType="num">
                                      <p:cBhvr>
                                        <p:cTn id="17" dur="500" fill="hold"/>
                                        <p:tgtEl>
                                          <p:spTgt spid="471051"/>
                                        </p:tgtEl>
                                        <p:attrNameLst>
                                          <p:attrName>ppt_w</p:attrName>
                                        </p:attrNameLst>
                                      </p:cBhvr>
                                      <p:tavLst>
                                        <p:tav tm="0">
                                          <p:val>
                                            <p:fltVal val="0"/>
                                          </p:val>
                                        </p:tav>
                                        <p:tav tm="100000">
                                          <p:val>
                                            <p:strVal val="#ppt_w"/>
                                          </p:val>
                                        </p:tav>
                                      </p:tavLst>
                                    </p:anim>
                                    <p:anim calcmode="lin" valueType="num">
                                      <p:cBhvr>
                                        <p:cTn id="18" dur="500" fill="hold"/>
                                        <p:tgtEl>
                                          <p:spTgt spid="471051"/>
                                        </p:tgtEl>
                                        <p:attrNameLst>
                                          <p:attrName>ppt_h</p:attrName>
                                        </p:attrNameLst>
                                      </p:cBhvr>
                                      <p:tavLst>
                                        <p:tav tm="0">
                                          <p:val>
                                            <p:strVal val="#ppt_h"/>
                                          </p:val>
                                        </p:tav>
                                        <p:tav tm="100000">
                                          <p:val>
                                            <p:strVal val="#ppt_h"/>
                                          </p:val>
                                        </p:tav>
                                      </p:tavLst>
                                    </p:anim>
                                  </p:childTnLst>
                                </p:cTn>
                              </p:par>
                              <p:par>
                                <p:cTn id="19" presetID="21" presetClass="entr" presetSubtype="4" fill="hold" nodeType="withEffect">
                                  <p:stCondLst>
                                    <p:cond delay="0"/>
                                  </p:stCondLst>
                                  <p:childTnLst>
                                    <p:set>
                                      <p:cBhvr>
                                        <p:cTn id="20" dur="1" fill="hold">
                                          <p:stCondLst>
                                            <p:cond delay="0"/>
                                          </p:stCondLst>
                                        </p:cTn>
                                        <p:tgtEl>
                                          <p:spTgt spid="471060"/>
                                        </p:tgtEl>
                                        <p:attrNameLst>
                                          <p:attrName>style.visibility</p:attrName>
                                        </p:attrNameLst>
                                      </p:cBhvr>
                                      <p:to>
                                        <p:strVal val="visible"/>
                                      </p:to>
                                    </p:set>
                                    <p:animEffect transition="in" filter="wheel(4)">
                                      <p:cBhvr>
                                        <p:cTn id="21" dur="1000"/>
                                        <p:tgtEl>
                                          <p:spTgt spid="471060"/>
                                        </p:tgtEl>
                                      </p:cBhvr>
                                    </p:animEffect>
                                  </p:childTnLst>
                                </p:cTn>
                              </p:par>
                            </p:childTnLst>
                          </p:cTn>
                        </p:par>
                        <p:par>
                          <p:cTn id="22" fill="hold" nodeType="afterGroup">
                            <p:stCondLst>
                              <p:cond delay="2000"/>
                            </p:stCondLst>
                            <p:childTnLst>
                              <p:par>
                                <p:cTn id="23" presetID="17" presetClass="entr" presetSubtype="8" fill="hold" grpId="0" nodeType="afterEffect">
                                  <p:stCondLst>
                                    <p:cond delay="0"/>
                                  </p:stCondLst>
                                  <p:childTnLst>
                                    <p:set>
                                      <p:cBhvr>
                                        <p:cTn id="24" dur="1" fill="hold">
                                          <p:stCondLst>
                                            <p:cond delay="0"/>
                                          </p:stCondLst>
                                        </p:cTn>
                                        <p:tgtEl>
                                          <p:spTgt spid="471052"/>
                                        </p:tgtEl>
                                        <p:attrNameLst>
                                          <p:attrName>style.visibility</p:attrName>
                                        </p:attrNameLst>
                                      </p:cBhvr>
                                      <p:to>
                                        <p:strVal val="visible"/>
                                      </p:to>
                                    </p:set>
                                    <p:anim calcmode="lin" valueType="num">
                                      <p:cBhvr>
                                        <p:cTn id="25" dur="500" fill="hold"/>
                                        <p:tgtEl>
                                          <p:spTgt spid="471052"/>
                                        </p:tgtEl>
                                        <p:attrNameLst>
                                          <p:attrName>ppt_x</p:attrName>
                                        </p:attrNameLst>
                                      </p:cBhvr>
                                      <p:tavLst>
                                        <p:tav tm="0">
                                          <p:val>
                                            <p:strVal val="#ppt_x-#ppt_w/2"/>
                                          </p:val>
                                        </p:tav>
                                        <p:tav tm="100000">
                                          <p:val>
                                            <p:strVal val="#ppt_x"/>
                                          </p:val>
                                        </p:tav>
                                      </p:tavLst>
                                    </p:anim>
                                    <p:anim calcmode="lin" valueType="num">
                                      <p:cBhvr>
                                        <p:cTn id="26" dur="500" fill="hold"/>
                                        <p:tgtEl>
                                          <p:spTgt spid="471052"/>
                                        </p:tgtEl>
                                        <p:attrNameLst>
                                          <p:attrName>ppt_y</p:attrName>
                                        </p:attrNameLst>
                                      </p:cBhvr>
                                      <p:tavLst>
                                        <p:tav tm="0">
                                          <p:val>
                                            <p:strVal val="#ppt_y"/>
                                          </p:val>
                                        </p:tav>
                                        <p:tav tm="100000">
                                          <p:val>
                                            <p:strVal val="#ppt_y"/>
                                          </p:val>
                                        </p:tav>
                                      </p:tavLst>
                                    </p:anim>
                                    <p:anim calcmode="lin" valueType="num">
                                      <p:cBhvr>
                                        <p:cTn id="27" dur="500" fill="hold"/>
                                        <p:tgtEl>
                                          <p:spTgt spid="471052"/>
                                        </p:tgtEl>
                                        <p:attrNameLst>
                                          <p:attrName>ppt_w</p:attrName>
                                        </p:attrNameLst>
                                      </p:cBhvr>
                                      <p:tavLst>
                                        <p:tav tm="0">
                                          <p:val>
                                            <p:fltVal val="0"/>
                                          </p:val>
                                        </p:tav>
                                        <p:tav tm="100000">
                                          <p:val>
                                            <p:strVal val="#ppt_w"/>
                                          </p:val>
                                        </p:tav>
                                      </p:tavLst>
                                    </p:anim>
                                    <p:anim calcmode="lin" valueType="num">
                                      <p:cBhvr>
                                        <p:cTn id="28" dur="500" fill="hold"/>
                                        <p:tgtEl>
                                          <p:spTgt spid="471052"/>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471053"/>
                                        </p:tgtEl>
                                        <p:attrNameLst>
                                          <p:attrName>style.visibility</p:attrName>
                                        </p:attrNameLst>
                                      </p:cBhvr>
                                      <p:to>
                                        <p:strVal val="visible"/>
                                      </p:to>
                                    </p:set>
                                    <p:animEffect transition="in" filter="wipe(up)">
                                      <p:cBhvr>
                                        <p:cTn id="32" dur="500"/>
                                        <p:tgtEl>
                                          <p:spTgt spid="471053"/>
                                        </p:tgtEl>
                                      </p:cBhvr>
                                    </p:animEffect>
                                  </p:childTnLst>
                                </p:cTn>
                              </p:par>
                            </p:childTnLst>
                          </p:cTn>
                        </p:par>
                        <p:par>
                          <p:cTn id="33" fill="hold" nodeType="afterGroup">
                            <p:stCondLst>
                              <p:cond delay="3000"/>
                            </p:stCondLst>
                            <p:childTnLst>
                              <p:par>
                                <p:cTn id="34" presetID="17" presetClass="entr" presetSubtype="8" fill="hold" grpId="0" nodeType="afterEffect">
                                  <p:stCondLst>
                                    <p:cond delay="0"/>
                                  </p:stCondLst>
                                  <p:childTnLst>
                                    <p:set>
                                      <p:cBhvr>
                                        <p:cTn id="35" dur="1" fill="hold">
                                          <p:stCondLst>
                                            <p:cond delay="0"/>
                                          </p:stCondLst>
                                        </p:cTn>
                                        <p:tgtEl>
                                          <p:spTgt spid="471054"/>
                                        </p:tgtEl>
                                        <p:attrNameLst>
                                          <p:attrName>style.visibility</p:attrName>
                                        </p:attrNameLst>
                                      </p:cBhvr>
                                      <p:to>
                                        <p:strVal val="visible"/>
                                      </p:to>
                                    </p:set>
                                    <p:anim calcmode="lin" valueType="num">
                                      <p:cBhvr>
                                        <p:cTn id="36" dur="500" fill="hold"/>
                                        <p:tgtEl>
                                          <p:spTgt spid="471054"/>
                                        </p:tgtEl>
                                        <p:attrNameLst>
                                          <p:attrName>ppt_x</p:attrName>
                                        </p:attrNameLst>
                                      </p:cBhvr>
                                      <p:tavLst>
                                        <p:tav tm="0">
                                          <p:val>
                                            <p:strVal val="#ppt_x-#ppt_w/2"/>
                                          </p:val>
                                        </p:tav>
                                        <p:tav tm="100000">
                                          <p:val>
                                            <p:strVal val="#ppt_x"/>
                                          </p:val>
                                        </p:tav>
                                      </p:tavLst>
                                    </p:anim>
                                    <p:anim calcmode="lin" valueType="num">
                                      <p:cBhvr>
                                        <p:cTn id="37" dur="500" fill="hold"/>
                                        <p:tgtEl>
                                          <p:spTgt spid="471054"/>
                                        </p:tgtEl>
                                        <p:attrNameLst>
                                          <p:attrName>ppt_y</p:attrName>
                                        </p:attrNameLst>
                                      </p:cBhvr>
                                      <p:tavLst>
                                        <p:tav tm="0">
                                          <p:val>
                                            <p:strVal val="#ppt_y"/>
                                          </p:val>
                                        </p:tav>
                                        <p:tav tm="100000">
                                          <p:val>
                                            <p:strVal val="#ppt_y"/>
                                          </p:val>
                                        </p:tav>
                                      </p:tavLst>
                                    </p:anim>
                                    <p:anim calcmode="lin" valueType="num">
                                      <p:cBhvr>
                                        <p:cTn id="38" dur="500" fill="hold"/>
                                        <p:tgtEl>
                                          <p:spTgt spid="471054"/>
                                        </p:tgtEl>
                                        <p:attrNameLst>
                                          <p:attrName>ppt_w</p:attrName>
                                        </p:attrNameLst>
                                      </p:cBhvr>
                                      <p:tavLst>
                                        <p:tav tm="0">
                                          <p:val>
                                            <p:fltVal val="0"/>
                                          </p:val>
                                        </p:tav>
                                        <p:tav tm="100000">
                                          <p:val>
                                            <p:strVal val="#ppt_w"/>
                                          </p:val>
                                        </p:tav>
                                      </p:tavLst>
                                    </p:anim>
                                    <p:anim calcmode="lin" valueType="num">
                                      <p:cBhvr>
                                        <p:cTn id="39" dur="500" fill="hold"/>
                                        <p:tgtEl>
                                          <p:spTgt spid="471054"/>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71057"/>
                                        </p:tgtEl>
                                        <p:attrNameLst>
                                          <p:attrName>style.visibility</p:attrName>
                                        </p:attrNameLst>
                                      </p:cBhvr>
                                      <p:to>
                                        <p:strVal val="visible"/>
                                      </p:to>
                                    </p:set>
                                    <p:animEffect transition="in" filter="wipe(up)">
                                      <p:cBhvr>
                                        <p:cTn id="43" dur="500"/>
                                        <p:tgtEl>
                                          <p:spTgt spid="471057"/>
                                        </p:tgtEl>
                                      </p:cBhvr>
                                    </p:animEffect>
                                  </p:childTnLst>
                                </p:cTn>
                              </p:par>
                            </p:childTnLst>
                          </p:cTn>
                        </p:par>
                        <p:par>
                          <p:cTn id="44" fill="hold" nodeType="afterGroup">
                            <p:stCondLst>
                              <p:cond delay="4000"/>
                            </p:stCondLst>
                            <p:childTnLst>
                              <p:par>
                                <p:cTn id="45" presetID="17" presetClass="entr" presetSubtype="8" fill="hold" grpId="0" nodeType="afterEffect">
                                  <p:stCondLst>
                                    <p:cond delay="0"/>
                                  </p:stCondLst>
                                  <p:childTnLst>
                                    <p:set>
                                      <p:cBhvr>
                                        <p:cTn id="46" dur="1" fill="hold">
                                          <p:stCondLst>
                                            <p:cond delay="0"/>
                                          </p:stCondLst>
                                        </p:cTn>
                                        <p:tgtEl>
                                          <p:spTgt spid="471055"/>
                                        </p:tgtEl>
                                        <p:attrNameLst>
                                          <p:attrName>style.visibility</p:attrName>
                                        </p:attrNameLst>
                                      </p:cBhvr>
                                      <p:to>
                                        <p:strVal val="visible"/>
                                      </p:to>
                                    </p:set>
                                    <p:anim calcmode="lin" valueType="num">
                                      <p:cBhvr>
                                        <p:cTn id="47" dur="500" fill="hold"/>
                                        <p:tgtEl>
                                          <p:spTgt spid="471055"/>
                                        </p:tgtEl>
                                        <p:attrNameLst>
                                          <p:attrName>ppt_x</p:attrName>
                                        </p:attrNameLst>
                                      </p:cBhvr>
                                      <p:tavLst>
                                        <p:tav tm="0">
                                          <p:val>
                                            <p:strVal val="#ppt_x-#ppt_w/2"/>
                                          </p:val>
                                        </p:tav>
                                        <p:tav tm="100000">
                                          <p:val>
                                            <p:strVal val="#ppt_x"/>
                                          </p:val>
                                        </p:tav>
                                      </p:tavLst>
                                    </p:anim>
                                    <p:anim calcmode="lin" valueType="num">
                                      <p:cBhvr>
                                        <p:cTn id="48" dur="500" fill="hold"/>
                                        <p:tgtEl>
                                          <p:spTgt spid="471055"/>
                                        </p:tgtEl>
                                        <p:attrNameLst>
                                          <p:attrName>ppt_y</p:attrName>
                                        </p:attrNameLst>
                                      </p:cBhvr>
                                      <p:tavLst>
                                        <p:tav tm="0">
                                          <p:val>
                                            <p:strVal val="#ppt_y"/>
                                          </p:val>
                                        </p:tav>
                                        <p:tav tm="100000">
                                          <p:val>
                                            <p:strVal val="#ppt_y"/>
                                          </p:val>
                                        </p:tav>
                                      </p:tavLst>
                                    </p:anim>
                                    <p:anim calcmode="lin" valueType="num">
                                      <p:cBhvr>
                                        <p:cTn id="49" dur="500" fill="hold"/>
                                        <p:tgtEl>
                                          <p:spTgt spid="471055"/>
                                        </p:tgtEl>
                                        <p:attrNameLst>
                                          <p:attrName>ppt_w</p:attrName>
                                        </p:attrNameLst>
                                      </p:cBhvr>
                                      <p:tavLst>
                                        <p:tav tm="0">
                                          <p:val>
                                            <p:fltVal val="0"/>
                                          </p:val>
                                        </p:tav>
                                        <p:tav tm="100000">
                                          <p:val>
                                            <p:strVal val="#ppt_w"/>
                                          </p:val>
                                        </p:tav>
                                      </p:tavLst>
                                    </p:anim>
                                    <p:anim calcmode="lin" valueType="num">
                                      <p:cBhvr>
                                        <p:cTn id="50" dur="500" fill="hold"/>
                                        <p:tgtEl>
                                          <p:spTgt spid="471055"/>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4500"/>
                            </p:stCondLst>
                            <p:childTnLst>
                              <p:par>
                                <p:cTn id="52" presetID="17" presetClass="entr" presetSubtype="1" fill="hold" grpId="0" nodeType="afterEffect">
                                  <p:stCondLst>
                                    <p:cond delay="0"/>
                                  </p:stCondLst>
                                  <p:childTnLst>
                                    <p:set>
                                      <p:cBhvr>
                                        <p:cTn id="53" dur="1" fill="hold">
                                          <p:stCondLst>
                                            <p:cond delay="0"/>
                                          </p:stCondLst>
                                        </p:cTn>
                                        <p:tgtEl>
                                          <p:spTgt spid="471059"/>
                                        </p:tgtEl>
                                        <p:attrNameLst>
                                          <p:attrName>style.visibility</p:attrName>
                                        </p:attrNameLst>
                                      </p:cBhvr>
                                      <p:to>
                                        <p:strVal val="visible"/>
                                      </p:to>
                                    </p:set>
                                    <p:anim calcmode="lin" valueType="num">
                                      <p:cBhvr>
                                        <p:cTn id="54" dur="500" fill="hold"/>
                                        <p:tgtEl>
                                          <p:spTgt spid="471059"/>
                                        </p:tgtEl>
                                        <p:attrNameLst>
                                          <p:attrName>ppt_x</p:attrName>
                                        </p:attrNameLst>
                                      </p:cBhvr>
                                      <p:tavLst>
                                        <p:tav tm="0">
                                          <p:val>
                                            <p:strVal val="#ppt_x"/>
                                          </p:val>
                                        </p:tav>
                                        <p:tav tm="100000">
                                          <p:val>
                                            <p:strVal val="#ppt_x"/>
                                          </p:val>
                                        </p:tav>
                                      </p:tavLst>
                                    </p:anim>
                                    <p:anim calcmode="lin" valueType="num">
                                      <p:cBhvr>
                                        <p:cTn id="55" dur="500" fill="hold"/>
                                        <p:tgtEl>
                                          <p:spTgt spid="471059"/>
                                        </p:tgtEl>
                                        <p:attrNameLst>
                                          <p:attrName>ppt_y</p:attrName>
                                        </p:attrNameLst>
                                      </p:cBhvr>
                                      <p:tavLst>
                                        <p:tav tm="0">
                                          <p:val>
                                            <p:strVal val="#ppt_y-#ppt_h/2"/>
                                          </p:val>
                                        </p:tav>
                                        <p:tav tm="100000">
                                          <p:val>
                                            <p:strVal val="#ppt_y"/>
                                          </p:val>
                                        </p:tav>
                                      </p:tavLst>
                                    </p:anim>
                                    <p:anim calcmode="lin" valueType="num">
                                      <p:cBhvr>
                                        <p:cTn id="56" dur="500" fill="hold"/>
                                        <p:tgtEl>
                                          <p:spTgt spid="471059"/>
                                        </p:tgtEl>
                                        <p:attrNameLst>
                                          <p:attrName>ppt_w</p:attrName>
                                        </p:attrNameLst>
                                      </p:cBhvr>
                                      <p:tavLst>
                                        <p:tav tm="0">
                                          <p:val>
                                            <p:strVal val="#ppt_w"/>
                                          </p:val>
                                        </p:tav>
                                        <p:tav tm="100000">
                                          <p:val>
                                            <p:strVal val="#ppt_w"/>
                                          </p:val>
                                        </p:tav>
                                      </p:tavLst>
                                    </p:anim>
                                    <p:anim calcmode="lin" valueType="num">
                                      <p:cBhvr>
                                        <p:cTn id="57" dur="500" fill="hold"/>
                                        <p:tgtEl>
                                          <p:spTgt spid="471059"/>
                                        </p:tgtEl>
                                        <p:attrNameLst>
                                          <p:attrName>ppt_h</p:attrName>
                                        </p:attrNameLst>
                                      </p:cBhvr>
                                      <p:tavLst>
                                        <p:tav tm="0">
                                          <p:val>
                                            <p:fltVal val="0"/>
                                          </p:val>
                                        </p:tav>
                                        <p:tav tm="100000">
                                          <p:val>
                                            <p:strVal val="#ppt_h"/>
                                          </p:val>
                                        </p:tav>
                                      </p:tavLst>
                                    </p:anim>
                                  </p:childTnLst>
                                </p:cTn>
                              </p:par>
                            </p:childTnLst>
                          </p:cTn>
                        </p:par>
                        <p:par>
                          <p:cTn id="58" fill="hold" nodeType="afterGroup">
                            <p:stCondLst>
                              <p:cond delay="5000"/>
                            </p:stCondLst>
                            <p:childTnLst>
                              <p:par>
                                <p:cTn id="59" presetID="17" presetClass="entr" presetSubtype="8" fill="hold" grpId="0" nodeType="afterEffect">
                                  <p:stCondLst>
                                    <p:cond delay="0"/>
                                  </p:stCondLst>
                                  <p:childTnLst>
                                    <p:set>
                                      <p:cBhvr>
                                        <p:cTn id="60" dur="1" fill="hold">
                                          <p:stCondLst>
                                            <p:cond delay="0"/>
                                          </p:stCondLst>
                                        </p:cTn>
                                        <p:tgtEl>
                                          <p:spTgt spid="471058"/>
                                        </p:tgtEl>
                                        <p:attrNameLst>
                                          <p:attrName>style.visibility</p:attrName>
                                        </p:attrNameLst>
                                      </p:cBhvr>
                                      <p:to>
                                        <p:strVal val="visible"/>
                                      </p:to>
                                    </p:set>
                                    <p:anim calcmode="lin" valueType="num">
                                      <p:cBhvr>
                                        <p:cTn id="61" dur="500" fill="hold"/>
                                        <p:tgtEl>
                                          <p:spTgt spid="471058"/>
                                        </p:tgtEl>
                                        <p:attrNameLst>
                                          <p:attrName>ppt_x</p:attrName>
                                        </p:attrNameLst>
                                      </p:cBhvr>
                                      <p:tavLst>
                                        <p:tav tm="0">
                                          <p:val>
                                            <p:strVal val="#ppt_x-#ppt_w/2"/>
                                          </p:val>
                                        </p:tav>
                                        <p:tav tm="100000">
                                          <p:val>
                                            <p:strVal val="#ppt_x"/>
                                          </p:val>
                                        </p:tav>
                                      </p:tavLst>
                                    </p:anim>
                                    <p:anim calcmode="lin" valueType="num">
                                      <p:cBhvr>
                                        <p:cTn id="62" dur="500" fill="hold"/>
                                        <p:tgtEl>
                                          <p:spTgt spid="471058"/>
                                        </p:tgtEl>
                                        <p:attrNameLst>
                                          <p:attrName>ppt_y</p:attrName>
                                        </p:attrNameLst>
                                      </p:cBhvr>
                                      <p:tavLst>
                                        <p:tav tm="0">
                                          <p:val>
                                            <p:strVal val="#ppt_y"/>
                                          </p:val>
                                        </p:tav>
                                        <p:tav tm="100000">
                                          <p:val>
                                            <p:strVal val="#ppt_y"/>
                                          </p:val>
                                        </p:tav>
                                      </p:tavLst>
                                    </p:anim>
                                    <p:anim calcmode="lin" valueType="num">
                                      <p:cBhvr>
                                        <p:cTn id="63" dur="500" fill="hold"/>
                                        <p:tgtEl>
                                          <p:spTgt spid="471058"/>
                                        </p:tgtEl>
                                        <p:attrNameLst>
                                          <p:attrName>ppt_w</p:attrName>
                                        </p:attrNameLst>
                                      </p:cBhvr>
                                      <p:tavLst>
                                        <p:tav tm="0">
                                          <p:val>
                                            <p:fltVal val="0"/>
                                          </p:val>
                                        </p:tav>
                                        <p:tav tm="100000">
                                          <p:val>
                                            <p:strVal val="#ppt_w"/>
                                          </p:val>
                                        </p:tav>
                                      </p:tavLst>
                                    </p:anim>
                                    <p:anim calcmode="lin" valueType="num">
                                      <p:cBhvr>
                                        <p:cTn id="64" dur="500" fill="hold"/>
                                        <p:tgtEl>
                                          <p:spTgt spid="471058"/>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5500"/>
                            </p:stCondLst>
                            <p:childTnLst>
                              <p:par>
                                <p:cTn id="66" presetID="17" presetClass="entr" presetSubtype="8" fill="hold" grpId="0" nodeType="afterEffect">
                                  <p:stCondLst>
                                    <p:cond delay="0"/>
                                  </p:stCondLst>
                                  <p:childTnLst>
                                    <p:set>
                                      <p:cBhvr>
                                        <p:cTn id="67" dur="1" fill="hold">
                                          <p:stCondLst>
                                            <p:cond delay="0"/>
                                          </p:stCondLst>
                                        </p:cTn>
                                        <p:tgtEl>
                                          <p:spTgt spid="471056"/>
                                        </p:tgtEl>
                                        <p:attrNameLst>
                                          <p:attrName>style.visibility</p:attrName>
                                        </p:attrNameLst>
                                      </p:cBhvr>
                                      <p:to>
                                        <p:strVal val="visible"/>
                                      </p:to>
                                    </p:set>
                                    <p:anim calcmode="lin" valueType="num">
                                      <p:cBhvr>
                                        <p:cTn id="68" dur="500" fill="hold"/>
                                        <p:tgtEl>
                                          <p:spTgt spid="471056"/>
                                        </p:tgtEl>
                                        <p:attrNameLst>
                                          <p:attrName>ppt_x</p:attrName>
                                        </p:attrNameLst>
                                      </p:cBhvr>
                                      <p:tavLst>
                                        <p:tav tm="0">
                                          <p:val>
                                            <p:strVal val="#ppt_x-#ppt_w/2"/>
                                          </p:val>
                                        </p:tav>
                                        <p:tav tm="100000">
                                          <p:val>
                                            <p:strVal val="#ppt_x"/>
                                          </p:val>
                                        </p:tav>
                                      </p:tavLst>
                                    </p:anim>
                                    <p:anim calcmode="lin" valueType="num">
                                      <p:cBhvr>
                                        <p:cTn id="69" dur="500" fill="hold"/>
                                        <p:tgtEl>
                                          <p:spTgt spid="471056"/>
                                        </p:tgtEl>
                                        <p:attrNameLst>
                                          <p:attrName>ppt_y</p:attrName>
                                        </p:attrNameLst>
                                      </p:cBhvr>
                                      <p:tavLst>
                                        <p:tav tm="0">
                                          <p:val>
                                            <p:strVal val="#ppt_y"/>
                                          </p:val>
                                        </p:tav>
                                        <p:tav tm="100000">
                                          <p:val>
                                            <p:strVal val="#ppt_y"/>
                                          </p:val>
                                        </p:tav>
                                      </p:tavLst>
                                    </p:anim>
                                    <p:anim calcmode="lin" valueType="num">
                                      <p:cBhvr>
                                        <p:cTn id="70" dur="500" fill="hold"/>
                                        <p:tgtEl>
                                          <p:spTgt spid="471056"/>
                                        </p:tgtEl>
                                        <p:attrNameLst>
                                          <p:attrName>ppt_w</p:attrName>
                                        </p:attrNameLst>
                                      </p:cBhvr>
                                      <p:tavLst>
                                        <p:tav tm="0">
                                          <p:val>
                                            <p:fltVal val="0"/>
                                          </p:val>
                                        </p:tav>
                                        <p:tav tm="100000">
                                          <p:val>
                                            <p:strVal val="#ppt_w"/>
                                          </p:val>
                                        </p:tav>
                                      </p:tavLst>
                                    </p:anim>
                                    <p:anim calcmode="lin" valueType="num">
                                      <p:cBhvr>
                                        <p:cTn id="71" dur="500" fill="hold"/>
                                        <p:tgtEl>
                                          <p:spTgt spid="4710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9" grpId="0" autoUpdateAnimBg="0"/>
      <p:bldP spid="471050" grpId="0" autoUpdateAnimBg="0"/>
      <p:bldP spid="471051" grpId="0" autoUpdateAnimBg="0"/>
      <p:bldP spid="471052" grpId="0" autoUpdateAnimBg="0"/>
      <p:bldP spid="471053" grpId="0" autoUpdateAnimBg="0"/>
      <p:bldP spid="471054" grpId="0" autoUpdateAnimBg="0"/>
      <p:bldP spid="471055" grpId="0" autoUpdateAnimBg="0"/>
      <p:bldP spid="471056" grpId="0" autoUpdateAnimBg="0"/>
      <p:bldP spid="471057" grpId="0" autoUpdateAnimBg="0"/>
      <p:bldP spid="471058" grpId="0" autoUpdateAnimBg="0"/>
      <p:bldP spid="47105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50" name="Text Box 14"/>
          <p:cNvSpPr txBox="1">
            <a:spLocks noChangeArrowheads="1"/>
          </p:cNvSpPr>
          <p:nvPr/>
        </p:nvSpPr>
        <p:spPr bwMode="auto">
          <a:xfrm>
            <a:off x="4343400" y="1749425"/>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Technology:</a:t>
            </a:r>
          </a:p>
        </p:txBody>
      </p:sp>
      <p:sp>
        <p:nvSpPr>
          <p:cNvPr id="475151" name="Text Box 15"/>
          <p:cNvSpPr txBox="1">
            <a:spLocks noChangeArrowheads="1"/>
          </p:cNvSpPr>
          <p:nvPr/>
        </p:nvSpPr>
        <p:spPr bwMode="auto">
          <a:xfrm>
            <a:off x="4419600" y="2133600"/>
            <a:ext cx="36576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chemeClr val="tx1"/>
                </a:solidFill>
                <a:latin typeface="Times New Roman" pitchFamily="18" charset="0"/>
              </a:rPr>
              <a:t>   Vacuum Tubes</a:t>
            </a:r>
          </a:p>
        </p:txBody>
      </p:sp>
      <p:sp>
        <p:nvSpPr>
          <p:cNvPr id="475152" name="Text Box 16"/>
          <p:cNvSpPr txBox="1">
            <a:spLocks noChangeArrowheads="1"/>
          </p:cNvSpPr>
          <p:nvPr/>
        </p:nvSpPr>
        <p:spPr bwMode="auto">
          <a:xfrm>
            <a:off x="4953000" y="41878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Approx. 19,000 needed</a:t>
            </a:r>
          </a:p>
        </p:txBody>
      </p:sp>
      <p:sp>
        <p:nvSpPr>
          <p:cNvPr id="475153" name="Text Box 17"/>
          <p:cNvSpPr txBox="1">
            <a:spLocks noChangeArrowheads="1"/>
          </p:cNvSpPr>
          <p:nvPr/>
        </p:nvSpPr>
        <p:spPr bwMode="auto">
          <a:xfrm>
            <a:off x="6553200" y="4495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2000" b="1">
                <a:solidFill>
                  <a:srgbClr val="990033"/>
                </a:solidFill>
                <a:latin typeface="Times New Roman" pitchFamily="18" charset="0"/>
              </a:rPr>
              <a:t>(Up to 6’ Tall)</a:t>
            </a:r>
          </a:p>
        </p:txBody>
      </p:sp>
      <p:pic>
        <p:nvPicPr>
          <p:cNvPr id="475154" name="Picture 18" descr="eniac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81000" y="1927225"/>
            <a:ext cx="358140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55" name="Text Box 19"/>
          <p:cNvSpPr txBox="1">
            <a:spLocks noChangeArrowheads="1"/>
          </p:cNvSpPr>
          <p:nvPr/>
        </p:nvSpPr>
        <p:spPr bwMode="auto">
          <a:xfrm>
            <a:off x="4953000" y="48006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Expensive</a:t>
            </a:r>
          </a:p>
        </p:txBody>
      </p:sp>
      <p:sp>
        <p:nvSpPr>
          <p:cNvPr id="475156" name="Text Box 20"/>
          <p:cNvSpPr txBox="1">
            <a:spLocks noChangeArrowheads="1"/>
          </p:cNvSpPr>
          <p:nvPr/>
        </p:nvSpPr>
        <p:spPr bwMode="auto">
          <a:xfrm>
            <a:off x="4953000" y="51054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Fragile</a:t>
            </a:r>
          </a:p>
        </p:txBody>
      </p:sp>
      <p:sp>
        <p:nvSpPr>
          <p:cNvPr id="475157" name="Text Box 21"/>
          <p:cNvSpPr txBox="1">
            <a:spLocks noChangeArrowheads="1"/>
          </p:cNvSpPr>
          <p:nvPr/>
        </p:nvSpPr>
        <p:spPr bwMode="auto">
          <a:xfrm>
            <a:off x="381000" y="5486400"/>
            <a:ext cx="6629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Prone to Breakdowns and burn-outs</a:t>
            </a:r>
          </a:p>
        </p:txBody>
      </p:sp>
      <p:sp>
        <p:nvSpPr>
          <p:cNvPr id="475158" name="Text Box 22"/>
          <p:cNvSpPr txBox="1">
            <a:spLocks noChangeArrowheads="1"/>
          </p:cNvSpPr>
          <p:nvPr/>
        </p:nvSpPr>
        <p:spPr bwMode="auto">
          <a:xfrm>
            <a:off x="5638800" y="5486400"/>
            <a:ext cx="19224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1800" b="1">
                <a:solidFill>
                  <a:srgbClr val="A50021"/>
                </a:solidFill>
                <a:latin typeface="Times New Roman" pitchFamily="18" charset="0"/>
              </a:rPr>
              <a:t>(Debugging)</a:t>
            </a:r>
          </a:p>
        </p:txBody>
      </p:sp>
      <p:sp>
        <p:nvSpPr>
          <p:cNvPr id="475159" name="Text Box 23"/>
          <p:cNvSpPr txBox="1">
            <a:spLocks noChangeArrowheads="1"/>
          </p:cNvSpPr>
          <p:nvPr/>
        </p:nvSpPr>
        <p:spPr bwMode="auto">
          <a:xfrm>
            <a:off x="381000" y="5867400"/>
            <a:ext cx="5791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Used An enormous amount of electricity</a:t>
            </a:r>
          </a:p>
        </p:txBody>
      </p:sp>
      <p:sp>
        <p:nvSpPr>
          <p:cNvPr id="475160" name="Text Box 24"/>
          <p:cNvSpPr txBox="1">
            <a:spLocks noChangeArrowheads="1"/>
          </p:cNvSpPr>
          <p:nvPr/>
        </p:nvSpPr>
        <p:spPr bwMode="auto">
          <a:xfrm>
            <a:off x="6019800" y="5851525"/>
            <a:ext cx="3124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1800" b="1">
                <a:solidFill>
                  <a:srgbClr val="990033"/>
                </a:solidFill>
                <a:latin typeface="Times New Roman" pitchFamily="18" charset="0"/>
              </a:rPr>
              <a:t>(200KW/H(?); Brownouts)</a:t>
            </a:r>
          </a:p>
        </p:txBody>
      </p:sp>
      <p:sp>
        <p:nvSpPr>
          <p:cNvPr id="475161" name="Text Box 25"/>
          <p:cNvSpPr txBox="1">
            <a:spLocks noChangeArrowheads="1"/>
          </p:cNvSpPr>
          <p:nvPr/>
        </p:nvSpPr>
        <p:spPr bwMode="auto">
          <a:xfrm>
            <a:off x="381000" y="6248400"/>
            <a:ext cx="5410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Gave off an enormous amount of heat</a:t>
            </a:r>
          </a:p>
        </p:txBody>
      </p:sp>
      <p:sp>
        <p:nvSpPr>
          <p:cNvPr id="475162" name="Text Box 26"/>
          <p:cNvSpPr txBox="1">
            <a:spLocks noChangeArrowheads="1"/>
          </p:cNvSpPr>
          <p:nvPr/>
        </p:nvSpPr>
        <p:spPr bwMode="auto">
          <a:xfrm>
            <a:off x="5791200" y="6248400"/>
            <a:ext cx="1676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1800" b="1">
                <a:solidFill>
                  <a:srgbClr val="990033"/>
                </a:solidFill>
                <a:latin typeface="Times New Roman" pitchFamily="18" charset="0"/>
              </a:rPr>
              <a:t>(AC Needed)</a:t>
            </a:r>
          </a:p>
        </p:txBody>
      </p:sp>
      <p:sp>
        <p:nvSpPr>
          <p:cNvPr id="475163" name="Text Box 27"/>
          <p:cNvSpPr txBox="1">
            <a:spLocks noChangeArrowheads="1"/>
          </p:cNvSpPr>
          <p:nvPr/>
        </p:nvSpPr>
        <p:spPr bwMode="auto">
          <a:xfrm>
            <a:off x="381000" y="12954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1</a:t>
            </a:r>
            <a:r>
              <a:rPr lang="en-US" sz="3200" b="1" baseline="30000">
                <a:solidFill>
                  <a:srgbClr val="A50021"/>
                </a:solidFill>
                <a:effectLst>
                  <a:outerShdw blurRad="38100" dist="38100" dir="2700000" algn="tl">
                    <a:srgbClr val="C0C0C0"/>
                  </a:outerShdw>
                </a:effectLst>
                <a:latin typeface="Century" pitchFamily="18" charset="0"/>
                <a:cs typeface="+mn-cs"/>
              </a:rPr>
              <a:t>st </a:t>
            </a:r>
            <a:r>
              <a:rPr lang="en-US" sz="3200" b="1">
                <a:solidFill>
                  <a:srgbClr val="A50021"/>
                </a:solidFill>
                <a:effectLst>
                  <a:outerShdw blurRad="38100" dist="38100" dir="2700000" algn="tl">
                    <a:srgbClr val="C0C0C0"/>
                  </a:outerShdw>
                </a:effectLst>
                <a:latin typeface="Century" pitchFamily="18" charset="0"/>
                <a:cs typeface="+mn-cs"/>
              </a:rPr>
              <a:t>Generation of Computers (1951 - 58)</a:t>
            </a:r>
          </a:p>
        </p:txBody>
      </p:sp>
      <p:pic>
        <p:nvPicPr>
          <p:cNvPr id="475164" name="Picture 28" descr="vt-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95550"/>
            <a:ext cx="2286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65" name="Text Box 29"/>
          <p:cNvSpPr txBox="1">
            <a:spLocks noChangeArrowheads="1"/>
          </p:cNvSpPr>
          <p:nvPr/>
        </p:nvSpPr>
        <p:spPr bwMode="auto">
          <a:xfrm>
            <a:off x="4953000" y="4511675"/>
            <a:ext cx="1676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Large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75154"/>
                                        </p:tgtEl>
                                        <p:attrNameLst>
                                          <p:attrName>style.visibility</p:attrName>
                                        </p:attrNameLst>
                                      </p:cBhvr>
                                      <p:to>
                                        <p:strVal val="visible"/>
                                      </p:to>
                                    </p:set>
                                    <p:animEffect transition="in" filter="wipe(up)">
                                      <p:cBhvr>
                                        <p:cTn id="7" dur="500"/>
                                        <p:tgtEl>
                                          <p:spTgt spid="47515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5150"/>
                                        </p:tgtEl>
                                        <p:attrNameLst>
                                          <p:attrName>style.visibility</p:attrName>
                                        </p:attrNameLst>
                                      </p:cBhvr>
                                      <p:to>
                                        <p:strVal val="visible"/>
                                      </p:to>
                                    </p:set>
                                    <p:animEffect transition="in" filter="wipe(up)">
                                      <p:cBhvr>
                                        <p:cTn id="11" dur="500"/>
                                        <p:tgtEl>
                                          <p:spTgt spid="475150"/>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475151"/>
                                        </p:tgtEl>
                                        <p:attrNameLst>
                                          <p:attrName>style.visibility</p:attrName>
                                        </p:attrNameLst>
                                      </p:cBhvr>
                                      <p:to>
                                        <p:strVal val="visible"/>
                                      </p:to>
                                    </p:set>
                                    <p:anim calcmode="lin" valueType="num">
                                      <p:cBhvr>
                                        <p:cTn id="15" dur="500" fill="hold"/>
                                        <p:tgtEl>
                                          <p:spTgt spid="475151"/>
                                        </p:tgtEl>
                                        <p:attrNameLst>
                                          <p:attrName>ppt_x</p:attrName>
                                        </p:attrNameLst>
                                      </p:cBhvr>
                                      <p:tavLst>
                                        <p:tav tm="0">
                                          <p:val>
                                            <p:strVal val="#ppt_x-#ppt_w/2"/>
                                          </p:val>
                                        </p:tav>
                                        <p:tav tm="100000">
                                          <p:val>
                                            <p:strVal val="#ppt_x"/>
                                          </p:val>
                                        </p:tav>
                                      </p:tavLst>
                                    </p:anim>
                                    <p:anim calcmode="lin" valueType="num">
                                      <p:cBhvr>
                                        <p:cTn id="16" dur="500" fill="hold"/>
                                        <p:tgtEl>
                                          <p:spTgt spid="475151"/>
                                        </p:tgtEl>
                                        <p:attrNameLst>
                                          <p:attrName>ppt_y</p:attrName>
                                        </p:attrNameLst>
                                      </p:cBhvr>
                                      <p:tavLst>
                                        <p:tav tm="0">
                                          <p:val>
                                            <p:strVal val="#ppt_y"/>
                                          </p:val>
                                        </p:tav>
                                        <p:tav tm="100000">
                                          <p:val>
                                            <p:strVal val="#ppt_y"/>
                                          </p:val>
                                        </p:tav>
                                      </p:tavLst>
                                    </p:anim>
                                    <p:anim calcmode="lin" valueType="num">
                                      <p:cBhvr>
                                        <p:cTn id="17" dur="500" fill="hold"/>
                                        <p:tgtEl>
                                          <p:spTgt spid="475151"/>
                                        </p:tgtEl>
                                        <p:attrNameLst>
                                          <p:attrName>ppt_w</p:attrName>
                                        </p:attrNameLst>
                                      </p:cBhvr>
                                      <p:tavLst>
                                        <p:tav tm="0">
                                          <p:val>
                                            <p:fltVal val="0"/>
                                          </p:val>
                                        </p:tav>
                                        <p:tav tm="100000">
                                          <p:val>
                                            <p:strVal val="#ppt_w"/>
                                          </p:val>
                                        </p:tav>
                                      </p:tavLst>
                                    </p:anim>
                                    <p:anim calcmode="lin" valueType="num">
                                      <p:cBhvr>
                                        <p:cTn id="18" dur="500" fill="hold"/>
                                        <p:tgtEl>
                                          <p:spTgt spid="47515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22" presetClass="entr" presetSubtype="4" fill="hold" nodeType="afterEffect">
                                  <p:stCondLst>
                                    <p:cond delay="0"/>
                                  </p:stCondLst>
                                  <p:childTnLst>
                                    <p:set>
                                      <p:cBhvr>
                                        <p:cTn id="21" dur="1" fill="hold">
                                          <p:stCondLst>
                                            <p:cond delay="0"/>
                                          </p:stCondLst>
                                        </p:cTn>
                                        <p:tgtEl>
                                          <p:spTgt spid="475164"/>
                                        </p:tgtEl>
                                        <p:attrNameLst>
                                          <p:attrName>style.visibility</p:attrName>
                                        </p:attrNameLst>
                                      </p:cBhvr>
                                      <p:to>
                                        <p:strVal val="visible"/>
                                      </p:to>
                                    </p:set>
                                    <p:animEffect transition="in" filter="wipe(down)">
                                      <p:cBhvr>
                                        <p:cTn id="22" dur="500"/>
                                        <p:tgtEl>
                                          <p:spTgt spid="475164"/>
                                        </p:tgtEl>
                                      </p:cBhvr>
                                    </p:animEffect>
                                  </p:childTnLst>
                                </p:cTn>
                              </p:par>
                            </p:childTnLst>
                          </p:cTn>
                        </p:par>
                        <p:par>
                          <p:cTn id="23" fill="hold" nodeType="afterGroup">
                            <p:stCondLst>
                              <p:cond delay="2000"/>
                            </p:stCondLst>
                            <p:childTnLst>
                              <p:par>
                                <p:cTn id="24" presetID="17" presetClass="entr" presetSubtype="8" fill="hold" grpId="0" nodeType="afterEffect">
                                  <p:stCondLst>
                                    <p:cond delay="0"/>
                                  </p:stCondLst>
                                  <p:childTnLst>
                                    <p:set>
                                      <p:cBhvr>
                                        <p:cTn id="25" dur="1" fill="hold">
                                          <p:stCondLst>
                                            <p:cond delay="0"/>
                                          </p:stCondLst>
                                        </p:cTn>
                                        <p:tgtEl>
                                          <p:spTgt spid="475152"/>
                                        </p:tgtEl>
                                        <p:attrNameLst>
                                          <p:attrName>style.visibility</p:attrName>
                                        </p:attrNameLst>
                                      </p:cBhvr>
                                      <p:to>
                                        <p:strVal val="visible"/>
                                      </p:to>
                                    </p:set>
                                    <p:anim calcmode="lin" valueType="num">
                                      <p:cBhvr>
                                        <p:cTn id="26" dur="500" fill="hold"/>
                                        <p:tgtEl>
                                          <p:spTgt spid="475152"/>
                                        </p:tgtEl>
                                        <p:attrNameLst>
                                          <p:attrName>ppt_x</p:attrName>
                                        </p:attrNameLst>
                                      </p:cBhvr>
                                      <p:tavLst>
                                        <p:tav tm="0">
                                          <p:val>
                                            <p:strVal val="#ppt_x-#ppt_w/2"/>
                                          </p:val>
                                        </p:tav>
                                        <p:tav tm="100000">
                                          <p:val>
                                            <p:strVal val="#ppt_x"/>
                                          </p:val>
                                        </p:tav>
                                      </p:tavLst>
                                    </p:anim>
                                    <p:anim calcmode="lin" valueType="num">
                                      <p:cBhvr>
                                        <p:cTn id="27" dur="500" fill="hold"/>
                                        <p:tgtEl>
                                          <p:spTgt spid="475152"/>
                                        </p:tgtEl>
                                        <p:attrNameLst>
                                          <p:attrName>ppt_y</p:attrName>
                                        </p:attrNameLst>
                                      </p:cBhvr>
                                      <p:tavLst>
                                        <p:tav tm="0">
                                          <p:val>
                                            <p:strVal val="#ppt_y"/>
                                          </p:val>
                                        </p:tav>
                                        <p:tav tm="100000">
                                          <p:val>
                                            <p:strVal val="#ppt_y"/>
                                          </p:val>
                                        </p:tav>
                                      </p:tavLst>
                                    </p:anim>
                                    <p:anim calcmode="lin" valueType="num">
                                      <p:cBhvr>
                                        <p:cTn id="28" dur="500" fill="hold"/>
                                        <p:tgtEl>
                                          <p:spTgt spid="475152"/>
                                        </p:tgtEl>
                                        <p:attrNameLst>
                                          <p:attrName>ppt_w</p:attrName>
                                        </p:attrNameLst>
                                      </p:cBhvr>
                                      <p:tavLst>
                                        <p:tav tm="0">
                                          <p:val>
                                            <p:fltVal val="0"/>
                                          </p:val>
                                        </p:tav>
                                        <p:tav tm="100000">
                                          <p:val>
                                            <p:strVal val="#ppt_w"/>
                                          </p:val>
                                        </p:tav>
                                      </p:tavLst>
                                    </p:anim>
                                    <p:anim calcmode="lin" valueType="num">
                                      <p:cBhvr>
                                        <p:cTn id="29" dur="500" fill="hold"/>
                                        <p:tgtEl>
                                          <p:spTgt spid="47515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2500"/>
                            </p:stCondLst>
                            <p:childTnLst>
                              <p:par>
                                <p:cTn id="31" presetID="17" presetClass="entr" presetSubtype="8" fill="hold" grpId="0" nodeType="afterEffect">
                                  <p:stCondLst>
                                    <p:cond delay="0"/>
                                  </p:stCondLst>
                                  <p:childTnLst>
                                    <p:set>
                                      <p:cBhvr>
                                        <p:cTn id="32" dur="1" fill="hold">
                                          <p:stCondLst>
                                            <p:cond delay="0"/>
                                          </p:stCondLst>
                                        </p:cTn>
                                        <p:tgtEl>
                                          <p:spTgt spid="475165"/>
                                        </p:tgtEl>
                                        <p:attrNameLst>
                                          <p:attrName>style.visibility</p:attrName>
                                        </p:attrNameLst>
                                      </p:cBhvr>
                                      <p:to>
                                        <p:strVal val="visible"/>
                                      </p:to>
                                    </p:set>
                                    <p:anim calcmode="lin" valueType="num">
                                      <p:cBhvr>
                                        <p:cTn id="33" dur="500" fill="hold"/>
                                        <p:tgtEl>
                                          <p:spTgt spid="475165"/>
                                        </p:tgtEl>
                                        <p:attrNameLst>
                                          <p:attrName>ppt_x</p:attrName>
                                        </p:attrNameLst>
                                      </p:cBhvr>
                                      <p:tavLst>
                                        <p:tav tm="0">
                                          <p:val>
                                            <p:strVal val="#ppt_x-#ppt_w/2"/>
                                          </p:val>
                                        </p:tav>
                                        <p:tav tm="100000">
                                          <p:val>
                                            <p:strVal val="#ppt_x"/>
                                          </p:val>
                                        </p:tav>
                                      </p:tavLst>
                                    </p:anim>
                                    <p:anim calcmode="lin" valueType="num">
                                      <p:cBhvr>
                                        <p:cTn id="34" dur="500" fill="hold"/>
                                        <p:tgtEl>
                                          <p:spTgt spid="475165"/>
                                        </p:tgtEl>
                                        <p:attrNameLst>
                                          <p:attrName>ppt_y</p:attrName>
                                        </p:attrNameLst>
                                      </p:cBhvr>
                                      <p:tavLst>
                                        <p:tav tm="0">
                                          <p:val>
                                            <p:strVal val="#ppt_y"/>
                                          </p:val>
                                        </p:tav>
                                        <p:tav tm="100000">
                                          <p:val>
                                            <p:strVal val="#ppt_y"/>
                                          </p:val>
                                        </p:tav>
                                      </p:tavLst>
                                    </p:anim>
                                    <p:anim calcmode="lin" valueType="num">
                                      <p:cBhvr>
                                        <p:cTn id="35" dur="500" fill="hold"/>
                                        <p:tgtEl>
                                          <p:spTgt spid="475165"/>
                                        </p:tgtEl>
                                        <p:attrNameLst>
                                          <p:attrName>ppt_w</p:attrName>
                                        </p:attrNameLst>
                                      </p:cBhvr>
                                      <p:tavLst>
                                        <p:tav tm="0">
                                          <p:val>
                                            <p:fltVal val="0"/>
                                          </p:val>
                                        </p:tav>
                                        <p:tav tm="100000">
                                          <p:val>
                                            <p:strVal val="#ppt_w"/>
                                          </p:val>
                                        </p:tav>
                                      </p:tavLst>
                                    </p:anim>
                                    <p:anim calcmode="lin" valueType="num">
                                      <p:cBhvr>
                                        <p:cTn id="36" dur="500" fill="hold"/>
                                        <p:tgtEl>
                                          <p:spTgt spid="47516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3000"/>
                            </p:stCondLst>
                            <p:childTnLst>
                              <p:par>
                                <p:cTn id="38" presetID="5" presetClass="entr" presetSubtype="5" fill="hold" grpId="0" nodeType="afterEffect">
                                  <p:stCondLst>
                                    <p:cond delay="0"/>
                                  </p:stCondLst>
                                  <p:childTnLst>
                                    <p:set>
                                      <p:cBhvr>
                                        <p:cTn id="39" dur="1" fill="hold">
                                          <p:stCondLst>
                                            <p:cond delay="0"/>
                                          </p:stCondLst>
                                        </p:cTn>
                                        <p:tgtEl>
                                          <p:spTgt spid="475153"/>
                                        </p:tgtEl>
                                        <p:attrNameLst>
                                          <p:attrName>style.visibility</p:attrName>
                                        </p:attrNameLst>
                                      </p:cBhvr>
                                      <p:to>
                                        <p:strVal val="visible"/>
                                      </p:to>
                                    </p:set>
                                    <p:animEffect transition="in" filter="checkerboard(down)">
                                      <p:cBhvr>
                                        <p:cTn id="40" dur="500"/>
                                        <p:tgtEl>
                                          <p:spTgt spid="475153"/>
                                        </p:tgtEl>
                                      </p:cBhvr>
                                    </p:animEffect>
                                  </p:childTnLst>
                                </p:cTn>
                              </p:par>
                            </p:childTnLst>
                          </p:cTn>
                        </p:par>
                        <p:par>
                          <p:cTn id="41" fill="hold" nodeType="afterGroup">
                            <p:stCondLst>
                              <p:cond delay="3500"/>
                            </p:stCondLst>
                            <p:childTnLst>
                              <p:par>
                                <p:cTn id="42" presetID="17" presetClass="entr" presetSubtype="8" fill="hold" grpId="0" nodeType="afterEffect">
                                  <p:stCondLst>
                                    <p:cond delay="0"/>
                                  </p:stCondLst>
                                  <p:childTnLst>
                                    <p:set>
                                      <p:cBhvr>
                                        <p:cTn id="43" dur="1" fill="hold">
                                          <p:stCondLst>
                                            <p:cond delay="0"/>
                                          </p:stCondLst>
                                        </p:cTn>
                                        <p:tgtEl>
                                          <p:spTgt spid="475155"/>
                                        </p:tgtEl>
                                        <p:attrNameLst>
                                          <p:attrName>style.visibility</p:attrName>
                                        </p:attrNameLst>
                                      </p:cBhvr>
                                      <p:to>
                                        <p:strVal val="visible"/>
                                      </p:to>
                                    </p:set>
                                    <p:anim calcmode="lin" valueType="num">
                                      <p:cBhvr>
                                        <p:cTn id="44" dur="500" fill="hold"/>
                                        <p:tgtEl>
                                          <p:spTgt spid="475155"/>
                                        </p:tgtEl>
                                        <p:attrNameLst>
                                          <p:attrName>ppt_x</p:attrName>
                                        </p:attrNameLst>
                                      </p:cBhvr>
                                      <p:tavLst>
                                        <p:tav tm="0">
                                          <p:val>
                                            <p:strVal val="#ppt_x-#ppt_w/2"/>
                                          </p:val>
                                        </p:tav>
                                        <p:tav tm="100000">
                                          <p:val>
                                            <p:strVal val="#ppt_x"/>
                                          </p:val>
                                        </p:tav>
                                      </p:tavLst>
                                    </p:anim>
                                    <p:anim calcmode="lin" valueType="num">
                                      <p:cBhvr>
                                        <p:cTn id="45" dur="500" fill="hold"/>
                                        <p:tgtEl>
                                          <p:spTgt spid="475155"/>
                                        </p:tgtEl>
                                        <p:attrNameLst>
                                          <p:attrName>ppt_y</p:attrName>
                                        </p:attrNameLst>
                                      </p:cBhvr>
                                      <p:tavLst>
                                        <p:tav tm="0">
                                          <p:val>
                                            <p:strVal val="#ppt_y"/>
                                          </p:val>
                                        </p:tav>
                                        <p:tav tm="100000">
                                          <p:val>
                                            <p:strVal val="#ppt_y"/>
                                          </p:val>
                                        </p:tav>
                                      </p:tavLst>
                                    </p:anim>
                                    <p:anim calcmode="lin" valueType="num">
                                      <p:cBhvr>
                                        <p:cTn id="46" dur="500" fill="hold"/>
                                        <p:tgtEl>
                                          <p:spTgt spid="475155"/>
                                        </p:tgtEl>
                                        <p:attrNameLst>
                                          <p:attrName>ppt_w</p:attrName>
                                        </p:attrNameLst>
                                      </p:cBhvr>
                                      <p:tavLst>
                                        <p:tav tm="0">
                                          <p:val>
                                            <p:fltVal val="0"/>
                                          </p:val>
                                        </p:tav>
                                        <p:tav tm="100000">
                                          <p:val>
                                            <p:strVal val="#ppt_w"/>
                                          </p:val>
                                        </p:tav>
                                      </p:tavLst>
                                    </p:anim>
                                    <p:anim calcmode="lin" valueType="num">
                                      <p:cBhvr>
                                        <p:cTn id="47" dur="500" fill="hold"/>
                                        <p:tgtEl>
                                          <p:spTgt spid="475155"/>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4000"/>
                            </p:stCondLst>
                            <p:childTnLst>
                              <p:par>
                                <p:cTn id="49" presetID="17" presetClass="entr" presetSubtype="8" fill="hold" grpId="0" nodeType="afterEffect">
                                  <p:stCondLst>
                                    <p:cond delay="0"/>
                                  </p:stCondLst>
                                  <p:childTnLst>
                                    <p:set>
                                      <p:cBhvr>
                                        <p:cTn id="50" dur="1" fill="hold">
                                          <p:stCondLst>
                                            <p:cond delay="0"/>
                                          </p:stCondLst>
                                        </p:cTn>
                                        <p:tgtEl>
                                          <p:spTgt spid="475156"/>
                                        </p:tgtEl>
                                        <p:attrNameLst>
                                          <p:attrName>style.visibility</p:attrName>
                                        </p:attrNameLst>
                                      </p:cBhvr>
                                      <p:to>
                                        <p:strVal val="visible"/>
                                      </p:to>
                                    </p:set>
                                    <p:anim calcmode="lin" valueType="num">
                                      <p:cBhvr>
                                        <p:cTn id="51" dur="500" fill="hold"/>
                                        <p:tgtEl>
                                          <p:spTgt spid="475156"/>
                                        </p:tgtEl>
                                        <p:attrNameLst>
                                          <p:attrName>ppt_x</p:attrName>
                                        </p:attrNameLst>
                                      </p:cBhvr>
                                      <p:tavLst>
                                        <p:tav tm="0">
                                          <p:val>
                                            <p:strVal val="#ppt_x-#ppt_w/2"/>
                                          </p:val>
                                        </p:tav>
                                        <p:tav tm="100000">
                                          <p:val>
                                            <p:strVal val="#ppt_x"/>
                                          </p:val>
                                        </p:tav>
                                      </p:tavLst>
                                    </p:anim>
                                    <p:anim calcmode="lin" valueType="num">
                                      <p:cBhvr>
                                        <p:cTn id="52" dur="500" fill="hold"/>
                                        <p:tgtEl>
                                          <p:spTgt spid="475156"/>
                                        </p:tgtEl>
                                        <p:attrNameLst>
                                          <p:attrName>ppt_y</p:attrName>
                                        </p:attrNameLst>
                                      </p:cBhvr>
                                      <p:tavLst>
                                        <p:tav tm="0">
                                          <p:val>
                                            <p:strVal val="#ppt_y"/>
                                          </p:val>
                                        </p:tav>
                                        <p:tav tm="100000">
                                          <p:val>
                                            <p:strVal val="#ppt_y"/>
                                          </p:val>
                                        </p:tav>
                                      </p:tavLst>
                                    </p:anim>
                                    <p:anim calcmode="lin" valueType="num">
                                      <p:cBhvr>
                                        <p:cTn id="53" dur="500" fill="hold"/>
                                        <p:tgtEl>
                                          <p:spTgt spid="475156"/>
                                        </p:tgtEl>
                                        <p:attrNameLst>
                                          <p:attrName>ppt_w</p:attrName>
                                        </p:attrNameLst>
                                      </p:cBhvr>
                                      <p:tavLst>
                                        <p:tav tm="0">
                                          <p:val>
                                            <p:fltVal val="0"/>
                                          </p:val>
                                        </p:tav>
                                        <p:tav tm="100000">
                                          <p:val>
                                            <p:strVal val="#ppt_w"/>
                                          </p:val>
                                        </p:tav>
                                      </p:tavLst>
                                    </p:anim>
                                    <p:anim calcmode="lin" valueType="num">
                                      <p:cBhvr>
                                        <p:cTn id="54" dur="500" fill="hold"/>
                                        <p:tgtEl>
                                          <p:spTgt spid="475156"/>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4500"/>
                            </p:stCondLst>
                            <p:childTnLst>
                              <p:par>
                                <p:cTn id="56" presetID="17" presetClass="entr" presetSubtype="8" fill="hold" grpId="0" nodeType="afterEffect">
                                  <p:stCondLst>
                                    <p:cond delay="0"/>
                                  </p:stCondLst>
                                  <p:childTnLst>
                                    <p:set>
                                      <p:cBhvr>
                                        <p:cTn id="57" dur="1" fill="hold">
                                          <p:stCondLst>
                                            <p:cond delay="0"/>
                                          </p:stCondLst>
                                        </p:cTn>
                                        <p:tgtEl>
                                          <p:spTgt spid="475157"/>
                                        </p:tgtEl>
                                        <p:attrNameLst>
                                          <p:attrName>style.visibility</p:attrName>
                                        </p:attrNameLst>
                                      </p:cBhvr>
                                      <p:to>
                                        <p:strVal val="visible"/>
                                      </p:to>
                                    </p:set>
                                    <p:anim calcmode="lin" valueType="num">
                                      <p:cBhvr>
                                        <p:cTn id="58" dur="500" fill="hold"/>
                                        <p:tgtEl>
                                          <p:spTgt spid="475157"/>
                                        </p:tgtEl>
                                        <p:attrNameLst>
                                          <p:attrName>ppt_x</p:attrName>
                                        </p:attrNameLst>
                                      </p:cBhvr>
                                      <p:tavLst>
                                        <p:tav tm="0">
                                          <p:val>
                                            <p:strVal val="#ppt_x-#ppt_w/2"/>
                                          </p:val>
                                        </p:tav>
                                        <p:tav tm="100000">
                                          <p:val>
                                            <p:strVal val="#ppt_x"/>
                                          </p:val>
                                        </p:tav>
                                      </p:tavLst>
                                    </p:anim>
                                    <p:anim calcmode="lin" valueType="num">
                                      <p:cBhvr>
                                        <p:cTn id="59" dur="500" fill="hold"/>
                                        <p:tgtEl>
                                          <p:spTgt spid="475157"/>
                                        </p:tgtEl>
                                        <p:attrNameLst>
                                          <p:attrName>ppt_y</p:attrName>
                                        </p:attrNameLst>
                                      </p:cBhvr>
                                      <p:tavLst>
                                        <p:tav tm="0">
                                          <p:val>
                                            <p:strVal val="#ppt_y"/>
                                          </p:val>
                                        </p:tav>
                                        <p:tav tm="100000">
                                          <p:val>
                                            <p:strVal val="#ppt_y"/>
                                          </p:val>
                                        </p:tav>
                                      </p:tavLst>
                                    </p:anim>
                                    <p:anim calcmode="lin" valueType="num">
                                      <p:cBhvr>
                                        <p:cTn id="60" dur="500" fill="hold"/>
                                        <p:tgtEl>
                                          <p:spTgt spid="475157"/>
                                        </p:tgtEl>
                                        <p:attrNameLst>
                                          <p:attrName>ppt_w</p:attrName>
                                        </p:attrNameLst>
                                      </p:cBhvr>
                                      <p:tavLst>
                                        <p:tav tm="0">
                                          <p:val>
                                            <p:fltVal val="0"/>
                                          </p:val>
                                        </p:tav>
                                        <p:tav tm="100000">
                                          <p:val>
                                            <p:strVal val="#ppt_w"/>
                                          </p:val>
                                        </p:tav>
                                      </p:tavLst>
                                    </p:anim>
                                    <p:anim calcmode="lin" valueType="num">
                                      <p:cBhvr>
                                        <p:cTn id="61" dur="500" fill="hold"/>
                                        <p:tgtEl>
                                          <p:spTgt spid="475157"/>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5000"/>
                            </p:stCondLst>
                            <p:childTnLst>
                              <p:par>
                                <p:cTn id="63" presetID="5" presetClass="entr" presetSubtype="5" fill="hold" grpId="0" nodeType="afterEffect">
                                  <p:stCondLst>
                                    <p:cond delay="0"/>
                                  </p:stCondLst>
                                  <p:childTnLst>
                                    <p:set>
                                      <p:cBhvr>
                                        <p:cTn id="64" dur="1" fill="hold">
                                          <p:stCondLst>
                                            <p:cond delay="0"/>
                                          </p:stCondLst>
                                        </p:cTn>
                                        <p:tgtEl>
                                          <p:spTgt spid="475158"/>
                                        </p:tgtEl>
                                        <p:attrNameLst>
                                          <p:attrName>style.visibility</p:attrName>
                                        </p:attrNameLst>
                                      </p:cBhvr>
                                      <p:to>
                                        <p:strVal val="visible"/>
                                      </p:to>
                                    </p:set>
                                    <p:animEffect transition="in" filter="checkerboard(down)">
                                      <p:cBhvr>
                                        <p:cTn id="65" dur="500"/>
                                        <p:tgtEl>
                                          <p:spTgt spid="475158"/>
                                        </p:tgtEl>
                                      </p:cBhvr>
                                    </p:animEffect>
                                  </p:childTnLst>
                                </p:cTn>
                              </p:par>
                            </p:childTnLst>
                          </p:cTn>
                        </p:par>
                        <p:par>
                          <p:cTn id="66" fill="hold" nodeType="afterGroup">
                            <p:stCondLst>
                              <p:cond delay="5500"/>
                            </p:stCondLst>
                            <p:childTnLst>
                              <p:par>
                                <p:cTn id="67" presetID="17" presetClass="entr" presetSubtype="8" fill="hold" grpId="0" nodeType="afterEffect">
                                  <p:stCondLst>
                                    <p:cond delay="0"/>
                                  </p:stCondLst>
                                  <p:childTnLst>
                                    <p:set>
                                      <p:cBhvr>
                                        <p:cTn id="68" dur="1" fill="hold">
                                          <p:stCondLst>
                                            <p:cond delay="0"/>
                                          </p:stCondLst>
                                        </p:cTn>
                                        <p:tgtEl>
                                          <p:spTgt spid="475159"/>
                                        </p:tgtEl>
                                        <p:attrNameLst>
                                          <p:attrName>style.visibility</p:attrName>
                                        </p:attrNameLst>
                                      </p:cBhvr>
                                      <p:to>
                                        <p:strVal val="visible"/>
                                      </p:to>
                                    </p:set>
                                    <p:anim calcmode="lin" valueType="num">
                                      <p:cBhvr>
                                        <p:cTn id="69" dur="500" fill="hold"/>
                                        <p:tgtEl>
                                          <p:spTgt spid="475159"/>
                                        </p:tgtEl>
                                        <p:attrNameLst>
                                          <p:attrName>ppt_x</p:attrName>
                                        </p:attrNameLst>
                                      </p:cBhvr>
                                      <p:tavLst>
                                        <p:tav tm="0">
                                          <p:val>
                                            <p:strVal val="#ppt_x-#ppt_w/2"/>
                                          </p:val>
                                        </p:tav>
                                        <p:tav tm="100000">
                                          <p:val>
                                            <p:strVal val="#ppt_x"/>
                                          </p:val>
                                        </p:tav>
                                      </p:tavLst>
                                    </p:anim>
                                    <p:anim calcmode="lin" valueType="num">
                                      <p:cBhvr>
                                        <p:cTn id="70" dur="500" fill="hold"/>
                                        <p:tgtEl>
                                          <p:spTgt spid="475159"/>
                                        </p:tgtEl>
                                        <p:attrNameLst>
                                          <p:attrName>ppt_y</p:attrName>
                                        </p:attrNameLst>
                                      </p:cBhvr>
                                      <p:tavLst>
                                        <p:tav tm="0">
                                          <p:val>
                                            <p:strVal val="#ppt_y"/>
                                          </p:val>
                                        </p:tav>
                                        <p:tav tm="100000">
                                          <p:val>
                                            <p:strVal val="#ppt_y"/>
                                          </p:val>
                                        </p:tav>
                                      </p:tavLst>
                                    </p:anim>
                                    <p:anim calcmode="lin" valueType="num">
                                      <p:cBhvr>
                                        <p:cTn id="71" dur="500" fill="hold"/>
                                        <p:tgtEl>
                                          <p:spTgt spid="475159"/>
                                        </p:tgtEl>
                                        <p:attrNameLst>
                                          <p:attrName>ppt_w</p:attrName>
                                        </p:attrNameLst>
                                      </p:cBhvr>
                                      <p:tavLst>
                                        <p:tav tm="0">
                                          <p:val>
                                            <p:fltVal val="0"/>
                                          </p:val>
                                        </p:tav>
                                        <p:tav tm="100000">
                                          <p:val>
                                            <p:strVal val="#ppt_w"/>
                                          </p:val>
                                        </p:tav>
                                      </p:tavLst>
                                    </p:anim>
                                    <p:anim calcmode="lin" valueType="num">
                                      <p:cBhvr>
                                        <p:cTn id="72" dur="500" fill="hold"/>
                                        <p:tgtEl>
                                          <p:spTgt spid="475159"/>
                                        </p:tgtEl>
                                        <p:attrNameLst>
                                          <p:attrName>ppt_h</p:attrName>
                                        </p:attrNameLst>
                                      </p:cBhvr>
                                      <p:tavLst>
                                        <p:tav tm="0">
                                          <p:val>
                                            <p:strVal val="#ppt_h"/>
                                          </p:val>
                                        </p:tav>
                                        <p:tav tm="100000">
                                          <p:val>
                                            <p:strVal val="#ppt_h"/>
                                          </p:val>
                                        </p:tav>
                                      </p:tavLst>
                                    </p:anim>
                                  </p:childTnLst>
                                </p:cTn>
                              </p:par>
                            </p:childTnLst>
                          </p:cTn>
                        </p:par>
                        <p:par>
                          <p:cTn id="73" fill="hold" nodeType="afterGroup">
                            <p:stCondLst>
                              <p:cond delay="6000"/>
                            </p:stCondLst>
                            <p:childTnLst>
                              <p:par>
                                <p:cTn id="74" presetID="5" presetClass="entr" presetSubtype="5" fill="hold" grpId="0" nodeType="afterEffect">
                                  <p:stCondLst>
                                    <p:cond delay="0"/>
                                  </p:stCondLst>
                                  <p:childTnLst>
                                    <p:set>
                                      <p:cBhvr>
                                        <p:cTn id="75" dur="1" fill="hold">
                                          <p:stCondLst>
                                            <p:cond delay="0"/>
                                          </p:stCondLst>
                                        </p:cTn>
                                        <p:tgtEl>
                                          <p:spTgt spid="475160"/>
                                        </p:tgtEl>
                                        <p:attrNameLst>
                                          <p:attrName>style.visibility</p:attrName>
                                        </p:attrNameLst>
                                      </p:cBhvr>
                                      <p:to>
                                        <p:strVal val="visible"/>
                                      </p:to>
                                    </p:set>
                                    <p:animEffect transition="in" filter="checkerboard(down)">
                                      <p:cBhvr>
                                        <p:cTn id="76" dur="500"/>
                                        <p:tgtEl>
                                          <p:spTgt spid="475160"/>
                                        </p:tgtEl>
                                      </p:cBhvr>
                                    </p:animEffect>
                                  </p:childTnLst>
                                </p:cTn>
                              </p:par>
                            </p:childTnLst>
                          </p:cTn>
                        </p:par>
                        <p:par>
                          <p:cTn id="77" fill="hold" nodeType="afterGroup">
                            <p:stCondLst>
                              <p:cond delay="6500"/>
                            </p:stCondLst>
                            <p:childTnLst>
                              <p:par>
                                <p:cTn id="78" presetID="17" presetClass="entr" presetSubtype="8" fill="hold" grpId="0" nodeType="afterEffect">
                                  <p:stCondLst>
                                    <p:cond delay="0"/>
                                  </p:stCondLst>
                                  <p:childTnLst>
                                    <p:set>
                                      <p:cBhvr>
                                        <p:cTn id="79" dur="1" fill="hold">
                                          <p:stCondLst>
                                            <p:cond delay="0"/>
                                          </p:stCondLst>
                                        </p:cTn>
                                        <p:tgtEl>
                                          <p:spTgt spid="475161"/>
                                        </p:tgtEl>
                                        <p:attrNameLst>
                                          <p:attrName>style.visibility</p:attrName>
                                        </p:attrNameLst>
                                      </p:cBhvr>
                                      <p:to>
                                        <p:strVal val="visible"/>
                                      </p:to>
                                    </p:set>
                                    <p:anim calcmode="lin" valueType="num">
                                      <p:cBhvr>
                                        <p:cTn id="80" dur="500" fill="hold"/>
                                        <p:tgtEl>
                                          <p:spTgt spid="475161"/>
                                        </p:tgtEl>
                                        <p:attrNameLst>
                                          <p:attrName>ppt_x</p:attrName>
                                        </p:attrNameLst>
                                      </p:cBhvr>
                                      <p:tavLst>
                                        <p:tav tm="0">
                                          <p:val>
                                            <p:strVal val="#ppt_x-#ppt_w/2"/>
                                          </p:val>
                                        </p:tav>
                                        <p:tav tm="100000">
                                          <p:val>
                                            <p:strVal val="#ppt_x"/>
                                          </p:val>
                                        </p:tav>
                                      </p:tavLst>
                                    </p:anim>
                                    <p:anim calcmode="lin" valueType="num">
                                      <p:cBhvr>
                                        <p:cTn id="81" dur="500" fill="hold"/>
                                        <p:tgtEl>
                                          <p:spTgt spid="475161"/>
                                        </p:tgtEl>
                                        <p:attrNameLst>
                                          <p:attrName>ppt_y</p:attrName>
                                        </p:attrNameLst>
                                      </p:cBhvr>
                                      <p:tavLst>
                                        <p:tav tm="0">
                                          <p:val>
                                            <p:strVal val="#ppt_y"/>
                                          </p:val>
                                        </p:tav>
                                        <p:tav tm="100000">
                                          <p:val>
                                            <p:strVal val="#ppt_y"/>
                                          </p:val>
                                        </p:tav>
                                      </p:tavLst>
                                    </p:anim>
                                    <p:anim calcmode="lin" valueType="num">
                                      <p:cBhvr>
                                        <p:cTn id="82" dur="500" fill="hold"/>
                                        <p:tgtEl>
                                          <p:spTgt spid="475161"/>
                                        </p:tgtEl>
                                        <p:attrNameLst>
                                          <p:attrName>ppt_w</p:attrName>
                                        </p:attrNameLst>
                                      </p:cBhvr>
                                      <p:tavLst>
                                        <p:tav tm="0">
                                          <p:val>
                                            <p:fltVal val="0"/>
                                          </p:val>
                                        </p:tav>
                                        <p:tav tm="100000">
                                          <p:val>
                                            <p:strVal val="#ppt_w"/>
                                          </p:val>
                                        </p:tav>
                                      </p:tavLst>
                                    </p:anim>
                                    <p:anim calcmode="lin" valueType="num">
                                      <p:cBhvr>
                                        <p:cTn id="83" dur="500" fill="hold"/>
                                        <p:tgtEl>
                                          <p:spTgt spid="475161"/>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7000"/>
                            </p:stCondLst>
                            <p:childTnLst>
                              <p:par>
                                <p:cTn id="85" presetID="5" presetClass="entr" presetSubtype="5" fill="hold" grpId="0" nodeType="afterEffect">
                                  <p:stCondLst>
                                    <p:cond delay="0"/>
                                  </p:stCondLst>
                                  <p:childTnLst>
                                    <p:set>
                                      <p:cBhvr>
                                        <p:cTn id="86" dur="1" fill="hold">
                                          <p:stCondLst>
                                            <p:cond delay="0"/>
                                          </p:stCondLst>
                                        </p:cTn>
                                        <p:tgtEl>
                                          <p:spTgt spid="475162"/>
                                        </p:tgtEl>
                                        <p:attrNameLst>
                                          <p:attrName>style.visibility</p:attrName>
                                        </p:attrNameLst>
                                      </p:cBhvr>
                                      <p:to>
                                        <p:strVal val="visible"/>
                                      </p:to>
                                    </p:set>
                                    <p:animEffect transition="in" filter="checkerboard(down)">
                                      <p:cBhvr>
                                        <p:cTn id="87" dur="500"/>
                                        <p:tgtEl>
                                          <p:spTgt spid="475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50" grpId="0" autoUpdateAnimBg="0"/>
      <p:bldP spid="475151" grpId="0" autoUpdateAnimBg="0"/>
      <p:bldP spid="475152" grpId="0" autoUpdateAnimBg="0"/>
      <p:bldP spid="475153" grpId="0" autoUpdateAnimBg="0"/>
      <p:bldP spid="475155" grpId="0" autoUpdateAnimBg="0"/>
      <p:bldP spid="475156" grpId="0" autoUpdateAnimBg="0"/>
      <p:bldP spid="475157" grpId="0" autoUpdateAnimBg="0"/>
      <p:bldP spid="475158" grpId="0" autoUpdateAnimBg="0"/>
      <p:bldP spid="475159" grpId="0" autoUpdateAnimBg="0"/>
      <p:bldP spid="475160" grpId="0" autoUpdateAnimBg="0"/>
      <p:bldP spid="475161" grpId="0" autoUpdateAnimBg="0"/>
      <p:bldP spid="475162" grpId="0" autoUpdateAnimBg="0"/>
      <p:bldP spid="47516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202" name="Text Box 18"/>
          <p:cNvSpPr txBox="1">
            <a:spLocks noChangeArrowheads="1"/>
          </p:cNvSpPr>
          <p:nvPr/>
        </p:nvSpPr>
        <p:spPr bwMode="auto">
          <a:xfrm>
            <a:off x="381000" y="19050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Speed:</a:t>
            </a:r>
          </a:p>
        </p:txBody>
      </p:sp>
      <p:sp>
        <p:nvSpPr>
          <p:cNvPr id="477203" name="Text Box 19"/>
          <p:cNvSpPr txBox="1">
            <a:spLocks noChangeArrowheads="1"/>
          </p:cNvSpPr>
          <p:nvPr/>
        </p:nvSpPr>
        <p:spPr bwMode="auto">
          <a:xfrm>
            <a:off x="1905000" y="1930400"/>
            <a:ext cx="6248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000" b="1">
                <a:latin typeface="Times New Roman" pitchFamily="18" charset="0"/>
              </a:rPr>
              <a:t>2,000 – 3,000 Instructions per second</a:t>
            </a:r>
          </a:p>
        </p:txBody>
      </p:sp>
      <p:sp>
        <p:nvSpPr>
          <p:cNvPr id="477204" name="Text Box 20"/>
          <p:cNvSpPr txBox="1">
            <a:spLocks noChangeArrowheads="1"/>
          </p:cNvSpPr>
          <p:nvPr/>
        </p:nvSpPr>
        <p:spPr bwMode="auto">
          <a:xfrm>
            <a:off x="381000" y="43434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Memory:</a:t>
            </a:r>
          </a:p>
        </p:txBody>
      </p:sp>
      <p:sp>
        <p:nvSpPr>
          <p:cNvPr id="477205" name="Text Box 21"/>
          <p:cNvSpPr txBox="1">
            <a:spLocks noChangeArrowheads="1"/>
          </p:cNvSpPr>
          <p:nvPr/>
        </p:nvSpPr>
        <p:spPr bwMode="auto">
          <a:xfrm>
            <a:off x="457200" y="4843463"/>
            <a:ext cx="4648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latin typeface="Times New Roman" pitchFamily="18" charset="0"/>
              </a:rPr>
              <a:t>   Originally: </a:t>
            </a:r>
            <a:r>
              <a:rPr lang="en-US" altLang="en-US" sz="2000" b="1">
                <a:latin typeface="Times New Roman" pitchFamily="18" charset="0"/>
                <a:hlinkClick r:id="rId3"/>
              </a:rPr>
              <a:t>Drum Memory</a:t>
            </a:r>
            <a:endParaRPr lang="en-US" altLang="en-US" sz="2000" b="1">
              <a:latin typeface="Times New Roman" pitchFamily="18" charset="0"/>
            </a:endParaRPr>
          </a:p>
        </p:txBody>
      </p:sp>
      <p:sp>
        <p:nvSpPr>
          <p:cNvPr id="477206" name="Text Box 22"/>
          <p:cNvSpPr txBox="1">
            <a:spLocks noChangeArrowheads="1"/>
          </p:cNvSpPr>
          <p:nvPr/>
        </p:nvSpPr>
        <p:spPr bwMode="auto">
          <a:xfrm>
            <a:off x="457200" y="6248400"/>
            <a:ext cx="6400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latin typeface="Times New Roman" pitchFamily="18" charset="0"/>
              </a:rPr>
              <a:t>   Average:</a:t>
            </a:r>
          </a:p>
        </p:txBody>
      </p:sp>
      <p:grpSp>
        <p:nvGrpSpPr>
          <p:cNvPr id="477207" name="Group 23"/>
          <p:cNvGrpSpPr>
            <a:grpSpLocks/>
          </p:cNvGrpSpPr>
          <p:nvPr/>
        </p:nvGrpSpPr>
        <p:grpSpPr bwMode="auto">
          <a:xfrm>
            <a:off x="914400" y="5638800"/>
            <a:ext cx="2667000" cy="533400"/>
            <a:chOff x="3888" y="1776"/>
            <a:chExt cx="1440" cy="240"/>
          </a:xfrm>
        </p:grpSpPr>
        <p:grpSp>
          <p:nvGrpSpPr>
            <p:cNvPr id="27667" name="Group 24"/>
            <p:cNvGrpSpPr>
              <a:grpSpLocks/>
            </p:cNvGrpSpPr>
            <p:nvPr/>
          </p:nvGrpSpPr>
          <p:grpSpPr bwMode="auto">
            <a:xfrm>
              <a:off x="3888" y="1776"/>
              <a:ext cx="1200" cy="240"/>
              <a:chOff x="3888" y="1920"/>
              <a:chExt cx="1200" cy="240"/>
            </a:xfrm>
          </p:grpSpPr>
          <p:sp>
            <p:nvSpPr>
              <p:cNvPr id="27676" name="Oval 25"/>
              <p:cNvSpPr>
                <a:spLocks noChangeArrowheads="1"/>
              </p:cNvSpPr>
              <p:nvPr/>
            </p:nvSpPr>
            <p:spPr bwMode="auto">
              <a:xfrm>
                <a:off x="3936" y="1968"/>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nvGrpSpPr>
              <p:cNvPr id="27677" name="Group 26"/>
              <p:cNvGrpSpPr>
                <a:grpSpLocks/>
              </p:cNvGrpSpPr>
              <p:nvPr/>
            </p:nvGrpSpPr>
            <p:grpSpPr bwMode="auto">
              <a:xfrm>
                <a:off x="3888" y="1920"/>
                <a:ext cx="240" cy="240"/>
                <a:chOff x="3888" y="1920"/>
                <a:chExt cx="240" cy="240"/>
              </a:xfrm>
            </p:grpSpPr>
            <p:sp>
              <p:nvSpPr>
                <p:cNvPr id="27691" name="Line 27"/>
                <p:cNvSpPr>
                  <a:spLocks noChangeShapeType="1"/>
                </p:cNvSpPr>
                <p:nvPr/>
              </p:nvSpPr>
              <p:spPr bwMode="auto">
                <a:xfrm flipV="1">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92" name="Line 28"/>
                <p:cNvSpPr>
                  <a:spLocks noChangeShapeType="1"/>
                </p:cNvSpPr>
                <p:nvPr/>
              </p:nvSpPr>
              <p:spPr bwMode="auto">
                <a:xfrm>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7678" name="Group 29"/>
              <p:cNvGrpSpPr>
                <a:grpSpLocks/>
              </p:cNvGrpSpPr>
              <p:nvPr/>
            </p:nvGrpSpPr>
            <p:grpSpPr bwMode="auto">
              <a:xfrm>
                <a:off x="4128" y="1920"/>
                <a:ext cx="240" cy="240"/>
                <a:chOff x="3888" y="1920"/>
                <a:chExt cx="240" cy="240"/>
              </a:xfrm>
            </p:grpSpPr>
            <p:sp>
              <p:nvSpPr>
                <p:cNvPr id="27689" name="Line 30"/>
                <p:cNvSpPr>
                  <a:spLocks noChangeShapeType="1"/>
                </p:cNvSpPr>
                <p:nvPr/>
              </p:nvSpPr>
              <p:spPr bwMode="auto">
                <a:xfrm flipV="1">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90" name="Line 31"/>
                <p:cNvSpPr>
                  <a:spLocks noChangeShapeType="1"/>
                </p:cNvSpPr>
                <p:nvPr/>
              </p:nvSpPr>
              <p:spPr bwMode="auto">
                <a:xfrm>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7679" name="Group 32"/>
              <p:cNvGrpSpPr>
                <a:grpSpLocks/>
              </p:cNvGrpSpPr>
              <p:nvPr/>
            </p:nvGrpSpPr>
            <p:grpSpPr bwMode="auto">
              <a:xfrm>
                <a:off x="4368" y="1920"/>
                <a:ext cx="240" cy="240"/>
                <a:chOff x="3888" y="1920"/>
                <a:chExt cx="240" cy="240"/>
              </a:xfrm>
            </p:grpSpPr>
            <p:sp>
              <p:nvSpPr>
                <p:cNvPr id="27687" name="Line 33"/>
                <p:cNvSpPr>
                  <a:spLocks noChangeShapeType="1"/>
                </p:cNvSpPr>
                <p:nvPr/>
              </p:nvSpPr>
              <p:spPr bwMode="auto">
                <a:xfrm flipV="1">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88" name="Line 34"/>
                <p:cNvSpPr>
                  <a:spLocks noChangeShapeType="1"/>
                </p:cNvSpPr>
                <p:nvPr/>
              </p:nvSpPr>
              <p:spPr bwMode="auto">
                <a:xfrm>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7680" name="Group 35"/>
              <p:cNvGrpSpPr>
                <a:grpSpLocks/>
              </p:cNvGrpSpPr>
              <p:nvPr/>
            </p:nvGrpSpPr>
            <p:grpSpPr bwMode="auto">
              <a:xfrm>
                <a:off x="4608" y="1920"/>
                <a:ext cx="240" cy="240"/>
                <a:chOff x="3888" y="1920"/>
                <a:chExt cx="240" cy="240"/>
              </a:xfrm>
            </p:grpSpPr>
            <p:sp>
              <p:nvSpPr>
                <p:cNvPr id="27685" name="Line 36"/>
                <p:cNvSpPr>
                  <a:spLocks noChangeShapeType="1"/>
                </p:cNvSpPr>
                <p:nvPr/>
              </p:nvSpPr>
              <p:spPr bwMode="auto">
                <a:xfrm flipV="1">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86" name="Line 37"/>
                <p:cNvSpPr>
                  <a:spLocks noChangeShapeType="1"/>
                </p:cNvSpPr>
                <p:nvPr/>
              </p:nvSpPr>
              <p:spPr bwMode="auto">
                <a:xfrm>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7681" name="Group 38"/>
              <p:cNvGrpSpPr>
                <a:grpSpLocks/>
              </p:cNvGrpSpPr>
              <p:nvPr/>
            </p:nvGrpSpPr>
            <p:grpSpPr bwMode="auto">
              <a:xfrm>
                <a:off x="4848" y="1920"/>
                <a:ext cx="240" cy="240"/>
                <a:chOff x="3888" y="1920"/>
                <a:chExt cx="240" cy="240"/>
              </a:xfrm>
            </p:grpSpPr>
            <p:sp>
              <p:nvSpPr>
                <p:cNvPr id="27683" name="Line 39"/>
                <p:cNvSpPr>
                  <a:spLocks noChangeShapeType="1"/>
                </p:cNvSpPr>
                <p:nvPr/>
              </p:nvSpPr>
              <p:spPr bwMode="auto">
                <a:xfrm flipV="1">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84" name="Line 40"/>
                <p:cNvSpPr>
                  <a:spLocks noChangeShapeType="1"/>
                </p:cNvSpPr>
                <p:nvPr/>
              </p:nvSpPr>
              <p:spPr bwMode="auto">
                <a:xfrm>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7682" name="Oval 41"/>
              <p:cNvSpPr>
                <a:spLocks noChangeArrowheads="1"/>
              </p:cNvSpPr>
              <p:nvPr/>
            </p:nvSpPr>
            <p:spPr bwMode="auto">
              <a:xfrm>
                <a:off x="4176" y="1968"/>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grpSp>
          <p:nvGrpSpPr>
            <p:cNvPr id="27668" name="Group 42"/>
            <p:cNvGrpSpPr>
              <a:grpSpLocks/>
            </p:cNvGrpSpPr>
            <p:nvPr/>
          </p:nvGrpSpPr>
          <p:grpSpPr bwMode="auto">
            <a:xfrm>
              <a:off x="4416" y="1776"/>
              <a:ext cx="912" cy="240"/>
              <a:chOff x="4416" y="1920"/>
              <a:chExt cx="912" cy="240"/>
            </a:xfrm>
          </p:grpSpPr>
          <p:grpSp>
            <p:nvGrpSpPr>
              <p:cNvPr id="27669" name="Group 43"/>
              <p:cNvGrpSpPr>
                <a:grpSpLocks/>
              </p:cNvGrpSpPr>
              <p:nvPr/>
            </p:nvGrpSpPr>
            <p:grpSpPr bwMode="auto">
              <a:xfrm>
                <a:off x="5088" y="1920"/>
                <a:ext cx="240" cy="240"/>
                <a:chOff x="3888" y="1920"/>
                <a:chExt cx="240" cy="240"/>
              </a:xfrm>
            </p:grpSpPr>
            <p:sp>
              <p:nvSpPr>
                <p:cNvPr id="27674" name="Line 44"/>
                <p:cNvSpPr>
                  <a:spLocks noChangeShapeType="1"/>
                </p:cNvSpPr>
                <p:nvPr/>
              </p:nvSpPr>
              <p:spPr bwMode="auto">
                <a:xfrm flipV="1">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675" name="Line 45"/>
                <p:cNvSpPr>
                  <a:spLocks noChangeShapeType="1"/>
                </p:cNvSpPr>
                <p:nvPr/>
              </p:nvSpPr>
              <p:spPr bwMode="auto">
                <a:xfrm>
                  <a:off x="3888" y="1920"/>
                  <a:ext cx="24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7670" name="Oval 46"/>
              <p:cNvSpPr>
                <a:spLocks noChangeArrowheads="1"/>
              </p:cNvSpPr>
              <p:nvPr/>
            </p:nvSpPr>
            <p:spPr bwMode="auto">
              <a:xfrm>
                <a:off x="4416" y="1968"/>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27671" name="Oval 47"/>
              <p:cNvSpPr>
                <a:spLocks noChangeArrowheads="1"/>
              </p:cNvSpPr>
              <p:nvPr/>
            </p:nvSpPr>
            <p:spPr bwMode="auto">
              <a:xfrm>
                <a:off x="4656" y="1968"/>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27672" name="Oval 48"/>
              <p:cNvSpPr>
                <a:spLocks noChangeArrowheads="1"/>
              </p:cNvSpPr>
              <p:nvPr/>
            </p:nvSpPr>
            <p:spPr bwMode="auto">
              <a:xfrm>
                <a:off x="4896" y="1968"/>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27673" name="Oval 49"/>
              <p:cNvSpPr>
                <a:spLocks noChangeArrowheads="1"/>
              </p:cNvSpPr>
              <p:nvPr/>
            </p:nvSpPr>
            <p:spPr bwMode="auto">
              <a:xfrm>
                <a:off x="5136" y="1968"/>
                <a:ext cx="144" cy="144"/>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grpSp>
      <p:sp>
        <p:nvSpPr>
          <p:cNvPr id="477234" name="Text Box 50"/>
          <p:cNvSpPr txBox="1">
            <a:spLocks noChangeArrowheads="1"/>
          </p:cNvSpPr>
          <p:nvPr/>
        </p:nvSpPr>
        <p:spPr bwMode="auto">
          <a:xfrm>
            <a:off x="1676400" y="6172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lnSpc>
                <a:spcPct val="100000"/>
              </a:lnSpc>
              <a:buFontTx/>
              <a:buNone/>
            </a:pPr>
            <a:r>
              <a:rPr lang="en-US" altLang="en-US" b="1">
                <a:latin typeface="Times New Roman" pitchFamily="18" charset="0"/>
              </a:rPr>
              <a:t>1,000 – 4,000 ‘donuts’ </a:t>
            </a:r>
            <a:r>
              <a:rPr lang="en-US" altLang="en-US" b="1">
                <a:solidFill>
                  <a:srgbClr val="000099"/>
                </a:solidFill>
                <a:latin typeface="Times New Roman" pitchFamily="18" charset="0"/>
              </a:rPr>
              <a:t>(125 – 500 Chars)</a:t>
            </a:r>
          </a:p>
        </p:txBody>
      </p:sp>
      <p:sp>
        <p:nvSpPr>
          <p:cNvPr id="477235" name="Text Box 51"/>
          <p:cNvSpPr txBox="1">
            <a:spLocks noChangeArrowheads="1"/>
          </p:cNvSpPr>
          <p:nvPr/>
        </p:nvSpPr>
        <p:spPr bwMode="auto">
          <a:xfrm>
            <a:off x="381000" y="3063875"/>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Size:</a:t>
            </a:r>
          </a:p>
        </p:txBody>
      </p:sp>
      <p:sp>
        <p:nvSpPr>
          <p:cNvPr id="477236" name="Text Box 52"/>
          <p:cNvSpPr txBox="1">
            <a:spLocks noChangeArrowheads="1"/>
          </p:cNvSpPr>
          <p:nvPr/>
        </p:nvSpPr>
        <p:spPr bwMode="auto">
          <a:xfrm>
            <a:off x="457200" y="3444875"/>
            <a:ext cx="8153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latin typeface="Times New Roman" pitchFamily="18" charset="0"/>
              </a:rPr>
              <a:t>The UNIVAC took up 1,500 square feet of space</a:t>
            </a:r>
          </a:p>
        </p:txBody>
      </p:sp>
      <p:sp>
        <p:nvSpPr>
          <p:cNvPr id="477237" name="Text Box 53"/>
          <p:cNvSpPr txBox="1">
            <a:spLocks noChangeArrowheads="1"/>
          </p:cNvSpPr>
          <p:nvPr/>
        </p:nvSpPr>
        <p:spPr bwMode="auto">
          <a:xfrm>
            <a:off x="304800" y="1371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1</a:t>
            </a:r>
            <a:r>
              <a:rPr lang="en-US" sz="3200" b="1" baseline="30000">
                <a:solidFill>
                  <a:srgbClr val="A50021"/>
                </a:solidFill>
                <a:effectLst>
                  <a:outerShdw blurRad="38100" dist="38100" dir="2700000" algn="tl">
                    <a:srgbClr val="C0C0C0"/>
                  </a:outerShdw>
                </a:effectLst>
                <a:latin typeface="Century" pitchFamily="18" charset="0"/>
                <a:cs typeface="+mn-cs"/>
              </a:rPr>
              <a:t>st </a:t>
            </a:r>
            <a:r>
              <a:rPr lang="en-US" sz="3200" b="1">
                <a:solidFill>
                  <a:srgbClr val="A50021"/>
                </a:solidFill>
                <a:effectLst>
                  <a:outerShdw blurRad="38100" dist="38100" dir="2700000" algn="tl">
                    <a:srgbClr val="C0C0C0"/>
                  </a:outerShdw>
                </a:effectLst>
                <a:latin typeface="Century" pitchFamily="18" charset="0"/>
                <a:cs typeface="+mn-cs"/>
              </a:rPr>
              <a:t>Generation of Computers (1951 - 58)</a:t>
            </a:r>
          </a:p>
        </p:txBody>
      </p:sp>
      <p:sp>
        <p:nvSpPr>
          <p:cNvPr id="477238" name="Text Box 54"/>
          <p:cNvSpPr txBox="1">
            <a:spLocks noChangeArrowheads="1"/>
          </p:cNvSpPr>
          <p:nvPr/>
        </p:nvSpPr>
        <p:spPr bwMode="auto">
          <a:xfrm>
            <a:off x="457200" y="2314575"/>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rgbClr val="0000CC"/>
                </a:solidFill>
              </a:rPr>
              <a:t> By 1999, Most PCs were running at about 9 </a:t>
            </a:r>
            <a:r>
              <a:rPr lang="en-US" altLang="en-US" sz="1800" b="1" u="sng">
                <a:solidFill>
                  <a:srgbClr val="0000CC"/>
                </a:solidFill>
              </a:rPr>
              <a:t>MIPS</a:t>
            </a:r>
          </a:p>
        </p:txBody>
      </p:sp>
      <p:sp>
        <p:nvSpPr>
          <p:cNvPr id="477239" name="Text Box 55"/>
          <p:cNvSpPr txBox="1">
            <a:spLocks noChangeArrowheads="1"/>
          </p:cNvSpPr>
          <p:nvPr/>
        </p:nvSpPr>
        <p:spPr bwMode="auto">
          <a:xfrm>
            <a:off x="457200" y="2605088"/>
            <a:ext cx="784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rgbClr val="0000CC"/>
                </a:solidFill>
              </a:rPr>
              <a:t> In 2000, A Germany company developed a computer running at 51 BIPS</a:t>
            </a:r>
          </a:p>
        </p:txBody>
      </p:sp>
      <p:sp>
        <p:nvSpPr>
          <p:cNvPr id="477240" name="Text Box 56"/>
          <p:cNvSpPr txBox="1">
            <a:spLocks noChangeArrowheads="1"/>
          </p:cNvSpPr>
          <p:nvPr/>
        </p:nvSpPr>
        <p:spPr bwMode="auto">
          <a:xfrm>
            <a:off x="457200" y="3835400"/>
            <a:ext cx="822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latin typeface="Times New Roman" pitchFamily="18" charset="0"/>
              </a:rPr>
              <a:t>IBM AN/FSQ-7 built for the US Air Force weighed 30 tons and took up as much space as a High School Gymnasium </a:t>
            </a:r>
          </a:p>
        </p:txBody>
      </p:sp>
      <p:grpSp>
        <p:nvGrpSpPr>
          <p:cNvPr id="477241" name="Group 57"/>
          <p:cNvGrpSpPr>
            <a:grpSpLocks/>
          </p:cNvGrpSpPr>
          <p:nvPr/>
        </p:nvGrpSpPr>
        <p:grpSpPr bwMode="auto">
          <a:xfrm>
            <a:off x="6781800" y="4405313"/>
            <a:ext cx="1600200" cy="1766887"/>
            <a:chOff x="4080" y="2294"/>
            <a:chExt cx="1144" cy="1456"/>
          </a:xfrm>
        </p:grpSpPr>
        <p:pic>
          <p:nvPicPr>
            <p:cNvPr id="27665" name="Picture 58" descr="637917"/>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080" y="2294"/>
              <a:ext cx="1144"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Text Box 59"/>
            <p:cNvSpPr txBox="1">
              <a:spLocks noChangeArrowheads="1"/>
            </p:cNvSpPr>
            <p:nvPr/>
          </p:nvSpPr>
          <p:spPr bwMode="auto">
            <a:xfrm>
              <a:off x="4128" y="3523"/>
              <a:ext cx="1056"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Magnetic Core</a:t>
              </a:r>
            </a:p>
          </p:txBody>
        </p:sp>
      </p:grpSp>
      <p:sp>
        <p:nvSpPr>
          <p:cNvPr id="44" name="Text Box 21"/>
          <p:cNvSpPr txBox="1">
            <a:spLocks noChangeArrowheads="1"/>
          </p:cNvSpPr>
          <p:nvPr/>
        </p:nvSpPr>
        <p:spPr bwMode="auto">
          <a:xfrm>
            <a:off x="457200" y="5224463"/>
            <a:ext cx="4648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latin typeface="Times New Roman" pitchFamily="18" charset="0"/>
              </a:rPr>
              <a:t>   Later: Magnetic Core (Donuts)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7202"/>
                                        </p:tgtEl>
                                        <p:attrNameLst>
                                          <p:attrName>style.visibility</p:attrName>
                                        </p:attrNameLst>
                                      </p:cBhvr>
                                      <p:to>
                                        <p:strVal val="visible"/>
                                      </p:to>
                                    </p:set>
                                    <p:animEffect transition="in" filter="wipe(up)">
                                      <p:cBhvr>
                                        <p:cTn id="7" dur="500"/>
                                        <p:tgtEl>
                                          <p:spTgt spid="477202"/>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77203"/>
                                        </p:tgtEl>
                                        <p:attrNameLst>
                                          <p:attrName>style.visibility</p:attrName>
                                        </p:attrNameLst>
                                      </p:cBhvr>
                                      <p:to>
                                        <p:strVal val="visible"/>
                                      </p:to>
                                    </p:set>
                                    <p:anim calcmode="lin" valueType="num">
                                      <p:cBhvr>
                                        <p:cTn id="11" dur="500" fill="hold"/>
                                        <p:tgtEl>
                                          <p:spTgt spid="477203"/>
                                        </p:tgtEl>
                                        <p:attrNameLst>
                                          <p:attrName>ppt_x</p:attrName>
                                        </p:attrNameLst>
                                      </p:cBhvr>
                                      <p:tavLst>
                                        <p:tav tm="0">
                                          <p:val>
                                            <p:strVal val="#ppt_x-#ppt_w/2"/>
                                          </p:val>
                                        </p:tav>
                                        <p:tav tm="100000">
                                          <p:val>
                                            <p:strVal val="#ppt_x"/>
                                          </p:val>
                                        </p:tav>
                                      </p:tavLst>
                                    </p:anim>
                                    <p:anim calcmode="lin" valueType="num">
                                      <p:cBhvr>
                                        <p:cTn id="12" dur="500" fill="hold"/>
                                        <p:tgtEl>
                                          <p:spTgt spid="477203"/>
                                        </p:tgtEl>
                                        <p:attrNameLst>
                                          <p:attrName>ppt_y</p:attrName>
                                        </p:attrNameLst>
                                      </p:cBhvr>
                                      <p:tavLst>
                                        <p:tav tm="0">
                                          <p:val>
                                            <p:strVal val="#ppt_y"/>
                                          </p:val>
                                        </p:tav>
                                        <p:tav tm="100000">
                                          <p:val>
                                            <p:strVal val="#ppt_y"/>
                                          </p:val>
                                        </p:tav>
                                      </p:tavLst>
                                    </p:anim>
                                    <p:anim calcmode="lin" valueType="num">
                                      <p:cBhvr>
                                        <p:cTn id="13" dur="500" fill="hold"/>
                                        <p:tgtEl>
                                          <p:spTgt spid="477203"/>
                                        </p:tgtEl>
                                        <p:attrNameLst>
                                          <p:attrName>ppt_w</p:attrName>
                                        </p:attrNameLst>
                                      </p:cBhvr>
                                      <p:tavLst>
                                        <p:tav tm="0">
                                          <p:val>
                                            <p:fltVal val="0"/>
                                          </p:val>
                                        </p:tav>
                                        <p:tav tm="100000">
                                          <p:val>
                                            <p:strVal val="#ppt_w"/>
                                          </p:val>
                                        </p:tav>
                                      </p:tavLst>
                                    </p:anim>
                                    <p:anim calcmode="lin" valueType="num">
                                      <p:cBhvr>
                                        <p:cTn id="14" dur="500" fill="hold"/>
                                        <p:tgtEl>
                                          <p:spTgt spid="47720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477238"/>
                                        </p:tgtEl>
                                        <p:attrNameLst>
                                          <p:attrName>style.visibility</p:attrName>
                                        </p:attrNameLst>
                                      </p:cBhvr>
                                      <p:to>
                                        <p:strVal val="visible"/>
                                      </p:to>
                                    </p:set>
                                    <p:animEffect transition="in" filter="dissolve">
                                      <p:cBhvr>
                                        <p:cTn id="18" dur="500"/>
                                        <p:tgtEl>
                                          <p:spTgt spid="477238"/>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7239"/>
                                        </p:tgtEl>
                                        <p:attrNameLst>
                                          <p:attrName>style.visibility</p:attrName>
                                        </p:attrNameLst>
                                      </p:cBhvr>
                                      <p:to>
                                        <p:strVal val="visible"/>
                                      </p:to>
                                    </p:set>
                                    <p:animEffect transition="in" filter="dissolve">
                                      <p:cBhvr>
                                        <p:cTn id="22" dur="500"/>
                                        <p:tgtEl>
                                          <p:spTgt spid="477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7235"/>
                                        </p:tgtEl>
                                        <p:attrNameLst>
                                          <p:attrName>style.visibility</p:attrName>
                                        </p:attrNameLst>
                                      </p:cBhvr>
                                      <p:to>
                                        <p:strVal val="visible"/>
                                      </p:to>
                                    </p:set>
                                    <p:animEffect transition="in" filter="wipe(up)">
                                      <p:cBhvr>
                                        <p:cTn id="27" dur="500"/>
                                        <p:tgtEl>
                                          <p:spTgt spid="477235"/>
                                        </p:tgtEl>
                                      </p:cBhvr>
                                    </p:animEffect>
                                  </p:childTnLst>
                                </p:cTn>
                              </p:par>
                            </p:childTnLst>
                          </p:cTn>
                        </p:par>
                        <p:par>
                          <p:cTn id="28" fill="hold" nodeType="afterGroup">
                            <p:stCondLst>
                              <p:cond delay="500"/>
                            </p:stCondLst>
                            <p:childTnLst>
                              <p:par>
                                <p:cTn id="29" presetID="17" presetClass="entr" presetSubtype="8" fill="hold" grpId="0" nodeType="afterEffect">
                                  <p:stCondLst>
                                    <p:cond delay="0"/>
                                  </p:stCondLst>
                                  <p:childTnLst>
                                    <p:set>
                                      <p:cBhvr>
                                        <p:cTn id="30" dur="1" fill="hold">
                                          <p:stCondLst>
                                            <p:cond delay="0"/>
                                          </p:stCondLst>
                                        </p:cTn>
                                        <p:tgtEl>
                                          <p:spTgt spid="477236"/>
                                        </p:tgtEl>
                                        <p:attrNameLst>
                                          <p:attrName>style.visibility</p:attrName>
                                        </p:attrNameLst>
                                      </p:cBhvr>
                                      <p:to>
                                        <p:strVal val="visible"/>
                                      </p:to>
                                    </p:set>
                                    <p:anim calcmode="lin" valueType="num">
                                      <p:cBhvr>
                                        <p:cTn id="31" dur="500" fill="hold"/>
                                        <p:tgtEl>
                                          <p:spTgt spid="477236"/>
                                        </p:tgtEl>
                                        <p:attrNameLst>
                                          <p:attrName>ppt_x</p:attrName>
                                        </p:attrNameLst>
                                      </p:cBhvr>
                                      <p:tavLst>
                                        <p:tav tm="0">
                                          <p:val>
                                            <p:strVal val="#ppt_x-#ppt_w/2"/>
                                          </p:val>
                                        </p:tav>
                                        <p:tav tm="100000">
                                          <p:val>
                                            <p:strVal val="#ppt_x"/>
                                          </p:val>
                                        </p:tav>
                                      </p:tavLst>
                                    </p:anim>
                                    <p:anim calcmode="lin" valueType="num">
                                      <p:cBhvr>
                                        <p:cTn id="32" dur="500" fill="hold"/>
                                        <p:tgtEl>
                                          <p:spTgt spid="477236"/>
                                        </p:tgtEl>
                                        <p:attrNameLst>
                                          <p:attrName>ppt_y</p:attrName>
                                        </p:attrNameLst>
                                      </p:cBhvr>
                                      <p:tavLst>
                                        <p:tav tm="0">
                                          <p:val>
                                            <p:strVal val="#ppt_y"/>
                                          </p:val>
                                        </p:tav>
                                        <p:tav tm="100000">
                                          <p:val>
                                            <p:strVal val="#ppt_y"/>
                                          </p:val>
                                        </p:tav>
                                      </p:tavLst>
                                    </p:anim>
                                    <p:anim calcmode="lin" valueType="num">
                                      <p:cBhvr>
                                        <p:cTn id="33" dur="500" fill="hold"/>
                                        <p:tgtEl>
                                          <p:spTgt spid="477236"/>
                                        </p:tgtEl>
                                        <p:attrNameLst>
                                          <p:attrName>ppt_w</p:attrName>
                                        </p:attrNameLst>
                                      </p:cBhvr>
                                      <p:tavLst>
                                        <p:tav tm="0">
                                          <p:val>
                                            <p:fltVal val="0"/>
                                          </p:val>
                                        </p:tav>
                                        <p:tav tm="100000">
                                          <p:val>
                                            <p:strVal val="#ppt_w"/>
                                          </p:val>
                                        </p:tav>
                                      </p:tavLst>
                                    </p:anim>
                                    <p:anim calcmode="lin" valueType="num">
                                      <p:cBhvr>
                                        <p:cTn id="34" dur="500" fill="hold"/>
                                        <p:tgtEl>
                                          <p:spTgt spid="47723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1000"/>
                            </p:stCondLst>
                            <p:childTnLst>
                              <p:par>
                                <p:cTn id="36" presetID="17" presetClass="entr" presetSubtype="8" fill="hold" grpId="0" nodeType="afterEffect">
                                  <p:stCondLst>
                                    <p:cond delay="0"/>
                                  </p:stCondLst>
                                  <p:childTnLst>
                                    <p:set>
                                      <p:cBhvr>
                                        <p:cTn id="37" dur="1" fill="hold">
                                          <p:stCondLst>
                                            <p:cond delay="0"/>
                                          </p:stCondLst>
                                        </p:cTn>
                                        <p:tgtEl>
                                          <p:spTgt spid="477240"/>
                                        </p:tgtEl>
                                        <p:attrNameLst>
                                          <p:attrName>style.visibility</p:attrName>
                                        </p:attrNameLst>
                                      </p:cBhvr>
                                      <p:to>
                                        <p:strVal val="visible"/>
                                      </p:to>
                                    </p:set>
                                    <p:anim calcmode="lin" valueType="num">
                                      <p:cBhvr>
                                        <p:cTn id="38" dur="500" fill="hold"/>
                                        <p:tgtEl>
                                          <p:spTgt spid="477240"/>
                                        </p:tgtEl>
                                        <p:attrNameLst>
                                          <p:attrName>ppt_x</p:attrName>
                                        </p:attrNameLst>
                                      </p:cBhvr>
                                      <p:tavLst>
                                        <p:tav tm="0">
                                          <p:val>
                                            <p:strVal val="#ppt_x-#ppt_w/2"/>
                                          </p:val>
                                        </p:tav>
                                        <p:tav tm="100000">
                                          <p:val>
                                            <p:strVal val="#ppt_x"/>
                                          </p:val>
                                        </p:tav>
                                      </p:tavLst>
                                    </p:anim>
                                    <p:anim calcmode="lin" valueType="num">
                                      <p:cBhvr>
                                        <p:cTn id="39" dur="500" fill="hold"/>
                                        <p:tgtEl>
                                          <p:spTgt spid="477240"/>
                                        </p:tgtEl>
                                        <p:attrNameLst>
                                          <p:attrName>ppt_y</p:attrName>
                                        </p:attrNameLst>
                                      </p:cBhvr>
                                      <p:tavLst>
                                        <p:tav tm="0">
                                          <p:val>
                                            <p:strVal val="#ppt_y"/>
                                          </p:val>
                                        </p:tav>
                                        <p:tav tm="100000">
                                          <p:val>
                                            <p:strVal val="#ppt_y"/>
                                          </p:val>
                                        </p:tav>
                                      </p:tavLst>
                                    </p:anim>
                                    <p:anim calcmode="lin" valueType="num">
                                      <p:cBhvr>
                                        <p:cTn id="40" dur="500" fill="hold"/>
                                        <p:tgtEl>
                                          <p:spTgt spid="477240"/>
                                        </p:tgtEl>
                                        <p:attrNameLst>
                                          <p:attrName>ppt_w</p:attrName>
                                        </p:attrNameLst>
                                      </p:cBhvr>
                                      <p:tavLst>
                                        <p:tav tm="0">
                                          <p:val>
                                            <p:fltVal val="0"/>
                                          </p:val>
                                        </p:tav>
                                        <p:tav tm="100000">
                                          <p:val>
                                            <p:strVal val="#ppt_w"/>
                                          </p:val>
                                        </p:tav>
                                      </p:tavLst>
                                    </p:anim>
                                    <p:anim calcmode="lin" valueType="num">
                                      <p:cBhvr>
                                        <p:cTn id="41" dur="500" fill="hold"/>
                                        <p:tgtEl>
                                          <p:spTgt spid="477240"/>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77204"/>
                                        </p:tgtEl>
                                        <p:attrNameLst>
                                          <p:attrName>style.visibility</p:attrName>
                                        </p:attrNameLst>
                                      </p:cBhvr>
                                      <p:to>
                                        <p:strVal val="visible"/>
                                      </p:to>
                                    </p:set>
                                    <p:animEffect transition="in" filter="wipe(up)">
                                      <p:cBhvr>
                                        <p:cTn id="46" dur="500"/>
                                        <p:tgtEl>
                                          <p:spTgt spid="477204"/>
                                        </p:tgtEl>
                                      </p:cBhvr>
                                    </p:animEffect>
                                  </p:childTnLst>
                                </p:cTn>
                              </p:par>
                            </p:childTnLst>
                          </p:cTn>
                        </p:par>
                        <p:par>
                          <p:cTn id="47" fill="hold" nodeType="afterGroup">
                            <p:stCondLst>
                              <p:cond delay="500"/>
                            </p:stCondLst>
                            <p:childTnLst>
                              <p:par>
                                <p:cTn id="48" presetID="17" presetClass="entr" presetSubtype="8" fill="hold" grpId="0" nodeType="afterEffect">
                                  <p:stCondLst>
                                    <p:cond delay="0"/>
                                  </p:stCondLst>
                                  <p:childTnLst>
                                    <p:set>
                                      <p:cBhvr>
                                        <p:cTn id="49" dur="1" fill="hold">
                                          <p:stCondLst>
                                            <p:cond delay="0"/>
                                          </p:stCondLst>
                                        </p:cTn>
                                        <p:tgtEl>
                                          <p:spTgt spid="477205"/>
                                        </p:tgtEl>
                                        <p:attrNameLst>
                                          <p:attrName>style.visibility</p:attrName>
                                        </p:attrNameLst>
                                      </p:cBhvr>
                                      <p:to>
                                        <p:strVal val="visible"/>
                                      </p:to>
                                    </p:set>
                                    <p:anim calcmode="lin" valueType="num">
                                      <p:cBhvr>
                                        <p:cTn id="50" dur="500" fill="hold"/>
                                        <p:tgtEl>
                                          <p:spTgt spid="477205"/>
                                        </p:tgtEl>
                                        <p:attrNameLst>
                                          <p:attrName>ppt_x</p:attrName>
                                        </p:attrNameLst>
                                      </p:cBhvr>
                                      <p:tavLst>
                                        <p:tav tm="0">
                                          <p:val>
                                            <p:strVal val="#ppt_x-#ppt_w/2"/>
                                          </p:val>
                                        </p:tav>
                                        <p:tav tm="100000">
                                          <p:val>
                                            <p:strVal val="#ppt_x"/>
                                          </p:val>
                                        </p:tav>
                                      </p:tavLst>
                                    </p:anim>
                                    <p:anim calcmode="lin" valueType="num">
                                      <p:cBhvr>
                                        <p:cTn id="51" dur="500" fill="hold"/>
                                        <p:tgtEl>
                                          <p:spTgt spid="477205"/>
                                        </p:tgtEl>
                                        <p:attrNameLst>
                                          <p:attrName>ppt_y</p:attrName>
                                        </p:attrNameLst>
                                      </p:cBhvr>
                                      <p:tavLst>
                                        <p:tav tm="0">
                                          <p:val>
                                            <p:strVal val="#ppt_y"/>
                                          </p:val>
                                        </p:tav>
                                        <p:tav tm="100000">
                                          <p:val>
                                            <p:strVal val="#ppt_y"/>
                                          </p:val>
                                        </p:tav>
                                      </p:tavLst>
                                    </p:anim>
                                    <p:anim calcmode="lin" valueType="num">
                                      <p:cBhvr>
                                        <p:cTn id="52" dur="500" fill="hold"/>
                                        <p:tgtEl>
                                          <p:spTgt spid="477205"/>
                                        </p:tgtEl>
                                        <p:attrNameLst>
                                          <p:attrName>ppt_w</p:attrName>
                                        </p:attrNameLst>
                                      </p:cBhvr>
                                      <p:tavLst>
                                        <p:tav tm="0">
                                          <p:val>
                                            <p:fltVal val="0"/>
                                          </p:val>
                                        </p:tav>
                                        <p:tav tm="100000">
                                          <p:val>
                                            <p:strVal val="#ppt_w"/>
                                          </p:val>
                                        </p:tav>
                                      </p:tavLst>
                                    </p:anim>
                                    <p:anim calcmode="lin" valueType="num">
                                      <p:cBhvr>
                                        <p:cTn id="53" dur="500" fill="hold"/>
                                        <p:tgtEl>
                                          <p:spTgt spid="477205"/>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fill="hold"/>
                                        <p:tgtEl>
                                          <p:spTgt spid="44"/>
                                        </p:tgtEl>
                                        <p:attrNameLst>
                                          <p:attrName>ppt_x</p:attrName>
                                        </p:attrNameLst>
                                      </p:cBhvr>
                                      <p:tavLst>
                                        <p:tav tm="0">
                                          <p:val>
                                            <p:strVal val="#ppt_x-#ppt_w/2"/>
                                          </p:val>
                                        </p:tav>
                                        <p:tav tm="100000">
                                          <p:val>
                                            <p:strVal val="#ppt_x"/>
                                          </p:val>
                                        </p:tav>
                                      </p:tavLst>
                                    </p:anim>
                                    <p:anim calcmode="lin" valueType="num">
                                      <p:cBhvr>
                                        <p:cTn id="59" dur="500" fill="hold"/>
                                        <p:tgtEl>
                                          <p:spTgt spid="44"/>
                                        </p:tgtEl>
                                        <p:attrNameLst>
                                          <p:attrName>ppt_y</p:attrName>
                                        </p:attrNameLst>
                                      </p:cBhvr>
                                      <p:tavLst>
                                        <p:tav tm="0">
                                          <p:val>
                                            <p:strVal val="#ppt_y"/>
                                          </p:val>
                                        </p:tav>
                                        <p:tav tm="100000">
                                          <p:val>
                                            <p:strVal val="#ppt_y"/>
                                          </p:val>
                                        </p:tav>
                                      </p:tavLst>
                                    </p:anim>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500"/>
                            </p:stCondLst>
                            <p:childTnLst>
                              <p:par>
                                <p:cTn id="63" presetID="22" presetClass="entr" presetSubtype="1" fill="hold" nodeType="afterEffect">
                                  <p:stCondLst>
                                    <p:cond delay="0"/>
                                  </p:stCondLst>
                                  <p:childTnLst>
                                    <p:set>
                                      <p:cBhvr>
                                        <p:cTn id="64" dur="1" fill="hold">
                                          <p:stCondLst>
                                            <p:cond delay="0"/>
                                          </p:stCondLst>
                                        </p:cTn>
                                        <p:tgtEl>
                                          <p:spTgt spid="477241"/>
                                        </p:tgtEl>
                                        <p:attrNameLst>
                                          <p:attrName>style.visibility</p:attrName>
                                        </p:attrNameLst>
                                      </p:cBhvr>
                                      <p:to>
                                        <p:strVal val="visible"/>
                                      </p:to>
                                    </p:set>
                                    <p:animEffect transition="in" filter="wipe(up)">
                                      <p:cBhvr>
                                        <p:cTn id="65" dur="500"/>
                                        <p:tgtEl>
                                          <p:spTgt spid="477241"/>
                                        </p:tgtEl>
                                      </p:cBhvr>
                                    </p:animEffect>
                                  </p:childTnLst>
                                </p:cTn>
                              </p:par>
                            </p:childTnLst>
                          </p:cTn>
                        </p:par>
                        <p:par>
                          <p:cTn id="66" fill="hold" nodeType="afterGroup">
                            <p:stCondLst>
                              <p:cond delay="1000"/>
                            </p:stCondLst>
                            <p:childTnLst>
                              <p:par>
                                <p:cTn id="67" presetID="22" presetClass="entr" presetSubtype="8" fill="hold" nodeType="afterEffect">
                                  <p:stCondLst>
                                    <p:cond delay="0"/>
                                  </p:stCondLst>
                                  <p:childTnLst>
                                    <p:set>
                                      <p:cBhvr>
                                        <p:cTn id="68" dur="1" fill="hold">
                                          <p:stCondLst>
                                            <p:cond delay="0"/>
                                          </p:stCondLst>
                                        </p:cTn>
                                        <p:tgtEl>
                                          <p:spTgt spid="477207"/>
                                        </p:tgtEl>
                                        <p:attrNameLst>
                                          <p:attrName>style.visibility</p:attrName>
                                        </p:attrNameLst>
                                      </p:cBhvr>
                                      <p:to>
                                        <p:strVal val="visible"/>
                                      </p:to>
                                    </p:set>
                                    <p:animEffect transition="in" filter="wipe(left)">
                                      <p:cBhvr>
                                        <p:cTn id="69" dur="500"/>
                                        <p:tgtEl>
                                          <p:spTgt spid="477207"/>
                                        </p:tgtEl>
                                      </p:cBhvr>
                                    </p:animEffect>
                                  </p:childTnLst>
                                </p:cTn>
                              </p:par>
                            </p:childTnLst>
                          </p:cTn>
                        </p:par>
                        <p:par>
                          <p:cTn id="70" fill="hold" nodeType="afterGroup">
                            <p:stCondLst>
                              <p:cond delay="1500"/>
                            </p:stCondLst>
                            <p:childTnLst>
                              <p:par>
                                <p:cTn id="71" presetID="17" presetClass="entr" presetSubtype="8" fill="hold" grpId="0" nodeType="afterEffect">
                                  <p:stCondLst>
                                    <p:cond delay="0"/>
                                  </p:stCondLst>
                                  <p:childTnLst>
                                    <p:set>
                                      <p:cBhvr>
                                        <p:cTn id="72" dur="1" fill="hold">
                                          <p:stCondLst>
                                            <p:cond delay="0"/>
                                          </p:stCondLst>
                                        </p:cTn>
                                        <p:tgtEl>
                                          <p:spTgt spid="477206"/>
                                        </p:tgtEl>
                                        <p:attrNameLst>
                                          <p:attrName>style.visibility</p:attrName>
                                        </p:attrNameLst>
                                      </p:cBhvr>
                                      <p:to>
                                        <p:strVal val="visible"/>
                                      </p:to>
                                    </p:set>
                                    <p:anim calcmode="lin" valueType="num">
                                      <p:cBhvr>
                                        <p:cTn id="73" dur="500" fill="hold"/>
                                        <p:tgtEl>
                                          <p:spTgt spid="477206"/>
                                        </p:tgtEl>
                                        <p:attrNameLst>
                                          <p:attrName>ppt_x</p:attrName>
                                        </p:attrNameLst>
                                      </p:cBhvr>
                                      <p:tavLst>
                                        <p:tav tm="0">
                                          <p:val>
                                            <p:strVal val="#ppt_x-#ppt_w/2"/>
                                          </p:val>
                                        </p:tav>
                                        <p:tav tm="100000">
                                          <p:val>
                                            <p:strVal val="#ppt_x"/>
                                          </p:val>
                                        </p:tav>
                                      </p:tavLst>
                                    </p:anim>
                                    <p:anim calcmode="lin" valueType="num">
                                      <p:cBhvr>
                                        <p:cTn id="74" dur="500" fill="hold"/>
                                        <p:tgtEl>
                                          <p:spTgt spid="477206"/>
                                        </p:tgtEl>
                                        <p:attrNameLst>
                                          <p:attrName>ppt_y</p:attrName>
                                        </p:attrNameLst>
                                      </p:cBhvr>
                                      <p:tavLst>
                                        <p:tav tm="0">
                                          <p:val>
                                            <p:strVal val="#ppt_y"/>
                                          </p:val>
                                        </p:tav>
                                        <p:tav tm="100000">
                                          <p:val>
                                            <p:strVal val="#ppt_y"/>
                                          </p:val>
                                        </p:tav>
                                      </p:tavLst>
                                    </p:anim>
                                    <p:anim calcmode="lin" valueType="num">
                                      <p:cBhvr>
                                        <p:cTn id="75" dur="500" fill="hold"/>
                                        <p:tgtEl>
                                          <p:spTgt spid="477206"/>
                                        </p:tgtEl>
                                        <p:attrNameLst>
                                          <p:attrName>ppt_w</p:attrName>
                                        </p:attrNameLst>
                                      </p:cBhvr>
                                      <p:tavLst>
                                        <p:tav tm="0">
                                          <p:val>
                                            <p:fltVal val="0"/>
                                          </p:val>
                                        </p:tav>
                                        <p:tav tm="100000">
                                          <p:val>
                                            <p:strVal val="#ppt_w"/>
                                          </p:val>
                                        </p:tav>
                                      </p:tavLst>
                                    </p:anim>
                                    <p:anim calcmode="lin" valueType="num">
                                      <p:cBhvr>
                                        <p:cTn id="76" dur="500" fill="hold"/>
                                        <p:tgtEl>
                                          <p:spTgt spid="477206"/>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2000"/>
                            </p:stCondLst>
                            <p:childTnLst>
                              <p:par>
                                <p:cTn id="78" presetID="5" presetClass="entr" presetSubtype="5" fill="hold" grpId="0" nodeType="afterEffect">
                                  <p:stCondLst>
                                    <p:cond delay="0"/>
                                  </p:stCondLst>
                                  <p:childTnLst>
                                    <p:set>
                                      <p:cBhvr>
                                        <p:cTn id="79" dur="1" fill="hold">
                                          <p:stCondLst>
                                            <p:cond delay="0"/>
                                          </p:stCondLst>
                                        </p:cTn>
                                        <p:tgtEl>
                                          <p:spTgt spid="477234"/>
                                        </p:tgtEl>
                                        <p:attrNameLst>
                                          <p:attrName>style.visibility</p:attrName>
                                        </p:attrNameLst>
                                      </p:cBhvr>
                                      <p:to>
                                        <p:strVal val="visible"/>
                                      </p:to>
                                    </p:set>
                                    <p:animEffect transition="in" filter="checkerboard(down)">
                                      <p:cBhvr>
                                        <p:cTn id="80" dur="500"/>
                                        <p:tgtEl>
                                          <p:spTgt spid="47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02" grpId="0" autoUpdateAnimBg="0"/>
      <p:bldP spid="477203" grpId="0" autoUpdateAnimBg="0"/>
      <p:bldP spid="477204" grpId="0" autoUpdateAnimBg="0"/>
      <p:bldP spid="477205" grpId="0" autoUpdateAnimBg="0"/>
      <p:bldP spid="477206" grpId="0" autoUpdateAnimBg="0"/>
      <p:bldP spid="477234" grpId="0" autoUpdateAnimBg="0"/>
      <p:bldP spid="477235" grpId="0" autoUpdateAnimBg="0"/>
      <p:bldP spid="477236" grpId="0" autoUpdateAnimBg="0"/>
      <p:bldP spid="477238" grpId="0" autoUpdateAnimBg="0"/>
      <p:bldP spid="477239" grpId="0" autoUpdateAnimBg="0"/>
      <p:bldP spid="477240" grpId="0" autoUpdateAnimBg="0"/>
      <p:bldP spid="4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p:cNvSpPr txBox="1">
            <a:spLocks noChangeArrowheads="1"/>
          </p:cNvSpPr>
          <p:nvPr/>
        </p:nvSpPr>
        <p:spPr bwMode="auto">
          <a:xfrm>
            <a:off x="304800" y="1879600"/>
            <a:ext cx="464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Secondary Storage:</a:t>
            </a:r>
          </a:p>
        </p:txBody>
      </p:sp>
      <p:sp>
        <p:nvSpPr>
          <p:cNvPr id="488451" name="Text Box 3"/>
          <p:cNvSpPr txBox="1">
            <a:spLocks noChangeArrowheads="1"/>
          </p:cNvSpPr>
          <p:nvPr/>
        </p:nvSpPr>
        <p:spPr bwMode="auto">
          <a:xfrm>
            <a:off x="304800" y="2286000"/>
            <a:ext cx="3200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800" b="1">
                <a:latin typeface="Times New Roman" pitchFamily="18" charset="0"/>
              </a:rPr>
              <a:t>  </a:t>
            </a:r>
            <a:r>
              <a:rPr lang="en-US" altLang="en-US" sz="2800" b="1">
                <a:latin typeface="Times New Roman" pitchFamily="18" charset="0"/>
                <a:hlinkClick r:id="rId3"/>
              </a:rPr>
              <a:t>Punched Cards</a:t>
            </a:r>
            <a:endParaRPr lang="en-US" altLang="en-US" sz="2800" b="1">
              <a:latin typeface="Times New Roman" pitchFamily="18" charset="0"/>
            </a:endParaRPr>
          </a:p>
        </p:txBody>
      </p:sp>
      <p:sp>
        <p:nvSpPr>
          <p:cNvPr id="488452" name="Text Box 4"/>
          <p:cNvSpPr txBox="1">
            <a:spLocks noChangeArrowheads="1"/>
          </p:cNvSpPr>
          <p:nvPr/>
        </p:nvSpPr>
        <p:spPr bwMode="auto">
          <a:xfrm>
            <a:off x="228600" y="3098800"/>
            <a:ext cx="4572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Operating Environment:</a:t>
            </a:r>
          </a:p>
        </p:txBody>
      </p:sp>
      <p:pic>
        <p:nvPicPr>
          <p:cNvPr id="488454" name="Picture 6" descr="card650"/>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5791200" y="2097088"/>
            <a:ext cx="31242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55" name="Text Box 7"/>
          <p:cNvSpPr txBox="1">
            <a:spLocks noChangeArrowheads="1"/>
          </p:cNvSpPr>
          <p:nvPr/>
        </p:nvSpPr>
        <p:spPr bwMode="auto">
          <a:xfrm>
            <a:off x="304800" y="2709863"/>
            <a:ext cx="5334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latin typeface="Times New Roman" pitchFamily="18" charset="0"/>
              </a:rPr>
              <a:t>Dated Back to Herman Hollerith in 1880</a:t>
            </a:r>
          </a:p>
        </p:txBody>
      </p:sp>
      <p:sp>
        <p:nvSpPr>
          <p:cNvPr id="488456" name="Text Box 8"/>
          <p:cNvSpPr txBox="1">
            <a:spLocks noChangeArrowheads="1"/>
          </p:cNvSpPr>
          <p:nvPr/>
        </p:nvSpPr>
        <p:spPr bwMode="auto">
          <a:xfrm>
            <a:off x="304800" y="3581400"/>
            <a:ext cx="5105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800" b="1">
                <a:latin typeface="Times New Roman" pitchFamily="18" charset="0"/>
              </a:rPr>
              <a:t>  Dedicated Machines</a:t>
            </a:r>
          </a:p>
        </p:txBody>
      </p:sp>
      <p:grpSp>
        <p:nvGrpSpPr>
          <p:cNvPr id="488457" name="Group 9"/>
          <p:cNvGrpSpPr>
            <a:grpSpLocks/>
          </p:cNvGrpSpPr>
          <p:nvPr/>
        </p:nvGrpSpPr>
        <p:grpSpPr bwMode="auto">
          <a:xfrm>
            <a:off x="685800" y="5486400"/>
            <a:ext cx="2286000" cy="1143000"/>
            <a:chOff x="384" y="3216"/>
            <a:chExt cx="1440" cy="720"/>
          </a:xfrm>
        </p:grpSpPr>
        <p:grpSp>
          <p:nvGrpSpPr>
            <p:cNvPr id="28693" name="Group 10"/>
            <p:cNvGrpSpPr>
              <a:grpSpLocks/>
            </p:cNvGrpSpPr>
            <p:nvPr/>
          </p:nvGrpSpPr>
          <p:grpSpPr bwMode="auto">
            <a:xfrm>
              <a:off x="384" y="3216"/>
              <a:ext cx="1440" cy="720"/>
              <a:chOff x="1008" y="3072"/>
              <a:chExt cx="1440" cy="720"/>
            </a:xfrm>
          </p:grpSpPr>
          <p:sp>
            <p:nvSpPr>
              <p:cNvPr id="28695" name="AutoShape 11"/>
              <p:cNvSpPr>
                <a:spLocks noChangeArrowheads="1"/>
              </p:cNvSpPr>
              <p:nvPr/>
            </p:nvSpPr>
            <p:spPr bwMode="auto">
              <a:xfrm>
                <a:off x="1248" y="3072"/>
                <a:ext cx="1200" cy="576"/>
              </a:xfrm>
              <a:prstGeom prst="flowChartMulti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28696" name="AutoShape 12"/>
              <p:cNvSpPr>
                <a:spLocks noChangeArrowheads="1"/>
              </p:cNvSpPr>
              <p:nvPr/>
            </p:nvSpPr>
            <p:spPr bwMode="auto">
              <a:xfrm>
                <a:off x="1008" y="3216"/>
                <a:ext cx="1200" cy="576"/>
              </a:xfrm>
              <a:prstGeom prst="flowChartMulti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sp>
          <p:nvSpPr>
            <p:cNvPr id="28694" name="Text Box 13"/>
            <p:cNvSpPr txBox="1">
              <a:spLocks noChangeArrowheads="1"/>
            </p:cNvSpPr>
            <p:nvPr/>
          </p:nvSpPr>
          <p:spPr bwMode="auto">
            <a:xfrm>
              <a:off x="384" y="3552"/>
              <a:ext cx="1008"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ts val="1138"/>
                </a:lnSpc>
                <a:buFontTx/>
                <a:buNone/>
              </a:pPr>
              <a:r>
                <a:rPr lang="en-US" altLang="en-US" sz="1200" b="1">
                  <a:solidFill>
                    <a:schemeClr val="tx1"/>
                  </a:solidFill>
                </a:rPr>
                <a:t>Operating System</a:t>
              </a:r>
            </a:p>
            <a:p>
              <a:pPr algn="ctr" eaLnBrk="1" hangingPunct="1">
                <a:lnSpc>
                  <a:spcPct val="100000"/>
                </a:lnSpc>
                <a:spcBef>
                  <a:spcPct val="0"/>
                </a:spcBef>
                <a:buFontTx/>
                <a:buNone/>
              </a:pPr>
              <a:r>
                <a:rPr lang="en-US" altLang="en-US" sz="1200" b="1">
                  <a:solidFill>
                    <a:schemeClr val="tx1"/>
                  </a:solidFill>
                </a:rPr>
                <a:t>+ compiler</a:t>
              </a:r>
            </a:p>
          </p:txBody>
        </p:sp>
      </p:grpSp>
      <p:sp>
        <p:nvSpPr>
          <p:cNvPr id="488462" name="Text Box 14"/>
          <p:cNvSpPr txBox="1">
            <a:spLocks noChangeArrowheads="1"/>
          </p:cNvSpPr>
          <p:nvPr/>
        </p:nvSpPr>
        <p:spPr bwMode="auto">
          <a:xfrm>
            <a:off x="609600" y="3962400"/>
            <a:ext cx="8077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2200">
                <a:solidFill>
                  <a:srgbClr val="0000CC"/>
                </a:solidFill>
              </a:rPr>
              <a:t>  The programmer 1</a:t>
            </a:r>
            <a:r>
              <a:rPr lang="en-US" altLang="en-US" sz="2200" baseline="30000">
                <a:solidFill>
                  <a:srgbClr val="0000CC"/>
                </a:solidFill>
              </a:rPr>
              <a:t>st</a:t>
            </a:r>
            <a:r>
              <a:rPr lang="en-US" altLang="en-US" sz="2200">
                <a:solidFill>
                  <a:srgbClr val="0000CC"/>
                </a:solidFill>
              </a:rPr>
              <a:t> got the operating system (on cards)</a:t>
            </a:r>
          </a:p>
        </p:txBody>
      </p:sp>
      <p:grpSp>
        <p:nvGrpSpPr>
          <p:cNvPr id="488463" name="Group 15"/>
          <p:cNvGrpSpPr>
            <a:grpSpLocks/>
          </p:cNvGrpSpPr>
          <p:nvPr/>
        </p:nvGrpSpPr>
        <p:grpSpPr bwMode="auto">
          <a:xfrm>
            <a:off x="2971800" y="5486400"/>
            <a:ext cx="2209800" cy="914400"/>
            <a:chOff x="1680" y="3312"/>
            <a:chExt cx="1392" cy="576"/>
          </a:xfrm>
        </p:grpSpPr>
        <p:grpSp>
          <p:nvGrpSpPr>
            <p:cNvPr id="28689" name="Group 16"/>
            <p:cNvGrpSpPr>
              <a:grpSpLocks/>
            </p:cNvGrpSpPr>
            <p:nvPr/>
          </p:nvGrpSpPr>
          <p:grpSpPr bwMode="auto">
            <a:xfrm>
              <a:off x="1872" y="3312"/>
              <a:ext cx="1200" cy="576"/>
              <a:chOff x="3120" y="3024"/>
              <a:chExt cx="1200" cy="576"/>
            </a:xfrm>
          </p:grpSpPr>
          <p:sp>
            <p:nvSpPr>
              <p:cNvPr id="28691" name="AutoShape 17"/>
              <p:cNvSpPr>
                <a:spLocks noChangeArrowheads="1"/>
              </p:cNvSpPr>
              <p:nvPr/>
            </p:nvSpPr>
            <p:spPr bwMode="auto">
              <a:xfrm>
                <a:off x="3120" y="3024"/>
                <a:ext cx="1200" cy="576"/>
              </a:xfrm>
              <a:prstGeom prst="flowChartMultidocumen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28692" name="Text Box 18"/>
              <p:cNvSpPr txBox="1">
                <a:spLocks noChangeArrowheads="1"/>
              </p:cNvSpPr>
              <p:nvPr/>
            </p:nvSpPr>
            <p:spPr bwMode="auto">
              <a:xfrm>
                <a:off x="3168" y="3264"/>
                <a:ext cx="9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Program</a:t>
                </a:r>
              </a:p>
            </p:txBody>
          </p:sp>
        </p:grpSp>
        <p:sp>
          <p:nvSpPr>
            <p:cNvPr id="28690" name="Text Box 19"/>
            <p:cNvSpPr txBox="1">
              <a:spLocks noChangeArrowheads="1"/>
            </p:cNvSpPr>
            <p:nvPr/>
          </p:nvSpPr>
          <p:spPr bwMode="auto">
            <a:xfrm>
              <a:off x="1680"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a:t>
              </a:r>
            </a:p>
          </p:txBody>
        </p:sp>
      </p:grpSp>
      <p:sp>
        <p:nvSpPr>
          <p:cNvPr id="488468" name="Text Box 20"/>
          <p:cNvSpPr txBox="1">
            <a:spLocks noChangeArrowheads="1"/>
          </p:cNvSpPr>
          <p:nvPr/>
        </p:nvSpPr>
        <p:spPr bwMode="auto">
          <a:xfrm>
            <a:off x="609600" y="4297363"/>
            <a:ext cx="8077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2200">
                <a:solidFill>
                  <a:srgbClr val="0000CC"/>
                </a:solidFill>
              </a:rPr>
              <a:t>  Then the (usually) FORTRAN/COBOL compiler (on cards)</a:t>
            </a:r>
          </a:p>
        </p:txBody>
      </p:sp>
      <p:sp>
        <p:nvSpPr>
          <p:cNvPr id="488469" name="Text Box 21"/>
          <p:cNvSpPr txBox="1">
            <a:spLocks noChangeArrowheads="1"/>
          </p:cNvSpPr>
          <p:nvPr/>
        </p:nvSpPr>
        <p:spPr bwMode="auto">
          <a:xfrm>
            <a:off x="609600" y="4959350"/>
            <a:ext cx="8077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2200">
                <a:solidFill>
                  <a:srgbClr val="0000CC"/>
                </a:solidFill>
              </a:rPr>
              <a:t>  Then fed the Deck into the card reader</a:t>
            </a:r>
          </a:p>
        </p:txBody>
      </p:sp>
      <p:pic>
        <p:nvPicPr>
          <p:cNvPr id="488470" name="Picture 22" descr="reade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6700838" y="4953000"/>
            <a:ext cx="168116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471" name="AutoShape 23"/>
          <p:cNvSpPr>
            <a:spLocks noChangeArrowheads="1"/>
          </p:cNvSpPr>
          <p:nvPr/>
        </p:nvSpPr>
        <p:spPr bwMode="auto">
          <a:xfrm>
            <a:off x="5410200" y="5638800"/>
            <a:ext cx="1143000" cy="609600"/>
          </a:xfrm>
          <a:prstGeom prst="rightArrow">
            <a:avLst>
              <a:gd name="adj1" fmla="val 50000"/>
              <a:gd name="adj2" fmla="val 4687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488472" name="Text Box 24"/>
          <p:cNvSpPr txBox="1">
            <a:spLocks noChangeArrowheads="1"/>
          </p:cNvSpPr>
          <p:nvPr/>
        </p:nvSpPr>
        <p:spPr bwMode="auto">
          <a:xfrm>
            <a:off x="304800" y="1371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1</a:t>
            </a:r>
            <a:r>
              <a:rPr lang="en-US" sz="3200" b="1" baseline="30000">
                <a:solidFill>
                  <a:srgbClr val="A50021"/>
                </a:solidFill>
                <a:effectLst>
                  <a:outerShdw blurRad="38100" dist="38100" dir="2700000" algn="tl">
                    <a:srgbClr val="C0C0C0"/>
                  </a:outerShdw>
                </a:effectLst>
                <a:latin typeface="Century" pitchFamily="18" charset="0"/>
                <a:cs typeface="+mn-cs"/>
              </a:rPr>
              <a:t>st </a:t>
            </a:r>
            <a:r>
              <a:rPr lang="en-US" sz="3200" b="1">
                <a:solidFill>
                  <a:srgbClr val="A50021"/>
                </a:solidFill>
                <a:effectLst>
                  <a:outerShdw blurRad="38100" dist="38100" dir="2700000" algn="tl">
                    <a:srgbClr val="C0C0C0"/>
                  </a:outerShdw>
                </a:effectLst>
                <a:latin typeface="Century" pitchFamily="18" charset="0"/>
                <a:cs typeface="+mn-cs"/>
              </a:rPr>
              <a:t>Generation of Computers (1951 - 58)</a:t>
            </a:r>
          </a:p>
        </p:txBody>
      </p:sp>
      <p:sp>
        <p:nvSpPr>
          <p:cNvPr id="24" name="Text Box 20"/>
          <p:cNvSpPr txBox="1">
            <a:spLocks noChangeArrowheads="1"/>
          </p:cNvSpPr>
          <p:nvPr/>
        </p:nvSpPr>
        <p:spPr bwMode="auto">
          <a:xfrm>
            <a:off x="609600" y="4602163"/>
            <a:ext cx="8077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2200">
                <a:solidFill>
                  <a:srgbClr val="0000CC"/>
                </a:solidFill>
              </a:rPr>
              <a:t>  They added their program (on cards)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8450"/>
                                        </p:tgtEl>
                                        <p:attrNameLst>
                                          <p:attrName>style.visibility</p:attrName>
                                        </p:attrNameLst>
                                      </p:cBhvr>
                                      <p:to>
                                        <p:strVal val="visible"/>
                                      </p:to>
                                    </p:set>
                                    <p:animEffect transition="in" filter="wipe(up)">
                                      <p:cBhvr>
                                        <p:cTn id="7" dur="500"/>
                                        <p:tgtEl>
                                          <p:spTgt spid="488450"/>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88451"/>
                                        </p:tgtEl>
                                        <p:attrNameLst>
                                          <p:attrName>style.visibility</p:attrName>
                                        </p:attrNameLst>
                                      </p:cBhvr>
                                      <p:to>
                                        <p:strVal val="visible"/>
                                      </p:to>
                                    </p:set>
                                    <p:anim calcmode="lin" valueType="num">
                                      <p:cBhvr>
                                        <p:cTn id="11" dur="500" fill="hold"/>
                                        <p:tgtEl>
                                          <p:spTgt spid="488451"/>
                                        </p:tgtEl>
                                        <p:attrNameLst>
                                          <p:attrName>ppt_x</p:attrName>
                                        </p:attrNameLst>
                                      </p:cBhvr>
                                      <p:tavLst>
                                        <p:tav tm="0">
                                          <p:val>
                                            <p:strVal val="#ppt_x-#ppt_w/2"/>
                                          </p:val>
                                        </p:tav>
                                        <p:tav tm="100000">
                                          <p:val>
                                            <p:strVal val="#ppt_x"/>
                                          </p:val>
                                        </p:tav>
                                      </p:tavLst>
                                    </p:anim>
                                    <p:anim calcmode="lin" valueType="num">
                                      <p:cBhvr>
                                        <p:cTn id="12" dur="500" fill="hold"/>
                                        <p:tgtEl>
                                          <p:spTgt spid="488451"/>
                                        </p:tgtEl>
                                        <p:attrNameLst>
                                          <p:attrName>ppt_y</p:attrName>
                                        </p:attrNameLst>
                                      </p:cBhvr>
                                      <p:tavLst>
                                        <p:tav tm="0">
                                          <p:val>
                                            <p:strVal val="#ppt_y"/>
                                          </p:val>
                                        </p:tav>
                                        <p:tav tm="100000">
                                          <p:val>
                                            <p:strVal val="#ppt_y"/>
                                          </p:val>
                                        </p:tav>
                                      </p:tavLst>
                                    </p:anim>
                                    <p:anim calcmode="lin" valueType="num">
                                      <p:cBhvr>
                                        <p:cTn id="13" dur="500" fill="hold"/>
                                        <p:tgtEl>
                                          <p:spTgt spid="488451"/>
                                        </p:tgtEl>
                                        <p:attrNameLst>
                                          <p:attrName>ppt_w</p:attrName>
                                        </p:attrNameLst>
                                      </p:cBhvr>
                                      <p:tavLst>
                                        <p:tav tm="0">
                                          <p:val>
                                            <p:fltVal val="0"/>
                                          </p:val>
                                        </p:tav>
                                        <p:tav tm="100000">
                                          <p:val>
                                            <p:strVal val="#ppt_w"/>
                                          </p:val>
                                        </p:tav>
                                      </p:tavLst>
                                    </p:anim>
                                    <p:anim calcmode="lin" valueType="num">
                                      <p:cBhvr>
                                        <p:cTn id="14" dur="500" fill="hold"/>
                                        <p:tgtEl>
                                          <p:spTgt spid="488451"/>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23" presetClass="entr" presetSubtype="272" fill="hold" nodeType="afterEffect">
                                  <p:stCondLst>
                                    <p:cond delay="0"/>
                                  </p:stCondLst>
                                  <p:childTnLst>
                                    <p:set>
                                      <p:cBhvr>
                                        <p:cTn id="17" dur="1" fill="hold">
                                          <p:stCondLst>
                                            <p:cond delay="0"/>
                                          </p:stCondLst>
                                        </p:cTn>
                                        <p:tgtEl>
                                          <p:spTgt spid="488454"/>
                                        </p:tgtEl>
                                        <p:attrNameLst>
                                          <p:attrName>style.visibility</p:attrName>
                                        </p:attrNameLst>
                                      </p:cBhvr>
                                      <p:to>
                                        <p:strVal val="visible"/>
                                      </p:to>
                                    </p:set>
                                    <p:anim calcmode="lin" valueType="num">
                                      <p:cBhvr>
                                        <p:cTn id="18" dur="500" fill="hold"/>
                                        <p:tgtEl>
                                          <p:spTgt spid="488454"/>
                                        </p:tgtEl>
                                        <p:attrNameLst>
                                          <p:attrName>ppt_w</p:attrName>
                                        </p:attrNameLst>
                                      </p:cBhvr>
                                      <p:tavLst>
                                        <p:tav tm="0">
                                          <p:val>
                                            <p:strVal val="2/3*#ppt_w"/>
                                          </p:val>
                                        </p:tav>
                                        <p:tav tm="100000">
                                          <p:val>
                                            <p:strVal val="#ppt_w"/>
                                          </p:val>
                                        </p:tav>
                                      </p:tavLst>
                                    </p:anim>
                                    <p:anim calcmode="lin" valueType="num">
                                      <p:cBhvr>
                                        <p:cTn id="19" dur="500" fill="hold"/>
                                        <p:tgtEl>
                                          <p:spTgt spid="488454"/>
                                        </p:tgtEl>
                                        <p:attrNameLst>
                                          <p:attrName>ppt_h</p:attrName>
                                        </p:attrNameLst>
                                      </p:cBhvr>
                                      <p:tavLst>
                                        <p:tav tm="0">
                                          <p:val>
                                            <p:strVal val="2/3*#ppt_h"/>
                                          </p:val>
                                        </p:tav>
                                        <p:tav tm="100000">
                                          <p:val>
                                            <p:strVal val="#ppt_h"/>
                                          </p:val>
                                        </p:tav>
                                      </p:tavLst>
                                    </p:anim>
                                  </p:childTnLst>
                                </p:cTn>
                              </p:par>
                            </p:childTnLst>
                          </p:cTn>
                        </p:par>
                        <p:par>
                          <p:cTn id="20" fill="hold" nodeType="afterGroup">
                            <p:stCondLst>
                              <p:cond delay="1500"/>
                            </p:stCondLst>
                            <p:childTnLst>
                              <p:par>
                                <p:cTn id="21" presetID="17" presetClass="entr" presetSubtype="8" fill="hold" grpId="0" nodeType="afterEffect">
                                  <p:stCondLst>
                                    <p:cond delay="0"/>
                                  </p:stCondLst>
                                  <p:childTnLst>
                                    <p:set>
                                      <p:cBhvr>
                                        <p:cTn id="22" dur="1" fill="hold">
                                          <p:stCondLst>
                                            <p:cond delay="0"/>
                                          </p:stCondLst>
                                        </p:cTn>
                                        <p:tgtEl>
                                          <p:spTgt spid="488455"/>
                                        </p:tgtEl>
                                        <p:attrNameLst>
                                          <p:attrName>style.visibility</p:attrName>
                                        </p:attrNameLst>
                                      </p:cBhvr>
                                      <p:to>
                                        <p:strVal val="visible"/>
                                      </p:to>
                                    </p:set>
                                    <p:anim calcmode="lin" valueType="num">
                                      <p:cBhvr>
                                        <p:cTn id="23" dur="500" fill="hold"/>
                                        <p:tgtEl>
                                          <p:spTgt spid="488455"/>
                                        </p:tgtEl>
                                        <p:attrNameLst>
                                          <p:attrName>ppt_x</p:attrName>
                                        </p:attrNameLst>
                                      </p:cBhvr>
                                      <p:tavLst>
                                        <p:tav tm="0">
                                          <p:val>
                                            <p:strVal val="#ppt_x-#ppt_w/2"/>
                                          </p:val>
                                        </p:tav>
                                        <p:tav tm="100000">
                                          <p:val>
                                            <p:strVal val="#ppt_x"/>
                                          </p:val>
                                        </p:tav>
                                      </p:tavLst>
                                    </p:anim>
                                    <p:anim calcmode="lin" valueType="num">
                                      <p:cBhvr>
                                        <p:cTn id="24" dur="500" fill="hold"/>
                                        <p:tgtEl>
                                          <p:spTgt spid="488455"/>
                                        </p:tgtEl>
                                        <p:attrNameLst>
                                          <p:attrName>ppt_y</p:attrName>
                                        </p:attrNameLst>
                                      </p:cBhvr>
                                      <p:tavLst>
                                        <p:tav tm="0">
                                          <p:val>
                                            <p:strVal val="#ppt_y"/>
                                          </p:val>
                                        </p:tav>
                                        <p:tav tm="100000">
                                          <p:val>
                                            <p:strVal val="#ppt_y"/>
                                          </p:val>
                                        </p:tav>
                                      </p:tavLst>
                                    </p:anim>
                                    <p:anim calcmode="lin" valueType="num">
                                      <p:cBhvr>
                                        <p:cTn id="25" dur="500" fill="hold"/>
                                        <p:tgtEl>
                                          <p:spTgt spid="488455"/>
                                        </p:tgtEl>
                                        <p:attrNameLst>
                                          <p:attrName>ppt_w</p:attrName>
                                        </p:attrNameLst>
                                      </p:cBhvr>
                                      <p:tavLst>
                                        <p:tav tm="0">
                                          <p:val>
                                            <p:fltVal val="0"/>
                                          </p:val>
                                        </p:tav>
                                        <p:tav tm="100000">
                                          <p:val>
                                            <p:strVal val="#ppt_w"/>
                                          </p:val>
                                        </p:tav>
                                      </p:tavLst>
                                    </p:anim>
                                    <p:anim calcmode="lin" valueType="num">
                                      <p:cBhvr>
                                        <p:cTn id="26" dur="500" fill="hold"/>
                                        <p:tgtEl>
                                          <p:spTgt spid="48845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88452"/>
                                        </p:tgtEl>
                                        <p:attrNameLst>
                                          <p:attrName>style.visibility</p:attrName>
                                        </p:attrNameLst>
                                      </p:cBhvr>
                                      <p:to>
                                        <p:strVal val="visible"/>
                                      </p:to>
                                    </p:set>
                                    <p:animEffect transition="in" filter="wipe(up)">
                                      <p:cBhvr>
                                        <p:cTn id="31" dur="2000"/>
                                        <p:tgtEl>
                                          <p:spTgt spid="488452"/>
                                        </p:tgtEl>
                                      </p:cBhvr>
                                    </p:animEffect>
                                  </p:childTnLst>
                                </p:cTn>
                              </p:par>
                            </p:childTnLst>
                          </p:cTn>
                        </p:par>
                        <p:par>
                          <p:cTn id="32" fill="hold" nodeType="afterGroup">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488456"/>
                                        </p:tgtEl>
                                        <p:attrNameLst>
                                          <p:attrName>style.visibility</p:attrName>
                                        </p:attrNameLst>
                                      </p:cBhvr>
                                      <p:to>
                                        <p:strVal val="visible"/>
                                      </p:to>
                                    </p:set>
                                    <p:anim calcmode="lin" valueType="num">
                                      <p:cBhvr>
                                        <p:cTn id="35" dur="500" fill="hold"/>
                                        <p:tgtEl>
                                          <p:spTgt spid="488456"/>
                                        </p:tgtEl>
                                        <p:attrNameLst>
                                          <p:attrName>ppt_x</p:attrName>
                                        </p:attrNameLst>
                                      </p:cBhvr>
                                      <p:tavLst>
                                        <p:tav tm="0">
                                          <p:val>
                                            <p:strVal val="#ppt_x-#ppt_w/2"/>
                                          </p:val>
                                        </p:tav>
                                        <p:tav tm="100000">
                                          <p:val>
                                            <p:strVal val="#ppt_x"/>
                                          </p:val>
                                        </p:tav>
                                      </p:tavLst>
                                    </p:anim>
                                    <p:anim calcmode="lin" valueType="num">
                                      <p:cBhvr>
                                        <p:cTn id="36" dur="500" fill="hold"/>
                                        <p:tgtEl>
                                          <p:spTgt spid="488456"/>
                                        </p:tgtEl>
                                        <p:attrNameLst>
                                          <p:attrName>ppt_y</p:attrName>
                                        </p:attrNameLst>
                                      </p:cBhvr>
                                      <p:tavLst>
                                        <p:tav tm="0">
                                          <p:val>
                                            <p:strVal val="#ppt_y"/>
                                          </p:val>
                                        </p:tav>
                                        <p:tav tm="100000">
                                          <p:val>
                                            <p:strVal val="#ppt_y"/>
                                          </p:val>
                                        </p:tav>
                                      </p:tavLst>
                                    </p:anim>
                                    <p:anim calcmode="lin" valueType="num">
                                      <p:cBhvr>
                                        <p:cTn id="37" dur="500" fill="hold"/>
                                        <p:tgtEl>
                                          <p:spTgt spid="488456"/>
                                        </p:tgtEl>
                                        <p:attrNameLst>
                                          <p:attrName>ppt_w</p:attrName>
                                        </p:attrNameLst>
                                      </p:cBhvr>
                                      <p:tavLst>
                                        <p:tav tm="0">
                                          <p:val>
                                            <p:fltVal val="0"/>
                                          </p:val>
                                        </p:tav>
                                        <p:tav tm="100000">
                                          <p:val>
                                            <p:strVal val="#ppt_w"/>
                                          </p:val>
                                        </p:tav>
                                      </p:tavLst>
                                    </p:anim>
                                    <p:anim calcmode="lin" valueType="num">
                                      <p:cBhvr>
                                        <p:cTn id="38" dur="500" fill="hold"/>
                                        <p:tgtEl>
                                          <p:spTgt spid="488456"/>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488462"/>
                                        </p:tgtEl>
                                        <p:attrNameLst>
                                          <p:attrName>style.visibility</p:attrName>
                                        </p:attrNameLst>
                                      </p:cBhvr>
                                      <p:to>
                                        <p:strVal val="visible"/>
                                      </p:to>
                                    </p:set>
                                    <p:animEffect transition="in" filter="wipe(left)">
                                      <p:cBhvr>
                                        <p:cTn id="42" dur="500"/>
                                        <p:tgtEl>
                                          <p:spTgt spid="488462"/>
                                        </p:tgtEl>
                                      </p:cBhvr>
                                    </p:animEffect>
                                  </p:childTnLst>
                                </p:cTn>
                              </p:par>
                            </p:childTnLst>
                          </p:cTn>
                        </p:par>
                        <p:par>
                          <p:cTn id="43" fill="hold" nodeType="afterGroup">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488468"/>
                                        </p:tgtEl>
                                        <p:attrNameLst>
                                          <p:attrName>style.visibility</p:attrName>
                                        </p:attrNameLst>
                                      </p:cBhvr>
                                      <p:to>
                                        <p:strVal val="visible"/>
                                      </p:to>
                                    </p:set>
                                    <p:animEffect transition="in" filter="wipe(left)">
                                      <p:cBhvr>
                                        <p:cTn id="46" dur="500"/>
                                        <p:tgtEl>
                                          <p:spTgt spid="488468"/>
                                        </p:tgtEl>
                                      </p:cBhvr>
                                    </p:animEffect>
                                  </p:childTnLst>
                                </p:cTn>
                              </p:par>
                            </p:childTnLst>
                          </p:cTn>
                        </p:par>
                        <p:par>
                          <p:cTn id="47" fill="hold" nodeType="afterGroup">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488469"/>
                                        </p:tgtEl>
                                        <p:attrNameLst>
                                          <p:attrName>style.visibility</p:attrName>
                                        </p:attrNameLst>
                                      </p:cBhvr>
                                      <p:to>
                                        <p:strVal val="visible"/>
                                      </p:to>
                                    </p:set>
                                    <p:animEffect transition="in" filter="wipe(left)">
                                      <p:cBhvr>
                                        <p:cTn id="50" dur="500"/>
                                        <p:tgtEl>
                                          <p:spTgt spid="488469"/>
                                        </p:tgtEl>
                                      </p:cBhvr>
                                    </p:animEffect>
                                  </p:childTnLst>
                                </p:cTn>
                              </p:par>
                            </p:childTnLst>
                          </p:cTn>
                        </p:par>
                        <p:par>
                          <p:cTn id="51" fill="hold" nodeType="afterGroup">
                            <p:stCondLst>
                              <p:cond delay="4000"/>
                            </p:stCondLst>
                            <p:childTnLst>
                              <p:par>
                                <p:cTn id="52" presetID="17" presetClass="entr" presetSubtype="1" fill="hold" nodeType="afterEffect">
                                  <p:stCondLst>
                                    <p:cond delay="0"/>
                                  </p:stCondLst>
                                  <p:childTnLst>
                                    <p:set>
                                      <p:cBhvr>
                                        <p:cTn id="53" dur="1" fill="hold">
                                          <p:stCondLst>
                                            <p:cond delay="0"/>
                                          </p:stCondLst>
                                        </p:cTn>
                                        <p:tgtEl>
                                          <p:spTgt spid="488457"/>
                                        </p:tgtEl>
                                        <p:attrNameLst>
                                          <p:attrName>style.visibility</p:attrName>
                                        </p:attrNameLst>
                                      </p:cBhvr>
                                      <p:to>
                                        <p:strVal val="visible"/>
                                      </p:to>
                                    </p:set>
                                    <p:anim calcmode="lin" valueType="num">
                                      <p:cBhvr>
                                        <p:cTn id="54" dur="500" fill="hold"/>
                                        <p:tgtEl>
                                          <p:spTgt spid="488457"/>
                                        </p:tgtEl>
                                        <p:attrNameLst>
                                          <p:attrName>ppt_x</p:attrName>
                                        </p:attrNameLst>
                                      </p:cBhvr>
                                      <p:tavLst>
                                        <p:tav tm="0">
                                          <p:val>
                                            <p:strVal val="#ppt_x"/>
                                          </p:val>
                                        </p:tav>
                                        <p:tav tm="100000">
                                          <p:val>
                                            <p:strVal val="#ppt_x"/>
                                          </p:val>
                                        </p:tav>
                                      </p:tavLst>
                                    </p:anim>
                                    <p:anim calcmode="lin" valueType="num">
                                      <p:cBhvr>
                                        <p:cTn id="55" dur="500" fill="hold"/>
                                        <p:tgtEl>
                                          <p:spTgt spid="488457"/>
                                        </p:tgtEl>
                                        <p:attrNameLst>
                                          <p:attrName>ppt_y</p:attrName>
                                        </p:attrNameLst>
                                      </p:cBhvr>
                                      <p:tavLst>
                                        <p:tav tm="0">
                                          <p:val>
                                            <p:strVal val="#ppt_y-#ppt_h/2"/>
                                          </p:val>
                                        </p:tav>
                                        <p:tav tm="100000">
                                          <p:val>
                                            <p:strVal val="#ppt_y"/>
                                          </p:val>
                                        </p:tav>
                                      </p:tavLst>
                                    </p:anim>
                                    <p:anim calcmode="lin" valueType="num">
                                      <p:cBhvr>
                                        <p:cTn id="56" dur="500" fill="hold"/>
                                        <p:tgtEl>
                                          <p:spTgt spid="488457"/>
                                        </p:tgtEl>
                                        <p:attrNameLst>
                                          <p:attrName>ppt_w</p:attrName>
                                        </p:attrNameLst>
                                      </p:cBhvr>
                                      <p:tavLst>
                                        <p:tav tm="0">
                                          <p:val>
                                            <p:strVal val="#ppt_w"/>
                                          </p:val>
                                        </p:tav>
                                        <p:tav tm="100000">
                                          <p:val>
                                            <p:strVal val="#ppt_w"/>
                                          </p:val>
                                        </p:tav>
                                      </p:tavLst>
                                    </p:anim>
                                    <p:anim calcmode="lin" valueType="num">
                                      <p:cBhvr>
                                        <p:cTn id="57" dur="500" fill="hold"/>
                                        <p:tgtEl>
                                          <p:spTgt spid="488457"/>
                                        </p:tgtEl>
                                        <p:attrNameLst>
                                          <p:attrName>ppt_h</p:attrName>
                                        </p:attrNameLst>
                                      </p:cBhvr>
                                      <p:tavLst>
                                        <p:tav tm="0">
                                          <p:val>
                                            <p:fltVal val="0"/>
                                          </p:val>
                                        </p:tav>
                                        <p:tav tm="100000">
                                          <p:val>
                                            <p:strVal val="#ppt_h"/>
                                          </p:val>
                                        </p:tav>
                                      </p:tavLst>
                                    </p:anim>
                                  </p:childTnLst>
                                </p:cTn>
                              </p:par>
                            </p:childTnLst>
                          </p:cTn>
                        </p:par>
                        <p:par>
                          <p:cTn id="58" fill="hold" nodeType="afterGroup">
                            <p:stCondLst>
                              <p:cond delay="4500"/>
                            </p:stCondLst>
                            <p:childTnLst>
                              <p:par>
                                <p:cTn id="59" presetID="17" presetClass="entr" presetSubtype="8" fill="hold" nodeType="afterEffect">
                                  <p:stCondLst>
                                    <p:cond delay="0"/>
                                  </p:stCondLst>
                                  <p:childTnLst>
                                    <p:set>
                                      <p:cBhvr>
                                        <p:cTn id="60" dur="1" fill="hold">
                                          <p:stCondLst>
                                            <p:cond delay="0"/>
                                          </p:stCondLst>
                                        </p:cTn>
                                        <p:tgtEl>
                                          <p:spTgt spid="488463"/>
                                        </p:tgtEl>
                                        <p:attrNameLst>
                                          <p:attrName>style.visibility</p:attrName>
                                        </p:attrNameLst>
                                      </p:cBhvr>
                                      <p:to>
                                        <p:strVal val="visible"/>
                                      </p:to>
                                    </p:set>
                                    <p:anim calcmode="lin" valueType="num">
                                      <p:cBhvr>
                                        <p:cTn id="61" dur="500" fill="hold"/>
                                        <p:tgtEl>
                                          <p:spTgt spid="488463"/>
                                        </p:tgtEl>
                                        <p:attrNameLst>
                                          <p:attrName>ppt_x</p:attrName>
                                        </p:attrNameLst>
                                      </p:cBhvr>
                                      <p:tavLst>
                                        <p:tav tm="0">
                                          <p:val>
                                            <p:strVal val="#ppt_x-#ppt_w/2"/>
                                          </p:val>
                                        </p:tav>
                                        <p:tav tm="100000">
                                          <p:val>
                                            <p:strVal val="#ppt_x"/>
                                          </p:val>
                                        </p:tav>
                                      </p:tavLst>
                                    </p:anim>
                                    <p:anim calcmode="lin" valueType="num">
                                      <p:cBhvr>
                                        <p:cTn id="62" dur="500" fill="hold"/>
                                        <p:tgtEl>
                                          <p:spTgt spid="488463"/>
                                        </p:tgtEl>
                                        <p:attrNameLst>
                                          <p:attrName>ppt_y</p:attrName>
                                        </p:attrNameLst>
                                      </p:cBhvr>
                                      <p:tavLst>
                                        <p:tav tm="0">
                                          <p:val>
                                            <p:strVal val="#ppt_y"/>
                                          </p:val>
                                        </p:tav>
                                        <p:tav tm="100000">
                                          <p:val>
                                            <p:strVal val="#ppt_y"/>
                                          </p:val>
                                        </p:tav>
                                      </p:tavLst>
                                    </p:anim>
                                    <p:anim calcmode="lin" valueType="num">
                                      <p:cBhvr>
                                        <p:cTn id="63" dur="500" fill="hold"/>
                                        <p:tgtEl>
                                          <p:spTgt spid="488463"/>
                                        </p:tgtEl>
                                        <p:attrNameLst>
                                          <p:attrName>ppt_w</p:attrName>
                                        </p:attrNameLst>
                                      </p:cBhvr>
                                      <p:tavLst>
                                        <p:tav tm="0">
                                          <p:val>
                                            <p:fltVal val="0"/>
                                          </p:val>
                                        </p:tav>
                                        <p:tav tm="100000">
                                          <p:val>
                                            <p:strVal val="#ppt_w"/>
                                          </p:val>
                                        </p:tav>
                                      </p:tavLst>
                                    </p:anim>
                                    <p:anim calcmode="lin" valueType="num">
                                      <p:cBhvr>
                                        <p:cTn id="64" dur="500" fill="hold"/>
                                        <p:tgtEl>
                                          <p:spTgt spid="488463"/>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5000"/>
                            </p:stCondLst>
                            <p:childTnLst>
                              <p:par>
                                <p:cTn id="66" presetID="17" presetClass="entr" presetSubtype="8" fill="hold" grpId="0" nodeType="afterEffect">
                                  <p:stCondLst>
                                    <p:cond delay="0"/>
                                  </p:stCondLst>
                                  <p:childTnLst>
                                    <p:set>
                                      <p:cBhvr>
                                        <p:cTn id="67" dur="1" fill="hold">
                                          <p:stCondLst>
                                            <p:cond delay="0"/>
                                          </p:stCondLst>
                                        </p:cTn>
                                        <p:tgtEl>
                                          <p:spTgt spid="488471"/>
                                        </p:tgtEl>
                                        <p:attrNameLst>
                                          <p:attrName>style.visibility</p:attrName>
                                        </p:attrNameLst>
                                      </p:cBhvr>
                                      <p:to>
                                        <p:strVal val="visible"/>
                                      </p:to>
                                    </p:set>
                                    <p:anim calcmode="lin" valueType="num">
                                      <p:cBhvr>
                                        <p:cTn id="68" dur="500" fill="hold"/>
                                        <p:tgtEl>
                                          <p:spTgt spid="488471"/>
                                        </p:tgtEl>
                                        <p:attrNameLst>
                                          <p:attrName>ppt_x</p:attrName>
                                        </p:attrNameLst>
                                      </p:cBhvr>
                                      <p:tavLst>
                                        <p:tav tm="0">
                                          <p:val>
                                            <p:strVal val="#ppt_x-#ppt_w/2"/>
                                          </p:val>
                                        </p:tav>
                                        <p:tav tm="100000">
                                          <p:val>
                                            <p:strVal val="#ppt_x"/>
                                          </p:val>
                                        </p:tav>
                                      </p:tavLst>
                                    </p:anim>
                                    <p:anim calcmode="lin" valueType="num">
                                      <p:cBhvr>
                                        <p:cTn id="69" dur="500" fill="hold"/>
                                        <p:tgtEl>
                                          <p:spTgt spid="488471"/>
                                        </p:tgtEl>
                                        <p:attrNameLst>
                                          <p:attrName>ppt_y</p:attrName>
                                        </p:attrNameLst>
                                      </p:cBhvr>
                                      <p:tavLst>
                                        <p:tav tm="0">
                                          <p:val>
                                            <p:strVal val="#ppt_y"/>
                                          </p:val>
                                        </p:tav>
                                        <p:tav tm="100000">
                                          <p:val>
                                            <p:strVal val="#ppt_y"/>
                                          </p:val>
                                        </p:tav>
                                      </p:tavLst>
                                    </p:anim>
                                    <p:anim calcmode="lin" valueType="num">
                                      <p:cBhvr>
                                        <p:cTn id="70" dur="500" fill="hold"/>
                                        <p:tgtEl>
                                          <p:spTgt spid="488471"/>
                                        </p:tgtEl>
                                        <p:attrNameLst>
                                          <p:attrName>ppt_w</p:attrName>
                                        </p:attrNameLst>
                                      </p:cBhvr>
                                      <p:tavLst>
                                        <p:tav tm="0">
                                          <p:val>
                                            <p:fltVal val="0"/>
                                          </p:val>
                                        </p:tav>
                                        <p:tav tm="100000">
                                          <p:val>
                                            <p:strVal val="#ppt_w"/>
                                          </p:val>
                                        </p:tav>
                                      </p:tavLst>
                                    </p:anim>
                                    <p:anim calcmode="lin" valueType="num">
                                      <p:cBhvr>
                                        <p:cTn id="71" dur="500" fill="hold"/>
                                        <p:tgtEl>
                                          <p:spTgt spid="488471"/>
                                        </p:tgtEl>
                                        <p:attrNameLst>
                                          <p:attrName>ppt_h</p:attrName>
                                        </p:attrNameLst>
                                      </p:cBhvr>
                                      <p:tavLst>
                                        <p:tav tm="0">
                                          <p:val>
                                            <p:strVal val="#ppt_h"/>
                                          </p:val>
                                        </p:tav>
                                        <p:tav tm="100000">
                                          <p:val>
                                            <p:strVal val="#ppt_h"/>
                                          </p:val>
                                        </p:tav>
                                      </p:tavLst>
                                    </p:anim>
                                  </p:childTnLst>
                                </p:cTn>
                              </p:par>
                            </p:childTnLst>
                          </p:cTn>
                        </p:par>
                        <p:par>
                          <p:cTn id="72" fill="hold" nodeType="afterGroup">
                            <p:stCondLst>
                              <p:cond delay="5500"/>
                            </p:stCondLst>
                            <p:childTnLst>
                              <p:par>
                                <p:cTn id="73" presetID="17" presetClass="entr" presetSubtype="1" fill="hold" nodeType="afterEffect">
                                  <p:stCondLst>
                                    <p:cond delay="0"/>
                                  </p:stCondLst>
                                  <p:childTnLst>
                                    <p:set>
                                      <p:cBhvr>
                                        <p:cTn id="74" dur="1" fill="hold">
                                          <p:stCondLst>
                                            <p:cond delay="0"/>
                                          </p:stCondLst>
                                        </p:cTn>
                                        <p:tgtEl>
                                          <p:spTgt spid="488470"/>
                                        </p:tgtEl>
                                        <p:attrNameLst>
                                          <p:attrName>style.visibility</p:attrName>
                                        </p:attrNameLst>
                                      </p:cBhvr>
                                      <p:to>
                                        <p:strVal val="visible"/>
                                      </p:to>
                                    </p:set>
                                    <p:anim calcmode="lin" valueType="num">
                                      <p:cBhvr>
                                        <p:cTn id="75" dur="500" fill="hold"/>
                                        <p:tgtEl>
                                          <p:spTgt spid="488470"/>
                                        </p:tgtEl>
                                        <p:attrNameLst>
                                          <p:attrName>ppt_x</p:attrName>
                                        </p:attrNameLst>
                                      </p:cBhvr>
                                      <p:tavLst>
                                        <p:tav tm="0">
                                          <p:val>
                                            <p:strVal val="#ppt_x"/>
                                          </p:val>
                                        </p:tav>
                                        <p:tav tm="100000">
                                          <p:val>
                                            <p:strVal val="#ppt_x"/>
                                          </p:val>
                                        </p:tav>
                                      </p:tavLst>
                                    </p:anim>
                                    <p:anim calcmode="lin" valueType="num">
                                      <p:cBhvr>
                                        <p:cTn id="76" dur="500" fill="hold"/>
                                        <p:tgtEl>
                                          <p:spTgt spid="488470"/>
                                        </p:tgtEl>
                                        <p:attrNameLst>
                                          <p:attrName>ppt_y</p:attrName>
                                        </p:attrNameLst>
                                      </p:cBhvr>
                                      <p:tavLst>
                                        <p:tav tm="0">
                                          <p:val>
                                            <p:strVal val="#ppt_y-#ppt_h/2"/>
                                          </p:val>
                                        </p:tav>
                                        <p:tav tm="100000">
                                          <p:val>
                                            <p:strVal val="#ppt_y"/>
                                          </p:val>
                                        </p:tav>
                                      </p:tavLst>
                                    </p:anim>
                                    <p:anim calcmode="lin" valueType="num">
                                      <p:cBhvr>
                                        <p:cTn id="77" dur="500" fill="hold"/>
                                        <p:tgtEl>
                                          <p:spTgt spid="488470"/>
                                        </p:tgtEl>
                                        <p:attrNameLst>
                                          <p:attrName>ppt_w</p:attrName>
                                        </p:attrNameLst>
                                      </p:cBhvr>
                                      <p:tavLst>
                                        <p:tav tm="0">
                                          <p:val>
                                            <p:strVal val="#ppt_w"/>
                                          </p:val>
                                        </p:tav>
                                        <p:tav tm="100000">
                                          <p:val>
                                            <p:strVal val="#ppt_w"/>
                                          </p:val>
                                        </p:tav>
                                      </p:tavLst>
                                    </p:anim>
                                    <p:anim calcmode="lin" valueType="num">
                                      <p:cBhvr>
                                        <p:cTn id="78" dur="500" fill="hold"/>
                                        <p:tgtEl>
                                          <p:spTgt spid="488470"/>
                                        </p:tgtEl>
                                        <p:attrNameLst>
                                          <p:attrName>ppt_h</p:attrName>
                                        </p:attrNameLst>
                                      </p:cBhvr>
                                      <p:tavLst>
                                        <p:tav tm="0">
                                          <p:val>
                                            <p:fltVal val="0"/>
                                          </p:val>
                                        </p:tav>
                                        <p:tav tm="100000">
                                          <p:val>
                                            <p:strVal val="#ppt_h"/>
                                          </p:val>
                                        </p:tav>
                                      </p:tavLst>
                                    </p:anim>
                                  </p:childTnLst>
                                </p:cTn>
                              </p:par>
                            </p:childTnLst>
                          </p:cTn>
                        </p:par>
                        <p:par>
                          <p:cTn id="79" fill="hold" nodeType="afterGroup">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autoUpdateAnimBg="0"/>
      <p:bldP spid="488451" grpId="0" autoUpdateAnimBg="0"/>
      <p:bldP spid="488452" grpId="0"/>
      <p:bldP spid="488455" grpId="0" autoUpdateAnimBg="0"/>
      <p:bldP spid="488456" grpId="0" autoUpdateAnimBg="0"/>
      <p:bldP spid="488462" grpId="0" autoUpdateAnimBg="0"/>
      <p:bldP spid="488468" grpId="0" autoUpdateAnimBg="0"/>
      <p:bldP spid="488469" grpId="0" autoUpdateAnimBg="0"/>
      <p:bldP spid="488471" grpId="0" animBg="1"/>
      <p:bldP spid="2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ext Box 2"/>
          <p:cNvSpPr txBox="1">
            <a:spLocks noChangeArrowheads="1"/>
          </p:cNvSpPr>
          <p:nvPr/>
        </p:nvSpPr>
        <p:spPr bwMode="auto">
          <a:xfrm>
            <a:off x="304800" y="1955800"/>
            <a:ext cx="4572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Program Languages:</a:t>
            </a:r>
          </a:p>
        </p:txBody>
      </p:sp>
      <p:sp>
        <p:nvSpPr>
          <p:cNvPr id="487427" name="Text Box 3"/>
          <p:cNvSpPr txBox="1">
            <a:spLocks noChangeArrowheads="1"/>
          </p:cNvSpPr>
          <p:nvPr/>
        </p:nvSpPr>
        <p:spPr bwMode="auto">
          <a:xfrm>
            <a:off x="304800" y="2362200"/>
            <a:ext cx="521811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800" b="1">
                <a:latin typeface="Times New Roman" pitchFamily="18" charset="0"/>
              </a:rPr>
              <a:t>Machine language (1</a:t>
            </a:r>
            <a:r>
              <a:rPr lang="en-US" altLang="en-US" sz="2800" b="1" baseline="30000">
                <a:latin typeface="Times New Roman" pitchFamily="18" charset="0"/>
              </a:rPr>
              <a:t>st</a:t>
            </a:r>
            <a:r>
              <a:rPr lang="en-US" altLang="en-US" sz="2800" b="1">
                <a:latin typeface="Times New Roman" pitchFamily="18" charset="0"/>
              </a:rPr>
              <a:t> Generation)</a:t>
            </a:r>
          </a:p>
        </p:txBody>
      </p:sp>
      <p:sp>
        <p:nvSpPr>
          <p:cNvPr id="487428" name="Text Box 4"/>
          <p:cNvSpPr txBox="1">
            <a:spLocks noChangeArrowheads="1"/>
          </p:cNvSpPr>
          <p:nvPr/>
        </p:nvSpPr>
        <p:spPr bwMode="auto">
          <a:xfrm>
            <a:off x="228600" y="6070600"/>
            <a:ext cx="2743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Availability:</a:t>
            </a:r>
          </a:p>
        </p:txBody>
      </p:sp>
      <p:sp>
        <p:nvSpPr>
          <p:cNvPr id="487429" name="Text Box 5"/>
          <p:cNvSpPr txBox="1">
            <a:spLocks noChangeArrowheads="1"/>
          </p:cNvSpPr>
          <p:nvPr/>
        </p:nvSpPr>
        <p:spPr bwMode="auto">
          <a:xfrm>
            <a:off x="2438400" y="6096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000" b="1">
                <a:latin typeface="Times New Roman" pitchFamily="18" charset="0"/>
              </a:rPr>
              <a:t>  2,550</a:t>
            </a:r>
          </a:p>
        </p:txBody>
      </p:sp>
      <p:sp>
        <p:nvSpPr>
          <p:cNvPr id="487430" name="Text Box 6"/>
          <p:cNvSpPr txBox="1">
            <a:spLocks noChangeArrowheads="1"/>
          </p:cNvSpPr>
          <p:nvPr/>
        </p:nvSpPr>
        <p:spPr bwMode="auto">
          <a:xfrm>
            <a:off x="3733800" y="6034088"/>
            <a:ext cx="144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2800" b="1">
                <a:solidFill>
                  <a:srgbClr val="0000CC"/>
                </a:solidFill>
                <a:latin typeface="Times New Roman" pitchFamily="18" charset="0"/>
              </a:rPr>
              <a:t>(1958)</a:t>
            </a:r>
          </a:p>
        </p:txBody>
      </p:sp>
      <p:grpSp>
        <p:nvGrpSpPr>
          <p:cNvPr id="487431" name="Group 7"/>
          <p:cNvGrpSpPr>
            <a:grpSpLocks/>
          </p:cNvGrpSpPr>
          <p:nvPr/>
        </p:nvGrpSpPr>
        <p:grpSpPr bwMode="auto">
          <a:xfrm>
            <a:off x="5410200" y="1828800"/>
            <a:ext cx="3048000" cy="2555875"/>
            <a:chOff x="2976" y="1810"/>
            <a:chExt cx="1296" cy="1037"/>
          </a:xfrm>
        </p:grpSpPr>
        <p:pic>
          <p:nvPicPr>
            <p:cNvPr id="29709" name="Picture 8" descr="637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810"/>
              <a:ext cx="1296"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 Box 9"/>
            <p:cNvSpPr txBox="1">
              <a:spLocks noChangeArrowheads="1"/>
            </p:cNvSpPr>
            <p:nvPr/>
          </p:nvSpPr>
          <p:spPr bwMode="auto">
            <a:xfrm>
              <a:off x="3024" y="2736"/>
              <a:ext cx="1104"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IBM Wiring Board</a:t>
              </a:r>
            </a:p>
          </p:txBody>
        </p:sp>
      </p:grpSp>
      <p:sp>
        <p:nvSpPr>
          <p:cNvPr id="487434" name="Text Box 10"/>
          <p:cNvSpPr txBox="1">
            <a:spLocks noChangeArrowheads="1"/>
          </p:cNvSpPr>
          <p:nvPr/>
        </p:nvSpPr>
        <p:spPr bwMode="auto">
          <a:xfrm>
            <a:off x="304800" y="3124200"/>
            <a:ext cx="51054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800" b="1">
                <a:latin typeface="Times New Roman" pitchFamily="18" charset="0"/>
              </a:rPr>
              <a:t>Programmers needed to know all of the Operating Codes (in Binary), keep track of memory (in binary), and enter all code in binary</a:t>
            </a:r>
          </a:p>
        </p:txBody>
      </p:sp>
      <p:sp>
        <p:nvSpPr>
          <p:cNvPr id="487435" name="Text Box 11"/>
          <p:cNvSpPr txBox="1">
            <a:spLocks noChangeArrowheads="1"/>
          </p:cNvSpPr>
          <p:nvPr/>
        </p:nvSpPr>
        <p:spPr bwMode="auto">
          <a:xfrm>
            <a:off x="228600" y="4927600"/>
            <a:ext cx="2743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Cost:</a:t>
            </a:r>
          </a:p>
        </p:txBody>
      </p:sp>
      <p:sp>
        <p:nvSpPr>
          <p:cNvPr id="487436" name="Text Box 12"/>
          <p:cNvSpPr txBox="1">
            <a:spLocks noChangeArrowheads="1"/>
          </p:cNvSpPr>
          <p:nvPr/>
        </p:nvSpPr>
        <p:spPr bwMode="auto">
          <a:xfrm>
            <a:off x="304800" y="5510213"/>
            <a:ext cx="31242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800" b="1">
                <a:latin typeface="Times New Roman" pitchFamily="18" charset="0"/>
              </a:rPr>
              <a:t>  $500,000 - $30M</a:t>
            </a:r>
          </a:p>
        </p:txBody>
      </p:sp>
      <p:sp>
        <p:nvSpPr>
          <p:cNvPr id="487437" name="Text Box 13"/>
          <p:cNvSpPr txBox="1">
            <a:spLocks noChangeArrowheads="1"/>
          </p:cNvSpPr>
          <p:nvPr/>
        </p:nvSpPr>
        <p:spPr bwMode="auto">
          <a:xfrm>
            <a:off x="3276600" y="5486400"/>
            <a:ext cx="586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2000">
                <a:solidFill>
                  <a:srgbClr val="0000CC"/>
                </a:solidFill>
              </a:rPr>
              <a:t>(Approximately $4.19M to $251M in 2011 dollars)</a:t>
            </a:r>
          </a:p>
        </p:txBody>
      </p:sp>
      <p:sp>
        <p:nvSpPr>
          <p:cNvPr id="487439" name="Text Box 15"/>
          <p:cNvSpPr txBox="1">
            <a:spLocks noChangeArrowheads="1"/>
          </p:cNvSpPr>
          <p:nvPr/>
        </p:nvSpPr>
        <p:spPr bwMode="auto">
          <a:xfrm>
            <a:off x="304800" y="1371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1</a:t>
            </a:r>
            <a:r>
              <a:rPr lang="en-US" sz="3200" b="1" baseline="30000">
                <a:solidFill>
                  <a:srgbClr val="A50021"/>
                </a:solidFill>
                <a:effectLst>
                  <a:outerShdw blurRad="38100" dist="38100" dir="2700000" algn="tl">
                    <a:srgbClr val="C0C0C0"/>
                  </a:outerShdw>
                </a:effectLst>
                <a:latin typeface="Century" pitchFamily="18" charset="0"/>
                <a:cs typeface="+mn-cs"/>
              </a:rPr>
              <a:t>st </a:t>
            </a:r>
            <a:r>
              <a:rPr lang="en-US" sz="3200" b="1">
                <a:solidFill>
                  <a:srgbClr val="A50021"/>
                </a:solidFill>
                <a:effectLst>
                  <a:outerShdw blurRad="38100" dist="38100" dir="2700000" algn="tl">
                    <a:srgbClr val="C0C0C0"/>
                  </a:outerShdw>
                </a:effectLst>
                <a:latin typeface="Century" pitchFamily="18" charset="0"/>
                <a:cs typeface="+mn-cs"/>
              </a:rPr>
              <a:t>Generation of Computers (1951 - 58)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7426"/>
                                        </p:tgtEl>
                                        <p:attrNameLst>
                                          <p:attrName>style.visibility</p:attrName>
                                        </p:attrNameLst>
                                      </p:cBhvr>
                                      <p:to>
                                        <p:strVal val="visible"/>
                                      </p:to>
                                    </p:set>
                                    <p:animEffect transition="in" filter="wipe(up)">
                                      <p:cBhvr>
                                        <p:cTn id="7" dur="500"/>
                                        <p:tgtEl>
                                          <p:spTgt spid="487426"/>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87427"/>
                                        </p:tgtEl>
                                        <p:attrNameLst>
                                          <p:attrName>style.visibility</p:attrName>
                                        </p:attrNameLst>
                                      </p:cBhvr>
                                      <p:to>
                                        <p:strVal val="visible"/>
                                      </p:to>
                                    </p:set>
                                    <p:anim calcmode="lin" valueType="num">
                                      <p:cBhvr>
                                        <p:cTn id="11" dur="500" fill="hold"/>
                                        <p:tgtEl>
                                          <p:spTgt spid="487427"/>
                                        </p:tgtEl>
                                        <p:attrNameLst>
                                          <p:attrName>ppt_x</p:attrName>
                                        </p:attrNameLst>
                                      </p:cBhvr>
                                      <p:tavLst>
                                        <p:tav tm="0">
                                          <p:val>
                                            <p:strVal val="#ppt_x-#ppt_w/2"/>
                                          </p:val>
                                        </p:tav>
                                        <p:tav tm="100000">
                                          <p:val>
                                            <p:strVal val="#ppt_x"/>
                                          </p:val>
                                        </p:tav>
                                      </p:tavLst>
                                    </p:anim>
                                    <p:anim calcmode="lin" valueType="num">
                                      <p:cBhvr>
                                        <p:cTn id="12" dur="500" fill="hold"/>
                                        <p:tgtEl>
                                          <p:spTgt spid="487427"/>
                                        </p:tgtEl>
                                        <p:attrNameLst>
                                          <p:attrName>ppt_y</p:attrName>
                                        </p:attrNameLst>
                                      </p:cBhvr>
                                      <p:tavLst>
                                        <p:tav tm="0">
                                          <p:val>
                                            <p:strVal val="#ppt_y"/>
                                          </p:val>
                                        </p:tav>
                                        <p:tav tm="100000">
                                          <p:val>
                                            <p:strVal val="#ppt_y"/>
                                          </p:val>
                                        </p:tav>
                                      </p:tavLst>
                                    </p:anim>
                                    <p:anim calcmode="lin" valueType="num">
                                      <p:cBhvr>
                                        <p:cTn id="13" dur="500" fill="hold"/>
                                        <p:tgtEl>
                                          <p:spTgt spid="487427"/>
                                        </p:tgtEl>
                                        <p:attrNameLst>
                                          <p:attrName>ppt_w</p:attrName>
                                        </p:attrNameLst>
                                      </p:cBhvr>
                                      <p:tavLst>
                                        <p:tav tm="0">
                                          <p:val>
                                            <p:fltVal val="0"/>
                                          </p:val>
                                        </p:tav>
                                        <p:tav tm="100000">
                                          <p:val>
                                            <p:strVal val="#ppt_w"/>
                                          </p:val>
                                        </p:tav>
                                      </p:tavLst>
                                    </p:anim>
                                    <p:anim calcmode="lin" valueType="num">
                                      <p:cBhvr>
                                        <p:cTn id="14" dur="500" fill="hold"/>
                                        <p:tgtEl>
                                          <p:spTgt spid="48742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23" presetClass="entr" presetSubtype="272" fill="hold" nodeType="afterEffect">
                                  <p:stCondLst>
                                    <p:cond delay="0"/>
                                  </p:stCondLst>
                                  <p:childTnLst>
                                    <p:set>
                                      <p:cBhvr>
                                        <p:cTn id="17" dur="1" fill="hold">
                                          <p:stCondLst>
                                            <p:cond delay="0"/>
                                          </p:stCondLst>
                                        </p:cTn>
                                        <p:tgtEl>
                                          <p:spTgt spid="487431"/>
                                        </p:tgtEl>
                                        <p:attrNameLst>
                                          <p:attrName>style.visibility</p:attrName>
                                        </p:attrNameLst>
                                      </p:cBhvr>
                                      <p:to>
                                        <p:strVal val="visible"/>
                                      </p:to>
                                    </p:set>
                                    <p:anim calcmode="lin" valueType="num">
                                      <p:cBhvr>
                                        <p:cTn id="18" dur="500" fill="hold"/>
                                        <p:tgtEl>
                                          <p:spTgt spid="487431"/>
                                        </p:tgtEl>
                                        <p:attrNameLst>
                                          <p:attrName>ppt_w</p:attrName>
                                        </p:attrNameLst>
                                      </p:cBhvr>
                                      <p:tavLst>
                                        <p:tav tm="0">
                                          <p:val>
                                            <p:strVal val="2/3*#ppt_w"/>
                                          </p:val>
                                        </p:tav>
                                        <p:tav tm="100000">
                                          <p:val>
                                            <p:strVal val="#ppt_w"/>
                                          </p:val>
                                        </p:tav>
                                      </p:tavLst>
                                    </p:anim>
                                    <p:anim calcmode="lin" valueType="num">
                                      <p:cBhvr>
                                        <p:cTn id="19" dur="500" fill="hold"/>
                                        <p:tgtEl>
                                          <p:spTgt spid="487431"/>
                                        </p:tgtEl>
                                        <p:attrNameLst>
                                          <p:attrName>ppt_h</p:attrName>
                                        </p:attrNameLst>
                                      </p:cBhvr>
                                      <p:tavLst>
                                        <p:tav tm="0">
                                          <p:val>
                                            <p:strVal val="2/3*#ppt_h"/>
                                          </p:val>
                                        </p:tav>
                                        <p:tav tm="100000">
                                          <p:val>
                                            <p:strVal val="#ppt_h"/>
                                          </p:val>
                                        </p:tav>
                                      </p:tavLst>
                                    </p:anim>
                                  </p:childTnLst>
                                </p:cTn>
                              </p:par>
                            </p:childTnLst>
                          </p:cTn>
                        </p:par>
                        <p:par>
                          <p:cTn id="20" fill="hold" nodeType="afterGroup">
                            <p:stCondLst>
                              <p:cond delay="1500"/>
                            </p:stCondLst>
                            <p:childTnLst>
                              <p:par>
                                <p:cTn id="21" presetID="17" presetClass="entr" presetSubtype="8" fill="hold" grpId="0" nodeType="afterEffect">
                                  <p:stCondLst>
                                    <p:cond delay="0"/>
                                  </p:stCondLst>
                                  <p:childTnLst>
                                    <p:set>
                                      <p:cBhvr>
                                        <p:cTn id="22" dur="1" fill="hold">
                                          <p:stCondLst>
                                            <p:cond delay="0"/>
                                          </p:stCondLst>
                                        </p:cTn>
                                        <p:tgtEl>
                                          <p:spTgt spid="487434"/>
                                        </p:tgtEl>
                                        <p:attrNameLst>
                                          <p:attrName>style.visibility</p:attrName>
                                        </p:attrNameLst>
                                      </p:cBhvr>
                                      <p:to>
                                        <p:strVal val="visible"/>
                                      </p:to>
                                    </p:set>
                                    <p:anim calcmode="lin" valueType="num">
                                      <p:cBhvr>
                                        <p:cTn id="23" dur="500" fill="hold"/>
                                        <p:tgtEl>
                                          <p:spTgt spid="487434"/>
                                        </p:tgtEl>
                                        <p:attrNameLst>
                                          <p:attrName>ppt_x</p:attrName>
                                        </p:attrNameLst>
                                      </p:cBhvr>
                                      <p:tavLst>
                                        <p:tav tm="0">
                                          <p:val>
                                            <p:strVal val="#ppt_x-#ppt_w/2"/>
                                          </p:val>
                                        </p:tav>
                                        <p:tav tm="100000">
                                          <p:val>
                                            <p:strVal val="#ppt_x"/>
                                          </p:val>
                                        </p:tav>
                                      </p:tavLst>
                                    </p:anim>
                                    <p:anim calcmode="lin" valueType="num">
                                      <p:cBhvr>
                                        <p:cTn id="24" dur="500" fill="hold"/>
                                        <p:tgtEl>
                                          <p:spTgt spid="487434"/>
                                        </p:tgtEl>
                                        <p:attrNameLst>
                                          <p:attrName>ppt_y</p:attrName>
                                        </p:attrNameLst>
                                      </p:cBhvr>
                                      <p:tavLst>
                                        <p:tav tm="0">
                                          <p:val>
                                            <p:strVal val="#ppt_y"/>
                                          </p:val>
                                        </p:tav>
                                        <p:tav tm="100000">
                                          <p:val>
                                            <p:strVal val="#ppt_y"/>
                                          </p:val>
                                        </p:tav>
                                      </p:tavLst>
                                    </p:anim>
                                    <p:anim calcmode="lin" valueType="num">
                                      <p:cBhvr>
                                        <p:cTn id="25" dur="500" fill="hold"/>
                                        <p:tgtEl>
                                          <p:spTgt spid="487434"/>
                                        </p:tgtEl>
                                        <p:attrNameLst>
                                          <p:attrName>ppt_w</p:attrName>
                                        </p:attrNameLst>
                                      </p:cBhvr>
                                      <p:tavLst>
                                        <p:tav tm="0">
                                          <p:val>
                                            <p:fltVal val="0"/>
                                          </p:val>
                                        </p:tav>
                                        <p:tav tm="100000">
                                          <p:val>
                                            <p:strVal val="#ppt_w"/>
                                          </p:val>
                                        </p:tav>
                                      </p:tavLst>
                                    </p:anim>
                                    <p:anim calcmode="lin" valueType="num">
                                      <p:cBhvr>
                                        <p:cTn id="26" dur="500" fill="hold"/>
                                        <p:tgtEl>
                                          <p:spTgt spid="487434"/>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87435"/>
                                        </p:tgtEl>
                                        <p:attrNameLst>
                                          <p:attrName>style.visibility</p:attrName>
                                        </p:attrNameLst>
                                      </p:cBhvr>
                                      <p:to>
                                        <p:strVal val="visible"/>
                                      </p:to>
                                    </p:set>
                                    <p:animEffect transition="in" filter="wipe(up)">
                                      <p:cBhvr>
                                        <p:cTn id="30" dur="500"/>
                                        <p:tgtEl>
                                          <p:spTgt spid="487435"/>
                                        </p:tgtEl>
                                      </p:cBhvr>
                                    </p:animEffect>
                                  </p:childTnLst>
                                </p:cTn>
                              </p:par>
                            </p:childTnLst>
                          </p:cTn>
                        </p:par>
                        <p:par>
                          <p:cTn id="31" fill="hold" nodeType="afterGroup">
                            <p:stCondLst>
                              <p:cond delay="2500"/>
                            </p:stCondLst>
                            <p:childTnLst>
                              <p:par>
                                <p:cTn id="32" presetID="17" presetClass="entr" presetSubtype="8" fill="hold" grpId="0" nodeType="afterEffect">
                                  <p:stCondLst>
                                    <p:cond delay="0"/>
                                  </p:stCondLst>
                                  <p:childTnLst>
                                    <p:set>
                                      <p:cBhvr>
                                        <p:cTn id="33" dur="1" fill="hold">
                                          <p:stCondLst>
                                            <p:cond delay="0"/>
                                          </p:stCondLst>
                                        </p:cTn>
                                        <p:tgtEl>
                                          <p:spTgt spid="487436"/>
                                        </p:tgtEl>
                                        <p:attrNameLst>
                                          <p:attrName>style.visibility</p:attrName>
                                        </p:attrNameLst>
                                      </p:cBhvr>
                                      <p:to>
                                        <p:strVal val="visible"/>
                                      </p:to>
                                    </p:set>
                                    <p:anim calcmode="lin" valueType="num">
                                      <p:cBhvr>
                                        <p:cTn id="34" dur="500" fill="hold"/>
                                        <p:tgtEl>
                                          <p:spTgt spid="487436"/>
                                        </p:tgtEl>
                                        <p:attrNameLst>
                                          <p:attrName>ppt_x</p:attrName>
                                        </p:attrNameLst>
                                      </p:cBhvr>
                                      <p:tavLst>
                                        <p:tav tm="0">
                                          <p:val>
                                            <p:strVal val="#ppt_x-#ppt_w/2"/>
                                          </p:val>
                                        </p:tav>
                                        <p:tav tm="100000">
                                          <p:val>
                                            <p:strVal val="#ppt_x"/>
                                          </p:val>
                                        </p:tav>
                                      </p:tavLst>
                                    </p:anim>
                                    <p:anim calcmode="lin" valueType="num">
                                      <p:cBhvr>
                                        <p:cTn id="35" dur="500" fill="hold"/>
                                        <p:tgtEl>
                                          <p:spTgt spid="487436"/>
                                        </p:tgtEl>
                                        <p:attrNameLst>
                                          <p:attrName>ppt_y</p:attrName>
                                        </p:attrNameLst>
                                      </p:cBhvr>
                                      <p:tavLst>
                                        <p:tav tm="0">
                                          <p:val>
                                            <p:strVal val="#ppt_y"/>
                                          </p:val>
                                        </p:tav>
                                        <p:tav tm="100000">
                                          <p:val>
                                            <p:strVal val="#ppt_y"/>
                                          </p:val>
                                        </p:tav>
                                      </p:tavLst>
                                    </p:anim>
                                    <p:anim calcmode="lin" valueType="num">
                                      <p:cBhvr>
                                        <p:cTn id="36" dur="500" fill="hold"/>
                                        <p:tgtEl>
                                          <p:spTgt spid="487436"/>
                                        </p:tgtEl>
                                        <p:attrNameLst>
                                          <p:attrName>ppt_w</p:attrName>
                                        </p:attrNameLst>
                                      </p:cBhvr>
                                      <p:tavLst>
                                        <p:tav tm="0">
                                          <p:val>
                                            <p:fltVal val="0"/>
                                          </p:val>
                                        </p:tav>
                                        <p:tav tm="100000">
                                          <p:val>
                                            <p:strVal val="#ppt_w"/>
                                          </p:val>
                                        </p:tav>
                                      </p:tavLst>
                                    </p:anim>
                                    <p:anim calcmode="lin" valueType="num">
                                      <p:cBhvr>
                                        <p:cTn id="37" dur="500" fill="hold"/>
                                        <p:tgtEl>
                                          <p:spTgt spid="487436"/>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000"/>
                            </p:stCondLst>
                            <p:childTnLst>
                              <p:par>
                                <p:cTn id="39" presetID="9" presetClass="entr" presetSubtype="0" fill="hold" grpId="0" nodeType="afterEffect">
                                  <p:stCondLst>
                                    <p:cond delay="0"/>
                                  </p:stCondLst>
                                  <p:childTnLst>
                                    <p:set>
                                      <p:cBhvr>
                                        <p:cTn id="40" dur="1" fill="hold">
                                          <p:stCondLst>
                                            <p:cond delay="0"/>
                                          </p:stCondLst>
                                        </p:cTn>
                                        <p:tgtEl>
                                          <p:spTgt spid="487437"/>
                                        </p:tgtEl>
                                        <p:attrNameLst>
                                          <p:attrName>style.visibility</p:attrName>
                                        </p:attrNameLst>
                                      </p:cBhvr>
                                      <p:to>
                                        <p:strVal val="visible"/>
                                      </p:to>
                                    </p:set>
                                    <p:animEffect transition="in" filter="dissolve">
                                      <p:cBhvr>
                                        <p:cTn id="41" dur="500"/>
                                        <p:tgtEl>
                                          <p:spTgt spid="487437"/>
                                        </p:tgtEl>
                                      </p:cBhvr>
                                    </p:animEffect>
                                  </p:childTnLst>
                                </p:cTn>
                              </p:par>
                            </p:childTnLst>
                          </p:cTn>
                        </p:par>
                        <p:par>
                          <p:cTn id="42" fill="hold" nodeType="afterGroup">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7428"/>
                                        </p:tgtEl>
                                        <p:attrNameLst>
                                          <p:attrName>style.visibility</p:attrName>
                                        </p:attrNameLst>
                                      </p:cBhvr>
                                      <p:to>
                                        <p:strVal val="visible"/>
                                      </p:to>
                                    </p:set>
                                    <p:animEffect transition="in" filter="wipe(up)">
                                      <p:cBhvr>
                                        <p:cTn id="45" dur="2000"/>
                                        <p:tgtEl>
                                          <p:spTgt spid="487428"/>
                                        </p:tgtEl>
                                      </p:cBhvr>
                                    </p:animEffect>
                                  </p:childTnLst>
                                </p:cTn>
                              </p:par>
                            </p:childTnLst>
                          </p:cTn>
                        </p:par>
                        <p:par>
                          <p:cTn id="46" fill="hold" nodeType="afterGroup">
                            <p:stCondLst>
                              <p:cond delay="5500"/>
                            </p:stCondLst>
                            <p:childTnLst>
                              <p:par>
                                <p:cTn id="47" presetID="17" presetClass="entr" presetSubtype="8" fill="hold" grpId="0" nodeType="afterEffect">
                                  <p:stCondLst>
                                    <p:cond delay="0"/>
                                  </p:stCondLst>
                                  <p:childTnLst>
                                    <p:set>
                                      <p:cBhvr>
                                        <p:cTn id="48" dur="1" fill="hold">
                                          <p:stCondLst>
                                            <p:cond delay="0"/>
                                          </p:stCondLst>
                                        </p:cTn>
                                        <p:tgtEl>
                                          <p:spTgt spid="487429"/>
                                        </p:tgtEl>
                                        <p:attrNameLst>
                                          <p:attrName>style.visibility</p:attrName>
                                        </p:attrNameLst>
                                      </p:cBhvr>
                                      <p:to>
                                        <p:strVal val="visible"/>
                                      </p:to>
                                    </p:set>
                                    <p:anim calcmode="lin" valueType="num">
                                      <p:cBhvr>
                                        <p:cTn id="49" dur="500" fill="hold"/>
                                        <p:tgtEl>
                                          <p:spTgt spid="487429"/>
                                        </p:tgtEl>
                                        <p:attrNameLst>
                                          <p:attrName>ppt_x</p:attrName>
                                        </p:attrNameLst>
                                      </p:cBhvr>
                                      <p:tavLst>
                                        <p:tav tm="0">
                                          <p:val>
                                            <p:strVal val="#ppt_x-#ppt_w/2"/>
                                          </p:val>
                                        </p:tav>
                                        <p:tav tm="100000">
                                          <p:val>
                                            <p:strVal val="#ppt_x"/>
                                          </p:val>
                                        </p:tav>
                                      </p:tavLst>
                                    </p:anim>
                                    <p:anim calcmode="lin" valueType="num">
                                      <p:cBhvr>
                                        <p:cTn id="50" dur="500" fill="hold"/>
                                        <p:tgtEl>
                                          <p:spTgt spid="487429"/>
                                        </p:tgtEl>
                                        <p:attrNameLst>
                                          <p:attrName>ppt_y</p:attrName>
                                        </p:attrNameLst>
                                      </p:cBhvr>
                                      <p:tavLst>
                                        <p:tav tm="0">
                                          <p:val>
                                            <p:strVal val="#ppt_y"/>
                                          </p:val>
                                        </p:tav>
                                        <p:tav tm="100000">
                                          <p:val>
                                            <p:strVal val="#ppt_y"/>
                                          </p:val>
                                        </p:tav>
                                      </p:tavLst>
                                    </p:anim>
                                    <p:anim calcmode="lin" valueType="num">
                                      <p:cBhvr>
                                        <p:cTn id="51" dur="500" fill="hold"/>
                                        <p:tgtEl>
                                          <p:spTgt spid="487429"/>
                                        </p:tgtEl>
                                        <p:attrNameLst>
                                          <p:attrName>ppt_w</p:attrName>
                                        </p:attrNameLst>
                                      </p:cBhvr>
                                      <p:tavLst>
                                        <p:tav tm="0">
                                          <p:val>
                                            <p:fltVal val="0"/>
                                          </p:val>
                                        </p:tav>
                                        <p:tav tm="100000">
                                          <p:val>
                                            <p:strVal val="#ppt_w"/>
                                          </p:val>
                                        </p:tav>
                                      </p:tavLst>
                                    </p:anim>
                                    <p:anim calcmode="lin" valueType="num">
                                      <p:cBhvr>
                                        <p:cTn id="52" dur="500" fill="hold"/>
                                        <p:tgtEl>
                                          <p:spTgt spid="48742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6000"/>
                            </p:stCondLst>
                            <p:childTnLst>
                              <p:par>
                                <p:cTn id="54" presetID="5" presetClass="entr" presetSubtype="5" fill="hold" grpId="0" nodeType="afterEffect">
                                  <p:stCondLst>
                                    <p:cond delay="0"/>
                                  </p:stCondLst>
                                  <p:childTnLst>
                                    <p:set>
                                      <p:cBhvr>
                                        <p:cTn id="55" dur="1" fill="hold">
                                          <p:stCondLst>
                                            <p:cond delay="0"/>
                                          </p:stCondLst>
                                        </p:cTn>
                                        <p:tgtEl>
                                          <p:spTgt spid="487430"/>
                                        </p:tgtEl>
                                        <p:attrNameLst>
                                          <p:attrName>style.visibility</p:attrName>
                                        </p:attrNameLst>
                                      </p:cBhvr>
                                      <p:to>
                                        <p:strVal val="visible"/>
                                      </p:to>
                                    </p:set>
                                    <p:animEffect transition="in" filter="checkerboard(down)">
                                      <p:cBhvr>
                                        <p:cTn id="56" dur="500"/>
                                        <p:tgtEl>
                                          <p:spTgt spid="48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6" grpId="0" autoUpdateAnimBg="0"/>
      <p:bldP spid="487427" grpId="0" autoUpdateAnimBg="0"/>
      <p:bldP spid="487428" grpId="0" autoUpdateAnimBg="0"/>
      <p:bldP spid="487429" grpId="0" autoUpdateAnimBg="0"/>
      <p:bldP spid="487430" grpId="0" autoUpdateAnimBg="0"/>
      <p:bldP spid="487434" grpId="0" autoUpdateAnimBg="0"/>
      <p:bldP spid="487435" grpId="0" autoUpdateAnimBg="0"/>
      <p:bldP spid="487436" grpId="0" autoUpdateAnimBg="0"/>
      <p:bldP spid="48743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Text Box 2"/>
          <p:cNvSpPr txBox="1">
            <a:spLocks noChangeArrowheads="1"/>
          </p:cNvSpPr>
          <p:nvPr/>
        </p:nvSpPr>
        <p:spPr bwMode="auto">
          <a:xfrm>
            <a:off x="304800" y="1905000"/>
            <a:ext cx="80010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b="1">
                <a:solidFill>
                  <a:srgbClr val="669900"/>
                </a:solidFill>
                <a:latin typeface="Times New Roman" pitchFamily="18" charset="0"/>
              </a:rPr>
              <a:t>A Typical Set-up: </a:t>
            </a:r>
            <a:r>
              <a:rPr lang="en-US" altLang="en-US" b="1">
                <a:solidFill>
                  <a:schemeClr val="folHlink"/>
                </a:solidFill>
                <a:latin typeface="Times New Roman" pitchFamily="18" charset="0"/>
              </a:rPr>
              <a:t>An IBM 650 in 1956</a:t>
            </a:r>
            <a:r>
              <a:rPr lang="en-US" altLang="en-US" b="1">
                <a:solidFill>
                  <a:srgbClr val="669900"/>
                </a:solidFill>
                <a:latin typeface="Times New Roman" pitchFamily="18" charset="0"/>
              </a:rPr>
              <a:t>:</a:t>
            </a:r>
          </a:p>
        </p:txBody>
      </p:sp>
      <p:sp>
        <p:nvSpPr>
          <p:cNvPr id="486403" name="Text Box 3"/>
          <p:cNvSpPr txBox="1">
            <a:spLocks noChangeArrowheads="1"/>
          </p:cNvSpPr>
          <p:nvPr/>
        </p:nvSpPr>
        <p:spPr bwMode="auto">
          <a:xfrm>
            <a:off x="304800" y="2268538"/>
            <a:ext cx="792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 The rental price for the CPU and power supply was $3,200/month</a:t>
            </a:r>
          </a:p>
        </p:txBody>
      </p:sp>
      <p:sp>
        <p:nvSpPr>
          <p:cNvPr id="486404" name="Text Box 4"/>
          <p:cNvSpPr txBox="1">
            <a:spLocks noChangeArrowheads="1"/>
          </p:cNvSpPr>
          <p:nvPr/>
        </p:nvSpPr>
        <p:spPr bwMode="auto">
          <a:xfrm>
            <a:off x="533400" y="2573338"/>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rgbClr val="0000CC"/>
                </a:solidFill>
              </a:rPr>
              <a:t> This was about the complete price of a fully loaded Cadillac </a:t>
            </a:r>
          </a:p>
        </p:txBody>
      </p:sp>
      <p:sp>
        <p:nvSpPr>
          <p:cNvPr id="486405" name="Text Box 5"/>
          <p:cNvSpPr txBox="1">
            <a:spLocks noChangeArrowheads="1"/>
          </p:cNvSpPr>
          <p:nvPr/>
        </p:nvSpPr>
        <p:spPr bwMode="auto">
          <a:xfrm>
            <a:off x="304800" y="32004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 The CPU was 5ft by 3ft by 6ft and weighed 1966 lbs</a:t>
            </a:r>
          </a:p>
        </p:txBody>
      </p:sp>
      <p:sp>
        <p:nvSpPr>
          <p:cNvPr id="486406" name="Text Box 6"/>
          <p:cNvSpPr txBox="1">
            <a:spLocks noChangeArrowheads="1"/>
          </p:cNvSpPr>
          <p:nvPr/>
        </p:nvSpPr>
        <p:spPr bwMode="auto">
          <a:xfrm>
            <a:off x="304800" y="35052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 The power unit was 5ft by 3ft by 6ft and weighed 2972 lbs</a:t>
            </a:r>
          </a:p>
        </p:txBody>
      </p:sp>
      <p:sp>
        <p:nvSpPr>
          <p:cNvPr id="486407" name="Text Box 7"/>
          <p:cNvSpPr txBox="1">
            <a:spLocks noChangeArrowheads="1"/>
          </p:cNvSpPr>
          <p:nvPr/>
        </p:nvSpPr>
        <p:spPr bwMode="auto">
          <a:xfrm>
            <a:off x="609600" y="38100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rgbClr val="0000CC"/>
                </a:solidFill>
              </a:rPr>
              <a:t>  A shirt pocket HP-100 will run on 2 AA cells and is much faster </a:t>
            </a:r>
          </a:p>
        </p:txBody>
      </p:sp>
      <p:sp>
        <p:nvSpPr>
          <p:cNvPr id="486408" name="Text Box 8"/>
          <p:cNvSpPr txBox="1">
            <a:spLocks noChangeArrowheads="1"/>
          </p:cNvSpPr>
          <p:nvPr/>
        </p:nvSpPr>
        <p:spPr bwMode="auto">
          <a:xfrm>
            <a:off x="304800" y="41148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   A card reader/punch weighed 1295 lbs and rented for $550/month ($4,576)</a:t>
            </a:r>
          </a:p>
        </p:txBody>
      </p:sp>
      <p:sp>
        <p:nvSpPr>
          <p:cNvPr id="486409" name="Text Box 9"/>
          <p:cNvSpPr txBox="1">
            <a:spLocks noChangeArrowheads="1"/>
          </p:cNvSpPr>
          <p:nvPr/>
        </p:nvSpPr>
        <p:spPr bwMode="auto">
          <a:xfrm>
            <a:off x="304800" y="4433888"/>
            <a:ext cx="822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  The probable operating ratio was 80% -- not guaranteed</a:t>
            </a:r>
          </a:p>
        </p:txBody>
      </p:sp>
      <p:sp>
        <p:nvSpPr>
          <p:cNvPr id="486410" name="Text Box 10"/>
          <p:cNvSpPr txBox="1">
            <a:spLocks noChangeArrowheads="1"/>
          </p:cNvSpPr>
          <p:nvPr/>
        </p:nvSpPr>
        <p:spPr bwMode="auto">
          <a:xfrm>
            <a:off x="304800" y="48006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  The estimated cost of spare parts was $4000/year ($33,280 in 1998)</a:t>
            </a:r>
          </a:p>
        </p:txBody>
      </p:sp>
      <p:sp>
        <p:nvSpPr>
          <p:cNvPr id="486411" name="Text Box 11"/>
          <p:cNvSpPr txBox="1">
            <a:spLocks noChangeArrowheads="1"/>
          </p:cNvSpPr>
          <p:nvPr/>
        </p:nvSpPr>
        <p:spPr bwMode="auto">
          <a:xfrm>
            <a:off x="304800" y="5181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The 650 could add or subtract in 1.63 mill-seconds, multiply in 12.96 ms, and divide in 16.90 ms</a:t>
            </a:r>
          </a:p>
        </p:txBody>
      </p:sp>
      <p:sp>
        <p:nvSpPr>
          <p:cNvPr id="486412" name="Text Box 12"/>
          <p:cNvSpPr txBox="1">
            <a:spLocks noChangeArrowheads="1"/>
          </p:cNvSpPr>
          <p:nvPr/>
        </p:nvSpPr>
        <p:spPr bwMode="auto">
          <a:xfrm>
            <a:off x="304800" y="5805488"/>
            <a:ext cx="838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chemeClr val="tx1"/>
                </a:solidFill>
              </a:rPr>
              <a:t>The memory on most systems was magnetic drum with 2000 word capacity</a:t>
            </a:r>
          </a:p>
        </p:txBody>
      </p:sp>
      <p:sp>
        <p:nvSpPr>
          <p:cNvPr id="486413" name="Text Box 13"/>
          <p:cNvSpPr txBox="1">
            <a:spLocks noChangeArrowheads="1"/>
          </p:cNvSpPr>
          <p:nvPr/>
        </p:nvSpPr>
        <p:spPr bwMode="auto">
          <a:xfrm>
            <a:off x="533400" y="61722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rgbClr val="0000CC"/>
                </a:solidFill>
              </a:rPr>
              <a:t>For an additional $1,500/month you could add magnetic core memory of 60 words with access time of .096ms</a:t>
            </a:r>
          </a:p>
        </p:txBody>
      </p:sp>
      <p:sp>
        <p:nvSpPr>
          <p:cNvPr id="486414" name="Text Box 14"/>
          <p:cNvSpPr txBox="1">
            <a:spLocks noChangeArrowheads="1"/>
          </p:cNvSpPr>
          <p:nvPr/>
        </p:nvSpPr>
        <p:spPr bwMode="auto">
          <a:xfrm>
            <a:off x="533400" y="2878138"/>
            <a:ext cx="769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pPr>
            <a:r>
              <a:rPr lang="en-US" altLang="en-US" sz="1800">
                <a:solidFill>
                  <a:srgbClr val="0000CC"/>
                </a:solidFill>
              </a:rPr>
              <a:t> The equivalent of $26,624 in 2011 </a:t>
            </a:r>
          </a:p>
        </p:txBody>
      </p:sp>
      <p:sp>
        <p:nvSpPr>
          <p:cNvPr id="486415" name="Text Box 15"/>
          <p:cNvSpPr txBox="1">
            <a:spLocks noChangeArrowheads="1"/>
          </p:cNvSpPr>
          <p:nvPr/>
        </p:nvSpPr>
        <p:spPr bwMode="auto">
          <a:xfrm>
            <a:off x="304800" y="1371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1</a:t>
            </a:r>
            <a:r>
              <a:rPr lang="en-US" sz="3200" b="1" baseline="30000">
                <a:solidFill>
                  <a:srgbClr val="A50021"/>
                </a:solidFill>
                <a:effectLst>
                  <a:outerShdw blurRad="38100" dist="38100" dir="2700000" algn="tl">
                    <a:srgbClr val="C0C0C0"/>
                  </a:outerShdw>
                </a:effectLst>
                <a:latin typeface="Century" pitchFamily="18" charset="0"/>
                <a:cs typeface="+mn-cs"/>
              </a:rPr>
              <a:t>st </a:t>
            </a:r>
            <a:r>
              <a:rPr lang="en-US" sz="3200" b="1">
                <a:solidFill>
                  <a:srgbClr val="A50021"/>
                </a:solidFill>
                <a:effectLst>
                  <a:outerShdw blurRad="38100" dist="38100" dir="2700000" algn="tl">
                    <a:srgbClr val="C0C0C0"/>
                  </a:outerShdw>
                </a:effectLst>
                <a:latin typeface="Century" pitchFamily="18" charset="0"/>
                <a:cs typeface="+mn-cs"/>
              </a:rPr>
              <a:t>Generation of Computers (1951 - 58)</a:t>
            </a:r>
          </a:p>
        </p:txBody>
      </p:sp>
      <p:sp>
        <p:nvSpPr>
          <p:cNvPr id="16" name="Text Box 10"/>
          <p:cNvSpPr txBox="1">
            <a:spLocks noChangeArrowheads="1"/>
          </p:cNvSpPr>
          <p:nvPr/>
        </p:nvSpPr>
        <p:spPr bwMode="auto">
          <a:xfrm>
            <a:off x="5432425" y="1905000"/>
            <a:ext cx="39401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Tx/>
              <a:buNone/>
            </a:pPr>
            <a:r>
              <a:rPr lang="en-US" altLang="en-US" sz="1800" b="1">
                <a:solidFill>
                  <a:schemeClr val="tx1"/>
                </a:solidFill>
                <a:sym typeface="Symbol" pitchFamily="18" charset="2"/>
              </a:rPr>
              <a:t>($1.00 in 1956  = $8.32 in 2011)</a:t>
            </a:r>
            <a:endParaRPr lang="en-US" altLang="en-US" sz="18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6402"/>
                                        </p:tgtEl>
                                        <p:attrNameLst>
                                          <p:attrName>style.visibility</p:attrName>
                                        </p:attrNameLst>
                                      </p:cBhvr>
                                      <p:to>
                                        <p:strVal val="visible"/>
                                      </p:to>
                                    </p:set>
                                    <p:animEffect transition="in" filter="wipe(up)">
                                      <p:cBhvr>
                                        <p:cTn id="7" dur="500"/>
                                        <p:tgtEl>
                                          <p:spTgt spid="48640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6403"/>
                                        </p:tgtEl>
                                        <p:attrNameLst>
                                          <p:attrName>style.visibility</p:attrName>
                                        </p:attrNameLst>
                                      </p:cBhvr>
                                      <p:to>
                                        <p:strVal val="visible"/>
                                      </p:to>
                                    </p:set>
                                    <p:animEffect transition="in" filter="wipe(up)">
                                      <p:cBhvr>
                                        <p:cTn id="11" dur="500"/>
                                        <p:tgtEl>
                                          <p:spTgt spid="48640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6404"/>
                                        </p:tgtEl>
                                        <p:attrNameLst>
                                          <p:attrName>style.visibility</p:attrName>
                                        </p:attrNameLst>
                                      </p:cBhvr>
                                      <p:to>
                                        <p:strVal val="visible"/>
                                      </p:to>
                                    </p:set>
                                    <p:animEffect transition="in" filter="wipe(left)">
                                      <p:cBhvr>
                                        <p:cTn id="15" dur="500"/>
                                        <p:tgtEl>
                                          <p:spTgt spid="48640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86414"/>
                                        </p:tgtEl>
                                        <p:attrNameLst>
                                          <p:attrName>style.visibility</p:attrName>
                                        </p:attrNameLst>
                                      </p:cBhvr>
                                      <p:to>
                                        <p:strVal val="visible"/>
                                      </p:to>
                                    </p:set>
                                    <p:animEffect transition="in" filter="wipe(left)">
                                      <p:cBhvr>
                                        <p:cTn id="19" dur="500"/>
                                        <p:tgtEl>
                                          <p:spTgt spid="4864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86405"/>
                                        </p:tgtEl>
                                        <p:attrNameLst>
                                          <p:attrName>style.visibility</p:attrName>
                                        </p:attrNameLst>
                                      </p:cBhvr>
                                      <p:to>
                                        <p:strVal val="visible"/>
                                      </p:to>
                                    </p:set>
                                    <p:animEffect transition="in" filter="wipe(up)">
                                      <p:cBhvr>
                                        <p:cTn id="24" dur="500"/>
                                        <p:tgtEl>
                                          <p:spTgt spid="4864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86406"/>
                                        </p:tgtEl>
                                        <p:attrNameLst>
                                          <p:attrName>style.visibility</p:attrName>
                                        </p:attrNameLst>
                                      </p:cBhvr>
                                      <p:to>
                                        <p:strVal val="visible"/>
                                      </p:to>
                                    </p:set>
                                    <p:animEffect transition="in" filter="wipe(up)">
                                      <p:cBhvr>
                                        <p:cTn id="29" dur="500"/>
                                        <p:tgtEl>
                                          <p:spTgt spid="486406"/>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86407"/>
                                        </p:tgtEl>
                                        <p:attrNameLst>
                                          <p:attrName>style.visibility</p:attrName>
                                        </p:attrNameLst>
                                      </p:cBhvr>
                                      <p:to>
                                        <p:strVal val="visible"/>
                                      </p:to>
                                    </p:set>
                                    <p:animEffect transition="in" filter="wipe(left)">
                                      <p:cBhvr>
                                        <p:cTn id="33" dur="500"/>
                                        <p:tgtEl>
                                          <p:spTgt spid="4864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86408"/>
                                        </p:tgtEl>
                                        <p:attrNameLst>
                                          <p:attrName>style.visibility</p:attrName>
                                        </p:attrNameLst>
                                      </p:cBhvr>
                                      <p:to>
                                        <p:strVal val="visible"/>
                                      </p:to>
                                    </p:set>
                                    <p:animEffect transition="in" filter="wipe(up)">
                                      <p:cBhvr>
                                        <p:cTn id="38" dur="500"/>
                                        <p:tgtEl>
                                          <p:spTgt spid="48640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486409"/>
                                        </p:tgtEl>
                                        <p:attrNameLst>
                                          <p:attrName>style.visibility</p:attrName>
                                        </p:attrNameLst>
                                      </p:cBhvr>
                                      <p:to>
                                        <p:strVal val="visible"/>
                                      </p:to>
                                    </p:set>
                                    <p:animEffect transition="in" filter="wipe(up)">
                                      <p:cBhvr>
                                        <p:cTn id="43" dur="500"/>
                                        <p:tgtEl>
                                          <p:spTgt spid="48640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86410"/>
                                        </p:tgtEl>
                                        <p:attrNameLst>
                                          <p:attrName>style.visibility</p:attrName>
                                        </p:attrNameLst>
                                      </p:cBhvr>
                                      <p:to>
                                        <p:strVal val="visible"/>
                                      </p:to>
                                    </p:set>
                                    <p:animEffect transition="in" filter="wipe(up)">
                                      <p:cBhvr>
                                        <p:cTn id="48" dur="500"/>
                                        <p:tgtEl>
                                          <p:spTgt spid="4864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86411"/>
                                        </p:tgtEl>
                                        <p:attrNameLst>
                                          <p:attrName>style.visibility</p:attrName>
                                        </p:attrNameLst>
                                      </p:cBhvr>
                                      <p:to>
                                        <p:strVal val="visible"/>
                                      </p:to>
                                    </p:set>
                                    <p:animEffect transition="in" filter="wipe(up)">
                                      <p:cBhvr>
                                        <p:cTn id="53" dur="500"/>
                                        <p:tgtEl>
                                          <p:spTgt spid="4864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86412"/>
                                        </p:tgtEl>
                                        <p:attrNameLst>
                                          <p:attrName>style.visibility</p:attrName>
                                        </p:attrNameLst>
                                      </p:cBhvr>
                                      <p:to>
                                        <p:strVal val="visible"/>
                                      </p:to>
                                    </p:set>
                                    <p:animEffect transition="in" filter="wipe(up)">
                                      <p:cBhvr>
                                        <p:cTn id="58" dur="500"/>
                                        <p:tgtEl>
                                          <p:spTgt spid="486412"/>
                                        </p:tgtEl>
                                      </p:cBhvr>
                                    </p:animEffect>
                                  </p:childTnLst>
                                </p:cTn>
                              </p:par>
                            </p:childTnLst>
                          </p:cTn>
                        </p:par>
                        <p:par>
                          <p:cTn id="59" fill="hold" nodeType="afterGroup">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86413"/>
                                        </p:tgtEl>
                                        <p:attrNameLst>
                                          <p:attrName>style.visibility</p:attrName>
                                        </p:attrNameLst>
                                      </p:cBhvr>
                                      <p:to>
                                        <p:strVal val="visible"/>
                                      </p:to>
                                    </p:set>
                                    <p:animEffect transition="in" filter="wipe(left)">
                                      <p:cBhvr>
                                        <p:cTn id="62" dur="500"/>
                                        <p:tgtEl>
                                          <p:spTgt spid="4864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autoUpdateAnimBg="0"/>
      <p:bldP spid="486403" grpId="0" autoUpdateAnimBg="0"/>
      <p:bldP spid="486404" grpId="0" autoUpdateAnimBg="0"/>
      <p:bldP spid="486405" grpId="0" autoUpdateAnimBg="0"/>
      <p:bldP spid="486406" grpId="0" autoUpdateAnimBg="0"/>
      <p:bldP spid="486407" grpId="0" autoUpdateAnimBg="0"/>
      <p:bldP spid="486408" grpId="0" autoUpdateAnimBg="0"/>
      <p:bldP spid="486409" grpId="0" autoUpdateAnimBg="0"/>
      <p:bldP spid="486410" grpId="0" autoUpdateAnimBg="0"/>
      <p:bldP spid="486411" grpId="0" autoUpdateAnimBg="0"/>
      <p:bldP spid="486412" grpId="0" autoUpdateAnimBg="0"/>
      <p:bldP spid="486413" grpId="0" autoUpdateAnimBg="0"/>
      <p:bldP spid="486414" grpId="0" autoUpdateAnimBg="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ext Box 2"/>
          <p:cNvSpPr txBox="1">
            <a:spLocks noChangeArrowheads="1"/>
          </p:cNvSpPr>
          <p:nvPr/>
        </p:nvSpPr>
        <p:spPr bwMode="auto">
          <a:xfrm>
            <a:off x="304800" y="18796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Onset:</a:t>
            </a:r>
          </a:p>
        </p:txBody>
      </p:sp>
      <p:sp>
        <p:nvSpPr>
          <p:cNvPr id="485379" name="Text Box 3"/>
          <p:cNvSpPr txBox="1">
            <a:spLocks noChangeArrowheads="1"/>
          </p:cNvSpPr>
          <p:nvPr/>
        </p:nvSpPr>
        <p:spPr bwMode="auto">
          <a:xfrm>
            <a:off x="381000" y="22828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1948: Bell Labs</a:t>
            </a:r>
          </a:p>
        </p:txBody>
      </p:sp>
      <p:sp>
        <p:nvSpPr>
          <p:cNvPr id="485380" name="Text Box 4"/>
          <p:cNvSpPr txBox="1">
            <a:spLocks noChangeArrowheads="1"/>
          </p:cNvSpPr>
          <p:nvPr/>
        </p:nvSpPr>
        <p:spPr bwMode="auto">
          <a:xfrm>
            <a:off x="762000" y="2587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a:t>
            </a:r>
            <a:r>
              <a:rPr lang="en-US" altLang="en-US" b="1">
                <a:solidFill>
                  <a:srgbClr val="0000CC"/>
                </a:solidFill>
                <a:latin typeface="Times New Roman" pitchFamily="18" charset="0"/>
                <a:hlinkClick r:id="rId3"/>
              </a:rPr>
              <a:t>First Transistors</a:t>
            </a:r>
            <a:endParaRPr lang="en-US" altLang="en-US" b="1">
              <a:solidFill>
                <a:srgbClr val="0000CC"/>
              </a:solidFill>
              <a:latin typeface="Times New Roman" pitchFamily="18" charset="0"/>
            </a:endParaRPr>
          </a:p>
        </p:txBody>
      </p:sp>
      <p:sp>
        <p:nvSpPr>
          <p:cNvPr id="485381" name="Text Box 5"/>
          <p:cNvSpPr txBox="1">
            <a:spLocks noChangeArrowheads="1"/>
          </p:cNvSpPr>
          <p:nvPr/>
        </p:nvSpPr>
        <p:spPr bwMode="auto">
          <a:xfrm>
            <a:off x="381000" y="2968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1954: TRADIC</a:t>
            </a:r>
          </a:p>
        </p:txBody>
      </p:sp>
      <p:sp>
        <p:nvSpPr>
          <p:cNvPr id="485382" name="Text Box 6"/>
          <p:cNvSpPr txBox="1">
            <a:spLocks noChangeArrowheads="1"/>
          </p:cNvSpPr>
          <p:nvPr/>
        </p:nvSpPr>
        <p:spPr bwMode="auto">
          <a:xfrm>
            <a:off x="381000" y="36544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1959:  IBM7000</a:t>
            </a:r>
          </a:p>
        </p:txBody>
      </p:sp>
      <p:sp>
        <p:nvSpPr>
          <p:cNvPr id="485383" name="Text Box 7"/>
          <p:cNvSpPr txBox="1">
            <a:spLocks noChangeArrowheads="1"/>
          </p:cNvSpPr>
          <p:nvPr/>
        </p:nvSpPr>
        <p:spPr bwMode="auto">
          <a:xfrm>
            <a:off x="762000" y="32734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800 Transistors</a:t>
            </a:r>
          </a:p>
        </p:txBody>
      </p:sp>
      <p:sp>
        <p:nvSpPr>
          <p:cNvPr id="485384" name="Text Box 8"/>
          <p:cNvSpPr txBox="1">
            <a:spLocks noChangeArrowheads="1"/>
          </p:cNvSpPr>
          <p:nvPr/>
        </p:nvSpPr>
        <p:spPr bwMode="auto">
          <a:xfrm>
            <a:off x="838200" y="39592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No Vacuum Tubes</a:t>
            </a:r>
          </a:p>
        </p:txBody>
      </p:sp>
      <p:sp>
        <p:nvSpPr>
          <p:cNvPr id="485385" name="Text Box 9"/>
          <p:cNvSpPr txBox="1">
            <a:spLocks noChangeArrowheads="1"/>
          </p:cNvSpPr>
          <p:nvPr/>
        </p:nvSpPr>
        <p:spPr bwMode="auto">
          <a:xfrm>
            <a:off x="381000" y="4352925"/>
            <a:ext cx="52959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1959:  </a:t>
            </a:r>
            <a:r>
              <a:rPr lang="en-US" altLang="en-US" b="1">
                <a:latin typeface="Times New Roman" pitchFamily="18" charset="0"/>
                <a:hlinkClick r:id="rId4"/>
              </a:rPr>
              <a:t>IBM1401</a:t>
            </a:r>
            <a:r>
              <a:rPr lang="en-US" altLang="en-US" b="1">
                <a:latin typeface="Times New Roman" pitchFamily="18" charset="0"/>
              </a:rPr>
              <a:t>: A Success Story </a:t>
            </a:r>
          </a:p>
        </p:txBody>
      </p:sp>
      <p:sp>
        <p:nvSpPr>
          <p:cNvPr id="485386" name="Text Box 10"/>
          <p:cNvSpPr txBox="1">
            <a:spLocks noChangeArrowheads="1"/>
          </p:cNvSpPr>
          <p:nvPr/>
        </p:nvSpPr>
        <p:spPr bwMode="auto">
          <a:xfrm>
            <a:off x="838200" y="4733925"/>
            <a:ext cx="4419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IBM completely dominates the computer market</a:t>
            </a:r>
          </a:p>
        </p:txBody>
      </p:sp>
      <p:sp>
        <p:nvSpPr>
          <p:cNvPr id="485387" name="Text Box 11"/>
          <p:cNvSpPr txBox="1">
            <a:spLocks noChangeArrowheads="1"/>
          </p:cNvSpPr>
          <p:nvPr/>
        </p:nvSpPr>
        <p:spPr bwMode="auto">
          <a:xfrm>
            <a:off x="381000" y="5343525"/>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Uses:</a:t>
            </a:r>
          </a:p>
        </p:txBody>
      </p:sp>
      <p:sp>
        <p:nvSpPr>
          <p:cNvPr id="485388" name="Text Box 12"/>
          <p:cNvSpPr txBox="1">
            <a:spLocks noChangeArrowheads="1"/>
          </p:cNvSpPr>
          <p:nvPr/>
        </p:nvSpPr>
        <p:spPr bwMode="auto">
          <a:xfrm>
            <a:off x="457200" y="5800725"/>
            <a:ext cx="5029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Expanded Government and Research usage</a:t>
            </a:r>
          </a:p>
        </p:txBody>
      </p:sp>
      <p:sp>
        <p:nvSpPr>
          <p:cNvPr id="485389" name="Text Box 13"/>
          <p:cNvSpPr txBox="1">
            <a:spLocks noChangeArrowheads="1"/>
          </p:cNvSpPr>
          <p:nvPr/>
        </p:nvSpPr>
        <p:spPr bwMode="auto">
          <a:xfrm>
            <a:off x="457200" y="6397625"/>
            <a:ext cx="3429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Large Businesses</a:t>
            </a:r>
          </a:p>
        </p:txBody>
      </p:sp>
      <p:sp>
        <p:nvSpPr>
          <p:cNvPr id="485390" name="Text Box 14"/>
          <p:cNvSpPr txBox="1">
            <a:spLocks noChangeArrowheads="1"/>
          </p:cNvSpPr>
          <p:nvPr/>
        </p:nvSpPr>
        <p:spPr bwMode="auto">
          <a:xfrm>
            <a:off x="3200400" y="63246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b="1">
                <a:solidFill>
                  <a:srgbClr val="0000CC"/>
                </a:solidFill>
                <a:latin typeface="Times New Roman" pitchFamily="18" charset="0"/>
              </a:rPr>
              <a:t>(Almost exclusively for Accounting)</a:t>
            </a:r>
          </a:p>
        </p:txBody>
      </p:sp>
      <p:sp>
        <p:nvSpPr>
          <p:cNvPr id="485391" name="Text Box 15"/>
          <p:cNvSpPr txBox="1">
            <a:spLocks noChangeArrowheads="1"/>
          </p:cNvSpPr>
          <p:nvPr/>
        </p:nvSpPr>
        <p:spPr bwMode="auto">
          <a:xfrm>
            <a:off x="304800" y="1325563"/>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2</a:t>
            </a:r>
            <a:r>
              <a:rPr lang="en-US" sz="3200" b="1" baseline="30000">
                <a:solidFill>
                  <a:srgbClr val="A50021"/>
                </a:solidFill>
                <a:effectLst>
                  <a:outerShdw blurRad="38100" dist="38100" dir="2700000" algn="tl">
                    <a:srgbClr val="C0C0C0"/>
                  </a:outerShdw>
                </a:effectLst>
                <a:latin typeface="Century" pitchFamily="18" charset="0"/>
                <a:cs typeface="+mn-cs"/>
              </a:rPr>
              <a:t>nd </a:t>
            </a:r>
            <a:r>
              <a:rPr lang="en-US" sz="3200" b="1">
                <a:solidFill>
                  <a:srgbClr val="A50021"/>
                </a:solidFill>
                <a:effectLst>
                  <a:outerShdw blurRad="38100" dist="38100" dir="2700000" algn="tl">
                    <a:srgbClr val="C0C0C0"/>
                  </a:outerShdw>
                </a:effectLst>
                <a:latin typeface="Century" pitchFamily="18" charset="0"/>
                <a:cs typeface="+mn-cs"/>
              </a:rPr>
              <a:t>Generation of Computers (1959 - 65)</a:t>
            </a:r>
          </a:p>
        </p:txBody>
      </p:sp>
      <p:grpSp>
        <p:nvGrpSpPr>
          <p:cNvPr id="485392" name="Group 16"/>
          <p:cNvGrpSpPr>
            <a:grpSpLocks/>
          </p:cNvGrpSpPr>
          <p:nvPr/>
        </p:nvGrpSpPr>
        <p:grpSpPr bwMode="auto">
          <a:xfrm>
            <a:off x="5791200" y="4191000"/>
            <a:ext cx="2362200" cy="2257425"/>
            <a:chOff x="2880" y="2398"/>
            <a:chExt cx="2064" cy="1718"/>
          </a:xfrm>
        </p:grpSpPr>
        <p:pic>
          <p:nvPicPr>
            <p:cNvPr id="31762" name="Picture 17" descr="1401"/>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2880" y="2398"/>
              <a:ext cx="2064" cy="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3" name="Text Box 18"/>
            <p:cNvSpPr txBox="1">
              <a:spLocks noChangeArrowheads="1"/>
            </p:cNvSpPr>
            <p:nvPr/>
          </p:nvSpPr>
          <p:spPr bwMode="auto">
            <a:xfrm>
              <a:off x="2880" y="3907"/>
              <a:ext cx="2064" cy="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The IBM-1407</a:t>
              </a:r>
            </a:p>
          </p:txBody>
        </p:sp>
      </p:grpSp>
      <p:pic>
        <p:nvPicPr>
          <p:cNvPr id="485395" name="Picture 19" descr="Transis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878013"/>
            <a:ext cx="22098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85391"/>
                                        </p:tgtEl>
                                        <p:attrNameLst>
                                          <p:attrName>style.visibility</p:attrName>
                                        </p:attrNameLst>
                                      </p:cBhvr>
                                      <p:to>
                                        <p:strVal val="visible"/>
                                      </p:to>
                                    </p:set>
                                    <p:animEffect transition="in" filter="checkerboard(across)">
                                      <p:cBhvr>
                                        <p:cTn id="7" dur="500"/>
                                        <p:tgtEl>
                                          <p:spTgt spid="48539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5378"/>
                                        </p:tgtEl>
                                        <p:attrNameLst>
                                          <p:attrName>style.visibility</p:attrName>
                                        </p:attrNameLst>
                                      </p:cBhvr>
                                      <p:to>
                                        <p:strVal val="visible"/>
                                      </p:to>
                                    </p:set>
                                    <p:animEffect transition="in" filter="wipe(up)">
                                      <p:cBhvr>
                                        <p:cTn id="11" dur="500"/>
                                        <p:tgtEl>
                                          <p:spTgt spid="485378"/>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485379"/>
                                        </p:tgtEl>
                                        <p:attrNameLst>
                                          <p:attrName>style.visibility</p:attrName>
                                        </p:attrNameLst>
                                      </p:cBhvr>
                                      <p:to>
                                        <p:strVal val="visible"/>
                                      </p:to>
                                    </p:set>
                                    <p:anim calcmode="lin" valueType="num">
                                      <p:cBhvr>
                                        <p:cTn id="15" dur="500" fill="hold"/>
                                        <p:tgtEl>
                                          <p:spTgt spid="485379"/>
                                        </p:tgtEl>
                                        <p:attrNameLst>
                                          <p:attrName>ppt_x</p:attrName>
                                        </p:attrNameLst>
                                      </p:cBhvr>
                                      <p:tavLst>
                                        <p:tav tm="0">
                                          <p:val>
                                            <p:strVal val="#ppt_x-#ppt_w/2"/>
                                          </p:val>
                                        </p:tav>
                                        <p:tav tm="100000">
                                          <p:val>
                                            <p:strVal val="#ppt_x"/>
                                          </p:val>
                                        </p:tav>
                                      </p:tavLst>
                                    </p:anim>
                                    <p:anim calcmode="lin" valueType="num">
                                      <p:cBhvr>
                                        <p:cTn id="16" dur="500" fill="hold"/>
                                        <p:tgtEl>
                                          <p:spTgt spid="485379"/>
                                        </p:tgtEl>
                                        <p:attrNameLst>
                                          <p:attrName>ppt_y</p:attrName>
                                        </p:attrNameLst>
                                      </p:cBhvr>
                                      <p:tavLst>
                                        <p:tav tm="0">
                                          <p:val>
                                            <p:strVal val="#ppt_y"/>
                                          </p:val>
                                        </p:tav>
                                        <p:tav tm="100000">
                                          <p:val>
                                            <p:strVal val="#ppt_y"/>
                                          </p:val>
                                        </p:tav>
                                      </p:tavLst>
                                    </p:anim>
                                    <p:anim calcmode="lin" valueType="num">
                                      <p:cBhvr>
                                        <p:cTn id="17" dur="500" fill="hold"/>
                                        <p:tgtEl>
                                          <p:spTgt spid="485379"/>
                                        </p:tgtEl>
                                        <p:attrNameLst>
                                          <p:attrName>ppt_w</p:attrName>
                                        </p:attrNameLst>
                                      </p:cBhvr>
                                      <p:tavLst>
                                        <p:tav tm="0">
                                          <p:val>
                                            <p:fltVal val="0"/>
                                          </p:val>
                                        </p:tav>
                                        <p:tav tm="100000">
                                          <p:val>
                                            <p:strVal val="#ppt_w"/>
                                          </p:val>
                                        </p:tav>
                                      </p:tavLst>
                                    </p:anim>
                                    <p:anim calcmode="lin" valueType="num">
                                      <p:cBhvr>
                                        <p:cTn id="18" dur="500" fill="hold"/>
                                        <p:tgtEl>
                                          <p:spTgt spid="48537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 fill="hold" grpId="0" nodeType="afterEffect">
                                  <p:stCondLst>
                                    <p:cond delay="0"/>
                                  </p:stCondLst>
                                  <p:childTnLst>
                                    <p:set>
                                      <p:cBhvr>
                                        <p:cTn id="21" dur="1" fill="hold">
                                          <p:stCondLst>
                                            <p:cond delay="0"/>
                                          </p:stCondLst>
                                        </p:cTn>
                                        <p:tgtEl>
                                          <p:spTgt spid="485380"/>
                                        </p:tgtEl>
                                        <p:attrNameLst>
                                          <p:attrName>style.visibility</p:attrName>
                                        </p:attrNameLst>
                                      </p:cBhvr>
                                      <p:to>
                                        <p:strVal val="visible"/>
                                      </p:to>
                                    </p:set>
                                    <p:anim calcmode="lin" valueType="num">
                                      <p:cBhvr>
                                        <p:cTn id="22" dur="500" fill="hold"/>
                                        <p:tgtEl>
                                          <p:spTgt spid="485380"/>
                                        </p:tgtEl>
                                        <p:attrNameLst>
                                          <p:attrName>ppt_x</p:attrName>
                                        </p:attrNameLst>
                                      </p:cBhvr>
                                      <p:tavLst>
                                        <p:tav tm="0">
                                          <p:val>
                                            <p:strVal val="#ppt_x"/>
                                          </p:val>
                                        </p:tav>
                                        <p:tav tm="100000">
                                          <p:val>
                                            <p:strVal val="#ppt_x"/>
                                          </p:val>
                                        </p:tav>
                                      </p:tavLst>
                                    </p:anim>
                                    <p:anim calcmode="lin" valueType="num">
                                      <p:cBhvr>
                                        <p:cTn id="23" dur="500" fill="hold"/>
                                        <p:tgtEl>
                                          <p:spTgt spid="485380"/>
                                        </p:tgtEl>
                                        <p:attrNameLst>
                                          <p:attrName>ppt_y</p:attrName>
                                        </p:attrNameLst>
                                      </p:cBhvr>
                                      <p:tavLst>
                                        <p:tav tm="0">
                                          <p:val>
                                            <p:strVal val="#ppt_y-#ppt_h/2"/>
                                          </p:val>
                                        </p:tav>
                                        <p:tav tm="100000">
                                          <p:val>
                                            <p:strVal val="#ppt_y"/>
                                          </p:val>
                                        </p:tav>
                                      </p:tavLst>
                                    </p:anim>
                                    <p:anim calcmode="lin" valueType="num">
                                      <p:cBhvr>
                                        <p:cTn id="24" dur="500" fill="hold"/>
                                        <p:tgtEl>
                                          <p:spTgt spid="485380"/>
                                        </p:tgtEl>
                                        <p:attrNameLst>
                                          <p:attrName>ppt_w</p:attrName>
                                        </p:attrNameLst>
                                      </p:cBhvr>
                                      <p:tavLst>
                                        <p:tav tm="0">
                                          <p:val>
                                            <p:strVal val="#ppt_w"/>
                                          </p:val>
                                        </p:tav>
                                        <p:tav tm="100000">
                                          <p:val>
                                            <p:strVal val="#ppt_w"/>
                                          </p:val>
                                        </p:tav>
                                      </p:tavLst>
                                    </p:anim>
                                    <p:anim calcmode="lin" valueType="num">
                                      <p:cBhvr>
                                        <p:cTn id="25" dur="500" fill="hold"/>
                                        <p:tgtEl>
                                          <p:spTgt spid="48538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485395"/>
                                        </p:tgtEl>
                                        <p:attrNameLst>
                                          <p:attrName>style.visibility</p:attrName>
                                        </p:attrNameLst>
                                      </p:cBhvr>
                                      <p:to>
                                        <p:strVal val="visible"/>
                                      </p:to>
                                    </p:set>
                                    <p:anim calcmode="lin" valueType="num">
                                      <p:cBhvr>
                                        <p:cTn id="29" dur="500" fill="hold"/>
                                        <p:tgtEl>
                                          <p:spTgt spid="485395"/>
                                        </p:tgtEl>
                                        <p:attrNameLst>
                                          <p:attrName>ppt_w</p:attrName>
                                        </p:attrNameLst>
                                      </p:cBhvr>
                                      <p:tavLst>
                                        <p:tav tm="0">
                                          <p:val>
                                            <p:strVal val="2/3*#ppt_w"/>
                                          </p:val>
                                        </p:tav>
                                        <p:tav tm="100000">
                                          <p:val>
                                            <p:strVal val="#ppt_w"/>
                                          </p:val>
                                        </p:tav>
                                      </p:tavLst>
                                    </p:anim>
                                    <p:anim calcmode="lin" valueType="num">
                                      <p:cBhvr>
                                        <p:cTn id="30" dur="500" fill="hold"/>
                                        <p:tgtEl>
                                          <p:spTgt spid="485395"/>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500"/>
                            </p:stCondLst>
                            <p:childTnLst>
                              <p:par>
                                <p:cTn id="32" presetID="17" presetClass="entr" presetSubtype="8" fill="hold" grpId="0" nodeType="afterEffect">
                                  <p:stCondLst>
                                    <p:cond delay="0"/>
                                  </p:stCondLst>
                                  <p:childTnLst>
                                    <p:set>
                                      <p:cBhvr>
                                        <p:cTn id="33" dur="1" fill="hold">
                                          <p:stCondLst>
                                            <p:cond delay="0"/>
                                          </p:stCondLst>
                                        </p:cTn>
                                        <p:tgtEl>
                                          <p:spTgt spid="485381"/>
                                        </p:tgtEl>
                                        <p:attrNameLst>
                                          <p:attrName>style.visibility</p:attrName>
                                        </p:attrNameLst>
                                      </p:cBhvr>
                                      <p:to>
                                        <p:strVal val="visible"/>
                                      </p:to>
                                    </p:set>
                                    <p:anim calcmode="lin" valueType="num">
                                      <p:cBhvr>
                                        <p:cTn id="34" dur="1000" fill="hold"/>
                                        <p:tgtEl>
                                          <p:spTgt spid="485381"/>
                                        </p:tgtEl>
                                        <p:attrNameLst>
                                          <p:attrName>ppt_x</p:attrName>
                                        </p:attrNameLst>
                                      </p:cBhvr>
                                      <p:tavLst>
                                        <p:tav tm="0">
                                          <p:val>
                                            <p:strVal val="#ppt_x-#ppt_w/2"/>
                                          </p:val>
                                        </p:tav>
                                        <p:tav tm="100000">
                                          <p:val>
                                            <p:strVal val="#ppt_x"/>
                                          </p:val>
                                        </p:tav>
                                      </p:tavLst>
                                    </p:anim>
                                    <p:anim calcmode="lin" valueType="num">
                                      <p:cBhvr>
                                        <p:cTn id="35" dur="1000" fill="hold"/>
                                        <p:tgtEl>
                                          <p:spTgt spid="485381"/>
                                        </p:tgtEl>
                                        <p:attrNameLst>
                                          <p:attrName>ppt_y</p:attrName>
                                        </p:attrNameLst>
                                      </p:cBhvr>
                                      <p:tavLst>
                                        <p:tav tm="0">
                                          <p:val>
                                            <p:strVal val="#ppt_y"/>
                                          </p:val>
                                        </p:tav>
                                        <p:tav tm="100000">
                                          <p:val>
                                            <p:strVal val="#ppt_y"/>
                                          </p:val>
                                        </p:tav>
                                      </p:tavLst>
                                    </p:anim>
                                    <p:anim calcmode="lin" valueType="num">
                                      <p:cBhvr>
                                        <p:cTn id="36" dur="1000" fill="hold"/>
                                        <p:tgtEl>
                                          <p:spTgt spid="485381"/>
                                        </p:tgtEl>
                                        <p:attrNameLst>
                                          <p:attrName>ppt_w</p:attrName>
                                        </p:attrNameLst>
                                      </p:cBhvr>
                                      <p:tavLst>
                                        <p:tav tm="0">
                                          <p:val>
                                            <p:fltVal val="0"/>
                                          </p:val>
                                        </p:tav>
                                        <p:tav tm="100000">
                                          <p:val>
                                            <p:strVal val="#ppt_w"/>
                                          </p:val>
                                        </p:tav>
                                      </p:tavLst>
                                    </p:anim>
                                    <p:anim calcmode="lin" valueType="num">
                                      <p:cBhvr>
                                        <p:cTn id="37" dur="1000" fill="hold"/>
                                        <p:tgtEl>
                                          <p:spTgt spid="485381"/>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 fill="hold" grpId="0" nodeType="afterEffect">
                                  <p:stCondLst>
                                    <p:cond delay="0"/>
                                  </p:stCondLst>
                                  <p:childTnLst>
                                    <p:set>
                                      <p:cBhvr>
                                        <p:cTn id="40" dur="1" fill="hold">
                                          <p:stCondLst>
                                            <p:cond delay="0"/>
                                          </p:stCondLst>
                                        </p:cTn>
                                        <p:tgtEl>
                                          <p:spTgt spid="485383"/>
                                        </p:tgtEl>
                                        <p:attrNameLst>
                                          <p:attrName>style.visibility</p:attrName>
                                        </p:attrNameLst>
                                      </p:cBhvr>
                                      <p:to>
                                        <p:strVal val="visible"/>
                                      </p:to>
                                    </p:set>
                                    <p:anim calcmode="lin" valueType="num">
                                      <p:cBhvr>
                                        <p:cTn id="41" dur="500" fill="hold"/>
                                        <p:tgtEl>
                                          <p:spTgt spid="485383"/>
                                        </p:tgtEl>
                                        <p:attrNameLst>
                                          <p:attrName>ppt_x</p:attrName>
                                        </p:attrNameLst>
                                      </p:cBhvr>
                                      <p:tavLst>
                                        <p:tav tm="0">
                                          <p:val>
                                            <p:strVal val="#ppt_x"/>
                                          </p:val>
                                        </p:tav>
                                        <p:tav tm="100000">
                                          <p:val>
                                            <p:strVal val="#ppt_x"/>
                                          </p:val>
                                        </p:tav>
                                      </p:tavLst>
                                    </p:anim>
                                    <p:anim calcmode="lin" valueType="num">
                                      <p:cBhvr>
                                        <p:cTn id="42" dur="500" fill="hold"/>
                                        <p:tgtEl>
                                          <p:spTgt spid="485383"/>
                                        </p:tgtEl>
                                        <p:attrNameLst>
                                          <p:attrName>ppt_y</p:attrName>
                                        </p:attrNameLst>
                                      </p:cBhvr>
                                      <p:tavLst>
                                        <p:tav tm="0">
                                          <p:val>
                                            <p:strVal val="#ppt_y-#ppt_h/2"/>
                                          </p:val>
                                        </p:tav>
                                        <p:tav tm="100000">
                                          <p:val>
                                            <p:strVal val="#ppt_y"/>
                                          </p:val>
                                        </p:tav>
                                      </p:tavLst>
                                    </p:anim>
                                    <p:anim calcmode="lin" valueType="num">
                                      <p:cBhvr>
                                        <p:cTn id="43" dur="500" fill="hold"/>
                                        <p:tgtEl>
                                          <p:spTgt spid="485383"/>
                                        </p:tgtEl>
                                        <p:attrNameLst>
                                          <p:attrName>ppt_w</p:attrName>
                                        </p:attrNameLst>
                                      </p:cBhvr>
                                      <p:tavLst>
                                        <p:tav tm="0">
                                          <p:val>
                                            <p:strVal val="#ppt_w"/>
                                          </p:val>
                                        </p:tav>
                                        <p:tav tm="100000">
                                          <p:val>
                                            <p:strVal val="#ppt_w"/>
                                          </p:val>
                                        </p:tav>
                                      </p:tavLst>
                                    </p:anim>
                                    <p:anim calcmode="lin" valueType="num">
                                      <p:cBhvr>
                                        <p:cTn id="44" dur="500" fill="hold"/>
                                        <p:tgtEl>
                                          <p:spTgt spid="48538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000"/>
                            </p:stCondLst>
                            <p:childTnLst>
                              <p:par>
                                <p:cTn id="46" presetID="17" presetClass="entr" presetSubtype="8" fill="hold" grpId="0" nodeType="afterEffect">
                                  <p:stCondLst>
                                    <p:cond delay="0"/>
                                  </p:stCondLst>
                                  <p:childTnLst>
                                    <p:set>
                                      <p:cBhvr>
                                        <p:cTn id="47" dur="1" fill="hold">
                                          <p:stCondLst>
                                            <p:cond delay="0"/>
                                          </p:stCondLst>
                                        </p:cTn>
                                        <p:tgtEl>
                                          <p:spTgt spid="485382"/>
                                        </p:tgtEl>
                                        <p:attrNameLst>
                                          <p:attrName>style.visibility</p:attrName>
                                        </p:attrNameLst>
                                      </p:cBhvr>
                                      <p:to>
                                        <p:strVal val="visible"/>
                                      </p:to>
                                    </p:set>
                                    <p:anim calcmode="lin" valueType="num">
                                      <p:cBhvr>
                                        <p:cTn id="48" dur="500" fill="hold"/>
                                        <p:tgtEl>
                                          <p:spTgt spid="485382"/>
                                        </p:tgtEl>
                                        <p:attrNameLst>
                                          <p:attrName>ppt_x</p:attrName>
                                        </p:attrNameLst>
                                      </p:cBhvr>
                                      <p:tavLst>
                                        <p:tav tm="0">
                                          <p:val>
                                            <p:strVal val="#ppt_x-#ppt_w/2"/>
                                          </p:val>
                                        </p:tav>
                                        <p:tav tm="100000">
                                          <p:val>
                                            <p:strVal val="#ppt_x"/>
                                          </p:val>
                                        </p:tav>
                                      </p:tavLst>
                                    </p:anim>
                                    <p:anim calcmode="lin" valueType="num">
                                      <p:cBhvr>
                                        <p:cTn id="49" dur="500" fill="hold"/>
                                        <p:tgtEl>
                                          <p:spTgt spid="485382"/>
                                        </p:tgtEl>
                                        <p:attrNameLst>
                                          <p:attrName>ppt_y</p:attrName>
                                        </p:attrNameLst>
                                      </p:cBhvr>
                                      <p:tavLst>
                                        <p:tav tm="0">
                                          <p:val>
                                            <p:strVal val="#ppt_y"/>
                                          </p:val>
                                        </p:tav>
                                        <p:tav tm="100000">
                                          <p:val>
                                            <p:strVal val="#ppt_y"/>
                                          </p:val>
                                        </p:tav>
                                      </p:tavLst>
                                    </p:anim>
                                    <p:anim calcmode="lin" valueType="num">
                                      <p:cBhvr>
                                        <p:cTn id="50" dur="500" fill="hold"/>
                                        <p:tgtEl>
                                          <p:spTgt spid="485382"/>
                                        </p:tgtEl>
                                        <p:attrNameLst>
                                          <p:attrName>ppt_w</p:attrName>
                                        </p:attrNameLst>
                                      </p:cBhvr>
                                      <p:tavLst>
                                        <p:tav tm="0">
                                          <p:val>
                                            <p:fltVal val="0"/>
                                          </p:val>
                                        </p:tav>
                                        <p:tav tm="100000">
                                          <p:val>
                                            <p:strVal val="#ppt_w"/>
                                          </p:val>
                                        </p:tav>
                                      </p:tavLst>
                                    </p:anim>
                                    <p:anim calcmode="lin" valueType="num">
                                      <p:cBhvr>
                                        <p:cTn id="51" dur="500" fill="hold"/>
                                        <p:tgtEl>
                                          <p:spTgt spid="485382"/>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4500"/>
                            </p:stCondLst>
                            <p:childTnLst>
                              <p:par>
                                <p:cTn id="53" presetID="17" presetClass="entr" presetSubtype="1" fill="hold" grpId="0" nodeType="afterEffect">
                                  <p:stCondLst>
                                    <p:cond delay="0"/>
                                  </p:stCondLst>
                                  <p:childTnLst>
                                    <p:set>
                                      <p:cBhvr>
                                        <p:cTn id="54" dur="1" fill="hold">
                                          <p:stCondLst>
                                            <p:cond delay="0"/>
                                          </p:stCondLst>
                                        </p:cTn>
                                        <p:tgtEl>
                                          <p:spTgt spid="485384"/>
                                        </p:tgtEl>
                                        <p:attrNameLst>
                                          <p:attrName>style.visibility</p:attrName>
                                        </p:attrNameLst>
                                      </p:cBhvr>
                                      <p:to>
                                        <p:strVal val="visible"/>
                                      </p:to>
                                    </p:set>
                                    <p:anim calcmode="lin" valueType="num">
                                      <p:cBhvr>
                                        <p:cTn id="55" dur="500" fill="hold"/>
                                        <p:tgtEl>
                                          <p:spTgt spid="485384"/>
                                        </p:tgtEl>
                                        <p:attrNameLst>
                                          <p:attrName>ppt_x</p:attrName>
                                        </p:attrNameLst>
                                      </p:cBhvr>
                                      <p:tavLst>
                                        <p:tav tm="0">
                                          <p:val>
                                            <p:strVal val="#ppt_x"/>
                                          </p:val>
                                        </p:tav>
                                        <p:tav tm="100000">
                                          <p:val>
                                            <p:strVal val="#ppt_x"/>
                                          </p:val>
                                        </p:tav>
                                      </p:tavLst>
                                    </p:anim>
                                    <p:anim calcmode="lin" valueType="num">
                                      <p:cBhvr>
                                        <p:cTn id="56" dur="500" fill="hold"/>
                                        <p:tgtEl>
                                          <p:spTgt spid="485384"/>
                                        </p:tgtEl>
                                        <p:attrNameLst>
                                          <p:attrName>ppt_y</p:attrName>
                                        </p:attrNameLst>
                                      </p:cBhvr>
                                      <p:tavLst>
                                        <p:tav tm="0">
                                          <p:val>
                                            <p:strVal val="#ppt_y-#ppt_h/2"/>
                                          </p:val>
                                        </p:tav>
                                        <p:tav tm="100000">
                                          <p:val>
                                            <p:strVal val="#ppt_y"/>
                                          </p:val>
                                        </p:tav>
                                      </p:tavLst>
                                    </p:anim>
                                    <p:anim calcmode="lin" valueType="num">
                                      <p:cBhvr>
                                        <p:cTn id="57" dur="500" fill="hold"/>
                                        <p:tgtEl>
                                          <p:spTgt spid="485384"/>
                                        </p:tgtEl>
                                        <p:attrNameLst>
                                          <p:attrName>ppt_w</p:attrName>
                                        </p:attrNameLst>
                                      </p:cBhvr>
                                      <p:tavLst>
                                        <p:tav tm="0">
                                          <p:val>
                                            <p:strVal val="#ppt_w"/>
                                          </p:val>
                                        </p:tav>
                                        <p:tav tm="100000">
                                          <p:val>
                                            <p:strVal val="#ppt_w"/>
                                          </p:val>
                                        </p:tav>
                                      </p:tavLst>
                                    </p:anim>
                                    <p:anim calcmode="lin" valueType="num">
                                      <p:cBhvr>
                                        <p:cTn id="58" dur="500" fill="hold"/>
                                        <p:tgtEl>
                                          <p:spTgt spid="485384"/>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000"/>
                            </p:stCondLst>
                            <p:childTnLst>
                              <p:par>
                                <p:cTn id="60" presetID="17" presetClass="entr" presetSubtype="8" fill="hold" grpId="0" nodeType="afterEffect">
                                  <p:stCondLst>
                                    <p:cond delay="0"/>
                                  </p:stCondLst>
                                  <p:childTnLst>
                                    <p:set>
                                      <p:cBhvr>
                                        <p:cTn id="61" dur="1" fill="hold">
                                          <p:stCondLst>
                                            <p:cond delay="0"/>
                                          </p:stCondLst>
                                        </p:cTn>
                                        <p:tgtEl>
                                          <p:spTgt spid="485385"/>
                                        </p:tgtEl>
                                        <p:attrNameLst>
                                          <p:attrName>style.visibility</p:attrName>
                                        </p:attrNameLst>
                                      </p:cBhvr>
                                      <p:to>
                                        <p:strVal val="visible"/>
                                      </p:to>
                                    </p:set>
                                    <p:anim calcmode="lin" valueType="num">
                                      <p:cBhvr>
                                        <p:cTn id="62" dur="500" fill="hold"/>
                                        <p:tgtEl>
                                          <p:spTgt spid="485385"/>
                                        </p:tgtEl>
                                        <p:attrNameLst>
                                          <p:attrName>ppt_x</p:attrName>
                                        </p:attrNameLst>
                                      </p:cBhvr>
                                      <p:tavLst>
                                        <p:tav tm="0">
                                          <p:val>
                                            <p:strVal val="#ppt_x-#ppt_w/2"/>
                                          </p:val>
                                        </p:tav>
                                        <p:tav tm="100000">
                                          <p:val>
                                            <p:strVal val="#ppt_x"/>
                                          </p:val>
                                        </p:tav>
                                      </p:tavLst>
                                    </p:anim>
                                    <p:anim calcmode="lin" valueType="num">
                                      <p:cBhvr>
                                        <p:cTn id="63" dur="500" fill="hold"/>
                                        <p:tgtEl>
                                          <p:spTgt spid="485385"/>
                                        </p:tgtEl>
                                        <p:attrNameLst>
                                          <p:attrName>ppt_y</p:attrName>
                                        </p:attrNameLst>
                                      </p:cBhvr>
                                      <p:tavLst>
                                        <p:tav tm="0">
                                          <p:val>
                                            <p:strVal val="#ppt_y"/>
                                          </p:val>
                                        </p:tav>
                                        <p:tav tm="100000">
                                          <p:val>
                                            <p:strVal val="#ppt_y"/>
                                          </p:val>
                                        </p:tav>
                                      </p:tavLst>
                                    </p:anim>
                                    <p:anim calcmode="lin" valueType="num">
                                      <p:cBhvr>
                                        <p:cTn id="64" dur="500" fill="hold"/>
                                        <p:tgtEl>
                                          <p:spTgt spid="485385"/>
                                        </p:tgtEl>
                                        <p:attrNameLst>
                                          <p:attrName>ppt_w</p:attrName>
                                        </p:attrNameLst>
                                      </p:cBhvr>
                                      <p:tavLst>
                                        <p:tav tm="0">
                                          <p:val>
                                            <p:fltVal val="0"/>
                                          </p:val>
                                        </p:tav>
                                        <p:tav tm="100000">
                                          <p:val>
                                            <p:strVal val="#ppt_w"/>
                                          </p:val>
                                        </p:tav>
                                      </p:tavLst>
                                    </p:anim>
                                    <p:anim calcmode="lin" valueType="num">
                                      <p:cBhvr>
                                        <p:cTn id="65" dur="500" fill="hold"/>
                                        <p:tgtEl>
                                          <p:spTgt spid="485385"/>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5500"/>
                            </p:stCondLst>
                            <p:childTnLst>
                              <p:par>
                                <p:cTn id="67" presetID="22" presetClass="entr" presetSubtype="8" fill="hold" nodeType="afterEffect">
                                  <p:stCondLst>
                                    <p:cond delay="0"/>
                                  </p:stCondLst>
                                  <p:childTnLst>
                                    <p:set>
                                      <p:cBhvr>
                                        <p:cTn id="68" dur="1" fill="hold">
                                          <p:stCondLst>
                                            <p:cond delay="0"/>
                                          </p:stCondLst>
                                        </p:cTn>
                                        <p:tgtEl>
                                          <p:spTgt spid="485392"/>
                                        </p:tgtEl>
                                        <p:attrNameLst>
                                          <p:attrName>style.visibility</p:attrName>
                                        </p:attrNameLst>
                                      </p:cBhvr>
                                      <p:to>
                                        <p:strVal val="visible"/>
                                      </p:to>
                                    </p:set>
                                    <p:animEffect transition="in" filter="wipe(left)">
                                      <p:cBhvr>
                                        <p:cTn id="69" dur="500"/>
                                        <p:tgtEl>
                                          <p:spTgt spid="485392"/>
                                        </p:tgtEl>
                                      </p:cBhvr>
                                    </p:animEffect>
                                  </p:childTnLst>
                                </p:cTn>
                              </p:par>
                            </p:childTnLst>
                          </p:cTn>
                        </p:par>
                        <p:par>
                          <p:cTn id="70" fill="hold" nodeType="afterGroup">
                            <p:stCondLst>
                              <p:cond delay="6000"/>
                            </p:stCondLst>
                            <p:childTnLst>
                              <p:par>
                                <p:cTn id="71" presetID="17" presetClass="entr" presetSubtype="1" fill="hold" grpId="0" nodeType="afterEffect">
                                  <p:stCondLst>
                                    <p:cond delay="0"/>
                                  </p:stCondLst>
                                  <p:childTnLst>
                                    <p:set>
                                      <p:cBhvr>
                                        <p:cTn id="72" dur="1" fill="hold">
                                          <p:stCondLst>
                                            <p:cond delay="0"/>
                                          </p:stCondLst>
                                        </p:cTn>
                                        <p:tgtEl>
                                          <p:spTgt spid="485386"/>
                                        </p:tgtEl>
                                        <p:attrNameLst>
                                          <p:attrName>style.visibility</p:attrName>
                                        </p:attrNameLst>
                                      </p:cBhvr>
                                      <p:to>
                                        <p:strVal val="visible"/>
                                      </p:to>
                                    </p:set>
                                    <p:anim calcmode="lin" valueType="num">
                                      <p:cBhvr>
                                        <p:cTn id="73" dur="500" fill="hold"/>
                                        <p:tgtEl>
                                          <p:spTgt spid="485386"/>
                                        </p:tgtEl>
                                        <p:attrNameLst>
                                          <p:attrName>ppt_x</p:attrName>
                                        </p:attrNameLst>
                                      </p:cBhvr>
                                      <p:tavLst>
                                        <p:tav tm="0">
                                          <p:val>
                                            <p:strVal val="#ppt_x"/>
                                          </p:val>
                                        </p:tav>
                                        <p:tav tm="100000">
                                          <p:val>
                                            <p:strVal val="#ppt_x"/>
                                          </p:val>
                                        </p:tav>
                                      </p:tavLst>
                                    </p:anim>
                                    <p:anim calcmode="lin" valueType="num">
                                      <p:cBhvr>
                                        <p:cTn id="74" dur="500" fill="hold"/>
                                        <p:tgtEl>
                                          <p:spTgt spid="485386"/>
                                        </p:tgtEl>
                                        <p:attrNameLst>
                                          <p:attrName>ppt_y</p:attrName>
                                        </p:attrNameLst>
                                      </p:cBhvr>
                                      <p:tavLst>
                                        <p:tav tm="0">
                                          <p:val>
                                            <p:strVal val="#ppt_y-#ppt_h/2"/>
                                          </p:val>
                                        </p:tav>
                                        <p:tav tm="100000">
                                          <p:val>
                                            <p:strVal val="#ppt_y"/>
                                          </p:val>
                                        </p:tav>
                                      </p:tavLst>
                                    </p:anim>
                                    <p:anim calcmode="lin" valueType="num">
                                      <p:cBhvr>
                                        <p:cTn id="75" dur="500" fill="hold"/>
                                        <p:tgtEl>
                                          <p:spTgt spid="485386"/>
                                        </p:tgtEl>
                                        <p:attrNameLst>
                                          <p:attrName>ppt_w</p:attrName>
                                        </p:attrNameLst>
                                      </p:cBhvr>
                                      <p:tavLst>
                                        <p:tav tm="0">
                                          <p:val>
                                            <p:strVal val="#ppt_w"/>
                                          </p:val>
                                        </p:tav>
                                        <p:tav tm="100000">
                                          <p:val>
                                            <p:strVal val="#ppt_w"/>
                                          </p:val>
                                        </p:tav>
                                      </p:tavLst>
                                    </p:anim>
                                    <p:anim calcmode="lin" valueType="num">
                                      <p:cBhvr>
                                        <p:cTn id="76" dur="500" fill="hold"/>
                                        <p:tgtEl>
                                          <p:spTgt spid="485386"/>
                                        </p:tgtEl>
                                        <p:attrNameLst>
                                          <p:attrName>ppt_h</p:attrName>
                                        </p:attrNameLst>
                                      </p:cBhvr>
                                      <p:tavLst>
                                        <p:tav tm="0">
                                          <p:val>
                                            <p:fltVal val="0"/>
                                          </p:val>
                                        </p:tav>
                                        <p:tav tm="100000">
                                          <p:val>
                                            <p:strVal val="#ppt_h"/>
                                          </p:val>
                                        </p:tav>
                                      </p:tavLst>
                                    </p:anim>
                                  </p:childTnLst>
                                </p:cTn>
                              </p:par>
                            </p:childTnLst>
                          </p:cTn>
                        </p:par>
                        <p:par>
                          <p:cTn id="77" fill="hold" nodeType="afterGroup">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485387"/>
                                        </p:tgtEl>
                                        <p:attrNameLst>
                                          <p:attrName>style.visibility</p:attrName>
                                        </p:attrNameLst>
                                      </p:cBhvr>
                                      <p:to>
                                        <p:strVal val="visible"/>
                                      </p:to>
                                    </p:set>
                                    <p:animEffect transition="in" filter="wipe(up)">
                                      <p:cBhvr>
                                        <p:cTn id="80" dur="1000"/>
                                        <p:tgtEl>
                                          <p:spTgt spid="485387"/>
                                        </p:tgtEl>
                                      </p:cBhvr>
                                    </p:animEffect>
                                  </p:childTnLst>
                                </p:cTn>
                              </p:par>
                            </p:childTnLst>
                          </p:cTn>
                        </p:par>
                        <p:par>
                          <p:cTn id="81" fill="hold" nodeType="afterGroup">
                            <p:stCondLst>
                              <p:cond delay="7500"/>
                            </p:stCondLst>
                            <p:childTnLst>
                              <p:par>
                                <p:cTn id="82" presetID="17" presetClass="entr" presetSubtype="8" fill="hold" grpId="0" nodeType="afterEffect">
                                  <p:stCondLst>
                                    <p:cond delay="0"/>
                                  </p:stCondLst>
                                  <p:childTnLst>
                                    <p:set>
                                      <p:cBhvr>
                                        <p:cTn id="83" dur="1" fill="hold">
                                          <p:stCondLst>
                                            <p:cond delay="0"/>
                                          </p:stCondLst>
                                        </p:cTn>
                                        <p:tgtEl>
                                          <p:spTgt spid="485388"/>
                                        </p:tgtEl>
                                        <p:attrNameLst>
                                          <p:attrName>style.visibility</p:attrName>
                                        </p:attrNameLst>
                                      </p:cBhvr>
                                      <p:to>
                                        <p:strVal val="visible"/>
                                      </p:to>
                                    </p:set>
                                    <p:anim calcmode="lin" valueType="num">
                                      <p:cBhvr>
                                        <p:cTn id="84" dur="500" fill="hold"/>
                                        <p:tgtEl>
                                          <p:spTgt spid="485388"/>
                                        </p:tgtEl>
                                        <p:attrNameLst>
                                          <p:attrName>ppt_x</p:attrName>
                                        </p:attrNameLst>
                                      </p:cBhvr>
                                      <p:tavLst>
                                        <p:tav tm="0">
                                          <p:val>
                                            <p:strVal val="#ppt_x-#ppt_w/2"/>
                                          </p:val>
                                        </p:tav>
                                        <p:tav tm="100000">
                                          <p:val>
                                            <p:strVal val="#ppt_x"/>
                                          </p:val>
                                        </p:tav>
                                      </p:tavLst>
                                    </p:anim>
                                    <p:anim calcmode="lin" valueType="num">
                                      <p:cBhvr>
                                        <p:cTn id="85" dur="500" fill="hold"/>
                                        <p:tgtEl>
                                          <p:spTgt spid="485388"/>
                                        </p:tgtEl>
                                        <p:attrNameLst>
                                          <p:attrName>ppt_y</p:attrName>
                                        </p:attrNameLst>
                                      </p:cBhvr>
                                      <p:tavLst>
                                        <p:tav tm="0">
                                          <p:val>
                                            <p:strVal val="#ppt_y"/>
                                          </p:val>
                                        </p:tav>
                                        <p:tav tm="100000">
                                          <p:val>
                                            <p:strVal val="#ppt_y"/>
                                          </p:val>
                                        </p:tav>
                                      </p:tavLst>
                                    </p:anim>
                                    <p:anim calcmode="lin" valueType="num">
                                      <p:cBhvr>
                                        <p:cTn id="86" dur="500" fill="hold"/>
                                        <p:tgtEl>
                                          <p:spTgt spid="485388"/>
                                        </p:tgtEl>
                                        <p:attrNameLst>
                                          <p:attrName>ppt_w</p:attrName>
                                        </p:attrNameLst>
                                      </p:cBhvr>
                                      <p:tavLst>
                                        <p:tav tm="0">
                                          <p:val>
                                            <p:fltVal val="0"/>
                                          </p:val>
                                        </p:tav>
                                        <p:tav tm="100000">
                                          <p:val>
                                            <p:strVal val="#ppt_w"/>
                                          </p:val>
                                        </p:tav>
                                      </p:tavLst>
                                    </p:anim>
                                    <p:anim calcmode="lin" valueType="num">
                                      <p:cBhvr>
                                        <p:cTn id="87" dur="500" fill="hold"/>
                                        <p:tgtEl>
                                          <p:spTgt spid="485388"/>
                                        </p:tgtEl>
                                        <p:attrNameLst>
                                          <p:attrName>ppt_h</p:attrName>
                                        </p:attrNameLst>
                                      </p:cBhvr>
                                      <p:tavLst>
                                        <p:tav tm="0">
                                          <p:val>
                                            <p:strVal val="#ppt_h"/>
                                          </p:val>
                                        </p:tav>
                                        <p:tav tm="100000">
                                          <p:val>
                                            <p:strVal val="#ppt_h"/>
                                          </p:val>
                                        </p:tav>
                                      </p:tavLst>
                                    </p:anim>
                                  </p:childTnLst>
                                </p:cTn>
                              </p:par>
                            </p:childTnLst>
                          </p:cTn>
                        </p:par>
                        <p:par>
                          <p:cTn id="88" fill="hold" nodeType="afterGroup">
                            <p:stCondLst>
                              <p:cond delay="8000"/>
                            </p:stCondLst>
                            <p:childTnLst>
                              <p:par>
                                <p:cTn id="89" presetID="17" presetClass="entr" presetSubtype="8" fill="hold" grpId="0" nodeType="afterEffect">
                                  <p:stCondLst>
                                    <p:cond delay="0"/>
                                  </p:stCondLst>
                                  <p:childTnLst>
                                    <p:set>
                                      <p:cBhvr>
                                        <p:cTn id="90" dur="1" fill="hold">
                                          <p:stCondLst>
                                            <p:cond delay="0"/>
                                          </p:stCondLst>
                                        </p:cTn>
                                        <p:tgtEl>
                                          <p:spTgt spid="485389"/>
                                        </p:tgtEl>
                                        <p:attrNameLst>
                                          <p:attrName>style.visibility</p:attrName>
                                        </p:attrNameLst>
                                      </p:cBhvr>
                                      <p:to>
                                        <p:strVal val="visible"/>
                                      </p:to>
                                    </p:set>
                                    <p:anim calcmode="lin" valueType="num">
                                      <p:cBhvr>
                                        <p:cTn id="91" dur="500" fill="hold"/>
                                        <p:tgtEl>
                                          <p:spTgt spid="485389"/>
                                        </p:tgtEl>
                                        <p:attrNameLst>
                                          <p:attrName>ppt_x</p:attrName>
                                        </p:attrNameLst>
                                      </p:cBhvr>
                                      <p:tavLst>
                                        <p:tav tm="0">
                                          <p:val>
                                            <p:strVal val="#ppt_x-#ppt_w/2"/>
                                          </p:val>
                                        </p:tav>
                                        <p:tav tm="100000">
                                          <p:val>
                                            <p:strVal val="#ppt_x"/>
                                          </p:val>
                                        </p:tav>
                                      </p:tavLst>
                                    </p:anim>
                                    <p:anim calcmode="lin" valueType="num">
                                      <p:cBhvr>
                                        <p:cTn id="92" dur="500" fill="hold"/>
                                        <p:tgtEl>
                                          <p:spTgt spid="485389"/>
                                        </p:tgtEl>
                                        <p:attrNameLst>
                                          <p:attrName>ppt_y</p:attrName>
                                        </p:attrNameLst>
                                      </p:cBhvr>
                                      <p:tavLst>
                                        <p:tav tm="0">
                                          <p:val>
                                            <p:strVal val="#ppt_y"/>
                                          </p:val>
                                        </p:tav>
                                        <p:tav tm="100000">
                                          <p:val>
                                            <p:strVal val="#ppt_y"/>
                                          </p:val>
                                        </p:tav>
                                      </p:tavLst>
                                    </p:anim>
                                    <p:anim calcmode="lin" valueType="num">
                                      <p:cBhvr>
                                        <p:cTn id="93" dur="500" fill="hold"/>
                                        <p:tgtEl>
                                          <p:spTgt spid="485389"/>
                                        </p:tgtEl>
                                        <p:attrNameLst>
                                          <p:attrName>ppt_w</p:attrName>
                                        </p:attrNameLst>
                                      </p:cBhvr>
                                      <p:tavLst>
                                        <p:tav tm="0">
                                          <p:val>
                                            <p:fltVal val="0"/>
                                          </p:val>
                                        </p:tav>
                                        <p:tav tm="100000">
                                          <p:val>
                                            <p:strVal val="#ppt_w"/>
                                          </p:val>
                                        </p:tav>
                                      </p:tavLst>
                                    </p:anim>
                                    <p:anim calcmode="lin" valueType="num">
                                      <p:cBhvr>
                                        <p:cTn id="94" dur="500" fill="hold"/>
                                        <p:tgtEl>
                                          <p:spTgt spid="485389"/>
                                        </p:tgtEl>
                                        <p:attrNameLst>
                                          <p:attrName>ppt_h</p:attrName>
                                        </p:attrNameLst>
                                      </p:cBhvr>
                                      <p:tavLst>
                                        <p:tav tm="0">
                                          <p:val>
                                            <p:strVal val="#ppt_h"/>
                                          </p:val>
                                        </p:tav>
                                        <p:tav tm="100000">
                                          <p:val>
                                            <p:strVal val="#ppt_h"/>
                                          </p:val>
                                        </p:tav>
                                      </p:tavLst>
                                    </p:anim>
                                  </p:childTnLst>
                                </p:cTn>
                              </p:par>
                            </p:childTnLst>
                          </p:cTn>
                        </p:par>
                        <p:par>
                          <p:cTn id="95" fill="hold" nodeType="afterGroup">
                            <p:stCondLst>
                              <p:cond delay="8500"/>
                            </p:stCondLst>
                            <p:childTnLst>
                              <p:par>
                                <p:cTn id="96" presetID="5" presetClass="entr" presetSubtype="5" fill="hold" grpId="0" nodeType="afterEffect">
                                  <p:stCondLst>
                                    <p:cond delay="0"/>
                                  </p:stCondLst>
                                  <p:childTnLst>
                                    <p:set>
                                      <p:cBhvr>
                                        <p:cTn id="97" dur="1" fill="hold">
                                          <p:stCondLst>
                                            <p:cond delay="0"/>
                                          </p:stCondLst>
                                        </p:cTn>
                                        <p:tgtEl>
                                          <p:spTgt spid="485390"/>
                                        </p:tgtEl>
                                        <p:attrNameLst>
                                          <p:attrName>style.visibility</p:attrName>
                                        </p:attrNameLst>
                                      </p:cBhvr>
                                      <p:to>
                                        <p:strVal val="visible"/>
                                      </p:to>
                                    </p:set>
                                    <p:animEffect transition="in" filter="checkerboard(down)">
                                      <p:cBhvr>
                                        <p:cTn id="98" dur="500"/>
                                        <p:tgtEl>
                                          <p:spTgt spid="485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8" grpId="0" autoUpdateAnimBg="0"/>
      <p:bldP spid="485379" grpId="0" autoUpdateAnimBg="0"/>
      <p:bldP spid="485380" grpId="0" autoUpdateAnimBg="0"/>
      <p:bldP spid="485381" grpId="0" autoUpdateAnimBg="0"/>
      <p:bldP spid="485382" grpId="0" autoUpdateAnimBg="0"/>
      <p:bldP spid="485383" grpId="0" autoUpdateAnimBg="0"/>
      <p:bldP spid="485384" grpId="0" autoUpdateAnimBg="0"/>
      <p:bldP spid="485385" grpId="0" autoUpdateAnimBg="0"/>
      <p:bldP spid="485386" grpId="0" autoUpdateAnimBg="0"/>
      <p:bldP spid="485387" grpId="0" autoUpdateAnimBg="0"/>
      <p:bldP spid="485388" grpId="0" autoUpdateAnimBg="0"/>
      <p:bldP spid="485389" grpId="0" autoUpdateAnimBg="0"/>
      <p:bldP spid="485390" grpId="0" autoUpdateAnimBg="0"/>
      <p:bldP spid="48539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p:cNvSpPr txBox="1">
            <a:spLocks noChangeArrowheads="1"/>
          </p:cNvSpPr>
          <p:nvPr/>
        </p:nvSpPr>
        <p:spPr bwMode="auto">
          <a:xfrm>
            <a:off x="304800" y="20066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Technology:</a:t>
            </a:r>
          </a:p>
        </p:txBody>
      </p:sp>
      <p:sp>
        <p:nvSpPr>
          <p:cNvPr id="484355" name="Text Box 3"/>
          <p:cNvSpPr txBox="1">
            <a:spLocks noChangeArrowheads="1"/>
          </p:cNvSpPr>
          <p:nvPr/>
        </p:nvSpPr>
        <p:spPr bwMode="auto">
          <a:xfrm>
            <a:off x="381000" y="2489200"/>
            <a:ext cx="36576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800" b="1">
                <a:solidFill>
                  <a:schemeClr val="tx1"/>
                </a:solidFill>
                <a:latin typeface="Times New Roman" pitchFamily="18" charset="0"/>
              </a:rPr>
              <a:t>   </a:t>
            </a:r>
            <a:r>
              <a:rPr lang="en-US" altLang="en-US" sz="2800" b="1">
                <a:solidFill>
                  <a:schemeClr val="tx1"/>
                </a:solidFill>
                <a:latin typeface="Times New Roman" pitchFamily="18" charset="0"/>
                <a:hlinkClick r:id="rId3"/>
              </a:rPr>
              <a:t>Transistors</a:t>
            </a:r>
            <a:endParaRPr lang="en-US" altLang="en-US" sz="2800" b="1">
              <a:solidFill>
                <a:schemeClr val="tx1"/>
              </a:solidFill>
              <a:latin typeface="Times New Roman" pitchFamily="18" charset="0"/>
            </a:endParaRPr>
          </a:p>
        </p:txBody>
      </p:sp>
      <p:sp>
        <p:nvSpPr>
          <p:cNvPr id="484356" name="Text Box 4"/>
          <p:cNvSpPr txBox="1">
            <a:spLocks noChangeArrowheads="1"/>
          </p:cNvSpPr>
          <p:nvPr/>
        </p:nvSpPr>
        <p:spPr bwMode="auto">
          <a:xfrm>
            <a:off x="838200" y="30194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Relatively Small</a:t>
            </a:r>
          </a:p>
        </p:txBody>
      </p:sp>
      <p:sp>
        <p:nvSpPr>
          <p:cNvPr id="484357" name="Text Box 5"/>
          <p:cNvSpPr txBox="1">
            <a:spLocks noChangeArrowheads="1"/>
          </p:cNvSpPr>
          <p:nvPr/>
        </p:nvSpPr>
        <p:spPr bwMode="auto">
          <a:xfrm>
            <a:off x="838200" y="3476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Much Cheaper</a:t>
            </a:r>
          </a:p>
        </p:txBody>
      </p:sp>
      <p:sp>
        <p:nvSpPr>
          <p:cNvPr id="484358" name="Text Box 6"/>
          <p:cNvSpPr txBox="1">
            <a:spLocks noChangeArrowheads="1"/>
          </p:cNvSpPr>
          <p:nvPr/>
        </p:nvSpPr>
        <p:spPr bwMode="auto">
          <a:xfrm>
            <a:off x="838200" y="3860800"/>
            <a:ext cx="3505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Required Less Electricity</a:t>
            </a:r>
          </a:p>
        </p:txBody>
      </p:sp>
      <p:sp>
        <p:nvSpPr>
          <p:cNvPr id="484359" name="Text Box 7"/>
          <p:cNvSpPr txBox="1">
            <a:spLocks noChangeArrowheads="1"/>
          </p:cNvSpPr>
          <p:nvPr/>
        </p:nvSpPr>
        <p:spPr bwMode="auto">
          <a:xfrm>
            <a:off x="838200" y="45466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Gave off less heat</a:t>
            </a:r>
          </a:p>
        </p:txBody>
      </p:sp>
      <p:sp>
        <p:nvSpPr>
          <p:cNvPr id="484360" name="Text Box 8"/>
          <p:cNvSpPr txBox="1">
            <a:spLocks noChangeArrowheads="1"/>
          </p:cNvSpPr>
          <p:nvPr/>
        </p:nvSpPr>
        <p:spPr bwMode="auto">
          <a:xfrm>
            <a:off x="838200" y="5013325"/>
            <a:ext cx="3200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Less prone to break-downs</a:t>
            </a:r>
          </a:p>
        </p:txBody>
      </p:sp>
      <p:sp>
        <p:nvSpPr>
          <p:cNvPr id="484361" name="Text Box 9"/>
          <p:cNvSpPr txBox="1">
            <a:spLocks noChangeArrowheads="1"/>
          </p:cNvSpPr>
          <p:nvPr/>
        </p:nvSpPr>
        <p:spPr bwMode="auto">
          <a:xfrm>
            <a:off x="838200" y="5699125"/>
            <a:ext cx="3505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Could be Mass Produced</a:t>
            </a:r>
          </a:p>
        </p:txBody>
      </p:sp>
      <p:grpSp>
        <p:nvGrpSpPr>
          <p:cNvPr id="484362" name="Group 10"/>
          <p:cNvGrpSpPr>
            <a:grpSpLocks/>
          </p:cNvGrpSpPr>
          <p:nvPr/>
        </p:nvGrpSpPr>
        <p:grpSpPr bwMode="auto">
          <a:xfrm>
            <a:off x="4648200" y="4241800"/>
            <a:ext cx="2819400" cy="2463800"/>
            <a:chOff x="3024" y="2496"/>
            <a:chExt cx="1728" cy="1621"/>
          </a:xfrm>
        </p:grpSpPr>
        <p:pic>
          <p:nvPicPr>
            <p:cNvPr id="32781" name="Picture 11" descr="1401sys"/>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072" y="2496"/>
              <a:ext cx="1680"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12"/>
            <p:cNvSpPr txBox="1">
              <a:spLocks noChangeArrowheads="1"/>
            </p:cNvSpPr>
            <p:nvPr/>
          </p:nvSpPr>
          <p:spPr bwMode="auto">
            <a:xfrm>
              <a:off x="3024" y="3936"/>
              <a:ext cx="168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The IBM-1407 System</a:t>
              </a:r>
            </a:p>
          </p:txBody>
        </p:sp>
      </p:grpSp>
      <p:pic>
        <p:nvPicPr>
          <p:cNvPr id="484365" name="Picture 13" descr="t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032000"/>
            <a:ext cx="32766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366" name="Text Box 14"/>
          <p:cNvSpPr txBox="1">
            <a:spLocks noChangeArrowheads="1"/>
          </p:cNvSpPr>
          <p:nvPr/>
        </p:nvSpPr>
        <p:spPr bwMode="auto">
          <a:xfrm>
            <a:off x="304800" y="1325563"/>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2</a:t>
            </a:r>
            <a:r>
              <a:rPr lang="en-US" sz="3200" b="1" baseline="30000">
                <a:solidFill>
                  <a:srgbClr val="A50021"/>
                </a:solidFill>
                <a:effectLst>
                  <a:outerShdw blurRad="38100" dist="38100" dir="2700000" algn="tl">
                    <a:srgbClr val="C0C0C0"/>
                  </a:outerShdw>
                </a:effectLst>
                <a:latin typeface="Century" pitchFamily="18" charset="0"/>
                <a:cs typeface="+mn-cs"/>
              </a:rPr>
              <a:t>nd </a:t>
            </a:r>
            <a:r>
              <a:rPr lang="en-US" sz="3200" b="1">
                <a:solidFill>
                  <a:srgbClr val="A50021"/>
                </a:solidFill>
                <a:effectLst>
                  <a:outerShdw blurRad="38100" dist="38100" dir="2700000" algn="tl">
                    <a:srgbClr val="C0C0C0"/>
                  </a:outerShdw>
                </a:effectLst>
                <a:latin typeface="Century" pitchFamily="18" charset="0"/>
                <a:cs typeface="+mn-cs"/>
              </a:rPr>
              <a:t>Generation of Computers (1959 - 65)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4354"/>
                                        </p:tgtEl>
                                        <p:attrNameLst>
                                          <p:attrName>style.visibility</p:attrName>
                                        </p:attrNameLst>
                                      </p:cBhvr>
                                      <p:to>
                                        <p:strVal val="visible"/>
                                      </p:to>
                                    </p:set>
                                    <p:animEffect transition="in" filter="wipe(up)">
                                      <p:cBhvr>
                                        <p:cTn id="7" dur="500"/>
                                        <p:tgtEl>
                                          <p:spTgt spid="484354"/>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484355"/>
                                        </p:tgtEl>
                                        <p:attrNameLst>
                                          <p:attrName>style.visibility</p:attrName>
                                        </p:attrNameLst>
                                      </p:cBhvr>
                                      <p:to>
                                        <p:strVal val="visible"/>
                                      </p:to>
                                    </p:set>
                                    <p:anim calcmode="lin" valueType="num">
                                      <p:cBhvr>
                                        <p:cTn id="11" dur="500" fill="hold"/>
                                        <p:tgtEl>
                                          <p:spTgt spid="484355"/>
                                        </p:tgtEl>
                                        <p:attrNameLst>
                                          <p:attrName>ppt_x</p:attrName>
                                        </p:attrNameLst>
                                      </p:cBhvr>
                                      <p:tavLst>
                                        <p:tav tm="0">
                                          <p:val>
                                            <p:strVal val="#ppt_x-#ppt_w/2"/>
                                          </p:val>
                                        </p:tav>
                                        <p:tav tm="100000">
                                          <p:val>
                                            <p:strVal val="#ppt_x"/>
                                          </p:val>
                                        </p:tav>
                                      </p:tavLst>
                                    </p:anim>
                                    <p:anim calcmode="lin" valueType="num">
                                      <p:cBhvr>
                                        <p:cTn id="12" dur="500" fill="hold"/>
                                        <p:tgtEl>
                                          <p:spTgt spid="484355"/>
                                        </p:tgtEl>
                                        <p:attrNameLst>
                                          <p:attrName>ppt_y</p:attrName>
                                        </p:attrNameLst>
                                      </p:cBhvr>
                                      <p:tavLst>
                                        <p:tav tm="0">
                                          <p:val>
                                            <p:strVal val="#ppt_y"/>
                                          </p:val>
                                        </p:tav>
                                        <p:tav tm="100000">
                                          <p:val>
                                            <p:strVal val="#ppt_y"/>
                                          </p:val>
                                        </p:tav>
                                      </p:tavLst>
                                    </p:anim>
                                    <p:anim calcmode="lin" valueType="num">
                                      <p:cBhvr>
                                        <p:cTn id="13" dur="500" fill="hold"/>
                                        <p:tgtEl>
                                          <p:spTgt spid="484355"/>
                                        </p:tgtEl>
                                        <p:attrNameLst>
                                          <p:attrName>ppt_w</p:attrName>
                                        </p:attrNameLst>
                                      </p:cBhvr>
                                      <p:tavLst>
                                        <p:tav tm="0">
                                          <p:val>
                                            <p:fltVal val="0"/>
                                          </p:val>
                                        </p:tav>
                                        <p:tav tm="100000">
                                          <p:val>
                                            <p:strVal val="#ppt_w"/>
                                          </p:val>
                                        </p:tav>
                                      </p:tavLst>
                                    </p:anim>
                                    <p:anim calcmode="lin" valueType="num">
                                      <p:cBhvr>
                                        <p:cTn id="14" dur="500" fill="hold"/>
                                        <p:tgtEl>
                                          <p:spTgt spid="484355"/>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23" presetClass="entr" presetSubtype="288" fill="hold" nodeType="afterEffect">
                                  <p:stCondLst>
                                    <p:cond delay="0"/>
                                  </p:stCondLst>
                                  <p:childTnLst>
                                    <p:set>
                                      <p:cBhvr>
                                        <p:cTn id="17" dur="1" fill="hold">
                                          <p:stCondLst>
                                            <p:cond delay="0"/>
                                          </p:stCondLst>
                                        </p:cTn>
                                        <p:tgtEl>
                                          <p:spTgt spid="484365"/>
                                        </p:tgtEl>
                                        <p:attrNameLst>
                                          <p:attrName>style.visibility</p:attrName>
                                        </p:attrNameLst>
                                      </p:cBhvr>
                                      <p:to>
                                        <p:strVal val="visible"/>
                                      </p:to>
                                    </p:set>
                                    <p:anim calcmode="lin" valueType="num">
                                      <p:cBhvr>
                                        <p:cTn id="18" dur="500" fill="hold"/>
                                        <p:tgtEl>
                                          <p:spTgt spid="484365"/>
                                        </p:tgtEl>
                                        <p:attrNameLst>
                                          <p:attrName>ppt_w</p:attrName>
                                        </p:attrNameLst>
                                      </p:cBhvr>
                                      <p:tavLst>
                                        <p:tav tm="0">
                                          <p:val>
                                            <p:strVal val="4/3*#ppt_w"/>
                                          </p:val>
                                        </p:tav>
                                        <p:tav tm="100000">
                                          <p:val>
                                            <p:strVal val="#ppt_w"/>
                                          </p:val>
                                        </p:tav>
                                      </p:tavLst>
                                    </p:anim>
                                    <p:anim calcmode="lin" valueType="num">
                                      <p:cBhvr>
                                        <p:cTn id="19" dur="500" fill="hold"/>
                                        <p:tgtEl>
                                          <p:spTgt spid="484365"/>
                                        </p:tgtEl>
                                        <p:attrNameLst>
                                          <p:attrName>ppt_h</p:attrName>
                                        </p:attrNameLst>
                                      </p:cBhvr>
                                      <p:tavLst>
                                        <p:tav tm="0">
                                          <p:val>
                                            <p:strVal val="4/3*#ppt_h"/>
                                          </p:val>
                                        </p:tav>
                                        <p:tav tm="100000">
                                          <p:val>
                                            <p:strVal val="#ppt_h"/>
                                          </p:val>
                                        </p:tav>
                                      </p:tavLst>
                                    </p:anim>
                                  </p:childTnLst>
                                </p:cTn>
                              </p:par>
                            </p:childTnLst>
                          </p:cTn>
                        </p:par>
                        <p:par>
                          <p:cTn id="20" fill="hold" nodeType="afterGroup">
                            <p:stCondLst>
                              <p:cond delay="1500"/>
                            </p:stCondLst>
                            <p:childTnLst>
                              <p:par>
                                <p:cTn id="21" presetID="22" presetClass="entr" presetSubtype="2" fill="hold" nodeType="afterEffect">
                                  <p:stCondLst>
                                    <p:cond delay="0"/>
                                  </p:stCondLst>
                                  <p:childTnLst>
                                    <p:set>
                                      <p:cBhvr>
                                        <p:cTn id="22" dur="1" fill="hold">
                                          <p:stCondLst>
                                            <p:cond delay="0"/>
                                          </p:stCondLst>
                                        </p:cTn>
                                        <p:tgtEl>
                                          <p:spTgt spid="484362"/>
                                        </p:tgtEl>
                                        <p:attrNameLst>
                                          <p:attrName>style.visibility</p:attrName>
                                        </p:attrNameLst>
                                      </p:cBhvr>
                                      <p:to>
                                        <p:strVal val="visible"/>
                                      </p:to>
                                    </p:set>
                                    <p:animEffect transition="in" filter="wipe(right)">
                                      <p:cBhvr>
                                        <p:cTn id="23" dur="500"/>
                                        <p:tgtEl>
                                          <p:spTgt spid="484362"/>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84356"/>
                                        </p:tgtEl>
                                        <p:attrNameLst>
                                          <p:attrName>style.visibility</p:attrName>
                                        </p:attrNameLst>
                                      </p:cBhvr>
                                      <p:to>
                                        <p:strVal val="visible"/>
                                      </p:to>
                                    </p:set>
                                    <p:animEffect transition="in" filter="wipe(up)">
                                      <p:cBhvr>
                                        <p:cTn id="27" dur="500"/>
                                        <p:tgtEl>
                                          <p:spTgt spid="484356"/>
                                        </p:tgtEl>
                                      </p:cBhvr>
                                    </p:animEffect>
                                  </p:childTnLst>
                                </p:cTn>
                              </p:par>
                            </p:childTnLst>
                          </p:cTn>
                        </p:par>
                        <p:par>
                          <p:cTn id="28" fill="hold" nodeType="afterGroup">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484357"/>
                                        </p:tgtEl>
                                        <p:attrNameLst>
                                          <p:attrName>style.visibility</p:attrName>
                                        </p:attrNameLst>
                                      </p:cBhvr>
                                      <p:to>
                                        <p:strVal val="visible"/>
                                      </p:to>
                                    </p:set>
                                    <p:animEffect transition="in" filter="wipe(up)">
                                      <p:cBhvr>
                                        <p:cTn id="31" dur="500"/>
                                        <p:tgtEl>
                                          <p:spTgt spid="484357"/>
                                        </p:tgtEl>
                                      </p:cBhvr>
                                    </p:animEffect>
                                  </p:childTnLst>
                                </p:cTn>
                              </p:par>
                            </p:childTnLst>
                          </p:cTn>
                        </p:par>
                        <p:par>
                          <p:cTn id="32" fill="hold" nodeType="afterGroup">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484358"/>
                                        </p:tgtEl>
                                        <p:attrNameLst>
                                          <p:attrName>style.visibility</p:attrName>
                                        </p:attrNameLst>
                                      </p:cBhvr>
                                      <p:to>
                                        <p:strVal val="visible"/>
                                      </p:to>
                                    </p:set>
                                    <p:animEffect transition="in" filter="wipe(up)">
                                      <p:cBhvr>
                                        <p:cTn id="35" dur="500"/>
                                        <p:tgtEl>
                                          <p:spTgt spid="484358"/>
                                        </p:tgtEl>
                                      </p:cBhvr>
                                    </p:animEffect>
                                  </p:childTnLst>
                                </p:cTn>
                              </p:par>
                            </p:childTnLst>
                          </p:cTn>
                        </p:par>
                        <p:par>
                          <p:cTn id="36" fill="hold" nodeType="afterGroup">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84359"/>
                                        </p:tgtEl>
                                        <p:attrNameLst>
                                          <p:attrName>style.visibility</p:attrName>
                                        </p:attrNameLst>
                                      </p:cBhvr>
                                      <p:to>
                                        <p:strVal val="visible"/>
                                      </p:to>
                                    </p:set>
                                    <p:animEffect transition="in" filter="wipe(up)">
                                      <p:cBhvr>
                                        <p:cTn id="39" dur="500"/>
                                        <p:tgtEl>
                                          <p:spTgt spid="484359"/>
                                        </p:tgtEl>
                                      </p:cBhvr>
                                    </p:animEffect>
                                  </p:childTnLst>
                                </p:cTn>
                              </p:par>
                            </p:childTnLst>
                          </p:cTn>
                        </p:par>
                        <p:par>
                          <p:cTn id="40" fill="hold" nodeType="afterGroup">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484360"/>
                                        </p:tgtEl>
                                        <p:attrNameLst>
                                          <p:attrName>style.visibility</p:attrName>
                                        </p:attrNameLst>
                                      </p:cBhvr>
                                      <p:to>
                                        <p:strVal val="visible"/>
                                      </p:to>
                                    </p:set>
                                    <p:animEffect transition="in" filter="wipe(up)">
                                      <p:cBhvr>
                                        <p:cTn id="43" dur="500"/>
                                        <p:tgtEl>
                                          <p:spTgt spid="484360"/>
                                        </p:tgtEl>
                                      </p:cBhvr>
                                    </p:animEffect>
                                  </p:childTnLst>
                                </p:cTn>
                              </p:par>
                            </p:childTnLst>
                          </p:cTn>
                        </p:par>
                        <p:par>
                          <p:cTn id="44" fill="hold" nodeType="afterGroup">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4361"/>
                                        </p:tgtEl>
                                        <p:attrNameLst>
                                          <p:attrName>style.visibility</p:attrName>
                                        </p:attrNameLst>
                                      </p:cBhvr>
                                      <p:to>
                                        <p:strVal val="visible"/>
                                      </p:to>
                                    </p:set>
                                    <p:animEffect transition="in" filter="wipe(up)">
                                      <p:cBhvr>
                                        <p:cTn id="47" dur="500"/>
                                        <p:tgtEl>
                                          <p:spTgt spid="48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4" grpId="0" autoUpdateAnimBg="0"/>
      <p:bldP spid="484355" grpId="0" autoUpdateAnimBg="0"/>
      <p:bldP spid="484356" grpId="0" autoUpdateAnimBg="0"/>
      <p:bldP spid="484357" grpId="0" autoUpdateAnimBg="0"/>
      <p:bldP spid="484358" grpId="0" autoUpdateAnimBg="0"/>
      <p:bldP spid="484359" grpId="0" autoUpdateAnimBg="0"/>
      <p:bldP spid="484360" grpId="0" autoUpdateAnimBg="0"/>
      <p:bldP spid="48436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574603" name="Text Box 139"/>
          <p:cNvSpPr txBox="1">
            <a:spLocks noChangeArrowheads="1"/>
          </p:cNvSpPr>
          <p:nvPr/>
        </p:nvSpPr>
        <p:spPr bwMode="auto">
          <a:xfrm>
            <a:off x="381000" y="1905000"/>
            <a:ext cx="8382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Basically, a computer is nothing more than a grouping of light switches</a:t>
            </a:r>
          </a:p>
        </p:txBody>
      </p:sp>
      <p:sp>
        <p:nvSpPr>
          <p:cNvPr id="574604" name="Text Box 140"/>
          <p:cNvSpPr txBox="1">
            <a:spLocks noChangeArrowheads="1"/>
          </p:cNvSpPr>
          <p:nvPr/>
        </p:nvSpPr>
        <p:spPr bwMode="auto">
          <a:xfrm>
            <a:off x="0" y="26146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That’s Ridiculous!!!</a:t>
            </a:r>
          </a:p>
        </p:txBody>
      </p:sp>
      <p:sp>
        <p:nvSpPr>
          <p:cNvPr id="574605" name="Text Box 141"/>
          <p:cNvSpPr txBox="1">
            <a:spLocks noChangeArrowheads="1"/>
          </p:cNvSpPr>
          <p:nvPr/>
        </p:nvSpPr>
        <p:spPr bwMode="auto">
          <a:xfrm>
            <a:off x="914400" y="3124200"/>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i="1"/>
              <a:t>No</a:t>
            </a:r>
            <a:r>
              <a:rPr lang="en-US" altLang="en-US"/>
              <a:t> – that’s about all it is</a:t>
            </a:r>
          </a:p>
        </p:txBody>
      </p:sp>
      <p:sp>
        <p:nvSpPr>
          <p:cNvPr id="574606" name="Text Box 142"/>
          <p:cNvSpPr txBox="1">
            <a:spLocks noChangeArrowheads="1"/>
          </p:cNvSpPr>
          <p:nvPr/>
        </p:nvSpPr>
        <p:spPr bwMode="auto">
          <a:xfrm>
            <a:off x="914400" y="3581400"/>
            <a:ext cx="8305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Suppose that I wished to send you a message about whether we will have class today – or not.</a:t>
            </a:r>
          </a:p>
        </p:txBody>
      </p:sp>
      <p:sp>
        <p:nvSpPr>
          <p:cNvPr id="574607" name="Text Box 143"/>
          <p:cNvSpPr txBox="1">
            <a:spLocks noChangeArrowheads="1"/>
          </p:cNvSpPr>
          <p:nvPr/>
        </p:nvSpPr>
        <p:spPr bwMode="auto">
          <a:xfrm>
            <a:off x="914400" y="4267200"/>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Let’s assume that we come to an agreement:</a:t>
            </a:r>
          </a:p>
        </p:txBody>
      </p:sp>
      <p:sp>
        <p:nvSpPr>
          <p:cNvPr id="574608" name="Text Box 144"/>
          <p:cNvSpPr txBox="1">
            <a:spLocks noChangeArrowheads="1"/>
          </p:cNvSpPr>
          <p:nvPr/>
        </p:nvSpPr>
        <p:spPr bwMode="auto">
          <a:xfrm>
            <a:off x="914400" y="4648200"/>
            <a:ext cx="78486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70000"/>
              </a:lnSpc>
              <a:spcBef>
                <a:spcPct val="0"/>
              </a:spcBef>
            </a:pPr>
            <a:r>
              <a:rPr lang="en-US" altLang="en-US" sz="1900">
                <a:solidFill>
                  <a:srgbClr val="0000CC"/>
                </a:solidFill>
              </a:rPr>
              <a:t>If we are going to have class, I will leave the light-switch </a:t>
            </a:r>
            <a:r>
              <a:rPr lang="en-US" altLang="en-US" sz="1900" i="1" u="sng">
                <a:solidFill>
                  <a:srgbClr val="0000CC"/>
                </a:solidFill>
              </a:rPr>
              <a:t>on</a:t>
            </a:r>
            <a:r>
              <a:rPr lang="en-US" altLang="en-US" sz="1900">
                <a:solidFill>
                  <a:srgbClr val="0000CC"/>
                </a:solidFill>
              </a:rPr>
              <a:t> </a:t>
            </a:r>
          </a:p>
        </p:txBody>
      </p:sp>
      <p:sp>
        <p:nvSpPr>
          <p:cNvPr id="574609" name="Text Box 145"/>
          <p:cNvSpPr txBox="1">
            <a:spLocks noChangeArrowheads="1"/>
          </p:cNvSpPr>
          <p:nvPr/>
        </p:nvSpPr>
        <p:spPr bwMode="auto">
          <a:xfrm>
            <a:off x="914400" y="4964113"/>
            <a:ext cx="78486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70000"/>
              </a:lnSpc>
              <a:spcBef>
                <a:spcPct val="0"/>
              </a:spcBef>
            </a:pPr>
            <a:r>
              <a:rPr lang="en-US" altLang="en-US" sz="1900">
                <a:solidFill>
                  <a:srgbClr val="0000CC"/>
                </a:solidFill>
              </a:rPr>
              <a:t>If we are </a:t>
            </a:r>
            <a:r>
              <a:rPr lang="en-US" altLang="en-US" sz="1900" b="1">
                <a:solidFill>
                  <a:srgbClr val="0000CC"/>
                </a:solidFill>
              </a:rPr>
              <a:t>NOT</a:t>
            </a:r>
            <a:r>
              <a:rPr lang="en-US" altLang="en-US" sz="1900">
                <a:solidFill>
                  <a:srgbClr val="0000CC"/>
                </a:solidFill>
              </a:rPr>
              <a:t> going to have class, I will leave the light-switch </a:t>
            </a:r>
            <a:r>
              <a:rPr lang="en-US" altLang="en-US" sz="1900" i="1" u="sng">
                <a:solidFill>
                  <a:srgbClr val="0000CC"/>
                </a:solidFill>
              </a:rPr>
              <a:t>off</a:t>
            </a:r>
            <a:r>
              <a:rPr lang="en-US" altLang="en-US" sz="1900">
                <a:solidFill>
                  <a:srgbClr val="0000CC"/>
                </a:solidFill>
              </a:rPr>
              <a:t> </a:t>
            </a:r>
          </a:p>
        </p:txBody>
      </p:sp>
      <p:grpSp>
        <p:nvGrpSpPr>
          <p:cNvPr id="574610" name="Group 146"/>
          <p:cNvGrpSpPr>
            <a:grpSpLocks/>
          </p:cNvGrpSpPr>
          <p:nvPr/>
        </p:nvGrpSpPr>
        <p:grpSpPr bwMode="auto">
          <a:xfrm>
            <a:off x="5753100" y="5562600"/>
            <a:ext cx="1257300" cy="457200"/>
            <a:chOff x="1345" y="2064"/>
            <a:chExt cx="792" cy="288"/>
          </a:xfrm>
        </p:grpSpPr>
        <p:sp>
          <p:nvSpPr>
            <p:cNvPr id="7186" name="Rectangle 147"/>
            <p:cNvSpPr>
              <a:spLocks noChangeArrowheads="1"/>
            </p:cNvSpPr>
            <p:nvPr/>
          </p:nvSpPr>
          <p:spPr bwMode="auto">
            <a:xfrm>
              <a:off x="1744" y="2064"/>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spcBef>
                  <a:spcPct val="0"/>
                </a:spcBef>
                <a:buFontTx/>
                <a:buNone/>
              </a:pPr>
              <a:r>
                <a:rPr lang="en-US" altLang="en-US" b="1">
                  <a:latin typeface="Times New Roman" pitchFamily="18" charset="0"/>
                </a:rPr>
                <a:t>Off</a:t>
              </a:r>
              <a:endParaRPr lang="en-US" altLang="en-US" sz="2000">
                <a:solidFill>
                  <a:schemeClr val="tx1"/>
                </a:solidFill>
                <a:latin typeface="Times New Roman" pitchFamily="18" charset="0"/>
              </a:endParaRPr>
            </a:p>
          </p:txBody>
        </p:sp>
        <p:sp>
          <p:nvSpPr>
            <p:cNvPr id="7187" name="Line 148"/>
            <p:cNvSpPr>
              <a:spLocks noChangeShapeType="1"/>
            </p:cNvSpPr>
            <p:nvPr/>
          </p:nvSpPr>
          <p:spPr bwMode="auto">
            <a:xfrm flipH="1">
              <a:off x="1345" y="2208"/>
              <a:ext cx="383" cy="0"/>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4622" name="Text Box 158"/>
          <p:cNvSpPr txBox="1">
            <a:spLocks noChangeArrowheads="1"/>
          </p:cNvSpPr>
          <p:nvPr/>
        </p:nvSpPr>
        <p:spPr bwMode="auto">
          <a:xfrm>
            <a:off x="4572000" y="6321425"/>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i="1">
                <a:solidFill>
                  <a:srgbClr val="990000"/>
                </a:solidFill>
              </a:rPr>
              <a:t>(No Class)</a:t>
            </a:r>
          </a:p>
        </p:txBody>
      </p:sp>
      <p:grpSp>
        <p:nvGrpSpPr>
          <p:cNvPr id="574623" name="Group 159"/>
          <p:cNvGrpSpPr>
            <a:grpSpLocks/>
          </p:cNvGrpSpPr>
          <p:nvPr/>
        </p:nvGrpSpPr>
        <p:grpSpPr bwMode="auto">
          <a:xfrm>
            <a:off x="1041400" y="5562600"/>
            <a:ext cx="1498600" cy="457200"/>
            <a:chOff x="3344" y="2102"/>
            <a:chExt cx="944" cy="288"/>
          </a:xfrm>
        </p:grpSpPr>
        <p:sp>
          <p:nvSpPr>
            <p:cNvPr id="7184" name="Rectangle 160"/>
            <p:cNvSpPr>
              <a:spLocks noChangeArrowheads="1"/>
            </p:cNvSpPr>
            <p:nvPr/>
          </p:nvSpPr>
          <p:spPr bwMode="auto">
            <a:xfrm>
              <a:off x="3344" y="2102"/>
              <a:ext cx="3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spcBef>
                  <a:spcPct val="0"/>
                </a:spcBef>
                <a:buFontTx/>
                <a:buNone/>
              </a:pPr>
              <a:r>
                <a:rPr lang="en-US" altLang="en-US" b="1">
                  <a:latin typeface="Times New Roman" pitchFamily="18" charset="0"/>
                </a:rPr>
                <a:t>On</a:t>
              </a:r>
              <a:endParaRPr lang="en-US" altLang="en-US">
                <a:latin typeface="Times New Roman" pitchFamily="18" charset="0"/>
              </a:endParaRPr>
            </a:p>
          </p:txBody>
        </p:sp>
        <p:sp>
          <p:nvSpPr>
            <p:cNvPr id="7185" name="Line 161"/>
            <p:cNvSpPr>
              <a:spLocks noChangeShapeType="1"/>
            </p:cNvSpPr>
            <p:nvPr/>
          </p:nvSpPr>
          <p:spPr bwMode="auto">
            <a:xfrm>
              <a:off x="3777" y="2256"/>
              <a:ext cx="511" cy="0"/>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74636" name="Text Box 172"/>
          <p:cNvSpPr txBox="1">
            <a:spLocks noChangeArrowheads="1"/>
          </p:cNvSpPr>
          <p:nvPr/>
        </p:nvSpPr>
        <p:spPr bwMode="auto">
          <a:xfrm>
            <a:off x="2819400" y="63246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i="1">
                <a:solidFill>
                  <a:srgbClr val="990000"/>
                </a:solidFill>
              </a:rPr>
              <a:t>(Class)</a:t>
            </a:r>
          </a:p>
        </p:txBody>
      </p:sp>
      <p:pic>
        <p:nvPicPr>
          <p:cNvPr id="574637" name="Picture 173"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334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638" name="Picture 174"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5334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574466"/>
                                        </p:tgtEl>
                                        <p:attrNameLst>
                                          <p:attrName>style.visibility</p:attrName>
                                        </p:attrNameLst>
                                      </p:cBhvr>
                                      <p:to>
                                        <p:strVal val="visible"/>
                                      </p:to>
                                    </p:set>
                                    <p:animEffect transition="in" filter="fade">
                                      <p:cBhvr>
                                        <p:cTn id="7" dur="770" decel="100000"/>
                                        <p:tgtEl>
                                          <p:spTgt spid="574466"/>
                                        </p:tgtEl>
                                      </p:cBhvr>
                                    </p:animEffect>
                                    <p:animScale>
                                      <p:cBhvr>
                                        <p:cTn id="8" dur="770" decel="100000"/>
                                        <p:tgtEl>
                                          <p:spTgt spid="574466"/>
                                        </p:tgtEl>
                                      </p:cBhvr>
                                      <p:from x="10000" y="10000"/>
                                      <p:to x="200000" y="450000"/>
                                    </p:animScale>
                                    <p:animScale>
                                      <p:cBhvr>
                                        <p:cTn id="9" dur="1230" accel="100000" fill="hold">
                                          <p:stCondLst>
                                            <p:cond delay="770"/>
                                          </p:stCondLst>
                                        </p:cTn>
                                        <p:tgtEl>
                                          <p:spTgt spid="574466"/>
                                        </p:tgtEl>
                                      </p:cBhvr>
                                      <p:from x="200000" y="450000"/>
                                      <p:to x="100000" y="100000"/>
                                    </p:animScale>
                                    <p:set>
                                      <p:cBhvr>
                                        <p:cTn id="10" dur="770" fill="hold"/>
                                        <p:tgtEl>
                                          <p:spTgt spid="574466"/>
                                        </p:tgtEl>
                                        <p:attrNameLst>
                                          <p:attrName>ppt_x</p:attrName>
                                        </p:attrNameLst>
                                      </p:cBhvr>
                                      <p:to>
                                        <p:strVal val="(0.5)"/>
                                      </p:to>
                                    </p:set>
                                    <p:anim from="(0.5)" to="(#ppt_x)" calcmode="lin" valueType="num">
                                      <p:cBhvr>
                                        <p:cTn id="11" dur="1230" accel="100000" fill="hold">
                                          <p:stCondLst>
                                            <p:cond delay="770"/>
                                          </p:stCondLst>
                                        </p:cTn>
                                        <p:tgtEl>
                                          <p:spTgt spid="574466"/>
                                        </p:tgtEl>
                                        <p:attrNameLst>
                                          <p:attrName>ppt_x</p:attrName>
                                        </p:attrNameLst>
                                      </p:cBhvr>
                                    </p:anim>
                                    <p:set>
                                      <p:cBhvr>
                                        <p:cTn id="12" dur="770" fill="hold"/>
                                        <p:tgtEl>
                                          <p:spTgt spid="574466"/>
                                        </p:tgtEl>
                                        <p:attrNameLst>
                                          <p:attrName>ppt_y</p:attrName>
                                        </p:attrNameLst>
                                      </p:cBhvr>
                                      <p:to>
                                        <p:strVal val="(#ppt_y+0.4)"/>
                                      </p:to>
                                    </p:set>
                                    <p:anim from="(#ppt_y+0.4)" to="(#ppt_y)" calcmode="lin" valueType="num">
                                      <p:cBhvr>
                                        <p:cTn id="13" dur="1230" accel="100000" fill="hold">
                                          <p:stCondLst>
                                            <p:cond delay="770"/>
                                          </p:stCondLst>
                                        </p:cTn>
                                        <p:tgtEl>
                                          <p:spTgt spid="574466"/>
                                        </p:tgtEl>
                                        <p:attrNameLst>
                                          <p:attrName>ppt_y</p:attrName>
                                        </p:attrNameLst>
                                      </p:cBhvr>
                                    </p:anim>
                                  </p:childTnLst>
                                </p:cTn>
                              </p:par>
                            </p:childTnLst>
                          </p:cTn>
                        </p:par>
                        <p:par>
                          <p:cTn id="14" fill="hold" nodeType="afterGroup">
                            <p:stCondLst>
                              <p:cond delay="2000"/>
                            </p:stCondLst>
                            <p:childTnLst>
                              <p:par>
                                <p:cTn id="15" presetID="17" presetClass="entr" presetSubtype="4" fill="hold" grpId="0" nodeType="afterEffect">
                                  <p:stCondLst>
                                    <p:cond delay="0"/>
                                  </p:stCondLst>
                                  <p:childTnLst>
                                    <p:set>
                                      <p:cBhvr>
                                        <p:cTn id="16" dur="1" fill="hold">
                                          <p:stCondLst>
                                            <p:cond delay="0"/>
                                          </p:stCondLst>
                                        </p:cTn>
                                        <p:tgtEl>
                                          <p:spTgt spid="574603"/>
                                        </p:tgtEl>
                                        <p:attrNameLst>
                                          <p:attrName>style.visibility</p:attrName>
                                        </p:attrNameLst>
                                      </p:cBhvr>
                                      <p:to>
                                        <p:strVal val="visible"/>
                                      </p:to>
                                    </p:set>
                                    <p:anim calcmode="lin" valueType="num">
                                      <p:cBhvr>
                                        <p:cTn id="17" dur="1000" fill="hold"/>
                                        <p:tgtEl>
                                          <p:spTgt spid="574603"/>
                                        </p:tgtEl>
                                        <p:attrNameLst>
                                          <p:attrName>ppt_x</p:attrName>
                                        </p:attrNameLst>
                                      </p:cBhvr>
                                      <p:tavLst>
                                        <p:tav tm="0">
                                          <p:val>
                                            <p:strVal val="#ppt_x"/>
                                          </p:val>
                                        </p:tav>
                                        <p:tav tm="100000">
                                          <p:val>
                                            <p:strVal val="#ppt_x"/>
                                          </p:val>
                                        </p:tav>
                                      </p:tavLst>
                                    </p:anim>
                                    <p:anim calcmode="lin" valueType="num">
                                      <p:cBhvr>
                                        <p:cTn id="18" dur="1000" fill="hold"/>
                                        <p:tgtEl>
                                          <p:spTgt spid="574603"/>
                                        </p:tgtEl>
                                        <p:attrNameLst>
                                          <p:attrName>ppt_y</p:attrName>
                                        </p:attrNameLst>
                                      </p:cBhvr>
                                      <p:tavLst>
                                        <p:tav tm="0">
                                          <p:val>
                                            <p:strVal val="#ppt_y+#ppt_h/2"/>
                                          </p:val>
                                        </p:tav>
                                        <p:tav tm="100000">
                                          <p:val>
                                            <p:strVal val="#ppt_y"/>
                                          </p:val>
                                        </p:tav>
                                      </p:tavLst>
                                    </p:anim>
                                    <p:anim calcmode="lin" valueType="num">
                                      <p:cBhvr>
                                        <p:cTn id="19" dur="1000" fill="hold"/>
                                        <p:tgtEl>
                                          <p:spTgt spid="574603"/>
                                        </p:tgtEl>
                                        <p:attrNameLst>
                                          <p:attrName>ppt_w</p:attrName>
                                        </p:attrNameLst>
                                      </p:cBhvr>
                                      <p:tavLst>
                                        <p:tav tm="0">
                                          <p:val>
                                            <p:strVal val="#ppt_w"/>
                                          </p:val>
                                        </p:tav>
                                        <p:tav tm="100000">
                                          <p:val>
                                            <p:strVal val="#ppt_w"/>
                                          </p:val>
                                        </p:tav>
                                      </p:tavLst>
                                    </p:anim>
                                    <p:anim calcmode="lin" valueType="num">
                                      <p:cBhvr>
                                        <p:cTn id="20" dur="1000" fill="hold"/>
                                        <p:tgtEl>
                                          <p:spTgt spid="574603"/>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000"/>
                            </p:stCondLst>
                            <p:childTnLst>
                              <p:par>
                                <p:cTn id="22" presetID="54" presetClass="entr" presetSubtype="0" accel="100000" fill="hold" grpId="0" nodeType="afterEffect">
                                  <p:stCondLst>
                                    <p:cond delay="0"/>
                                  </p:stCondLst>
                                  <p:childTnLst>
                                    <p:set>
                                      <p:cBhvr>
                                        <p:cTn id="23" dur="1" fill="hold">
                                          <p:stCondLst>
                                            <p:cond delay="0"/>
                                          </p:stCondLst>
                                        </p:cTn>
                                        <p:tgtEl>
                                          <p:spTgt spid="574604"/>
                                        </p:tgtEl>
                                        <p:attrNameLst>
                                          <p:attrName>style.visibility</p:attrName>
                                        </p:attrNameLst>
                                      </p:cBhvr>
                                      <p:to>
                                        <p:strVal val="visible"/>
                                      </p:to>
                                    </p:set>
                                    <p:anim calcmode="lin" valueType="num">
                                      <p:cBhvr>
                                        <p:cTn id="24" dur="1000" fill="hold"/>
                                        <p:tgtEl>
                                          <p:spTgt spid="574604"/>
                                        </p:tgtEl>
                                        <p:attrNameLst>
                                          <p:attrName>ppt_w</p:attrName>
                                        </p:attrNameLst>
                                      </p:cBhvr>
                                      <p:tavLst>
                                        <p:tav tm="0">
                                          <p:val>
                                            <p:strVal val="#ppt_w*0.05"/>
                                          </p:val>
                                        </p:tav>
                                        <p:tav tm="100000">
                                          <p:val>
                                            <p:strVal val="#ppt_w"/>
                                          </p:val>
                                        </p:tav>
                                      </p:tavLst>
                                    </p:anim>
                                    <p:anim calcmode="lin" valueType="num">
                                      <p:cBhvr>
                                        <p:cTn id="25" dur="1000" fill="hold"/>
                                        <p:tgtEl>
                                          <p:spTgt spid="574604"/>
                                        </p:tgtEl>
                                        <p:attrNameLst>
                                          <p:attrName>ppt_h</p:attrName>
                                        </p:attrNameLst>
                                      </p:cBhvr>
                                      <p:tavLst>
                                        <p:tav tm="0">
                                          <p:val>
                                            <p:strVal val="#ppt_h"/>
                                          </p:val>
                                        </p:tav>
                                        <p:tav tm="100000">
                                          <p:val>
                                            <p:strVal val="#ppt_h"/>
                                          </p:val>
                                        </p:tav>
                                      </p:tavLst>
                                    </p:anim>
                                    <p:anim calcmode="lin" valueType="num">
                                      <p:cBhvr>
                                        <p:cTn id="26" dur="1000" fill="hold"/>
                                        <p:tgtEl>
                                          <p:spTgt spid="574604"/>
                                        </p:tgtEl>
                                        <p:attrNameLst>
                                          <p:attrName>ppt_x</p:attrName>
                                        </p:attrNameLst>
                                      </p:cBhvr>
                                      <p:tavLst>
                                        <p:tav tm="0">
                                          <p:val>
                                            <p:strVal val="#ppt_x-.2"/>
                                          </p:val>
                                        </p:tav>
                                        <p:tav tm="100000">
                                          <p:val>
                                            <p:strVal val="#ppt_x"/>
                                          </p:val>
                                        </p:tav>
                                      </p:tavLst>
                                    </p:anim>
                                    <p:anim calcmode="lin" valueType="num">
                                      <p:cBhvr>
                                        <p:cTn id="27" dur="1000" fill="hold"/>
                                        <p:tgtEl>
                                          <p:spTgt spid="574604"/>
                                        </p:tgtEl>
                                        <p:attrNameLst>
                                          <p:attrName>ppt_y</p:attrName>
                                        </p:attrNameLst>
                                      </p:cBhvr>
                                      <p:tavLst>
                                        <p:tav tm="0">
                                          <p:val>
                                            <p:strVal val="#ppt_y"/>
                                          </p:val>
                                        </p:tav>
                                        <p:tav tm="100000">
                                          <p:val>
                                            <p:strVal val="#ppt_y"/>
                                          </p:val>
                                        </p:tav>
                                      </p:tavLst>
                                    </p:anim>
                                    <p:animEffect transition="in" filter="fade">
                                      <p:cBhvr>
                                        <p:cTn id="28" dur="1000"/>
                                        <p:tgtEl>
                                          <p:spTgt spid="5746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574605"/>
                                        </p:tgtEl>
                                        <p:attrNameLst>
                                          <p:attrName>style.visibility</p:attrName>
                                        </p:attrNameLst>
                                      </p:cBhvr>
                                      <p:to>
                                        <p:strVal val="visible"/>
                                      </p:to>
                                    </p:set>
                                    <p:anim calcmode="lin" valueType="num">
                                      <p:cBhvr>
                                        <p:cTn id="33" dur="1000" fill="hold"/>
                                        <p:tgtEl>
                                          <p:spTgt spid="574605"/>
                                        </p:tgtEl>
                                        <p:attrNameLst>
                                          <p:attrName>ppt_x</p:attrName>
                                        </p:attrNameLst>
                                      </p:cBhvr>
                                      <p:tavLst>
                                        <p:tav tm="0">
                                          <p:val>
                                            <p:strVal val="#ppt_x-#ppt_w/2"/>
                                          </p:val>
                                        </p:tav>
                                        <p:tav tm="100000">
                                          <p:val>
                                            <p:strVal val="#ppt_x"/>
                                          </p:val>
                                        </p:tav>
                                      </p:tavLst>
                                    </p:anim>
                                    <p:anim calcmode="lin" valueType="num">
                                      <p:cBhvr>
                                        <p:cTn id="34" dur="1000" fill="hold"/>
                                        <p:tgtEl>
                                          <p:spTgt spid="574605"/>
                                        </p:tgtEl>
                                        <p:attrNameLst>
                                          <p:attrName>ppt_y</p:attrName>
                                        </p:attrNameLst>
                                      </p:cBhvr>
                                      <p:tavLst>
                                        <p:tav tm="0">
                                          <p:val>
                                            <p:strVal val="#ppt_y"/>
                                          </p:val>
                                        </p:tav>
                                        <p:tav tm="100000">
                                          <p:val>
                                            <p:strVal val="#ppt_y"/>
                                          </p:val>
                                        </p:tav>
                                      </p:tavLst>
                                    </p:anim>
                                    <p:anim calcmode="lin" valueType="num">
                                      <p:cBhvr>
                                        <p:cTn id="35" dur="1000" fill="hold"/>
                                        <p:tgtEl>
                                          <p:spTgt spid="574605"/>
                                        </p:tgtEl>
                                        <p:attrNameLst>
                                          <p:attrName>ppt_w</p:attrName>
                                        </p:attrNameLst>
                                      </p:cBhvr>
                                      <p:tavLst>
                                        <p:tav tm="0">
                                          <p:val>
                                            <p:fltVal val="0"/>
                                          </p:val>
                                        </p:tav>
                                        <p:tav tm="100000">
                                          <p:val>
                                            <p:strVal val="#ppt_w"/>
                                          </p:val>
                                        </p:tav>
                                      </p:tavLst>
                                    </p:anim>
                                    <p:anim calcmode="lin" valueType="num">
                                      <p:cBhvr>
                                        <p:cTn id="36" dur="1000" fill="hold"/>
                                        <p:tgtEl>
                                          <p:spTgt spid="57460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17" presetClass="entr" presetSubtype="1" fill="hold" grpId="0" nodeType="afterEffect">
                                  <p:stCondLst>
                                    <p:cond delay="0"/>
                                  </p:stCondLst>
                                  <p:childTnLst>
                                    <p:set>
                                      <p:cBhvr>
                                        <p:cTn id="39" dur="1" fill="hold">
                                          <p:stCondLst>
                                            <p:cond delay="0"/>
                                          </p:stCondLst>
                                        </p:cTn>
                                        <p:tgtEl>
                                          <p:spTgt spid="574606"/>
                                        </p:tgtEl>
                                        <p:attrNameLst>
                                          <p:attrName>style.visibility</p:attrName>
                                        </p:attrNameLst>
                                      </p:cBhvr>
                                      <p:to>
                                        <p:strVal val="visible"/>
                                      </p:to>
                                    </p:set>
                                    <p:anim calcmode="lin" valueType="num">
                                      <p:cBhvr>
                                        <p:cTn id="40" dur="1000" fill="hold"/>
                                        <p:tgtEl>
                                          <p:spTgt spid="574606"/>
                                        </p:tgtEl>
                                        <p:attrNameLst>
                                          <p:attrName>ppt_x</p:attrName>
                                        </p:attrNameLst>
                                      </p:cBhvr>
                                      <p:tavLst>
                                        <p:tav tm="0">
                                          <p:val>
                                            <p:strVal val="#ppt_x"/>
                                          </p:val>
                                        </p:tav>
                                        <p:tav tm="100000">
                                          <p:val>
                                            <p:strVal val="#ppt_x"/>
                                          </p:val>
                                        </p:tav>
                                      </p:tavLst>
                                    </p:anim>
                                    <p:anim calcmode="lin" valueType="num">
                                      <p:cBhvr>
                                        <p:cTn id="41" dur="1000" fill="hold"/>
                                        <p:tgtEl>
                                          <p:spTgt spid="574606"/>
                                        </p:tgtEl>
                                        <p:attrNameLst>
                                          <p:attrName>ppt_y</p:attrName>
                                        </p:attrNameLst>
                                      </p:cBhvr>
                                      <p:tavLst>
                                        <p:tav tm="0">
                                          <p:val>
                                            <p:strVal val="#ppt_y-#ppt_h/2"/>
                                          </p:val>
                                        </p:tav>
                                        <p:tav tm="100000">
                                          <p:val>
                                            <p:strVal val="#ppt_y"/>
                                          </p:val>
                                        </p:tav>
                                      </p:tavLst>
                                    </p:anim>
                                    <p:anim calcmode="lin" valueType="num">
                                      <p:cBhvr>
                                        <p:cTn id="42" dur="1000" fill="hold"/>
                                        <p:tgtEl>
                                          <p:spTgt spid="574606"/>
                                        </p:tgtEl>
                                        <p:attrNameLst>
                                          <p:attrName>ppt_w</p:attrName>
                                        </p:attrNameLst>
                                      </p:cBhvr>
                                      <p:tavLst>
                                        <p:tav tm="0">
                                          <p:val>
                                            <p:strVal val="#ppt_w"/>
                                          </p:val>
                                        </p:tav>
                                        <p:tav tm="100000">
                                          <p:val>
                                            <p:strVal val="#ppt_w"/>
                                          </p:val>
                                        </p:tav>
                                      </p:tavLst>
                                    </p:anim>
                                    <p:anim calcmode="lin" valueType="num">
                                      <p:cBhvr>
                                        <p:cTn id="43" dur="1000" fill="hold"/>
                                        <p:tgtEl>
                                          <p:spTgt spid="57460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17" presetClass="entr" presetSubtype="4" fill="hold" grpId="0" nodeType="afterEffect">
                                  <p:stCondLst>
                                    <p:cond delay="0"/>
                                  </p:stCondLst>
                                  <p:childTnLst>
                                    <p:set>
                                      <p:cBhvr>
                                        <p:cTn id="46" dur="1" fill="hold">
                                          <p:stCondLst>
                                            <p:cond delay="0"/>
                                          </p:stCondLst>
                                        </p:cTn>
                                        <p:tgtEl>
                                          <p:spTgt spid="574607"/>
                                        </p:tgtEl>
                                        <p:attrNameLst>
                                          <p:attrName>style.visibility</p:attrName>
                                        </p:attrNameLst>
                                      </p:cBhvr>
                                      <p:to>
                                        <p:strVal val="visible"/>
                                      </p:to>
                                    </p:set>
                                    <p:anim calcmode="lin" valueType="num">
                                      <p:cBhvr>
                                        <p:cTn id="47" dur="1000" fill="hold"/>
                                        <p:tgtEl>
                                          <p:spTgt spid="574607"/>
                                        </p:tgtEl>
                                        <p:attrNameLst>
                                          <p:attrName>ppt_x</p:attrName>
                                        </p:attrNameLst>
                                      </p:cBhvr>
                                      <p:tavLst>
                                        <p:tav tm="0">
                                          <p:val>
                                            <p:strVal val="#ppt_x"/>
                                          </p:val>
                                        </p:tav>
                                        <p:tav tm="100000">
                                          <p:val>
                                            <p:strVal val="#ppt_x"/>
                                          </p:val>
                                        </p:tav>
                                      </p:tavLst>
                                    </p:anim>
                                    <p:anim calcmode="lin" valueType="num">
                                      <p:cBhvr>
                                        <p:cTn id="48" dur="1000" fill="hold"/>
                                        <p:tgtEl>
                                          <p:spTgt spid="574607"/>
                                        </p:tgtEl>
                                        <p:attrNameLst>
                                          <p:attrName>ppt_y</p:attrName>
                                        </p:attrNameLst>
                                      </p:cBhvr>
                                      <p:tavLst>
                                        <p:tav tm="0">
                                          <p:val>
                                            <p:strVal val="#ppt_y+#ppt_h/2"/>
                                          </p:val>
                                        </p:tav>
                                        <p:tav tm="100000">
                                          <p:val>
                                            <p:strVal val="#ppt_y"/>
                                          </p:val>
                                        </p:tav>
                                      </p:tavLst>
                                    </p:anim>
                                    <p:anim calcmode="lin" valueType="num">
                                      <p:cBhvr>
                                        <p:cTn id="49" dur="1000" fill="hold"/>
                                        <p:tgtEl>
                                          <p:spTgt spid="574607"/>
                                        </p:tgtEl>
                                        <p:attrNameLst>
                                          <p:attrName>ppt_w</p:attrName>
                                        </p:attrNameLst>
                                      </p:cBhvr>
                                      <p:tavLst>
                                        <p:tav tm="0">
                                          <p:val>
                                            <p:strVal val="#ppt_w"/>
                                          </p:val>
                                        </p:tav>
                                        <p:tav tm="100000">
                                          <p:val>
                                            <p:strVal val="#ppt_w"/>
                                          </p:val>
                                        </p:tav>
                                      </p:tavLst>
                                    </p:anim>
                                    <p:anim calcmode="lin" valueType="num">
                                      <p:cBhvr>
                                        <p:cTn id="50" dur="1000" fill="hold"/>
                                        <p:tgtEl>
                                          <p:spTgt spid="574607"/>
                                        </p:tgtEl>
                                        <p:attrNameLst>
                                          <p:attrName>ppt_h</p:attrName>
                                        </p:attrNameLst>
                                      </p:cBhvr>
                                      <p:tavLst>
                                        <p:tav tm="0">
                                          <p:val>
                                            <p:fltVal val="0"/>
                                          </p:val>
                                        </p:tav>
                                        <p:tav tm="100000">
                                          <p:val>
                                            <p:strVal val="#ppt_h"/>
                                          </p:val>
                                        </p:tav>
                                      </p:tavLst>
                                    </p:anim>
                                  </p:childTnLst>
                                </p:cTn>
                              </p:par>
                            </p:childTnLst>
                          </p:cTn>
                        </p:par>
                        <p:par>
                          <p:cTn id="51" fill="hold" nodeType="afterGroup">
                            <p:stCondLst>
                              <p:cond delay="3000"/>
                            </p:stCondLst>
                            <p:childTnLst>
                              <p:par>
                                <p:cTn id="52" presetID="17" presetClass="entr" presetSubtype="1" fill="hold" grpId="0" nodeType="afterEffect">
                                  <p:stCondLst>
                                    <p:cond delay="0"/>
                                  </p:stCondLst>
                                  <p:childTnLst>
                                    <p:set>
                                      <p:cBhvr>
                                        <p:cTn id="53" dur="1" fill="hold">
                                          <p:stCondLst>
                                            <p:cond delay="0"/>
                                          </p:stCondLst>
                                        </p:cTn>
                                        <p:tgtEl>
                                          <p:spTgt spid="574608"/>
                                        </p:tgtEl>
                                        <p:attrNameLst>
                                          <p:attrName>style.visibility</p:attrName>
                                        </p:attrNameLst>
                                      </p:cBhvr>
                                      <p:to>
                                        <p:strVal val="visible"/>
                                      </p:to>
                                    </p:set>
                                    <p:anim calcmode="lin" valueType="num">
                                      <p:cBhvr>
                                        <p:cTn id="54" dur="500" fill="hold"/>
                                        <p:tgtEl>
                                          <p:spTgt spid="574608"/>
                                        </p:tgtEl>
                                        <p:attrNameLst>
                                          <p:attrName>ppt_x</p:attrName>
                                        </p:attrNameLst>
                                      </p:cBhvr>
                                      <p:tavLst>
                                        <p:tav tm="0">
                                          <p:val>
                                            <p:strVal val="#ppt_x"/>
                                          </p:val>
                                        </p:tav>
                                        <p:tav tm="100000">
                                          <p:val>
                                            <p:strVal val="#ppt_x"/>
                                          </p:val>
                                        </p:tav>
                                      </p:tavLst>
                                    </p:anim>
                                    <p:anim calcmode="lin" valueType="num">
                                      <p:cBhvr>
                                        <p:cTn id="55" dur="500" fill="hold"/>
                                        <p:tgtEl>
                                          <p:spTgt spid="574608"/>
                                        </p:tgtEl>
                                        <p:attrNameLst>
                                          <p:attrName>ppt_y</p:attrName>
                                        </p:attrNameLst>
                                      </p:cBhvr>
                                      <p:tavLst>
                                        <p:tav tm="0">
                                          <p:val>
                                            <p:strVal val="#ppt_y-#ppt_h/2"/>
                                          </p:val>
                                        </p:tav>
                                        <p:tav tm="100000">
                                          <p:val>
                                            <p:strVal val="#ppt_y"/>
                                          </p:val>
                                        </p:tav>
                                      </p:tavLst>
                                    </p:anim>
                                    <p:anim calcmode="lin" valueType="num">
                                      <p:cBhvr>
                                        <p:cTn id="56" dur="500" fill="hold"/>
                                        <p:tgtEl>
                                          <p:spTgt spid="574608"/>
                                        </p:tgtEl>
                                        <p:attrNameLst>
                                          <p:attrName>ppt_w</p:attrName>
                                        </p:attrNameLst>
                                      </p:cBhvr>
                                      <p:tavLst>
                                        <p:tav tm="0">
                                          <p:val>
                                            <p:strVal val="#ppt_w"/>
                                          </p:val>
                                        </p:tav>
                                        <p:tav tm="100000">
                                          <p:val>
                                            <p:strVal val="#ppt_w"/>
                                          </p:val>
                                        </p:tav>
                                      </p:tavLst>
                                    </p:anim>
                                    <p:anim calcmode="lin" valueType="num">
                                      <p:cBhvr>
                                        <p:cTn id="57" dur="500" fill="hold"/>
                                        <p:tgtEl>
                                          <p:spTgt spid="574608"/>
                                        </p:tgtEl>
                                        <p:attrNameLst>
                                          <p:attrName>ppt_h</p:attrName>
                                        </p:attrNameLst>
                                      </p:cBhvr>
                                      <p:tavLst>
                                        <p:tav tm="0">
                                          <p:val>
                                            <p:fltVal val="0"/>
                                          </p:val>
                                        </p:tav>
                                        <p:tav tm="100000">
                                          <p:val>
                                            <p:strVal val="#ppt_h"/>
                                          </p:val>
                                        </p:tav>
                                      </p:tavLst>
                                    </p:anim>
                                  </p:childTnLst>
                                </p:cTn>
                              </p:par>
                            </p:childTnLst>
                          </p:cTn>
                        </p:par>
                        <p:par>
                          <p:cTn id="58" fill="hold" nodeType="afterGroup">
                            <p:stCondLst>
                              <p:cond delay="3500"/>
                            </p:stCondLst>
                            <p:childTnLst>
                              <p:par>
                                <p:cTn id="59" presetID="17" presetClass="entr" presetSubtype="1" fill="hold" grpId="0" nodeType="afterEffect">
                                  <p:stCondLst>
                                    <p:cond delay="0"/>
                                  </p:stCondLst>
                                  <p:childTnLst>
                                    <p:set>
                                      <p:cBhvr>
                                        <p:cTn id="60" dur="1" fill="hold">
                                          <p:stCondLst>
                                            <p:cond delay="0"/>
                                          </p:stCondLst>
                                        </p:cTn>
                                        <p:tgtEl>
                                          <p:spTgt spid="574609"/>
                                        </p:tgtEl>
                                        <p:attrNameLst>
                                          <p:attrName>style.visibility</p:attrName>
                                        </p:attrNameLst>
                                      </p:cBhvr>
                                      <p:to>
                                        <p:strVal val="visible"/>
                                      </p:to>
                                    </p:set>
                                    <p:anim calcmode="lin" valueType="num">
                                      <p:cBhvr>
                                        <p:cTn id="61" dur="500" fill="hold"/>
                                        <p:tgtEl>
                                          <p:spTgt spid="574609"/>
                                        </p:tgtEl>
                                        <p:attrNameLst>
                                          <p:attrName>ppt_x</p:attrName>
                                        </p:attrNameLst>
                                      </p:cBhvr>
                                      <p:tavLst>
                                        <p:tav tm="0">
                                          <p:val>
                                            <p:strVal val="#ppt_x"/>
                                          </p:val>
                                        </p:tav>
                                        <p:tav tm="100000">
                                          <p:val>
                                            <p:strVal val="#ppt_x"/>
                                          </p:val>
                                        </p:tav>
                                      </p:tavLst>
                                    </p:anim>
                                    <p:anim calcmode="lin" valueType="num">
                                      <p:cBhvr>
                                        <p:cTn id="62" dur="500" fill="hold"/>
                                        <p:tgtEl>
                                          <p:spTgt spid="574609"/>
                                        </p:tgtEl>
                                        <p:attrNameLst>
                                          <p:attrName>ppt_y</p:attrName>
                                        </p:attrNameLst>
                                      </p:cBhvr>
                                      <p:tavLst>
                                        <p:tav tm="0">
                                          <p:val>
                                            <p:strVal val="#ppt_y-#ppt_h/2"/>
                                          </p:val>
                                        </p:tav>
                                        <p:tav tm="100000">
                                          <p:val>
                                            <p:strVal val="#ppt_y"/>
                                          </p:val>
                                        </p:tav>
                                      </p:tavLst>
                                    </p:anim>
                                    <p:anim calcmode="lin" valueType="num">
                                      <p:cBhvr>
                                        <p:cTn id="63" dur="500" fill="hold"/>
                                        <p:tgtEl>
                                          <p:spTgt spid="574609"/>
                                        </p:tgtEl>
                                        <p:attrNameLst>
                                          <p:attrName>ppt_w</p:attrName>
                                        </p:attrNameLst>
                                      </p:cBhvr>
                                      <p:tavLst>
                                        <p:tav tm="0">
                                          <p:val>
                                            <p:strVal val="#ppt_w"/>
                                          </p:val>
                                        </p:tav>
                                        <p:tav tm="100000">
                                          <p:val>
                                            <p:strVal val="#ppt_w"/>
                                          </p:val>
                                        </p:tav>
                                      </p:tavLst>
                                    </p:anim>
                                    <p:anim calcmode="lin" valueType="num">
                                      <p:cBhvr>
                                        <p:cTn id="64" dur="500" fill="hold"/>
                                        <p:tgtEl>
                                          <p:spTgt spid="574609"/>
                                        </p:tgtEl>
                                        <p:attrNameLst>
                                          <p:attrName>ppt_h</p:attrName>
                                        </p:attrNameLst>
                                      </p:cBhvr>
                                      <p:tavLst>
                                        <p:tav tm="0">
                                          <p:val>
                                            <p:fltVal val="0"/>
                                          </p:val>
                                        </p:tav>
                                        <p:tav tm="100000">
                                          <p:val>
                                            <p:strVal val="#ppt_h"/>
                                          </p:val>
                                        </p:tav>
                                      </p:tavLst>
                                    </p:anim>
                                  </p:childTnLst>
                                </p:cTn>
                              </p:par>
                            </p:childTnLst>
                          </p:cTn>
                        </p:par>
                        <p:par>
                          <p:cTn id="65" fill="hold" nodeType="afterGroup">
                            <p:stCondLst>
                              <p:cond delay="4000"/>
                            </p:stCondLst>
                            <p:childTnLst>
                              <p:par>
                                <p:cTn id="66" presetID="22" presetClass="entr" presetSubtype="4" fill="hold" nodeType="afterEffect">
                                  <p:stCondLst>
                                    <p:cond delay="0"/>
                                  </p:stCondLst>
                                  <p:childTnLst>
                                    <p:set>
                                      <p:cBhvr>
                                        <p:cTn id="67" dur="1" fill="hold">
                                          <p:stCondLst>
                                            <p:cond delay="0"/>
                                          </p:stCondLst>
                                        </p:cTn>
                                        <p:tgtEl>
                                          <p:spTgt spid="574637"/>
                                        </p:tgtEl>
                                        <p:attrNameLst>
                                          <p:attrName>style.visibility</p:attrName>
                                        </p:attrNameLst>
                                      </p:cBhvr>
                                      <p:to>
                                        <p:strVal val="visible"/>
                                      </p:to>
                                    </p:set>
                                    <p:animEffect transition="in" filter="wipe(down)">
                                      <p:cBhvr>
                                        <p:cTn id="68" dur="1000"/>
                                        <p:tgtEl>
                                          <p:spTgt spid="574637"/>
                                        </p:tgtEl>
                                      </p:cBhvr>
                                    </p:animEffect>
                                  </p:childTnLst>
                                </p:cTn>
                              </p:par>
                            </p:childTnLst>
                          </p:cTn>
                        </p:par>
                        <p:par>
                          <p:cTn id="69" fill="hold" nodeType="afterGroup">
                            <p:stCondLst>
                              <p:cond delay="5000"/>
                            </p:stCondLst>
                            <p:childTnLst>
                              <p:par>
                                <p:cTn id="70" presetID="2" presetClass="entr" presetSubtype="8" fill="hold" nodeType="afterEffect">
                                  <p:stCondLst>
                                    <p:cond delay="0"/>
                                  </p:stCondLst>
                                  <p:childTnLst>
                                    <p:set>
                                      <p:cBhvr>
                                        <p:cTn id="71" dur="1" fill="hold">
                                          <p:stCondLst>
                                            <p:cond delay="0"/>
                                          </p:stCondLst>
                                        </p:cTn>
                                        <p:tgtEl>
                                          <p:spTgt spid="574623"/>
                                        </p:tgtEl>
                                        <p:attrNameLst>
                                          <p:attrName>style.visibility</p:attrName>
                                        </p:attrNameLst>
                                      </p:cBhvr>
                                      <p:to>
                                        <p:strVal val="visible"/>
                                      </p:to>
                                    </p:set>
                                    <p:anim calcmode="lin" valueType="num">
                                      <p:cBhvr additive="base">
                                        <p:cTn id="72" dur="500" fill="hold"/>
                                        <p:tgtEl>
                                          <p:spTgt spid="574623"/>
                                        </p:tgtEl>
                                        <p:attrNameLst>
                                          <p:attrName>ppt_x</p:attrName>
                                        </p:attrNameLst>
                                      </p:cBhvr>
                                      <p:tavLst>
                                        <p:tav tm="0">
                                          <p:val>
                                            <p:strVal val="0-#ppt_w/2"/>
                                          </p:val>
                                        </p:tav>
                                        <p:tav tm="100000">
                                          <p:val>
                                            <p:strVal val="#ppt_x"/>
                                          </p:val>
                                        </p:tav>
                                      </p:tavLst>
                                    </p:anim>
                                    <p:anim calcmode="lin" valueType="num">
                                      <p:cBhvr additive="base">
                                        <p:cTn id="73" dur="500" fill="hold"/>
                                        <p:tgtEl>
                                          <p:spTgt spid="574623"/>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574636"/>
                                        </p:tgtEl>
                                        <p:attrNameLst>
                                          <p:attrName>style.visibility</p:attrName>
                                        </p:attrNameLst>
                                      </p:cBhvr>
                                      <p:to>
                                        <p:strVal val="visible"/>
                                      </p:to>
                                    </p:set>
                                    <p:animEffect transition="in" filter="dissolve">
                                      <p:cBhvr>
                                        <p:cTn id="77" dur="500"/>
                                        <p:tgtEl>
                                          <p:spTgt spid="574636"/>
                                        </p:tgtEl>
                                      </p:cBhvr>
                                    </p:animEffect>
                                  </p:childTnLst>
                                </p:cTn>
                              </p:par>
                            </p:childTnLst>
                          </p:cTn>
                        </p:par>
                        <p:par>
                          <p:cTn id="78" fill="hold" nodeType="afterGroup">
                            <p:stCondLst>
                              <p:cond delay="6000"/>
                            </p:stCondLst>
                            <p:childTnLst>
                              <p:par>
                                <p:cTn id="79" presetID="22" presetClass="entr" presetSubtype="4" fill="hold" nodeType="afterEffect">
                                  <p:stCondLst>
                                    <p:cond delay="0"/>
                                  </p:stCondLst>
                                  <p:childTnLst>
                                    <p:set>
                                      <p:cBhvr>
                                        <p:cTn id="80" dur="1" fill="hold">
                                          <p:stCondLst>
                                            <p:cond delay="0"/>
                                          </p:stCondLst>
                                        </p:cTn>
                                        <p:tgtEl>
                                          <p:spTgt spid="574638"/>
                                        </p:tgtEl>
                                        <p:attrNameLst>
                                          <p:attrName>style.visibility</p:attrName>
                                        </p:attrNameLst>
                                      </p:cBhvr>
                                      <p:to>
                                        <p:strVal val="visible"/>
                                      </p:to>
                                    </p:set>
                                    <p:animEffect transition="in" filter="wipe(down)">
                                      <p:cBhvr>
                                        <p:cTn id="81" dur="1000"/>
                                        <p:tgtEl>
                                          <p:spTgt spid="574638"/>
                                        </p:tgtEl>
                                      </p:cBhvr>
                                    </p:animEffect>
                                  </p:childTnLst>
                                </p:cTn>
                              </p:par>
                            </p:childTnLst>
                          </p:cTn>
                        </p:par>
                        <p:par>
                          <p:cTn id="82" fill="hold" nodeType="afterGroup">
                            <p:stCondLst>
                              <p:cond delay="7000"/>
                            </p:stCondLst>
                            <p:childTnLst>
                              <p:par>
                                <p:cTn id="83" presetID="2" presetClass="entr" presetSubtype="2" fill="hold" nodeType="afterEffect">
                                  <p:stCondLst>
                                    <p:cond delay="0"/>
                                  </p:stCondLst>
                                  <p:childTnLst>
                                    <p:set>
                                      <p:cBhvr>
                                        <p:cTn id="84" dur="1" fill="hold">
                                          <p:stCondLst>
                                            <p:cond delay="0"/>
                                          </p:stCondLst>
                                        </p:cTn>
                                        <p:tgtEl>
                                          <p:spTgt spid="574610"/>
                                        </p:tgtEl>
                                        <p:attrNameLst>
                                          <p:attrName>style.visibility</p:attrName>
                                        </p:attrNameLst>
                                      </p:cBhvr>
                                      <p:to>
                                        <p:strVal val="visible"/>
                                      </p:to>
                                    </p:set>
                                    <p:anim calcmode="lin" valueType="num">
                                      <p:cBhvr additive="base">
                                        <p:cTn id="85" dur="1000" fill="hold"/>
                                        <p:tgtEl>
                                          <p:spTgt spid="574610"/>
                                        </p:tgtEl>
                                        <p:attrNameLst>
                                          <p:attrName>ppt_x</p:attrName>
                                        </p:attrNameLst>
                                      </p:cBhvr>
                                      <p:tavLst>
                                        <p:tav tm="0">
                                          <p:val>
                                            <p:strVal val="1+#ppt_w/2"/>
                                          </p:val>
                                        </p:tav>
                                        <p:tav tm="100000">
                                          <p:val>
                                            <p:strVal val="#ppt_x"/>
                                          </p:val>
                                        </p:tav>
                                      </p:tavLst>
                                    </p:anim>
                                    <p:anim calcmode="lin" valueType="num">
                                      <p:cBhvr additive="base">
                                        <p:cTn id="86" dur="1000" fill="hold"/>
                                        <p:tgtEl>
                                          <p:spTgt spid="574610"/>
                                        </p:tgtEl>
                                        <p:attrNameLst>
                                          <p:attrName>ppt_y</p:attrName>
                                        </p:attrNameLst>
                                      </p:cBhvr>
                                      <p:tavLst>
                                        <p:tav tm="0">
                                          <p:val>
                                            <p:strVal val="#ppt_y"/>
                                          </p:val>
                                        </p:tav>
                                        <p:tav tm="100000">
                                          <p:val>
                                            <p:strVal val="#ppt_y"/>
                                          </p:val>
                                        </p:tav>
                                      </p:tavLst>
                                    </p:anim>
                                  </p:childTnLst>
                                </p:cTn>
                              </p:par>
                            </p:childTnLst>
                          </p:cTn>
                        </p:par>
                        <p:par>
                          <p:cTn id="87" fill="hold" nodeType="afterGroup">
                            <p:stCondLst>
                              <p:cond delay="8000"/>
                            </p:stCondLst>
                            <p:childTnLst>
                              <p:par>
                                <p:cTn id="88" presetID="9" presetClass="entr" presetSubtype="0" fill="hold" grpId="0" nodeType="afterEffect">
                                  <p:stCondLst>
                                    <p:cond delay="0"/>
                                  </p:stCondLst>
                                  <p:childTnLst>
                                    <p:set>
                                      <p:cBhvr>
                                        <p:cTn id="89" dur="1" fill="hold">
                                          <p:stCondLst>
                                            <p:cond delay="0"/>
                                          </p:stCondLst>
                                        </p:cTn>
                                        <p:tgtEl>
                                          <p:spTgt spid="574622"/>
                                        </p:tgtEl>
                                        <p:attrNameLst>
                                          <p:attrName>style.visibility</p:attrName>
                                        </p:attrNameLst>
                                      </p:cBhvr>
                                      <p:to>
                                        <p:strVal val="visible"/>
                                      </p:to>
                                    </p:set>
                                    <p:animEffect transition="in" filter="dissolve">
                                      <p:cBhvr>
                                        <p:cTn id="90" dur="500"/>
                                        <p:tgtEl>
                                          <p:spTgt spid="574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p:bldP spid="574603" grpId="0" autoUpdateAnimBg="0"/>
      <p:bldP spid="574604" grpId="0"/>
      <p:bldP spid="574605" grpId="0" autoUpdateAnimBg="0"/>
      <p:bldP spid="574606" grpId="0" autoUpdateAnimBg="0"/>
      <p:bldP spid="574607" grpId="0" autoUpdateAnimBg="0"/>
      <p:bldP spid="574608" grpId="0" autoUpdateAnimBg="0"/>
      <p:bldP spid="574609" grpId="0" autoUpdateAnimBg="0"/>
      <p:bldP spid="574622" grpId="0"/>
      <p:bldP spid="5746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p:cNvSpPr txBox="1">
            <a:spLocks noChangeArrowheads="1"/>
          </p:cNvSpPr>
          <p:nvPr/>
        </p:nvSpPr>
        <p:spPr bwMode="auto">
          <a:xfrm>
            <a:off x="1828800" y="1992313"/>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 – 1.2 MIPS</a:t>
            </a:r>
          </a:p>
        </p:txBody>
      </p:sp>
      <p:sp>
        <p:nvSpPr>
          <p:cNvPr id="494595" name="Text Box 3"/>
          <p:cNvSpPr txBox="1">
            <a:spLocks noChangeArrowheads="1"/>
          </p:cNvSpPr>
          <p:nvPr/>
        </p:nvSpPr>
        <p:spPr bwMode="auto">
          <a:xfrm>
            <a:off x="762000" y="4949825"/>
            <a:ext cx="4419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Still mostly Punched Cards</a:t>
            </a:r>
          </a:p>
        </p:txBody>
      </p:sp>
      <p:sp>
        <p:nvSpPr>
          <p:cNvPr id="494596" name="Text Box 4"/>
          <p:cNvSpPr txBox="1">
            <a:spLocks noChangeArrowheads="1"/>
          </p:cNvSpPr>
          <p:nvPr/>
        </p:nvSpPr>
        <p:spPr bwMode="auto">
          <a:xfrm>
            <a:off x="762000" y="5334000"/>
            <a:ext cx="3886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hlinkClick r:id="rId3"/>
              </a:rPr>
              <a:t>Magnetic Tape Available</a:t>
            </a:r>
            <a:endParaRPr lang="en-US" altLang="en-US" b="1">
              <a:latin typeface="Times New Roman" pitchFamily="18" charset="0"/>
            </a:endParaRPr>
          </a:p>
        </p:txBody>
      </p:sp>
      <p:sp>
        <p:nvSpPr>
          <p:cNvPr id="494597" name="Text Box 5"/>
          <p:cNvSpPr txBox="1">
            <a:spLocks noChangeArrowheads="1"/>
          </p:cNvSpPr>
          <p:nvPr/>
        </p:nvSpPr>
        <p:spPr bwMode="auto">
          <a:xfrm>
            <a:off x="381000" y="1919288"/>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Speed:</a:t>
            </a:r>
          </a:p>
        </p:txBody>
      </p:sp>
      <p:sp>
        <p:nvSpPr>
          <p:cNvPr id="494598" name="Text Box 6"/>
          <p:cNvSpPr txBox="1">
            <a:spLocks noChangeArrowheads="1"/>
          </p:cNvSpPr>
          <p:nvPr/>
        </p:nvSpPr>
        <p:spPr bwMode="auto">
          <a:xfrm>
            <a:off x="381000" y="28194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Memory:</a:t>
            </a:r>
          </a:p>
        </p:txBody>
      </p:sp>
      <p:sp>
        <p:nvSpPr>
          <p:cNvPr id="494599" name="Text Box 7"/>
          <p:cNvSpPr txBox="1">
            <a:spLocks noChangeArrowheads="1"/>
          </p:cNvSpPr>
          <p:nvPr/>
        </p:nvSpPr>
        <p:spPr bwMode="auto">
          <a:xfrm>
            <a:off x="762000" y="32766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All Magnetic Core</a:t>
            </a:r>
          </a:p>
        </p:txBody>
      </p:sp>
      <p:sp>
        <p:nvSpPr>
          <p:cNvPr id="494600" name="Text Box 8"/>
          <p:cNvSpPr txBox="1">
            <a:spLocks noChangeArrowheads="1"/>
          </p:cNvSpPr>
          <p:nvPr/>
        </p:nvSpPr>
        <p:spPr bwMode="auto">
          <a:xfrm>
            <a:off x="381000" y="4470400"/>
            <a:ext cx="739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Secondary Storage:</a:t>
            </a:r>
          </a:p>
        </p:txBody>
      </p:sp>
      <p:sp>
        <p:nvSpPr>
          <p:cNvPr id="494601" name="Text Box 9"/>
          <p:cNvSpPr txBox="1">
            <a:spLocks noChangeArrowheads="1"/>
          </p:cNvSpPr>
          <p:nvPr/>
        </p:nvSpPr>
        <p:spPr bwMode="auto">
          <a:xfrm>
            <a:off x="1828800" y="2300288"/>
            <a:ext cx="5029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Clock Speeds of about 0</a:t>
            </a:r>
            <a:r>
              <a:rPr lang="en-US" altLang="en-US" b="1">
                <a:solidFill>
                  <a:schemeClr val="tx1"/>
                </a:solidFill>
                <a:latin typeface="Times New Roman" pitchFamily="18" charset="0"/>
              </a:rPr>
              <a:t>.086 mHz</a:t>
            </a:r>
            <a:r>
              <a:rPr lang="en-US" altLang="en-US">
                <a:solidFill>
                  <a:srgbClr val="D0FFFF"/>
                </a:solidFill>
                <a:latin typeface="Times New Roman" pitchFamily="18" charset="0"/>
              </a:rPr>
              <a:t> </a:t>
            </a:r>
          </a:p>
        </p:txBody>
      </p:sp>
      <p:sp>
        <p:nvSpPr>
          <p:cNvPr id="494602" name="Text Box 10"/>
          <p:cNvSpPr txBox="1">
            <a:spLocks noChangeArrowheads="1"/>
          </p:cNvSpPr>
          <p:nvPr/>
        </p:nvSpPr>
        <p:spPr bwMode="auto">
          <a:xfrm>
            <a:off x="1676400" y="2605088"/>
            <a:ext cx="586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800">
                <a:solidFill>
                  <a:srgbClr val="0000CC"/>
                </a:solidFill>
              </a:rPr>
              <a:t>(vs. about 2 gHz, or better, for most PCs today)</a:t>
            </a:r>
          </a:p>
        </p:txBody>
      </p:sp>
      <p:sp>
        <p:nvSpPr>
          <p:cNvPr id="494603" name="Text Box 11"/>
          <p:cNvSpPr txBox="1">
            <a:spLocks noChangeArrowheads="1"/>
          </p:cNvSpPr>
          <p:nvPr/>
        </p:nvSpPr>
        <p:spPr bwMode="auto">
          <a:xfrm>
            <a:off x="762000" y="3581400"/>
            <a:ext cx="6705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The IBM-1401 typically had between 4k to 16k (32k was considered large)  </a:t>
            </a:r>
          </a:p>
        </p:txBody>
      </p:sp>
      <p:sp>
        <p:nvSpPr>
          <p:cNvPr id="494604" name="Text Box 12"/>
          <p:cNvSpPr txBox="1">
            <a:spLocks noChangeArrowheads="1"/>
          </p:cNvSpPr>
          <p:nvPr/>
        </p:nvSpPr>
        <p:spPr bwMode="auto">
          <a:xfrm>
            <a:off x="1219200" y="4129088"/>
            <a:ext cx="746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800">
                <a:solidFill>
                  <a:srgbClr val="0000CC"/>
                </a:solidFill>
              </a:rPr>
              <a:t>(In 2001, 1 MB of RAM could be purchased for as little as $0.19)</a:t>
            </a:r>
          </a:p>
        </p:txBody>
      </p:sp>
      <p:grpSp>
        <p:nvGrpSpPr>
          <p:cNvPr id="494605" name="Group 13"/>
          <p:cNvGrpSpPr>
            <a:grpSpLocks/>
          </p:cNvGrpSpPr>
          <p:nvPr/>
        </p:nvGrpSpPr>
        <p:grpSpPr bwMode="auto">
          <a:xfrm>
            <a:off x="6858000" y="4572000"/>
            <a:ext cx="1296988" cy="2139950"/>
            <a:chOff x="4272" y="2640"/>
            <a:chExt cx="865" cy="1377"/>
          </a:xfrm>
        </p:grpSpPr>
        <p:pic>
          <p:nvPicPr>
            <p:cNvPr id="33810" name="Picture 14" descr="tape"/>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272" y="2640"/>
              <a:ext cx="865"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Text Box 15"/>
            <p:cNvSpPr txBox="1">
              <a:spLocks noChangeArrowheads="1"/>
            </p:cNvSpPr>
            <p:nvPr/>
          </p:nvSpPr>
          <p:spPr bwMode="auto">
            <a:xfrm>
              <a:off x="4272" y="3840"/>
              <a:ext cx="8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 IBM Tape Reader</a:t>
              </a:r>
            </a:p>
          </p:txBody>
        </p:sp>
      </p:grpSp>
      <p:sp>
        <p:nvSpPr>
          <p:cNvPr id="494608" name="Text Box 16"/>
          <p:cNvSpPr txBox="1">
            <a:spLocks noChangeArrowheads="1"/>
          </p:cNvSpPr>
          <p:nvPr/>
        </p:nvSpPr>
        <p:spPr bwMode="auto">
          <a:xfrm>
            <a:off x="1143000" y="5715000"/>
            <a:ext cx="54102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latin typeface="Times New Roman" pitchFamily="18" charset="0"/>
              </a:rPr>
              <a:t>Used 2-10½ Reels</a:t>
            </a:r>
          </a:p>
        </p:txBody>
      </p:sp>
      <p:sp>
        <p:nvSpPr>
          <p:cNvPr id="494609" name="Text Box 17"/>
          <p:cNvSpPr txBox="1">
            <a:spLocks noChangeArrowheads="1"/>
          </p:cNvSpPr>
          <p:nvPr/>
        </p:nvSpPr>
        <p:spPr bwMode="auto">
          <a:xfrm>
            <a:off x="1143000" y="6040438"/>
            <a:ext cx="5410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latin typeface="Times New Roman" pitchFamily="18" charset="0"/>
              </a:rPr>
              <a:t>Capable of storing 14 MB/Reel</a:t>
            </a:r>
          </a:p>
        </p:txBody>
      </p:sp>
      <p:sp>
        <p:nvSpPr>
          <p:cNvPr id="494610" name="Text Box 18"/>
          <p:cNvSpPr txBox="1">
            <a:spLocks noChangeArrowheads="1"/>
          </p:cNvSpPr>
          <p:nvPr/>
        </p:nvSpPr>
        <p:spPr bwMode="auto">
          <a:xfrm>
            <a:off x="1219200" y="6415088"/>
            <a:ext cx="548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800">
                <a:solidFill>
                  <a:srgbClr val="0000CC"/>
                </a:solidFill>
              </a:rPr>
              <a:t>(The Equivalent of about 175,000 punch cards)</a:t>
            </a:r>
          </a:p>
        </p:txBody>
      </p:sp>
      <p:sp>
        <p:nvSpPr>
          <p:cNvPr id="494611" name="Text Box 19"/>
          <p:cNvSpPr txBox="1">
            <a:spLocks noChangeArrowheads="1"/>
          </p:cNvSpPr>
          <p:nvPr/>
        </p:nvSpPr>
        <p:spPr bwMode="auto">
          <a:xfrm>
            <a:off x="304800" y="1325563"/>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2</a:t>
            </a:r>
            <a:r>
              <a:rPr lang="en-US" sz="3200" b="1" baseline="30000">
                <a:solidFill>
                  <a:srgbClr val="A50021"/>
                </a:solidFill>
                <a:effectLst>
                  <a:outerShdw blurRad="38100" dist="38100" dir="2700000" algn="tl">
                    <a:srgbClr val="C0C0C0"/>
                  </a:outerShdw>
                </a:effectLst>
                <a:latin typeface="Century" pitchFamily="18" charset="0"/>
                <a:cs typeface="+mn-cs"/>
              </a:rPr>
              <a:t>nd </a:t>
            </a:r>
            <a:r>
              <a:rPr lang="en-US" sz="3200" b="1">
                <a:solidFill>
                  <a:srgbClr val="A50021"/>
                </a:solidFill>
                <a:effectLst>
                  <a:outerShdw blurRad="38100" dist="38100" dir="2700000" algn="tl">
                    <a:srgbClr val="C0C0C0"/>
                  </a:outerShdw>
                </a:effectLst>
                <a:latin typeface="Century" pitchFamily="18" charset="0"/>
                <a:cs typeface="+mn-cs"/>
              </a:rPr>
              <a:t>Generation of Computers (1959 - 65)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4597"/>
                                        </p:tgtEl>
                                        <p:attrNameLst>
                                          <p:attrName>style.visibility</p:attrName>
                                        </p:attrNameLst>
                                      </p:cBhvr>
                                      <p:to>
                                        <p:strVal val="visible"/>
                                      </p:to>
                                    </p:set>
                                    <p:animEffect transition="in" filter="wipe(up)">
                                      <p:cBhvr>
                                        <p:cTn id="7" dur="500"/>
                                        <p:tgtEl>
                                          <p:spTgt spid="49459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4594"/>
                                        </p:tgtEl>
                                        <p:attrNameLst>
                                          <p:attrName>style.visibility</p:attrName>
                                        </p:attrNameLst>
                                      </p:cBhvr>
                                      <p:to>
                                        <p:strVal val="visible"/>
                                      </p:to>
                                    </p:set>
                                    <p:animEffect transition="in" filter="wipe(up)">
                                      <p:cBhvr>
                                        <p:cTn id="11" dur="500"/>
                                        <p:tgtEl>
                                          <p:spTgt spid="49459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94601"/>
                                        </p:tgtEl>
                                        <p:attrNameLst>
                                          <p:attrName>style.visibility</p:attrName>
                                        </p:attrNameLst>
                                      </p:cBhvr>
                                      <p:to>
                                        <p:strVal val="visible"/>
                                      </p:to>
                                    </p:set>
                                    <p:animEffect transition="in" filter="wipe(up)">
                                      <p:cBhvr>
                                        <p:cTn id="15" dur="500"/>
                                        <p:tgtEl>
                                          <p:spTgt spid="494601"/>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94602"/>
                                        </p:tgtEl>
                                        <p:attrNameLst>
                                          <p:attrName>style.visibility</p:attrName>
                                        </p:attrNameLst>
                                      </p:cBhvr>
                                      <p:to>
                                        <p:strVal val="visible"/>
                                      </p:to>
                                    </p:set>
                                    <p:animEffect transition="in" filter="dissolve">
                                      <p:cBhvr>
                                        <p:cTn id="19" dur="500"/>
                                        <p:tgtEl>
                                          <p:spTgt spid="49460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4598"/>
                                        </p:tgtEl>
                                        <p:attrNameLst>
                                          <p:attrName>style.visibility</p:attrName>
                                        </p:attrNameLst>
                                      </p:cBhvr>
                                      <p:to>
                                        <p:strVal val="visible"/>
                                      </p:to>
                                    </p:set>
                                    <p:animEffect transition="in" filter="wipe(up)">
                                      <p:cBhvr>
                                        <p:cTn id="23" dur="2000"/>
                                        <p:tgtEl>
                                          <p:spTgt spid="494598"/>
                                        </p:tgtEl>
                                      </p:cBhvr>
                                    </p:animEffect>
                                  </p:childTnLst>
                                </p:cTn>
                              </p:par>
                            </p:childTnLst>
                          </p:cTn>
                        </p:par>
                        <p:par>
                          <p:cTn id="24" fill="hold" nodeType="afterGroup">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94599"/>
                                        </p:tgtEl>
                                        <p:attrNameLst>
                                          <p:attrName>style.visibility</p:attrName>
                                        </p:attrNameLst>
                                      </p:cBhvr>
                                      <p:to>
                                        <p:strVal val="visible"/>
                                      </p:to>
                                    </p:set>
                                    <p:animEffect transition="in" filter="wipe(up)">
                                      <p:cBhvr>
                                        <p:cTn id="27" dur="500"/>
                                        <p:tgtEl>
                                          <p:spTgt spid="494599"/>
                                        </p:tgtEl>
                                      </p:cBhvr>
                                    </p:animEffect>
                                  </p:childTnLst>
                                </p:cTn>
                              </p:par>
                            </p:childTnLst>
                          </p:cTn>
                        </p:par>
                        <p:par>
                          <p:cTn id="28" fill="hold" nodeType="afterGroup">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494603"/>
                                        </p:tgtEl>
                                        <p:attrNameLst>
                                          <p:attrName>style.visibility</p:attrName>
                                        </p:attrNameLst>
                                      </p:cBhvr>
                                      <p:to>
                                        <p:strVal val="visible"/>
                                      </p:to>
                                    </p:set>
                                    <p:animEffect transition="in" filter="wipe(up)">
                                      <p:cBhvr>
                                        <p:cTn id="31" dur="500"/>
                                        <p:tgtEl>
                                          <p:spTgt spid="494603"/>
                                        </p:tgtEl>
                                      </p:cBhvr>
                                    </p:animEffect>
                                  </p:childTnLst>
                                </p:cTn>
                              </p:par>
                            </p:childTnLst>
                          </p:cTn>
                        </p:par>
                        <p:par>
                          <p:cTn id="32" fill="hold" nodeType="afterGroup">
                            <p:stCondLst>
                              <p:cond delay="5000"/>
                            </p:stCondLst>
                            <p:childTnLst>
                              <p:par>
                                <p:cTn id="33" presetID="9" presetClass="entr" presetSubtype="0" fill="hold" grpId="0" nodeType="afterEffect">
                                  <p:stCondLst>
                                    <p:cond delay="0"/>
                                  </p:stCondLst>
                                  <p:childTnLst>
                                    <p:set>
                                      <p:cBhvr>
                                        <p:cTn id="34" dur="1" fill="hold">
                                          <p:stCondLst>
                                            <p:cond delay="0"/>
                                          </p:stCondLst>
                                        </p:cTn>
                                        <p:tgtEl>
                                          <p:spTgt spid="494604"/>
                                        </p:tgtEl>
                                        <p:attrNameLst>
                                          <p:attrName>style.visibility</p:attrName>
                                        </p:attrNameLst>
                                      </p:cBhvr>
                                      <p:to>
                                        <p:strVal val="visible"/>
                                      </p:to>
                                    </p:set>
                                    <p:animEffect transition="in" filter="dissolve">
                                      <p:cBhvr>
                                        <p:cTn id="35" dur="500"/>
                                        <p:tgtEl>
                                          <p:spTgt spid="494604"/>
                                        </p:tgtEl>
                                      </p:cBhvr>
                                    </p:animEffect>
                                  </p:childTnLst>
                                </p:cTn>
                              </p:par>
                            </p:childTnLst>
                          </p:cTn>
                        </p:par>
                        <p:par>
                          <p:cTn id="36" fill="hold" nodeType="afterGroup">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494600"/>
                                        </p:tgtEl>
                                        <p:attrNameLst>
                                          <p:attrName>style.visibility</p:attrName>
                                        </p:attrNameLst>
                                      </p:cBhvr>
                                      <p:to>
                                        <p:strVal val="visible"/>
                                      </p:to>
                                    </p:set>
                                    <p:animEffect transition="in" filter="wipe(up)">
                                      <p:cBhvr>
                                        <p:cTn id="39" dur="2000"/>
                                        <p:tgtEl>
                                          <p:spTgt spid="494600"/>
                                        </p:tgtEl>
                                      </p:cBhvr>
                                    </p:animEffect>
                                  </p:childTnLst>
                                </p:cTn>
                              </p:par>
                            </p:childTnLst>
                          </p:cTn>
                        </p:par>
                        <p:par>
                          <p:cTn id="40" fill="hold" nodeType="afterGroup">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494595"/>
                                        </p:tgtEl>
                                        <p:attrNameLst>
                                          <p:attrName>style.visibility</p:attrName>
                                        </p:attrNameLst>
                                      </p:cBhvr>
                                      <p:to>
                                        <p:strVal val="visible"/>
                                      </p:to>
                                    </p:set>
                                    <p:animEffect transition="in" filter="wipe(up)">
                                      <p:cBhvr>
                                        <p:cTn id="43" dur="500"/>
                                        <p:tgtEl>
                                          <p:spTgt spid="494595"/>
                                        </p:tgtEl>
                                      </p:cBhvr>
                                    </p:animEffect>
                                  </p:childTnLst>
                                </p:cTn>
                              </p:par>
                            </p:childTnLst>
                          </p:cTn>
                        </p:par>
                        <p:par>
                          <p:cTn id="44" fill="hold" nodeType="afterGroup">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494596"/>
                                        </p:tgtEl>
                                        <p:attrNameLst>
                                          <p:attrName>style.visibility</p:attrName>
                                        </p:attrNameLst>
                                      </p:cBhvr>
                                      <p:to>
                                        <p:strVal val="visible"/>
                                      </p:to>
                                    </p:set>
                                    <p:animEffect transition="in" filter="wipe(up)">
                                      <p:cBhvr>
                                        <p:cTn id="47" dur="500"/>
                                        <p:tgtEl>
                                          <p:spTgt spid="494596"/>
                                        </p:tgtEl>
                                      </p:cBhvr>
                                    </p:animEffect>
                                  </p:childTnLst>
                                </p:cTn>
                              </p:par>
                            </p:childTnLst>
                          </p:cTn>
                        </p:par>
                        <p:par>
                          <p:cTn id="48" fill="hold" nodeType="afterGroup">
                            <p:stCondLst>
                              <p:cond delay="8500"/>
                            </p:stCondLst>
                            <p:childTnLst>
                              <p:par>
                                <p:cTn id="49" presetID="4" presetClass="entr" presetSubtype="16" fill="hold" nodeType="afterEffect">
                                  <p:stCondLst>
                                    <p:cond delay="0"/>
                                  </p:stCondLst>
                                  <p:childTnLst>
                                    <p:set>
                                      <p:cBhvr>
                                        <p:cTn id="50" dur="1" fill="hold">
                                          <p:stCondLst>
                                            <p:cond delay="0"/>
                                          </p:stCondLst>
                                        </p:cTn>
                                        <p:tgtEl>
                                          <p:spTgt spid="494605"/>
                                        </p:tgtEl>
                                        <p:attrNameLst>
                                          <p:attrName>style.visibility</p:attrName>
                                        </p:attrNameLst>
                                      </p:cBhvr>
                                      <p:to>
                                        <p:strVal val="visible"/>
                                      </p:to>
                                    </p:set>
                                    <p:animEffect transition="in" filter="box(in)">
                                      <p:cBhvr>
                                        <p:cTn id="51" dur="500"/>
                                        <p:tgtEl>
                                          <p:spTgt spid="494605"/>
                                        </p:tgtEl>
                                      </p:cBhvr>
                                    </p:animEffect>
                                  </p:childTnLst>
                                </p:cTn>
                              </p:par>
                            </p:childTnLst>
                          </p:cTn>
                        </p:par>
                        <p:par>
                          <p:cTn id="52" fill="hold" nodeType="afterGroup">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494608"/>
                                        </p:tgtEl>
                                        <p:attrNameLst>
                                          <p:attrName>style.visibility</p:attrName>
                                        </p:attrNameLst>
                                      </p:cBhvr>
                                      <p:to>
                                        <p:strVal val="visible"/>
                                      </p:to>
                                    </p:set>
                                    <p:animEffect transition="in" filter="wipe(up)">
                                      <p:cBhvr>
                                        <p:cTn id="55" dur="500"/>
                                        <p:tgtEl>
                                          <p:spTgt spid="494608"/>
                                        </p:tgtEl>
                                      </p:cBhvr>
                                    </p:animEffect>
                                  </p:childTnLst>
                                </p:cTn>
                              </p:par>
                            </p:childTnLst>
                          </p:cTn>
                        </p:par>
                        <p:par>
                          <p:cTn id="56" fill="hold" nodeType="afterGroup">
                            <p:stCondLst>
                              <p:cond delay="9500"/>
                            </p:stCondLst>
                            <p:childTnLst>
                              <p:par>
                                <p:cTn id="57" presetID="22" presetClass="entr" presetSubtype="1" fill="hold" grpId="0" nodeType="afterEffect">
                                  <p:stCondLst>
                                    <p:cond delay="0"/>
                                  </p:stCondLst>
                                  <p:childTnLst>
                                    <p:set>
                                      <p:cBhvr>
                                        <p:cTn id="58" dur="1" fill="hold">
                                          <p:stCondLst>
                                            <p:cond delay="0"/>
                                          </p:stCondLst>
                                        </p:cTn>
                                        <p:tgtEl>
                                          <p:spTgt spid="494609"/>
                                        </p:tgtEl>
                                        <p:attrNameLst>
                                          <p:attrName>style.visibility</p:attrName>
                                        </p:attrNameLst>
                                      </p:cBhvr>
                                      <p:to>
                                        <p:strVal val="visible"/>
                                      </p:to>
                                    </p:set>
                                    <p:animEffect transition="in" filter="wipe(up)">
                                      <p:cBhvr>
                                        <p:cTn id="59" dur="500"/>
                                        <p:tgtEl>
                                          <p:spTgt spid="494609"/>
                                        </p:tgtEl>
                                      </p:cBhvr>
                                    </p:animEffect>
                                  </p:childTnLst>
                                </p:cTn>
                              </p:par>
                            </p:childTnLst>
                          </p:cTn>
                        </p:par>
                        <p:par>
                          <p:cTn id="60" fill="hold" nodeType="afterGroup">
                            <p:stCondLst>
                              <p:cond delay="10000"/>
                            </p:stCondLst>
                            <p:childTnLst>
                              <p:par>
                                <p:cTn id="61" presetID="9" presetClass="entr" presetSubtype="0" fill="hold" grpId="0" nodeType="afterEffect">
                                  <p:stCondLst>
                                    <p:cond delay="0"/>
                                  </p:stCondLst>
                                  <p:childTnLst>
                                    <p:set>
                                      <p:cBhvr>
                                        <p:cTn id="62" dur="1" fill="hold">
                                          <p:stCondLst>
                                            <p:cond delay="0"/>
                                          </p:stCondLst>
                                        </p:cTn>
                                        <p:tgtEl>
                                          <p:spTgt spid="494610"/>
                                        </p:tgtEl>
                                        <p:attrNameLst>
                                          <p:attrName>style.visibility</p:attrName>
                                        </p:attrNameLst>
                                      </p:cBhvr>
                                      <p:to>
                                        <p:strVal val="visible"/>
                                      </p:to>
                                    </p:set>
                                    <p:animEffect transition="in" filter="dissolve">
                                      <p:cBhvr>
                                        <p:cTn id="63" dur="500"/>
                                        <p:tgtEl>
                                          <p:spTgt spid="49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autoUpdateAnimBg="0"/>
      <p:bldP spid="494595" grpId="0" autoUpdateAnimBg="0"/>
      <p:bldP spid="494596" grpId="0" autoUpdateAnimBg="0"/>
      <p:bldP spid="494597" grpId="0" autoUpdateAnimBg="0"/>
      <p:bldP spid="494598" grpId="0" autoUpdateAnimBg="0"/>
      <p:bldP spid="494599" grpId="0" autoUpdateAnimBg="0"/>
      <p:bldP spid="494600" grpId="0" autoUpdateAnimBg="0"/>
      <p:bldP spid="494601" grpId="0" autoUpdateAnimBg="0"/>
      <p:bldP spid="494602" grpId="0" autoUpdateAnimBg="0"/>
      <p:bldP spid="494603" grpId="0" autoUpdateAnimBg="0"/>
      <p:bldP spid="494604" grpId="0" autoUpdateAnimBg="0"/>
      <p:bldP spid="494608" grpId="0" autoUpdateAnimBg="0"/>
      <p:bldP spid="494609" grpId="0" autoUpdateAnimBg="0"/>
      <p:bldP spid="49461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 Box 2"/>
          <p:cNvSpPr txBox="1">
            <a:spLocks noChangeArrowheads="1"/>
          </p:cNvSpPr>
          <p:nvPr/>
        </p:nvSpPr>
        <p:spPr bwMode="auto">
          <a:xfrm>
            <a:off x="381000" y="2286000"/>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Cost:</a:t>
            </a:r>
          </a:p>
        </p:txBody>
      </p:sp>
      <p:sp>
        <p:nvSpPr>
          <p:cNvPr id="495619" name="Text Box 3"/>
          <p:cNvSpPr txBox="1">
            <a:spLocks noChangeArrowheads="1"/>
          </p:cNvSpPr>
          <p:nvPr/>
        </p:nvSpPr>
        <p:spPr bwMode="auto">
          <a:xfrm>
            <a:off x="1828800" y="23590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Variable:</a:t>
            </a:r>
          </a:p>
        </p:txBody>
      </p:sp>
      <p:grpSp>
        <p:nvGrpSpPr>
          <p:cNvPr id="495620" name="Group 4"/>
          <p:cNvGrpSpPr>
            <a:grpSpLocks/>
          </p:cNvGrpSpPr>
          <p:nvPr/>
        </p:nvGrpSpPr>
        <p:grpSpPr bwMode="auto">
          <a:xfrm>
            <a:off x="1828800" y="2971800"/>
            <a:ext cx="5029200" cy="3048000"/>
            <a:chOff x="480" y="1296"/>
            <a:chExt cx="3168" cy="1920"/>
          </a:xfrm>
        </p:grpSpPr>
        <p:sp>
          <p:nvSpPr>
            <p:cNvPr id="34822" name="Text Box 5"/>
            <p:cNvSpPr txBox="1">
              <a:spLocks noChangeArrowheads="1"/>
            </p:cNvSpPr>
            <p:nvPr/>
          </p:nvSpPr>
          <p:spPr bwMode="auto">
            <a:xfrm>
              <a:off x="480" y="1296"/>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Year</a:t>
              </a:r>
            </a:p>
          </p:txBody>
        </p:sp>
        <p:sp>
          <p:nvSpPr>
            <p:cNvPr id="34823" name="Text Box 6"/>
            <p:cNvSpPr txBox="1">
              <a:spLocks noChangeArrowheads="1"/>
            </p:cNvSpPr>
            <p:nvPr/>
          </p:nvSpPr>
          <p:spPr bwMode="auto">
            <a:xfrm>
              <a:off x="1008" y="1296"/>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Model</a:t>
              </a:r>
            </a:p>
          </p:txBody>
        </p:sp>
        <p:sp>
          <p:nvSpPr>
            <p:cNvPr id="34824" name="Text Box 7"/>
            <p:cNvSpPr txBox="1">
              <a:spLocks noChangeArrowheads="1"/>
            </p:cNvSpPr>
            <p:nvPr/>
          </p:nvSpPr>
          <p:spPr bwMode="auto">
            <a:xfrm>
              <a:off x="2064" y="1296"/>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Cost (in that year’s $)</a:t>
              </a:r>
            </a:p>
          </p:txBody>
        </p:sp>
        <p:sp>
          <p:nvSpPr>
            <p:cNvPr id="34825" name="Text Box 8"/>
            <p:cNvSpPr txBox="1">
              <a:spLocks noChangeArrowheads="1"/>
            </p:cNvSpPr>
            <p:nvPr/>
          </p:nvSpPr>
          <p:spPr bwMode="auto">
            <a:xfrm>
              <a:off x="480" y="153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1959</a:t>
              </a:r>
            </a:p>
          </p:txBody>
        </p:sp>
        <p:sp>
          <p:nvSpPr>
            <p:cNvPr id="34826" name="Text Box 9"/>
            <p:cNvSpPr txBox="1">
              <a:spLocks noChangeArrowheads="1"/>
            </p:cNvSpPr>
            <p:nvPr/>
          </p:nvSpPr>
          <p:spPr bwMode="auto">
            <a:xfrm>
              <a:off x="1008" y="153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IBM 7090</a:t>
              </a:r>
            </a:p>
          </p:txBody>
        </p:sp>
        <p:sp>
          <p:nvSpPr>
            <p:cNvPr id="34827" name="Text Box 10"/>
            <p:cNvSpPr txBox="1">
              <a:spLocks noChangeArrowheads="1"/>
            </p:cNvSpPr>
            <p:nvPr/>
          </p:nvSpPr>
          <p:spPr bwMode="auto">
            <a:xfrm>
              <a:off x="2064" y="153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$3,000,000</a:t>
              </a:r>
            </a:p>
          </p:txBody>
        </p:sp>
        <p:sp>
          <p:nvSpPr>
            <p:cNvPr id="34828" name="Text Box 11"/>
            <p:cNvSpPr txBox="1">
              <a:spLocks noChangeArrowheads="1"/>
            </p:cNvSpPr>
            <p:nvPr/>
          </p:nvSpPr>
          <p:spPr bwMode="auto">
            <a:xfrm>
              <a:off x="480" y="177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1960</a:t>
              </a:r>
            </a:p>
          </p:txBody>
        </p:sp>
        <p:sp>
          <p:nvSpPr>
            <p:cNvPr id="34829" name="Text Box 12"/>
            <p:cNvSpPr txBox="1">
              <a:spLocks noChangeArrowheads="1"/>
            </p:cNvSpPr>
            <p:nvPr/>
          </p:nvSpPr>
          <p:spPr bwMode="auto">
            <a:xfrm>
              <a:off x="1008" y="177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IBM 1620</a:t>
              </a:r>
            </a:p>
          </p:txBody>
        </p:sp>
        <p:sp>
          <p:nvSpPr>
            <p:cNvPr id="34830" name="Text Box 13"/>
            <p:cNvSpPr txBox="1">
              <a:spLocks noChangeArrowheads="1"/>
            </p:cNvSpPr>
            <p:nvPr/>
          </p:nvSpPr>
          <p:spPr bwMode="auto">
            <a:xfrm>
              <a:off x="2064" y="177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$200,000</a:t>
              </a:r>
            </a:p>
          </p:txBody>
        </p:sp>
        <p:sp>
          <p:nvSpPr>
            <p:cNvPr id="34831" name="Text Box 14"/>
            <p:cNvSpPr txBox="1">
              <a:spLocks noChangeArrowheads="1"/>
            </p:cNvSpPr>
            <p:nvPr/>
          </p:nvSpPr>
          <p:spPr bwMode="auto">
            <a:xfrm>
              <a:off x="480" y="201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1960</a:t>
              </a:r>
            </a:p>
          </p:txBody>
        </p:sp>
        <p:sp>
          <p:nvSpPr>
            <p:cNvPr id="34832" name="Text Box 15"/>
            <p:cNvSpPr txBox="1">
              <a:spLocks noChangeArrowheads="1"/>
            </p:cNvSpPr>
            <p:nvPr/>
          </p:nvSpPr>
          <p:spPr bwMode="auto">
            <a:xfrm>
              <a:off x="1008" y="201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DEC PDP-1</a:t>
              </a:r>
            </a:p>
          </p:txBody>
        </p:sp>
        <p:sp>
          <p:nvSpPr>
            <p:cNvPr id="34833" name="Text Box 16"/>
            <p:cNvSpPr txBox="1">
              <a:spLocks noChangeArrowheads="1"/>
            </p:cNvSpPr>
            <p:nvPr/>
          </p:nvSpPr>
          <p:spPr bwMode="auto">
            <a:xfrm>
              <a:off x="2064" y="201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$120,000</a:t>
              </a:r>
            </a:p>
          </p:txBody>
        </p:sp>
        <p:sp>
          <p:nvSpPr>
            <p:cNvPr id="34834" name="Text Box 17"/>
            <p:cNvSpPr txBox="1">
              <a:spLocks noChangeArrowheads="1"/>
            </p:cNvSpPr>
            <p:nvPr/>
          </p:nvSpPr>
          <p:spPr bwMode="auto">
            <a:xfrm>
              <a:off x="480" y="225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1960</a:t>
              </a:r>
            </a:p>
          </p:txBody>
        </p:sp>
        <p:sp>
          <p:nvSpPr>
            <p:cNvPr id="34835" name="Text Box 18"/>
            <p:cNvSpPr txBox="1">
              <a:spLocks noChangeArrowheads="1"/>
            </p:cNvSpPr>
            <p:nvPr/>
          </p:nvSpPr>
          <p:spPr bwMode="auto">
            <a:xfrm>
              <a:off x="1008" y="225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DEC PDP-4</a:t>
              </a:r>
            </a:p>
          </p:txBody>
        </p:sp>
        <p:sp>
          <p:nvSpPr>
            <p:cNvPr id="34836" name="Text Box 19"/>
            <p:cNvSpPr txBox="1">
              <a:spLocks noChangeArrowheads="1"/>
            </p:cNvSpPr>
            <p:nvPr/>
          </p:nvSpPr>
          <p:spPr bwMode="auto">
            <a:xfrm>
              <a:off x="2064" y="225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$65,000</a:t>
              </a:r>
            </a:p>
          </p:txBody>
        </p:sp>
        <p:sp>
          <p:nvSpPr>
            <p:cNvPr id="34837" name="Text Box 20"/>
            <p:cNvSpPr txBox="1">
              <a:spLocks noChangeArrowheads="1"/>
            </p:cNvSpPr>
            <p:nvPr/>
          </p:nvSpPr>
          <p:spPr bwMode="auto">
            <a:xfrm>
              <a:off x="480" y="249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1962</a:t>
              </a:r>
            </a:p>
          </p:txBody>
        </p:sp>
        <p:sp>
          <p:nvSpPr>
            <p:cNvPr id="34838" name="Text Box 21"/>
            <p:cNvSpPr txBox="1">
              <a:spLocks noChangeArrowheads="1"/>
            </p:cNvSpPr>
            <p:nvPr/>
          </p:nvSpPr>
          <p:spPr bwMode="auto">
            <a:xfrm>
              <a:off x="1008" y="249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UNIVAC III</a:t>
              </a:r>
            </a:p>
          </p:txBody>
        </p:sp>
        <p:sp>
          <p:nvSpPr>
            <p:cNvPr id="34839" name="Text Box 22"/>
            <p:cNvSpPr txBox="1">
              <a:spLocks noChangeArrowheads="1"/>
            </p:cNvSpPr>
            <p:nvPr/>
          </p:nvSpPr>
          <p:spPr bwMode="auto">
            <a:xfrm>
              <a:off x="2064" y="249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$700,000</a:t>
              </a:r>
            </a:p>
          </p:txBody>
        </p:sp>
        <p:sp>
          <p:nvSpPr>
            <p:cNvPr id="34840" name="Text Box 23"/>
            <p:cNvSpPr txBox="1">
              <a:spLocks noChangeArrowheads="1"/>
            </p:cNvSpPr>
            <p:nvPr/>
          </p:nvSpPr>
          <p:spPr bwMode="auto">
            <a:xfrm>
              <a:off x="480" y="273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1964</a:t>
              </a:r>
            </a:p>
          </p:txBody>
        </p:sp>
        <p:sp>
          <p:nvSpPr>
            <p:cNvPr id="34841" name="Text Box 24"/>
            <p:cNvSpPr txBox="1">
              <a:spLocks noChangeArrowheads="1"/>
            </p:cNvSpPr>
            <p:nvPr/>
          </p:nvSpPr>
          <p:spPr bwMode="auto">
            <a:xfrm>
              <a:off x="1008" y="273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CDC 6600</a:t>
              </a:r>
            </a:p>
          </p:txBody>
        </p:sp>
        <p:sp>
          <p:nvSpPr>
            <p:cNvPr id="34842" name="Text Box 25"/>
            <p:cNvSpPr txBox="1">
              <a:spLocks noChangeArrowheads="1"/>
            </p:cNvSpPr>
            <p:nvPr/>
          </p:nvSpPr>
          <p:spPr bwMode="auto">
            <a:xfrm>
              <a:off x="2064" y="273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$6,000,000</a:t>
              </a:r>
            </a:p>
          </p:txBody>
        </p:sp>
        <p:sp>
          <p:nvSpPr>
            <p:cNvPr id="34843" name="Text Box 26"/>
            <p:cNvSpPr txBox="1">
              <a:spLocks noChangeArrowheads="1"/>
            </p:cNvSpPr>
            <p:nvPr/>
          </p:nvSpPr>
          <p:spPr bwMode="auto">
            <a:xfrm>
              <a:off x="480" y="2979"/>
              <a:ext cx="528"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1965</a:t>
              </a:r>
            </a:p>
          </p:txBody>
        </p:sp>
        <p:sp>
          <p:nvSpPr>
            <p:cNvPr id="34844" name="Text Box 27"/>
            <p:cNvSpPr txBox="1">
              <a:spLocks noChangeArrowheads="1"/>
            </p:cNvSpPr>
            <p:nvPr/>
          </p:nvSpPr>
          <p:spPr bwMode="auto">
            <a:xfrm>
              <a:off x="1008" y="2979"/>
              <a:ext cx="1056"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chemeClr val="tx1"/>
                  </a:solidFill>
                </a:rPr>
                <a:t>IBM 1130</a:t>
              </a:r>
            </a:p>
          </p:txBody>
        </p:sp>
        <p:sp>
          <p:nvSpPr>
            <p:cNvPr id="34845" name="Text Box 28"/>
            <p:cNvSpPr txBox="1">
              <a:spLocks noChangeArrowheads="1"/>
            </p:cNvSpPr>
            <p:nvPr/>
          </p:nvSpPr>
          <p:spPr bwMode="auto">
            <a:xfrm>
              <a:off x="2064" y="2979"/>
              <a:ext cx="1584" cy="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eaLnBrk="1" hangingPunct="1">
                <a:lnSpc>
                  <a:spcPct val="100000"/>
                </a:lnSpc>
                <a:buFontTx/>
                <a:buNone/>
              </a:pPr>
              <a:r>
                <a:rPr lang="en-US" altLang="en-US" sz="1800">
                  <a:solidFill>
                    <a:schemeClr val="tx1"/>
                  </a:solidFill>
                </a:rPr>
                <a:t>$50,000</a:t>
              </a:r>
            </a:p>
          </p:txBody>
        </p:sp>
      </p:grpSp>
      <p:sp>
        <p:nvSpPr>
          <p:cNvPr id="495645" name="Text Box 29"/>
          <p:cNvSpPr txBox="1">
            <a:spLocks noChangeArrowheads="1"/>
          </p:cNvSpPr>
          <p:nvPr/>
        </p:nvSpPr>
        <p:spPr bwMode="auto">
          <a:xfrm>
            <a:off x="304800" y="1325563"/>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a:solidFill>
                  <a:srgbClr val="A50021"/>
                </a:solidFill>
                <a:effectLst>
                  <a:outerShdw blurRad="38100" dist="38100" dir="2700000" algn="tl">
                    <a:srgbClr val="C0C0C0"/>
                  </a:outerShdw>
                </a:effectLst>
                <a:latin typeface="Century" pitchFamily="18" charset="0"/>
                <a:cs typeface="+mn-cs"/>
              </a:rPr>
              <a:t>The 2</a:t>
            </a:r>
            <a:r>
              <a:rPr lang="en-US" sz="3200" b="1" baseline="30000">
                <a:solidFill>
                  <a:srgbClr val="A50021"/>
                </a:solidFill>
                <a:effectLst>
                  <a:outerShdw blurRad="38100" dist="38100" dir="2700000" algn="tl">
                    <a:srgbClr val="C0C0C0"/>
                  </a:outerShdw>
                </a:effectLst>
                <a:latin typeface="Century" pitchFamily="18" charset="0"/>
                <a:cs typeface="+mn-cs"/>
              </a:rPr>
              <a:t>nd </a:t>
            </a:r>
            <a:r>
              <a:rPr lang="en-US" sz="3200" b="1">
                <a:solidFill>
                  <a:srgbClr val="A50021"/>
                </a:solidFill>
                <a:effectLst>
                  <a:outerShdw blurRad="38100" dist="38100" dir="2700000" algn="tl">
                    <a:srgbClr val="C0C0C0"/>
                  </a:outerShdw>
                </a:effectLst>
                <a:latin typeface="Century" pitchFamily="18" charset="0"/>
                <a:cs typeface="+mn-cs"/>
              </a:rPr>
              <a:t>Generation of Computers (1959 - 65)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wipe(up)">
                                      <p:cBhvr>
                                        <p:cTn id="7" dur="500"/>
                                        <p:tgtEl>
                                          <p:spTgt spid="4956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5619"/>
                                        </p:tgtEl>
                                        <p:attrNameLst>
                                          <p:attrName>style.visibility</p:attrName>
                                        </p:attrNameLst>
                                      </p:cBhvr>
                                      <p:to>
                                        <p:strVal val="visible"/>
                                      </p:to>
                                    </p:set>
                                    <p:animEffect transition="in" filter="wipe(up)">
                                      <p:cBhvr>
                                        <p:cTn id="11" dur="500"/>
                                        <p:tgtEl>
                                          <p:spTgt spid="495619"/>
                                        </p:tgtEl>
                                      </p:cBhvr>
                                    </p:animEffect>
                                  </p:childTnLst>
                                </p:cTn>
                              </p:par>
                            </p:childTnLst>
                          </p:cTn>
                        </p:par>
                        <p:par>
                          <p:cTn id="12" fill="hold" nodeType="afterGroup">
                            <p:stCondLst>
                              <p:cond delay="1000"/>
                            </p:stCondLst>
                            <p:childTnLst>
                              <p:par>
                                <p:cTn id="13" presetID="43" presetClass="entr" presetSubtype="0" fill="hold" nodeType="afterEffect">
                                  <p:stCondLst>
                                    <p:cond delay="0"/>
                                  </p:stCondLst>
                                  <p:childTnLst>
                                    <p:set>
                                      <p:cBhvr>
                                        <p:cTn id="14" dur="1" fill="hold">
                                          <p:stCondLst>
                                            <p:cond delay="0"/>
                                          </p:stCondLst>
                                        </p:cTn>
                                        <p:tgtEl>
                                          <p:spTgt spid="495620"/>
                                        </p:tgtEl>
                                        <p:attrNameLst>
                                          <p:attrName>style.visibility</p:attrName>
                                        </p:attrNameLst>
                                      </p:cBhvr>
                                      <p:to>
                                        <p:strVal val="visible"/>
                                      </p:to>
                                    </p:set>
                                    <p:animEffect transition="in" filter="fade">
                                      <p:cBhvr>
                                        <p:cTn id="15" dur="100"/>
                                        <p:tgtEl>
                                          <p:spTgt spid="495620"/>
                                        </p:tgtEl>
                                      </p:cBhvr>
                                    </p:animEffect>
                                    <p:anim calcmode="lin" valueType="num">
                                      <p:cBhvr>
                                        <p:cTn id="16" dur="400" fill="hold"/>
                                        <p:tgtEl>
                                          <p:spTgt spid="495620"/>
                                        </p:tgtEl>
                                        <p:attrNameLst>
                                          <p:attrName>ppt_x</p:attrName>
                                        </p:attrNameLst>
                                      </p:cBhvr>
                                      <p:tavLst>
                                        <p:tav tm="0">
                                          <p:val>
                                            <p:strVal val="#ppt_x"/>
                                          </p:val>
                                        </p:tav>
                                        <p:tav tm="100000">
                                          <p:val>
                                            <p:strVal val="#ppt_x"/>
                                          </p:val>
                                        </p:tav>
                                      </p:tavLst>
                                    </p:anim>
                                    <p:anim calcmode="lin" valueType="num">
                                      <p:cBhvr>
                                        <p:cTn id="17" dur="400" fill="hold"/>
                                        <p:tgtEl>
                                          <p:spTgt spid="495620"/>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95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95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8" grpId="0" autoUpdateAnimBg="0"/>
      <p:bldP spid="49561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p:cNvSpPr txBox="1">
            <a:spLocks noChangeArrowheads="1"/>
          </p:cNvSpPr>
          <p:nvPr/>
        </p:nvSpPr>
        <p:spPr bwMode="auto">
          <a:xfrm>
            <a:off x="304800" y="1985963"/>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Onset:</a:t>
            </a:r>
          </a:p>
        </p:txBody>
      </p:sp>
      <p:sp>
        <p:nvSpPr>
          <p:cNvPr id="496643" name="Text Box 3"/>
          <p:cNvSpPr txBox="1">
            <a:spLocks noChangeArrowheads="1"/>
          </p:cNvSpPr>
          <p:nvPr/>
        </p:nvSpPr>
        <p:spPr bwMode="auto">
          <a:xfrm>
            <a:off x="1371600" y="2058988"/>
            <a:ext cx="40386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600" b="1">
                <a:latin typeface="Times New Roman" pitchFamily="18" charset="0"/>
              </a:rPr>
              <a:t>   </a:t>
            </a:r>
            <a:r>
              <a:rPr lang="en-US" altLang="en-US" sz="2600" b="1">
                <a:latin typeface="Times New Roman" pitchFamily="18" charset="0"/>
                <a:hlinkClick r:id="rId3"/>
              </a:rPr>
              <a:t>Photolithography</a:t>
            </a:r>
            <a:endParaRPr lang="en-US" altLang="en-US" sz="2600" b="1">
              <a:latin typeface="Times New Roman" pitchFamily="18" charset="0"/>
            </a:endParaRPr>
          </a:p>
        </p:txBody>
      </p:sp>
      <p:sp>
        <p:nvSpPr>
          <p:cNvPr id="496644" name="Text Box 4"/>
          <p:cNvSpPr txBox="1">
            <a:spLocks noChangeArrowheads="1"/>
          </p:cNvSpPr>
          <p:nvPr/>
        </p:nvSpPr>
        <p:spPr bwMode="auto">
          <a:xfrm>
            <a:off x="685800" y="3246438"/>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996633"/>
                </a:solidFill>
                <a:latin typeface="Times New Roman" pitchFamily="18" charset="0"/>
              </a:rPr>
              <a:t>   10’s of transistors/chip</a:t>
            </a:r>
          </a:p>
        </p:txBody>
      </p:sp>
      <p:sp>
        <p:nvSpPr>
          <p:cNvPr id="496645" name="Text Box 5"/>
          <p:cNvSpPr txBox="1">
            <a:spLocks noChangeArrowheads="1"/>
          </p:cNvSpPr>
          <p:nvPr/>
        </p:nvSpPr>
        <p:spPr bwMode="auto">
          <a:xfrm>
            <a:off x="685800" y="41878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996633"/>
                </a:solidFill>
                <a:latin typeface="Times New Roman" pitchFamily="18" charset="0"/>
              </a:rPr>
              <a:t>  100’s of transistors/chip</a:t>
            </a:r>
          </a:p>
        </p:txBody>
      </p:sp>
      <p:sp>
        <p:nvSpPr>
          <p:cNvPr id="496646" name="Text Box 6"/>
          <p:cNvSpPr txBox="1">
            <a:spLocks noChangeArrowheads="1"/>
          </p:cNvSpPr>
          <p:nvPr/>
        </p:nvSpPr>
        <p:spPr bwMode="auto">
          <a:xfrm>
            <a:off x="685800" y="5105400"/>
            <a:ext cx="4419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996633"/>
                </a:solidFill>
                <a:latin typeface="Times New Roman" pitchFamily="18" charset="0"/>
              </a:rPr>
              <a:t>  1,000’s of transistors/chip</a:t>
            </a:r>
          </a:p>
        </p:txBody>
      </p:sp>
      <p:sp>
        <p:nvSpPr>
          <p:cNvPr id="496647" name="Text Box 7"/>
          <p:cNvSpPr txBox="1">
            <a:spLocks noChangeArrowheads="1"/>
          </p:cNvSpPr>
          <p:nvPr/>
        </p:nvSpPr>
        <p:spPr bwMode="auto">
          <a:xfrm>
            <a:off x="762000" y="6273800"/>
            <a:ext cx="6553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996633"/>
                </a:solidFill>
                <a:latin typeface="Times New Roman" pitchFamily="18" charset="0"/>
              </a:rPr>
              <a:t>  Millions of transistors/chip</a:t>
            </a:r>
          </a:p>
        </p:txBody>
      </p:sp>
      <p:pic>
        <p:nvPicPr>
          <p:cNvPr id="496648" name="Picture 8" descr="386s"/>
          <p:cNvPicPr>
            <a:picLocks noChangeAspect="1" noChangeArrowheads="1"/>
          </p:cNvPicPr>
          <p:nvPr/>
        </p:nvPicPr>
        <p:blipFill>
          <a:blip r:embed="rId4">
            <a:lum contrast="42000"/>
            <a:extLst>
              <a:ext uri="{28A0092B-C50C-407E-A947-70E740481C1C}">
                <a14:useLocalDpi xmlns:a14="http://schemas.microsoft.com/office/drawing/2010/main" val="0"/>
              </a:ext>
            </a:extLst>
          </a:blip>
          <a:srcRect/>
          <a:stretch>
            <a:fillRect/>
          </a:stretch>
        </p:blipFill>
        <p:spPr bwMode="auto">
          <a:xfrm>
            <a:off x="5715000" y="1989138"/>
            <a:ext cx="28194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49" name="Text Box 9"/>
          <p:cNvSpPr txBox="1">
            <a:spLocks noChangeArrowheads="1"/>
          </p:cNvSpPr>
          <p:nvPr/>
        </p:nvSpPr>
        <p:spPr bwMode="auto">
          <a:xfrm>
            <a:off x="914400" y="2392363"/>
            <a:ext cx="3505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lnSpc>
                <a:spcPct val="100000"/>
              </a:lnSpc>
              <a:buFontTx/>
              <a:buNone/>
            </a:pPr>
            <a:r>
              <a:rPr lang="en-US" altLang="en-US" sz="2200" b="1">
                <a:solidFill>
                  <a:srgbClr val="000099"/>
                </a:solidFill>
                <a:latin typeface="Times New Roman" pitchFamily="18" charset="0"/>
              </a:rPr>
              <a:t>(Reduction and Burning)</a:t>
            </a:r>
          </a:p>
        </p:txBody>
      </p:sp>
      <p:sp>
        <p:nvSpPr>
          <p:cNvPr id="496650" name="Text Box 10"/>
          <p:cNvSpPr txBox="1">
            <a:spLocks noChangeArrowheads="1"/>
          </p:cNvSpPr>
          <p:nvPr/>
        </p:nvSpPr>
        <p:spPr bwMode="auto">
          <a:xfrm>
            <a:off x="381000" y="2913063"/>
            <a:ext cx="39624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chemeClr val="tx1"/>
                </a:solidFill>
                <a:latin typeface="Times New Roman" pitchFamily="18" charset="0"/>
              </a:rPr>
              <a:t>  Small Scale Integration</a:t>
            </a:r>
          </a:p>
        </p:txBody>
      </p:sp>
      <p:sp>
        <p:nvSpPr>
          <p:cNvPr id="496651" name="Text Box 11"/>
          <p:cNvSpPr txBox="1">
            <a:spLocks noChangeArrowheads="1"/>
          </p:cNvSpPr>
          <p:nvPr/>
        </p:nvSpPr>
        <p:spPr bwMode="auto">
          <a:xfrm>
            <a:off x="4267200" y="2895600"/>
            <a:ext cx="914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lnSpc>
                <a:spcPct val="100000"/>
              </a:lnSpc>
              <a:buFontTx/>
              <a:buNone/>
            </a:pPr>
            <a:r>
              <a:rPr lang="en-US" altLang="en-US" sz="2200" b="1">
                <a:solidFill>
                  <a:srgbClr val="000099"/>
                </a:solidFill>
                <a:latin typeface="Times New Roman" pitchFamily="18" charset="0"/>
              </a:rPr>
              <a:t>(SSI)</a:t>
            </a:r>
          </a:p>
        </p:txBody>
      </p:sp>
      <p:sp>
        <p:nvSpPr>
          <p:cNvPr id="496652" name="Text Box 12"/>
          <p:cNvSpPr txBox="1">
            <a:spLocks noChangeArrowheads="1"/>
          </p:cNvSpPr>
          <p:nvPr/>
        </p:nvSpPr>
        <p:spPr bwMode="auto">
          <a:xfrm>
            <a:off x="381000" y="3806825"/>
            <a:ext cx="42672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chemeClr val="tx1"/>
                </a:solidFill>
                <a:latin typeface="Times New Roman" pitchFamily="18" charset="0"/>
              </a:rPr>
              <a:t>  Medium Scale Integration</a:t>
            </a:r>
          </a:p>
        </p:txBody>
      </p:sp>
      <p:sp>
        <p:nvSpPr>
          <p:cNvPr id="496653" name="Text Box 13"/>
          <p:cNvSpPr txBox="1">
            <a:spLocks noChangeArrowheads="1"/>
          </p:cNvSpPr>
          <p:nvPr/>
        </p:nvSpPr>
        <p:spPr bwMode="auto">
          <a:xfrm>
            <a:off x="4572000" y="3760788"/>
            <a:ext cx="91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lnSpc>
                <a:spcPct val="100000"/>
              </a:lnSpc>
              <a:buFontTx/>
              <a:buNone/>
            </a:pPr>
            <a:r>
              <a:rPr lang="en-US" altLang="en-US" sz="2200" b="1">
                <a:solidFill>
                  <a:srgbClr val="000099"/>
                </a:solidFill>
                <a:latin typeface="Times New Roman" pitchFamily="18" charset="0"/>
              </a:rPr>
              <a:t>(MSI)</a:t>
            </a:r>
          </a:p>
        </p:txBody>
      </p:sp>
      <p:sp>
        <p:nvSpPr>
          <p:cNvPr id="496654" name="Text Box 14"/>
          <p:cNvSpPr txBox="1">
            <a:spLocks noChangeArrowheads="1"/>
          </p:cNvSpPr>
          <p:nvPr/>
        </p:nvSpPr>
        <p:spPr bwMode="auto">
          <a:xfrm>
            <a:off x="381000" y="4692650"/>
            <a:ext cx="42672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chemeClr val="tx1"/>
                </a:solidFill>
                <a:latin typeface="Times New Roman" pitchFamily="18" charset="0"/>
              </a:rPr>
              <a:t>  Large Scale Integration</a:t>
            </a:r>
          </a:p>
        </p:txBody>
      </p:sp>
      <p:sp>
        <p:nvSpPr>
          <p:cNvPr id="496655" name="Text Box 15"/>
          <p:cNvSpPr txBox="1">
            <a:spLocks noChangeArrowheads="1"/>
          </p:cNvSpPr>
          <p:nvPr/>
        </p:nvSpPr>
        <p:spPr bwMode="auto">
          <a:xfrm>
            <a:off x="4191000" y="4648200"/>
            <a:ext cx="914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2200" b="1">
                <a:solidFill>
                  <a:srgbClr val="000099"/>
                </a:solidFill>
                <a:latin typeface="Times New Roman" pitchFamily="18" charset="0"/>
              </a:rPr>
              <a:t>(LSI)</a:t>
            </a:r>
          </a:p>
        </p:txBody>
      </p:sp>
      <p:sp>
        <p:nvSpPr>
          <p:cNvPr id="496656" name="Text Box 16"/>
          <p:cNvSpPr txBox="1">
            <a:spLocks noChangeArrowheads="1"/>
          </p:cNvSpPr>
          <p:nvPr/>
        </p:nvSpPr>
        <p:spPr bwMode="auto">
          <a:xfrm>
            <a:off x="457200" y="5638800"/>
            <a:ext cx="50292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chemeClr val="tx1"/>
                </a:solidFill>
                <a:latin typeface="Times New Roman" pitchFamily="18" charset="0"/>
              </a:rPr>
              <a:t>  Very Large Scale Integration</a:t>
            </a:r>
          </a:p>
        </p:txBody>
      </p:sp>
      <p:sp>
        <p:nvSpPr>
          <p:cNvPr id="496657" name="Text Box 17"/>
          <p:cNvSpPr txBox="1">
            <a:spLocks noChangeArrowheads="1"/>
          </p:cNvSpPr>
          <p:nvPr/>
        </p:nvSpPr>
        <p:spPr bwMode="auto">
          <a:xfrm>
            <a:off x="2057400" y="5926138"/>
            <a:ext cx="1143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2200" b="1">
                <a:solidFill>
                  <a:srgbClr val="000099"/>
                </a:solidFill>
                <a:latin typeface="Times New Roman" pitchFamily="18" charset="0"/>
              </a:rPr>
              <a:t>(VLSI)</a:t>
            </a:r>
          </a:p>
        </p:txBody>
      </p:sp>
      <p:sp>
        <p:nvSpPr>
          <p:cNvPr id="496658" name="Text Box 18"/>
          <p:cNvSpPr txBox="1">
            <a:spLocks noChangeArrowheads="1"/>
          </p:cNvSpPr>
          <p:nvPr/>
        </p:nvSpPr>
        <p:spPr bwMode="auto">
          <a:xfrm>
            <a:off x="304800" y="1401763"/>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dirty="0">
                <a:solidFill>
                  <a:srgbClr val="A50021"/>
                </a:solidFill>
                <a:effectLst>
                  <a:outerShdw blurRad="38100" dist="38100" dir="2700000" algn="tl">
                    <a:srgbClr val="C0C0C0"/>
                  </a:outerShdw>
                </a:effectLst>
                <a:latin typeface="Century" pitchFamily="18" charset="0"/>
                <a:cs typeface="+mn-cs"/>
              </a:rPr>
              <a:t>The 3</a:t>
            </a:r>
            <a:r>
              <a:rPr lang="en-US" sz="3200" b="1" baseline="30000" dirty="0">
                <a:solidFill>
                  <a:srgbClr val="A50021"/>
                </a:solidFill>
                <a:effectLst>
                  <a:outerShdw blurRad="38100" dist="38100" dir="2700000" algn="tl">
                    <a:srgbClr val="C0C0C0"/>
                  </a:outerShdw>
                </a:effectLst>
                <a:latin typeface="Century" pitchFamily="18" charset="0"/>
                <a:cs typeface="+mn-cs"/>
              </a:rPr>
              <a:t>rd </a:t>
            </a:r>
            <a:r>
              <a:rPr lang="en-US" sz="3200" b="1" dirty="0">
                <a:solidFill>
                  <a:srgbClr val="A50021"/>
                </a:solidFill>
                <a:effectLst>
                  <a:outerShdw blurRad="38100" dist="38100" dir="2700000" algn="tl">
                    <a:srgbClr val="C0C0C0"/>
                  </a:outerShdw>
                </a:effectLst>
                <a:latin typeface="Century" pitchFamily="18" charset="0"/>
                <a:cs typeface="+mn-cs"/>
              </a:rPr>
              <a:t>Generation of Computers (1968 - 70)</a:t>
            </a:r>
          </a:p>
        </p:txBody>
      </p:sp>
      <p:pic>
        <p:nvPicPr>
          <p:cNvPr id="496659" name="Picture 19" descr="200007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91000"/>
            <a:ext cx="336073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96658"/>
                                        </p:tgtEl>
                                        <p:attrNameLst>
                                          <p:attrName>style.visibility</p:attrName>
                                        </p:attrNameLst>
                                      </p:cBhvr>
                                      <p:to>
                                        <p:strVal val="visible"/>
                                      </p:to>
                                    </p:set>
                                    <p:animEffect transition="in" filter="checkerboard(across)">
                                      <p:cBhvr>
                                        <p:cTn id="7" dur="500"/>
                                        <p:tgtEl>
                                          <p:spTgt spid="49665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6642"/>
                                        </p:tgtEl>
                                        <p:attrNameLst>
                                          <p:attrName>style.visibility</p:attrName>
                                        </p:attrNameLst>
                                      </p:cBhvr>
                                      <p:to>
                                        <p:strVal val="visible"/>
                                      </p:to>
                                    </p:set>
                                    <p:animEffect transition="in" filter="wipe(up)">
                                      <p:cBhvr>
                                        <p:cTn id="11" dur="500"/>
                                        <p:tgtEl>
                                          <p:spTgt spid="496642"/>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496643"/>
                                        </p:tgtEl>
                                        <p:attrNameLst>
                                          <p:attrName>style.visibility</p:attrName>
                                        </p:attrNameLst>
                                      </p:cBhvr>
                                      <p:to>
                                        <p:strVal val="visible"/>
                                      </p:to>
                                    </p:set>
                                    <p:anim calcmode="lin" valueType="num">
                                      <p:cBhvr>
                                        <p:cTn id="15" dur="500" fill="hold"/>
                                        <p:tgtEl>
                                          <p:spTgt spid="496643"/>
                                        </p:tgtEl>
                                        <p:attrNameLst>
                                          <p:attrName>ppt_x</p:attrName>
                                        </p:attrNameLst>
                                      </p:cBhvr>
                                      <p:tavLst>
                                        <p:tav tm="0">
                                          <p:val>
                                            <p:strVal val="#ppt_x-#ppt_w/2"/>
                                          </p:val>
                                        </p:tav>
                                        <p:tav tm="100000">
                                          <p:val>
                                            <p:strVal val="#ppt_x"/>
                                          </p:val>
                                        </p:tav>
                                      </p:tavLst>
                                    </p:anim>
                                    <p:anim calcmode="lin" valueType="num">
                                      <p:cBhvr>
                                        <p:cTn id="16" dur="500" fill="hold"/>
                                        <p:tgtEl>
                                          <p:spTgt spid="496643"/>
                                        </p:tgtEl>
                                        <p:attrNameLst>
                                          <p:attrName>ppt_y</p:attrName>
                                        </p:attrNameLst>
                                      </p:cBhvr>
                                      <p:tavLst>
                                        <p:tav tm="0">
                                          <p:val>
                                            <p:strVal val="#ppt_y"/>
                                          </p:val>
                                        </p:tav>
                                        <p:tav tm="100000">
                                          <p:val>
                                            <p:strVal val="#ppt_y"/>
                                          </p:val>
                                        </p:tav>
                                      </p:tavLst>
                                    </p:anim>
                                    <p:anim calcmode="lin" valueType="num">
                                      <p:cBhvr>
                                        <p:cTn id="17" dur="500" fill="hold"/>
                                        <p:tgtEl>
                                          <p:spTgt spid="496643"/>
                                        </p:tgtEl>
                                        <p:attrNameLst>
                                          <p:attrName>ppt_w</p:attrName>
                                        </p:attrNameLst>
                                      </p:cBhvr>
                                      <p:tavLst>
                                        <p:tav tm="0">
                                          <p:val>
                                            <p:fltVal val="0"/>
                                          </p:val>
                                        </p:tav>
                                        <p:tav tm="100000">
                                          <p:val>
                                            <p:strVal val="#ppt_w"/>
                                          </p:val>
                                        </p:tav>
                                      </p:tavLst>
                                    </p:anim>
                                    <p:anim calcmode="lin" valueType="num">
                                      <p:cBhvr>
                                        <p:cTn id="18" dur="500" fill="hold"/>
                                        <p:tgtEl>
                                          <p:spTgt spid="496643"/>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6" presetClass="entr" presetSubtype="42" fill="hold" nodeType="afterEffect">
                                  <p:stCondLst>
                                    <p:cond delay="0"/>
                                  </p:stCondLst>
                                  <p:childTnLst>
                                    <p:set>
                                      <p:cBhvr>
                                        <p:cTn id="21" dur="1" fill="hold">
                                          <p:stCondLst>
                                            <p:cond delay="0"/>
                                          </p:stCondLst>
                                        </p:cTn>
                                        <p:tgtEl>
                                          <p:spTgt spid="496648"/>
                                        </p:tgtEl>
                                        <p:attrNameLst>
                                          <p:attrName>style.visibility</p:attrName>
                                        </p:attrNameLst>
                                      </p:cBhvr>
                                      <p:to>
                                        <p:strVal val="visible"/>
                                      </p:to>
                                    </p:set>
                                    <p:animEffect transition="in" filter="barn(outHorizontal)">
                                      <p:cBhvr>
                                        <p:cTn id="22" dur="500"/>
                                        <p:tgtEl>
                                          <p:spTgt spid="496648"/>
                                        </p:tgtEl>
                                      </p:cBhvr>
                                    </p:animEffect>
                                  </p:childTnLst>
                                </p:cTn>
                              </p:par>
                            </p:childTnLst>
                          </p:cTn>
                        </p:par>
                        <p:par>
                          <p:cTn id="23" fill="hold" nodeType="afterGroup">
                            <p:stCondLst>
                              <p:cond delay="2000"/>
                            </p:stCondLst>
                            <p:childTnLst>
                              <p:par>
                                <p:cTn id="24" presetID="5" presetClass="entr" presetSubtype="5" fill="hold" grpId="0" nodeType="afterEffect">
                                  <p:stCondLst>
                                    <p:cond delay="0"/>
                                  </p:stCondLst>
                                  <p:childTnLst>
                                    <p:set>
                                      <p:cBhvr>
                                        <p:cTn id="25" dur="1" fill="hold">
                                          <p:stCondLst>
                                            <p:cond delay="0"/>
                                          </p:stCondLst>
                                        </p:cTn>
                                        <p:tgtEl>
                                          <p:spTgt spid="496649"/>
                                        </p:tgtEl>
                                        <p:attrNameLst>
                                          <p:attrName>style.visibility</p:attrName>
                                        </p:attrNameLst>
                                      </p:cBhvr>
                                      <p:to>
                                        <p:strVal val="visible"/>
                                      </p:to>
                                    </p:set>
                                    <p:animEffect transition="in" filter="checkerboard(down)">
                                      <p:cBhvr>
                                        <p:cTn id="26" dur="500"/>
                                        <p:tgtEl>
                                          <p:spTgt spid="4966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496650"/>
                                        </p:tgtEl>
                                        <p:attrNameLst>
                                          <p:attrName>style.visibility</p:attrName>
                                        </p:attrNameLst>
                                      </p:cBhvr>
                                      <p:to>
                                        <p:strVal val="visible"/>
                                      </p:to>
                                    </p:set>
                                    <p:anim calcmode="lin" valueType="num">
                                      <p:cBhvr>
                                        <p:cTn id="31" dur="500" fill="hold"/>
                                        <p:tgtEl>
                                          <p:spTgt spid="496650"/>
                                        </p:tgtEl>
                                        <p:attrNameLst>
                                          <p:attrName>ppt_x</p:attrName>
                                        </p:attrNameLst>
                                      </p:cBhvr>
                                      <p:tavLst>
                                        <p:tav tm="0">
                                          <p:val>
                                            <p:strVal val="#ppt_x-#ppt_w/2"/>
                                          </p:val>
                                        </p:tav>
                                        <p:tav tm="100000">
                                          <p:val>
                                            <p:strVal val="#ppt_x"/>
                                          </p:val>
                                        </p:tav>
                                      </p:tavLst>
                                    </p:anim>
                                    <p:anim calcmode="lin" valueType="num">
                                      <p:cBhvr>
                                        <p:cTn id="32" dur="500" fill="hold"/>
                                        <p:tgtEl>
                                          <p:spTgt spid="496650"/>
                                        </p:tgtEl>
                                        <p:attrNameLst>
                                          <p:attrName>ppt_y</p:attrName>
                                        </p:attrNameLst>
                                      </p:cBhvr>
                                      <p:tavLst>
                                        <p:tav tm="0">
                                          <p:val>
                                            <p:strVal val="#ppt_y"/>
                                          </p:val>
                                        </p:tav>
                                        <p:tav tm="100000">
                                          <p:val>
                                            <p:strVal val="#ppt_y"/>
                                          </p:val>
                                        </p:tav>
                                      </p:tavLst>
                                    </p:anim>
                                    <p:anim calcmode="lin" valueType="num">
                                      <p:cBhvr>
                                        <p:cTn id="33" dur="500" fill="hold"/>
                                        <p:tgtEl>
                                          <p:spTgt spid="496650"/>
                                        </p:tgtEl>
                                        <p:attrNameLst>
                                          <p:attrName>ppt_w</p:attrName>
                                        </p:attrNameLst>
                                      </p:cBhvr>
                                      <p:tavLst>
                                        <p:tav tm="0">
                                          <p:val>
                                            <p:fltVal val="0"/>
                                          </p:val>
                                        </p:tav>
                                        <p:tav tm="100000">
                                          <p:val>
                                            <p:strVal val="#ppt_w"/>
                                          </p:val>
                                        </p:tav>
                                      </p:tavLst>
                                    </p:anim>
                                    <p:anim calcmode="lin" valueType="num">
                                      <p:cBhvr>
                                        <p:cTn id="34" dur="500" fill="hold"/>
                                        <p:tgtEl>
                                          <p:spTgt spid="496650"/>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500"/>
                            </p:stCondLst>
                            <p:childTnLst>
                              <p:par>
                                <p:cTn id="36" presetID="5" presetClass="entr" presetSubtype="5" fill="hold" grpId="0" nodeType="afterEffect">
                                  <p:stCondLst>
                                    <p:cond delay="0"/>
                                  </p:stCondLst>
                                  <p:childTnLst>
                                    <p:set>
                                      <p:cBhvr>
                                        <p:cTn id="37" dur="1" fill="hold">
                                          <p:stCondLst>
                                            <p:cond delay="0"/>
                                          </p:stCondLst>
                                        </p:cTn>
                                        <p:tgtEl>
                                          <p:spTgt spid="496651"/>
                                        </p:tgtEl>
                                        <p:attrNameLst>
                                          <p:attrName>style.visibility</p:attrName>
                                        </p:attrNameLst>
                                      </p:cBhvr>
                                      <p:to>
                                        <p:strVal val="visible"/>
                                      </p:to>
                                    </p:set>
                                    <p:animEffect transition="in" filter="checkerboard(down)">
                                      <p:cBhvr>
                                        <p:cTn id="38" dur="500"/>
                                        <p:tgtEl>
                                          <p:spTgt spid="496651"/>
                                        </p:tgtEl>
                                      </p:cBhvr>
                                    </p:animEffect>
                                  </p:childTnLst>
                                </p:cTn>
                              </p:par>
                            </p:childTnLst>
                          </p:cTn>
                        </p:par>
                        <p:par>
                          <p:cTn id="39" fill="hold" nodeType="afterGroup">
                            <p:stCondLst>
                              <p:cond delay="1000"/>
                            </p:stCondLst>
                            <p:childTnLst>
                              <p:par>
                                <p:cTn id="40" presetID="17" presetClass="entr" presetSubtype="8" fill="hold" grpId="0" nodeType="afterEffect">
                                  <p:stCondLst>
                                    <p:cond delay="0"/>
                                  </p:stCondLst>
                                  <p:childTnLst>
                                    <p:set>
                                      <p:cBhvr>
                                        <p:cTn id="41" dur="1" fill="hold">
                                          <p:stCondLst>
                                            <p:cond delay="0"/>
                                          </p:stCondLst>
                                        </p:cTn>
                                        <p:tgtEl>
                                          <p:spTgt spid="496644"/>
                                        </p:tgtEl>
                                        <p:attrNameLst>
                                          <p:attrName>style.visibility</p:attrName>
                                        </p:attrNameLst>
                                      </p:cBhvr>
                                      <p:to>
                                        <p:strVal val="visible"/>
                                      </p:to>
                                    </p:set>
                                    <p:anim calcmode="lin" valueType="num">
                                      <p:cBhvr>
                                        <p:cTn id="42" dur="500" fill="hold"/>
                                        <p:tgtEl>
                                          <p:spTgt spid="496644"/>
                                        </p:tgtEl>
                                        <p:attrNameLst>
                                          <p:attrName>ppt_x</p:attrName>
                                        </p:attrNameLst>
                                      </p:cBhvr>
                                      <p:tavLst>
                                        <p:tav tm="0">
                                          <p:val>
                                            <p:strVal val="#ppt_x-#ppt_w/2"/>
                                          </p:val>
                                        </p:tav>
                                        <p:tav tm="100000">
                                          <p:val>
                                            <p:strVal val="#ppt_x"/>
                                          </p:val>
                                        </p:tav>
                                      </p:tavLst>
                                    </p:anim>
                                    <p:anim calcmode="lin" valueType="num">
                                      <p:cBhvr>
                                        <p:cTn id="43" dur="500" fill="hold"/>
                                        <p:tgtEl>
                                          <p:spTgt spid="496644"/>
                                        </p:tgtEl>
                                        <p:attrNameLst>
                                          <p:attrName>ppt_y</p:attrName>
                                        </p:attrNameLst>
                                      </p:cBhvr>
                                      <p:tavLst>
                                        <p:tav tm="0">
                                          <p:val>
                                            <p:strVal val="#ppt_y"/>
                                          </p:val>
                                        </p:tav>
                                        <p:tav tm="100000">
                                          <p:val>
                                            <p:strVal val="#ppt_y"/>
                                          </p:val>
                                        </p:tav>
                                      </p:tavLst>
                                    </p:anim>
                                    <p:anim calcmode="lin" valueType="num">
                                      <p:cBhvr>
                                        <p:cTn id="44" dur="500" fill="hold"/>
                                        <p:tgtEl>
                                          <p:spTgt spid="496644"/>
                                        </p:tgtEl>
                                        <p:attrNameLst>
                                          <p:attrName>ppt_w</p:attrName>
                                        </p:attrNameLst>
                                      </p:cBhvr>
                                      <p:tavLst>
                                        <p:tav tm="0">
                                          <p:val>
                                            <p:fltVal val="0"/>
                                          </p:val>
                                        </p:tav>
                                        <p:tav tm="100000">
                                          <p:val>
                                            <p:strVal val="#ppt_w"/>
                                          </p:val>
                                        </p:tav>
                                      </p:tavLst>
                                    </p:anim>
                                    <p:anim calcmode="lin" valueType="num">
                                      <p:cBhvr>
                                        <p:cTn id="45" dur="500" fill="hold"/>
                                        <p:tgtEl>
                                          <p:spTgt spid="496644"/>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1500"/>
                            </p:stCondLst>
                            <p:childTnLst>
                              <p:par>
                                <p:cTn id="47" presetID="17" presetClass="entr" presetSubtype="8" fill="hold" grpId="0" nodeType="afterEffect">
                                  <p:stCondLst>
                                    <p:cond delay="0"/>
                                  </p:stCondLst>
                                  <p:childTnLst>
                                    <p:set>
                                      <p:cBhvr>
                                        <p:cTn id="48" dur="1" fill="hold">
                                          <p:stCondLst>
                                            <p:cond delay="0"/>
                                          </p:stCondLst>
                                        </p:cTn>
                                        <p:tgtEl>
                                          <p:spTgt spid="496652"/>
                                        </p:tgtEl>
                                        <p:attrNameLst>
                                          <p:attrName>style.visibility</p:attrName>
                                        </p:attrNameLst>
                                      </p:cBhvr>
                                      <p:to>
                                        <p:strVal val="visible"/>
                                      </p:to>
                                    </p:set>
                                    <p:anim calcmode="lin" valueType="num">
                                      <p:cBhvr>
                                        <p:cTn id="49" dur="500" fill="hold"/>
                                        <p:tgtEl>
                                          <p:spTgt spid="496652"/>
                                        </p:tgtEl>
                                        <p:attrNameLst>
                                          <p:attrName>ppt_x</p:attrName>
                                        </p:attrNameLst>
                                      </p:cBhvr>
                                      <p:tavLst>
                                        <p:tav tm="0">
                                          <p:val>
                                            <p:strVal val="#ppt_x-#ppt_w/2"/>
                                          </p:val>
                                        </p:tav>
                                        <p:tav tm="100000">
                                          <p:val>
                                            <p:strVal val="#ppt_x"/>
                                          </p:val>
                                        </p:tav>
                                      </p:tavLst>
                                    </p:anim>
                                    <p:anim calcmode="lin" valueType="num">
                                      <p:cBhvr>
                                        <p:cTn id="50" dur="500" fill="hold"/>
                                        <p:tgtEl>
                                          <p:spTgt spid="496652"/>
                                        </p:tgtEl>
                                        <p:attrNameLst>
                                          <p:attrName>ppt_y</p:attrName>
                                        </p:attrNameLst>
                                      </p:cBhvr>
                                      <p:tavLst>
                                        <p:tav tm="0">
                                          <p:val>
                                            <p:strVal val="#ppt_y"/>
                                          </p:val>
                                        </p:tav>
                                        <p:tav tm="100000">
                                          <p:val>
                                            <p:strVal val="#ppt_y"/>
                                          </p:val>
                                        </p:tav>
                                      </p:tavLst>
                                    </p:anim>
                                    <p:anim calcmode="lin" valueType="num">
                                      <p:cBhvr>
                                        <p:cTn id="51" dur="500" fill="hold"/>
                                        <p:tgtEl>
                                          <p:spTgt spid="496652"/>
                                        </p:tgtEl>
                                        <p:attrNameLst>
                                          <p:attrName>ppt_w</p:attrName>
                                        </p:attrNameLst>
                                      </p:cBhvr>
                                      <p:tavLst>
                                        <p:tav tm="0">
                                          <p:val>
                                            <p:fltVal val="0"/>
                                          </p:val>
                                        </p:tav>
                                        <p:tav tm="100000">
                                          <p:val>
                                            <p:strVal val="#ppt_w"/>
                                          </p:val>
                                        </p:tav>
                                      </p:tavLst>
                                    </p:anim>
                                    <p:anim calcmode="lin" valueType="num">
                                      <p:cBhvr>
                                        <p:cTn id="52" dur="500" fill="hold"/>
                                        <p:tgtEl>
                                          <p:spTgt spid="496652"/>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2000"/>
                            </p:stCondLst>
                            <p:childTnLst>
                              <p:par>
                                <p:cTn id="54" presetID="5" presetClass="entr" presetSubtype="5" fill="hold" grpId="0" nodeType="afterEffect">
                                  <p:stCondLst>
                                    <p:cond delay="0"/>
                                  </p:stCondLst>
                                  <p:childTnLst>
                                    <p:set>
                                      <p:cBhvr>
                                        <p:cTn id="55" dur="1" fill="hold">
                                          <p:stCondLst>
                                            <p:cond delay="0"/>
                                          </p:stCondLst>
                                        </p:cTn>
                                        <p:tgtEl>
                                          <p:spTgt spid="496653"/>
                                        </p:tgtEl>
                                        <p:attrNameLst>
                                          <p:attrName>style.visibility</p:attrName>
                                        </p:attrNameLst>
                                      </p:cBhvr>
                                      <p:to>
                                        <p:strVal val="visible"/>
                                      </p:to>
                                    </p:set>
                                    <p:animEffect transition="in" filter="checkerboard(down)">
                                      <p:cBhvr>
                                        <p:cTn id="56" dur="500"/>
                                        <p:tgtEl>
                                          <p:spTgt spid="496653"/>
                                        </p:tgtEl>
                                      </p:cBhvr>
                                    </p:animEffect>
                                  </p:childTnLst>
                                </p:cTn>
                              </p:par>
                            </p:childTnLst>
                          </p:cTn>
                        </p:par>
                        <p:par>
                          <p:cTn id="57" fill="hold" nodeType="afterGroup">
                            <p:stCondLst>
                              <p:cond delay="2500"/>
                            </p:stCondLst>
                            <p:childTnLst>
                              <p:par>
                                <p:cTn id="58" presetID="17" presetClass="entr" presetSubtype="8" fill="hold" grpId="0" nodeType="afterEffect">
                                  <p:stCondLst>
                                    <p:cond delay="0"/>
                                  </p:stCondLst>
                                  <p:childTnLst>
                                    <p:set>
                                      <p:cBhvr>
                                        <p:cTn id="59" dur="1" fill="hold">
                                          <p:stCondLst>
                                            <p:cond delay="0"/>
                                          </p:stCondLst>
                                        </p:cTn>
                                        <p:tgtEl>
                                          <p:spTgt spid="496645"/>
                                        </p:tgtEl>
                                        <p:attrNameLst>
                                          <p:attrName>style.visibility</p:attrName>
                                        </p:attrNameLst>
                                      </p:cBhvr>
                                      <p:to>
                                        <p:strVal val="visible"/>
                                      </p:to>
                                    </p:set>
                                    <p:anim calcmode="lin" valueType="num">
                                      <p:cBhvr>
                                        <p:cTn id="60" dur="500" fill="hold"/>
                                        <p:tgtEl>
                                          <p:spTgt spid="496645"/>
                                        </p:tgtEl>
                                        <p:attrNameLst>
                                          <p:attrName>ppt_x</p:attrName>
                                        </p:attrNameLst>
                                      </p:cBhvr>
                                      <p:tavLst>
                                        <p:tav tm="0">
                                          <p:val>
                                            <p:strVal val="#ppt_x-#ppt_w/2"/>
                                          </p:val>
                                        </p:tav>
                                        <p:tav tm="100000">
                                          <p:val>
                                            <p:strVal val="#ppt_x"/>
                                          </p:val>
                                        </p:tav>
                                      </p:tavLst>
                                    </p:anim>
                                    <p:anim calcmode="lin" valueType="num">
                                      <p:cBhvr>
                                        <p:cTn id="61" dur="500" fill="hold"/>
                                        <p:tgtEl>
                                          <p:spTgt spid="496645"/>
                                        </p:tgtEl>
                                        <p:attrNameLst>
                                          <p:attrName>ppt_y</p:attrName>
                                        </p:attrNameLst>
                                      </p:cBhvr>
                                      <p:tavLst>
                                        <p:tav tm="0">
                                          <p:val>
                                            <p:strVal val="#ppt_y"/>
                                          </p:val>
                                        </p:tav>
                                        <p:tav tm="100000">
                                          <p:val>
                                            <p:strVal val="#ppt_y"/>
                                          </p:val>
                                        </p:tav>
                                      </p:tavLst>
                                    </p:anim>
                                    <p:anim calcmode="lin" valueType="num">
                                      <p:cBhvr>
                                        <p:cTn id="62" dur="500" fill="hold"/>
                                        <p:tgtEl>
                                          <p:spTgt spid="496645"/>
                                        </p:tgtEl>
                                        <p:attrNameLst>
                                          <p:attrName>ppt_w</p:attrName>
                                        </p:attrNameLst>
                                      </p:cBhvr>
                                      <p:tavLst>
                                        <p:tav tm="0">
                                          <p:val>
                                            <p:fltVal val="0"/>
                                          </p:val>
                                        </p:tav>
                                        <p:tav tm="100000">
                                          <p:val>
                                            <p:strVal val="#ppt_w"/>
                                          </p:val>
                                        </p:tav>
                                      </p:tavLst>
                                    </p:anim>
                                    <p:anim calcmode="lin" valueType="num">
                                      <p:cBhvr>
                                        <p:cTn id="63" dur="500" fill="hold"/>
                                        <p:tgtEl>
                                          <p:spTgt spid="496645"/>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3000"/>
                            </p:stCondLst>
                            <p:childTnLst>
                              <p:par>
                                <p:cTn id="65" presetID="17" presetClass="entr" presetSubtype="8" fill="hold" grpId="0" nodeType="afterEffect">
                                  <p:stCondLst>
                                    <p:cond delay="0"/>
                                  </p:stCondLst>
                                  <p:childTnLst>
                                    <p:set>
                                      <p:cBhvr>
                                        <p:cTn id="66" dur="1" fill="hold">
                                          <p:stCondLst>
                                            <p:cond delay="0"/>
                                          </p:stCondLst>
                                        </p:cTn>
                                        <p:tgtEl>
                                          <p:spTgt spid="496654"/>
                                        </p:tgtEl>
                                        <p:attrNameLst>
                                          <p:attrName>style.visibility</p:attrName>
                                        </p:attrNameLst>
                                      </p:cBhvr>
                                      <p:to>
                                        <p:strVal val="visible"/>
                                      </p:to>
                                    </p:set>
                                    <p:anim calcmode="lin" valueType="num">
                                      <p:cBhvr>
                                        <p:cTn id="67" dur="500" fill="hold"/>
                                        <p:tgtEl>
                                          <p:spTgt spid="496654"/>
                                        </p:tgtEl>
                                        <p:attrNameLst>
                                          <p:attrName>ppt_x</p:attrName>
                                        </p:attrNameLst>
                                      </p:cBhvr>
                                      <p:tavLst>
                                        <p:tav tm="0">
                                          <p:val>
                                            <p:strVal val="#ppt_x-#ppt_w/2"/>
                                          </p:val>
                                        </p:tav>
                                        <p:tav tm="100000">
                                          <p:val>
                                            <p:strVal val="#ppt_x"/>
                                          </p:val>
                                        </p:tav>
                                      </p:tavLst>
                                    </p:anim>
                                    <p:anim calcmode="lin" valueType="num">
                                      <p:cBhvr>
                                        <p:cTn id="68" dur="500" fill="hold"/>
                                        <p:tgtEl>
                                          <p:spTgt spid="496654"/>
                                        </p:tgtEl>
                                        <p:attrNameLst>
                                          <p:attrName>ppt_y</p:attrName>
                                        </p:attrNameLst>
                                      </p:cBhvr>
                                      <p:tavLst>
                                        <p:tav tm="0">
                                          <p:val>
                                            <p:strVal val="#ppt_y"/>
                                          </p:val>
                                        </p:tav>
                                        <p:tav tm="100000">
                                          <p:val>
                                            <p:strVal val="#ppt_y"/>
                                          </p:val>
                                        </p:tav>
                                      </p:tavLst>
                                    </p:anim>
                                    <p:anim calcmode="lin" valueType="num">
                                      <p:cBhvr>
                                        <p:cTn id="69" dur="500" fill="hold"/>
                                        <p:tgtEl>
                                          <p:spTgt spid="496654"/>
                                        </p:tgtEl>
                                        <p:attrNameLst>
                                          <p:attrName>ppt_w</p:attrName>
                                        </p:attrNameLst>
                                      </p:cBhvr>
                                      <p:tavLst>
                                        <p:tav tm="0">
                                          <p:val>
                                            <p:fltVal val="0"/>
                                          </p:val>
                                        </p:tav>
                                        <p:tav tm="100000">
                                          <p:val>
                                            <p:strVal val="#ppt_w"/>
                                          </p:val>
                                        </p:tav>
                                      </p:tavLst>
                                    </p:anim>
                                    <p:anim calcmode="lin" valueType="num">
                                      <p:cBhvr>
                                        <p:cTn id="70" dur="500" fill="hold"/>
                                        <p:tgtEl>
                                          <p:spTgt spid="496654"/>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3500"/>
                            </p:stCondLst>
                            <p:childTnLst>
                              <p:par>
                                <p:cTn id="72" presetID="5" presetClass="entr" presetSubtype="5" fill="hold" grpId="0" nodeType="afterEffect">
                                  <p:stCondLst>
                                    <p:cond delay="0"/>
                                  </p:stCondLst>
                                  <p:childTnLst>
                                    <p:set>
                                      <p:cBhvr>
                                        <p:cTn id="73" dur="1" fill="hold">
                                          <p:stCondLst>
                                            <p:cond delay="0"/>
                                          </p:stCondLst>
                                        </p:cTn>
                                        <p:tgtEl>
                                          <p:spTgt spid="496655"/>
                                        </p:tgtEl>
                                        <p:attrNameLst>
                                          <p:attrName>style.visibility</p:attrName>
                                        </p:attrNameLst>
                                      </p:cBhvr>
                                      <p:to>
                                        <p:strVal val="visible"/>
                                      </p:to>
                                    </p:set>
                                    <p:animEffect transition="in" filter="checkerboard(down)">
                                      <p:cBhvr>
                                        <p:cTn id="74" dur="500"/>
                                        <p:tgtEl>
                                          <p:spTgt spid="496655"/>
                                        </p:tgtEl>
                                      </p:cBhvr>
                                    </p:animEffect>
                                  </p:childTnLst>
                                </p:cTn>
                              </p:par>
                            </p:childTnLst>
                          </p:cTn>
                        </p:par>
                        <p:par>
                          <p:cTn id="75" fill="hold" nodeType="afterGroup">
                            <p:stCondLst>
                              <p:cond delay="4000"/>
                            </p:stCondLst>
                            <p:childTnLst>
                              <p:par>
                                <p:cTn id="76" presetID="17" presetClass="entr" presetSubtype="8" fill="hold" grpId="0" nodeType="afterEffect">
                                  <p:stCondLst>
                                    <p:cond delay="0"/>
                                  </p:stCondLst>
                                  <p:childTnLst>
                                    <p:set>
                                      <p:cBhvr>
                                        <p:cTn id="77" dur="1" fill="hold">
                                          <p:stCondLst>
                                            <p:cond delay="0"/>
                                          </p:stCondLst>
                                        </p:cTn>
                                        <p:tgtEl>
                                          <p:spTgt spid="496646"/>
                                        </p:tgtEl>
                                        <p:attrNameLst>
                                          <p:attrName>style.visibility</p:attrName>
                                        </p:attrNameLst>
                                      </p:cBhvr>
                                      <p:to>
                                        <p:strVal val="visible"/>
                                      </p:to>
                                    </p:set>
                                    <p:anim calcmode="lin" valueType="num">
                                      <p:cBhvr>
                                        <p:cTn id="78" dur="500" fill="hold"/>
                                        <p:tgtEl>
                                          <p:spTgt spid="496646"/>
                                        </p:tgtEl>
                                        <p:attrNameLst>
                                          <p:attrName>ppt_x</p:attrName>
                                        </p:attrNameLst>
                                      </p:cBhvr>
                                      <p:tavLst>
                                        <p:tav tm="0">
                                          <p:val>
                                            <p:strVal val="#ppt_x-#ppt_w/2"/>
                                          </p:val>
                                        </p:tav>
                                        <p:tav tm="100000">
                                          <p:val>
                                            <p:strVal val="#ppt_x"/>
                                          </p:val>
                                        </p:tav>
                                      </p:tavLst>
                                    </p:anim>
                                    <p:anim calcmode="lin" valueType="num">
                                      <p:cBhvr>
                                        <p:cTn id="79" dur="500" fill="hold"/>
                                        <p:tgtEl>
                                          <p:spTgt spid="496646"/>
                                        </p:tgtEl>
                                        <p:attrNameLst>
                                          <p:attrName>ppt_y</p:attrName>
                                        </p:attrNameLst>
                                      </p:cBhvr>
                                      <p:tavLst>
                                        <p:tav tm="0">
                                          <p:val>
                                            <p:strVal val="#ppt_y"/>
                                          </p:val>
                                        </p:tav>
                                        <p:tav tm="100000">
                                          <p:val>
                                            <p:strVal val="#ppt_y"/>
                                          </p:val>
                                        </p:tav>
                                      </p:tavLst>
                                    </p:anim>
                                    <p:anim calcmode="lin" valueType="num">
                                      <p:cBhvr>
                                        <p:cTn id="80" dur="500" fill="hold"/>
                                        <p:tgtEl>
                                          <p:spTgt spid="496646"/>
                                        </p:tgtEl>
                                        <p:attrNameLst>
                                          <p:attrName>ppt_w</p:attrName>
                                        </p:attrNameLst>
                                      </p:cBhvr>
                                      <p:tavLst>
                                        <p:tav tm="0">
                                          <p:val>
                                            <p:fltVal val="0"/>
                                          </p:val>
                                        </p:tav>
                                        <p:tav tm="100000">
                                          <p:val>
                                            <p:strVal val="#ppt_w"/>
                                          </p:val>
                                        </p:tav>
                                      </p:tavLst>
                                    </p:anim>
                                    <p:anim calcmode="lin" valueType="num">
                                      <p:cBhvr>
                                        <p:cTn id="81" dur="500" fill="hold"/>
                                        <p:tgtEl>
                                          <p:spTgt spid="496646"/>
                                        </p:tgtEl>
                                        <p:attrNameLst>
                                          <p:attrName>ppt_h</p:attrName>
                                        </p:attrNameLst>
                                      </p:cBhvr>
                                      <p:tavLst>
                                        <p:tav tm="0">
                                          <p:val>
                                            <p:strVal val="#ppt_h"/>
                                          </p:val>
                                        </p:tav>
                                        <p:tav tm="100000">
                                          <p:val>
                                            <p:strVal val="#ppt_h"/>
                                          </p:val>
                                        </p:tav>
                                      </p:tavLst>
                                    </p:anim>
                                  </p:childTnLst>
                                </p:cTn>
                              </p:par>
                            </p:childTnLst>
                          </p:cTn>
                        </p:par>
                        <p:par>
                          <p:cTn id="82" fill="hold" nodeType="afterGroup">
                            <p:stCondLst>
                              <p:cond delay="4500"/>
                            </p:stCondLst>
                            <p:childTnLst>
                              <p:par>
                                <p:cTn id="83" presetID="17" presetClass="entr" presetSubtype="8" fill="hold" grpId="0" nodeType="afterEffect">
                                  <p:stCondLst>
                                    <p:cond delay="0"/>
                                  </p:stCondLst>
                                  <p:childTnLst>
                                    <p:set>
                                      <p:cBhvr>
                                        <p:cTn id="84" dur="1" fill="hold">
                                          <p:stCondLst>
                                            <p:cond delay="0"/>
                                          </p:stCondLst>
                                        </p:cTn>
                                        <p:tgtEl>
                                          <p:spTgt spid="496656"/>
                                        </p:tgtEl>
                                        <p:attrNameLst>
                                          <p:attrName>style.visibility</p:attrName>
                                        </p:attrNameLst>
                                      </p:cBhvr>
                                      <p:to>
                                        <p:strVal val="visible"/>
                                      </p:to>
                                    </p:set>
                                    <p:anim calcmode="lin" valueType="num">
                                      <p:cBhvr>
                                        <p:cTn id="85" dur="1000" fill="hold"/>
                                        <p:tgtEl>
                                          <p:spTgt spid="496656"/>
                                        </p:tgtEl>
                                        <p:attrNameLst>
                                          <p:attrName>ppt_x</p:attrName>
                                        </p:attrNameLst>
                                      </p:cBhvr>
                                      <p:tavLst>
                                        <p:tav tm="0">
                                          <p:val>
                                            <p:strVal val="#ppt_x-#ppt_w/2"/>
                                          </p:val>
                                        </p:tav>
                                        <p:tav tm="100000">
                                          <p:val>
                                            <p:strVal val="#ppt_x"/>
                                          </p:val>
                                        </p:tav>
                                      </p:tavLst>
                                    </p:anim>
                                    <p:anim calcmode="lin" valueType="num">
                                      <p:cBhvr>
                                        <p:cTn id="86" dur="1000" fill="hold"/>
                                        <p:tgtEl>
                                          <p:spTgt spid="496656"/>
                                        </p:tgtEl>
                                        <p:attrNameLst>
                                          <p:attrName>ppt_y</p:attrName>
                                        </p:attrNameLst>
                                      </p:cBhvr>
                                      <p:tavLst>
                                        <p:tav tm="0">
                                          <p:val>
                                            <p:strVal val="#ppt_y"/>
                                          </p:val>
                                        </p:tav>
                                        <p:tav tm="100000">
                                          <p:val>
                                            <p:strVal val="#ppt_y"/>
                                          </p:val>
                                        </p:tav>
                                      </p:tavLst>
                                    </p:anim>
                                    <p:anim calcmode="lin" valueType="num">
                                      <p:cBhvr>
                                        <p:cTn id="87" dur="1000" fill="hold"/>
                                        <p:tgtEl>
                                          <p:spTgt spid="496656"/>
                                        </p:tgtEl>
                                        <p:attrNameLst>
                                          <p:attrName>ppt_w</p:attrName>
                                        </p:attrNameLst>
                                      </p:cBhvr>
                                      <p:tavLst>
                                        <p:tav tm="0">
                                          <p:val>
                                            <p:fltVal val="0"/>
                                          </p:val>
                                        </p:tav>
                                        <p:tav tm="100000">
                                          <p:val>
                                            <p:strVal val="#ppt_w"/>
                                          </p:val>
                                        </p:tav>
                                      </p:tavLst>
                                    </p:anim>
                                    <p:anim calcmode="lin" valueType="num">
                                      <p:cBhvr>
                                        <p:cTn id="88" dur="1000" fill="hold"/>
                                        <p:tgtEl>
                                          <p:spTgt spid="496656"/>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5500"/>
                            </p:stCondLst>
                            <p:childTnLst>
                              <p:par>
                                <p:cTn id="90" presetID="5" presetClass="entr" presetSubtype="5" fill="hold" grpId="0" nodeType="afterEffect">
                                  <p:stCondLst>
                                    <p:cond delay="0"/>
                                  </p:stCondLst>
                                  <p:childTnLst>
                                    <p:set>
                                      <p:cBhvr>
                                        <p:cTn id="91" dur="1" fill="hold">
                                          <p:stCondLst>
                                            <p:cond delay="0"/>
                                          </p:stCondLst>
                                        </p:cTn>
                                        <p:tgtEl>
                                          <p:spTgt spid="496657"/>
                                        </p:tgtEl>
                                        <p:attrNameLst>
                                          <p:attrName>style.visibility</p:attrName>
                                        </p:attrNameLst>
                                      </p:cBhvr>
                                      <p:to>
                                        <p:strVal val="visible"/>
                                      </p:to>
                                    </p:set>
                                    <p:animEffect transition="in" filter="checkerboard(down)">
                                      <p:cBhvr>
                                        <p:cTn id="92" dur="500"/>
                                        <p:tgtEl>
                                          <p:spTgt spid="496657"/>
                                        </p:tgtEl>
                                      </p:cBhvr>
                                    </p:animEffect>
                                  </p:childTnLst>
                                </p:cTn>
                              </p:par>
                            </p:childTnLst>
                          </p:cTn>
                        </p:par>
                        <p:par>
                          <p:cTn id="93" fill="hold" nodeType="afterGroup">
                            <p:stCondLst>
                              <p:cond delay="6000"/>
                            </p:stCondLst>
                            <p:childTnLst>
                              <p:par>
                                <p:cTn id="94" presetID="17" presetClass="entr" presetSubtype="8" fill="hold" grpId="0" nodeType="afterEffect">
                                  <p:stCondLst>
                                    <p:cond delay="0"/>
                                  </p:stCondLst>
                                  <p:childTnLst>
                                    <p:set>
                                      <p:cBhvr>
                                        <p:cTn id="95" dur="1" fill="hold">
                                          <p:stCondLst>
                                            <p:cond delay="0"/>
                                          </p:stCondLst>
                                        </p:cTn>
                                        <p:tgtEl>
                                          <p:spTgt spid="496647"/>
                                        </p:tgtEl>
                                        <p:attrNameLst>
                                          <p:attrName>style.visibility</p:attrName>
                                        </p:attrNameLst>
                                      </p:cBhvr>
                                      <p:to>
                                        <p:strVal val="visible"/>
                                      </p:to>
                                    </p:set>
                                    <p:anim calcmode="lin" valueType="num">
                                      <p:cBhvr>
                                        <p:cTn id="96" dur="500" fill="hold"/>
                                        <p:tgtEl>
                                          <p:spTgt spid="496647"/>
                                        </p:tgtEl>
                                        <p:attrNameLst>
                                          <p:attrName>ppt_x</p:attrName>
                                        </p:attrNameLst>
                                      </p:cBhvr>
                                      <p:tavLst>
                                        <p:tav tm="0">
                                          <p:val>
                                            <p:strVal val="#ppt_x-#ppt_w/2"/>
                                          </p:val>
                                        </p:tav>
                                        <p:tav tm="100000">
                                          <p:val>
                                            <p:strVal val="#ppt_x"/>
                                          </p:val>
                                        </p:tav>
                                      </p:tavLst>
                                    </p:anim>
                                    <p:anim calcmode="lin" valueType="num">
                                      <p:cBhvr>
                                        <p:cTn id="97" dur="500" fill="hold"/>
                                        <p:tgtEl>
                                          <p:spTgt spid="496647"/>
                                        </p:tgtEl>
                                        <p:attrNameLst>
                                          <p:attrName>ppt_y</p:attrName>
                                        </p:attrNameLst>
                                      </p:cBhvr>
                                      <p:tavLst>
                                        <p:tav tm="0">
                                          <p:val>
                                            <p:strVal val="#ppt_y"/>
                                          </p:val>
                                        </p:tav>
                                        <p:tav tm="100000">
                                          <p:val>
                                            <p:strVal val="#ppt_y"/>
                                          </p:val>
                                        </p:tav>
                                      </p:tavLst>
                                    </p:anim>
                                    <p:anim calcmode="lin" valueType="num">
                                      <p:cBhvr>
                                        <p:cTn id="98" dur="500" fill="hold"/>
                                        <p:tgtEl>
                                          <p:spTgt spid="496647"/>
                                        </p:tgtEl>
                                        <p:attrNameLst>
                                          <p:attrName>ppt_w</p:attrName>
                                        </p:attrNameLst>
                                      </p:cBhvr>
                                      <p:tavLst>
                                        <p:tav tm="0">
                                          <p:val>
                                            <p:fltVal val="0"/>
                                          </p:val>
                                        </p:tav>
                                        <p:tav tm="100000">
                                          <p:val>
                                            <p:strVal val="#ppt_w"/>
                                          </p:val>
                                        </p:tav>
                                      </p:tavLst>
                                    </p:anim>
                                    <p:anim calcmode="lin" valueType="num">
                                      <p:cBhvr>
                                        <p:cTn id="99" dur="500" fill="hold"/>
                                        <p:tgtEl>
                                          <p:spTgt spid="496647"/>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6500"/>
                            </p:stCondLst>
                            <p:childTnLst>
                              <p:par>
                                <p:cTn id="101" presetID="16" presetClass="entr" presetSubtype="42" fill="hold" nodeType="afterEffect">
                                  <p:stCondLst>
                                    <p:cond delay="0"/>
                                  </p:stCondLst>
                                  <p:childTnLst>
                                    <p:set>
                                      <p:cBhvr>
                                        <p:cTn id="102" dur="1" fill="hold">
                                          <p:stCondLst>
                                            <p:cond delay="0"/>
                                          </p:stCondLst>
                                        </p:cTn>
                                        <p:tgtEl>
                                          <p:spTgt spid="496659"/>
                                        </p:tgtEl>
                                        <p:attrNameLst>
                                          <p:attrName>style.visibility</p:attrName>
                                        </p:attrNameLst>
                                      </p:cBhvr>
                                      <p:to>
                                        <p:strVal val="visible"/>
                                      </p:to>
                                    </p:set>
                                    <p:animEffect transition="in" filter="barn(outHorizontal)">
                                      <p:cBhvr>
                                        <p:cTn id="103" dur="500"/>
                                        <p:tgtEl>
                                          <p:spTgt spid="49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2" grpId="0" autoUpdateAnimBg="0"/>
      <p:bldP spid="496643" grpId="0" autoUpdateAnimBg="0"/>
      <p:bldP spid="496644" grpId="0" autoUpdateAnimBg="0"/>
      <p:bldP spid="496645" grpId="0" autoUpdateAnimBg="0"/>
      <p:bldP spid="496646" grpId="0" autoUpdateAnimBg="0"/>
      <p:bldP spid="496647" grpId="0" autoUpdateAnimBg="0"/>
      <p:bldP spid="496649" grpId="0" autoUpdateAnimBg="0"/>
      <p:bldP spid="496650" grpId="0" autoUpdateAnimBg="0"/>
      <p:bldP spid="496651" grpId="0" autoUpdateAnimBg="0"/>
      <p:bldP spid="496652" grpId="0" autoUpdateAnimBg="0"/>
      <p:bldP spid="496653" grpId="0" autoUpdateAnimBg="0"/>
      <p:bldP spid="496654" grpId="0" autoUpdateAnimBg="0"/>
      <p:bldP spid="496655" grpId="0" autoUpdateAnimBg="0"/>
      <p:bldP spid="496656" grpId="0" autoUpdateAnimBg="0"/>
      <p:bldP spid="496657" grpId="0" autoUpdateAnimBg="0"/>
      <p:bldP spid="49665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4267200" y="1981200"/>
            <a:ext cx="381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Onset (Cont.):</a:t>
            </a:r>
          </a:p>
        </p:txBody>
      </p:sp>
      <p:sp>
        <p:nvSpPr>
          <p:cNvPr id="498691" name="Text Box 3"/>
          <p:cNvSpPr txBox="1">
            <a:spLocks noChangeArrowheads="1"/>
          </p:cNvSpPr>
          <p:nvPr/>
        </p:nvSpPr>
        <p:spPr bwMode="auto">
          <a:xfrm>
            <a:off x="4572000" y="28924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Several Models Available</a:t>
            </a:r>
          </a:p>
        </p:txBody>
      </p:sp>
      <p:sp>
        <p:nvSpPr>
          <p:cNvPr id="498692" name="Text Box 4"/>
          <p:cNvSpPr txBox="1">
            <a:spLocks noChangeArrowheads="1"/>
          </p:cNvSpPr>
          <p:nvPr/>
        </p:nvSpPr>
        <p:spPr bwMode="auto">
          <a:xfrm>
            <a:off x="4572000" y="32766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Expandable</a:t>
            </a:r>
          </a:p>
        </p:txBody>
      </p:sp>
      <p:sp>
        <p:nvSpPr>
          <p:cNvPr id="498693" name="Text Box 5"/>
          <p:cNvSpPr txBox="1">
            <a:spLocks noChangeArrowheads="1"/>
          </p:cNvSpPr>
          <p:nvPr/>
        </p:nvSpPr>
        <p:spPr bwMode="auto">
          <a:xfrm>
            <a:off x="4572000" y="3730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Software Unbundling</a:t>
            </a:r>
          </a:p>
        </p:txBody>
      </p:sp>
      <p:sp>
        <p:nvSpPr>
          <p:cNvPr id="498694" name="Text Box 6"/>
          <p:cNvSpPr txBox="1">
            <a:spLocks noChangeArrowheads="1"/>
          </p:cNvSpPr>
          <p:nvPr/>
        </p:nvSpPr>
        <p:spPr bwMode="auto">
          <a:xfrm>
            <a:off x="304800" y="50038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669900"/>
                </a:solidFill>
                <a:latin typeface="Times New Roman" pitchFamily="18" charset="0"/>
              </a:rPr>
              <a:t>Uses:</a:t>
            </a:r>
          </a:p>
        </p:txBody>
      </p:sp>
      <p:sp>
        <p:nvSpPr>
          <p:cNvPr id="498695" name="Text Box 7"/>
          <p:cNvSpPr txBox="1">
            <a:spLocks noChangeArrowheads="1"/>
          </p:cNvSpPr>
          <p:nvPr/>
        </p:nvSpPr>
        <p:spPr bwMode="auto">
          <a:xfrm>
            <a:off x="1676400" y="51022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Medium Size Businesses</a:t>
            </a:r>
          </a:p>
        </p:txBody>
      </p:sp>
      <p:sp>
        <p:nvSpPr>
          <p:cNvPr id="498696" name="Text Box 8"/>
          <p:cNvSpPr txBox="1">
            <a:spLocks noChangeArrowheads="1"/>
          </p:cNvSpPr>
          <p:nvPr/>
        </p:nvSpPr>
        <p:spPr bwMode="auto">
          <a:xfrm>
            <a:off x="1676400" y="5559425"/>
            <a:ext cx="4191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Educational Facilities</a:t>
            </a:r>
          </a:p>
        </p:txBody>
      </p:sp>
      <p:sp>
        <p:nvSpPr>
          <p:cNvPr id="498697" name="Text Box 9"/>
          <p:cNvSpPr txBox="1">
            <a:spLocks noChangeArrowheads="1"/>
          </p:cNvSpPr>
          <p:nvPr/>
        </p:nvSpPr>
        <p:spPr bwMode="auto">
          <a:xfrm>
            <a:off x="1676400" y="5953125"/>
            <a:ext cx="6858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Still primarily Accounting (TPS) but some Managerial Reporting</a:t>
            </a:r>
          </a:p>
        </p:txBody>
      </p:sp>
      <p:pic>
        <p:nvPicPr>
          <p:cNvPr id="498698" name="Picture 10" descr="ibm_360"/>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419100" y="1905000"/>
            <a:ext cx="37719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699" name="Text Box 11"/>
          <p:cNvSpPr txBox="1">
            <a:spLocks noChangeArrowheads="1"/>
          </p:cNvSpPr>
          <p:nvPr/>
        </p:nvSpPr>
        <p:spPr bwMode="auto">
          <a:xfrm>
            <a:off x="4267200" y="2486025"/>
            <a:ext cx="39624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chemeClr val="tx1"/>
                </a:solidFill>
                <a:latin typeface="Times New Roman" pitchFamily="18" charset="0"/>
              </a:rPr>
              <a:t>  IBM 360 series</a:t>
            </a:r>
          </a:p>
        </p:txBody>
      </p:sp>
      <p:sp>
        <p:nvSpPr>
          <p:cNvPr id="498700" name="Text Box 12"/>
          <p:cNvSpPr txBox="1">
            <a:spLocks noChangeArrowheads="1"/>
          </p:cNvSpPr>
          <p:nvPr/>
        </p:nvSpPr>
        <p:spPr bwMode="auto">
          <a:xfrm>
            <a:off x="4572000" y="41148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Software Compatibility</a:t>
            </a:r>
          </a:p>
        </p:txBody>
      </p:sp>
      <p:sp>
        <p:nvSpPr>
          <p:cNvPr id="498701" name="Text Box 13"/>
          <p:cNvSpPr txBox="1">
            <a:spLocks noChangeArrowheads="1"/>
          </p:cNvSpPr>
          <p:nvPr/>
        </p:nvSpPr>
        <p:spPr bwMode="auto">
          <a:xfrm>
            <a:off x="4572000" y="4586288"/>
            <a:ext cx="441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rgbClr val="996633"/>
                </a:solidFill>
              </a:rPr>
              <a:t>(More Anti-trust legislation pending)</a:t>
            </a:r>
          </a:p>
        </p:txBody>
      </p:sp>
      <p:sp>
        <p:nvSpPr>
          <p:cNvPr id="498702" name="Text Box 14"/>
          <p:cNvSpPr txBox="1">
            <a:spLocks noChangeArrowheads="1"/>
          </p:cNvSpPr>
          <p:nvPr/>
        </p:nvSpPr>
        <p:spPr bwMode="auto">
          <a:xfrm>
            <a:off x="304800" y="1401763"/>
            <a:ext cx="876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dirty="0">
                <a:solidFill>
                  <a:srgbClr val="A50021"/>
                </a:solidFill>
                <a:effectLst>
                  <a:outerShdw blurRad="38100" dist="38100" dir="2700000" algn="tl">
                    <a:srgbClr val="C0C0C0"/>
                  </a:outerShdw>
                </a:effectLst>
                <a:latin typeface="Century" pitchFamily="18" charset="0"/>
                <a:cs typeface="+mn-cs"/>
              </a:rPr>
              <a:t>The 3</a:t>
            </a:r>
            <a:r>
              <a:rPr lang="en-US" sz="3200" b="1" baseline="30000" dirty="0">
                <a:solidFill>
                  <a:srgbClr val="A50021"/>
                </a:solidFill>
                <a:effectLst>
                  <a:outerShdw blurRad="38100" dist="38100" dir="2700000" algn="tl">
                    <a:srgbClr val="C0C0C0"/>
                  </a:outerShdw>
                </a:effectLst>
                <a:latin typeface="Century" pitchFamily="18" charset="0"/>
                <a:cs typeface="+mn-cs"/>
              </a:rPr>
              <a:t>rd </a:t>
            </a:r>
            <a:r>
              <a:rPr lang="en-US" sz="3200" b="1" dirty="0">
                <a:solidFill>
                  <a:srgbClr val="A50021"/>
                </a:solidFill>
                <a:effectLst>
                  <a:outerShdw blurRad="38100" dist="38100" dir="2700000" algn="tl">
                    <a:srgbClr val="C0C0C0"/>
                  </a:outerShdw>
                </a:effectLst>
                <a:latin typeface="Century" pitchFamily="18" charset="0"/>
                <a:cs typeface="+mn-cs"/>
              </a:rPr>
              <a:t>Generation of Computers (1968 - 70)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98698"/>
                                        </p:tgtEl>
                                        <p:attrNameLst>
                                          <p:attrName>style.visibility</p:attrName>
                                        </p:attrNameLst>
                                      </p:cBhvr>
                                      <p:to>
                                        <p:strVal val="visible"/>
                                      </p:to>
                                    </p:set>
                                    <p:animEffect transition="in" filter="strips(downRight)">
                                      <p:cBhvr>
                                        <p:cTn id="7" dur="500"/>
                                        <p:tgtEl>
                                          <p:spTgt spid="4986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8690"/>
                                        </p:tgtEl>
                                        <p:attrNameLst>
                                          <p:attrName>style.visibility</p:attrName>
                                        </p:attrNameLst>
                                      </p:cBhvr>
                                      <p:to>
                                        <p:strVal val="visible"/>
                                      </p:to>
                                    </p:set>
                                    <p:animEffect transition="in" filter="wipe(up)">
                                      <p:cBhvr>
                                        <p:cTn id="11" dur="500"/>
                                        <p:tgtEl>
                                          <p:spTgt spid="498690"/>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498699"/>
                                        </p:tgtEl>
                                        <p:attrNameLst>
                                          <p:attrName>style.visibility</p:attrName>
                                        </p:attrNameLst>
                                      </p:cBhvr>
                                      <p:to>
                                        <p:strVal val="visible"/>
                                      </p:to>
                                    </p:set>
                                    <p:anim calcmode="lin" valueType="num">
                                      <p:cBhvr>
                                        <p:cTn id="15" dur="500" fill="hold"/>
                                        <p:tgtEl>
                                          <p:spTgt spid="498699"/>
                                        </p:tgtEl>
                                        <p:attrNameLst>
                                          <p:attrName>ppt_x</p:attrName>
                                        </p:attrNameLst>
                                      </p:cBhvr>
                                      <p:tavLst>
                                        <p:tav tm="0">
                                          <p:val>
                                            <p:strVal val="#ppt_x-#ppt_w/2"/>
                                          </p:val>
                                        </p:tav>
                                        <p:tav tm="100000">
                                          <p:val>
                                            <p:strVal val="#ppt_x"/>
                                          </p:val>
                                        </p:tav>
                                      </p:tavLst>
                                    </p:anim>
                                    <p:anim calcmode="lin" valueType="num">
                                      <p:cBhvr>
                                        <p:cTn id="16" dur="500" fill="hold"/>
                                        <p:tgtEl>
                                          <p:spTgt spid="498699"/>
                                        </p:tgtEl>
                                        <p:attrNameLst>
                                          <p:attrName>ppt_y</p:attrName>
                                        </p:attrNameLst>
                                      </p:cBhvr>
                                      <p:tavLst>
                                        <p:tav tm="0">
                                          <p:val>
                                            <p:strVal val="#ppt_y"/>
                                          </p:val>
                                        </p:tav>
                                        <p:tav tm="100000">
                                          <p:val>
                                            <p:strVal val="#ppt_y"/>
                                          </p:val>
                                        </p:tav>
                                      </p:tavLst>
                                    </p:anim>
                                    <p:anim calcmode="lin" valueType="num">
                                      <p:cBhvr>
                                        <p:cTn id="17" dur="500" fill="hold"/>
                                        <p:tgtEl>
                                          <p:spTgt spid="498699"/>
                                        </p:tgtEl>
                                        <p:attrNameLst>
                                          <p:attrName>ppt_w</p:attrName>
                                        </p:attrNameLst>
                                      </p:cBhvr>
                                      <p:tavLst>
                                        <p:tav tm="0">
                                          <p:val>
                                            <p:fltVal val="0"/>
                                          </p:val>
                                        </p:tav>
                                        <p:tav tm="100000">
                                          <p:val>
                                            <p:strVal val="#ppt_w"/>
                                          </p:val>
                                        </p:tav>
                                      </p:tavLst>
                                    </p:anim>
                                    <p:anim calcmode="lin" valueType="num">
                                      <p:cBhvr>
                                        <p:cTn id="18" dur="500" fill="hold"/>
                                        <p:tgtEl>
                                          <p:spTgt spid="498699"/>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8" fill="hold" grpId="0" nodeType="afterEffect">
                                  <p:stCondLst>
                                    <p:cond delay="0"/>
                                  </p:stCondLst>
                                  <p:childTnLst>
                                    <p:set>
                                      <p:cBhvr>
                                        <p:cTn id="21" dur="1" fill="hold">
                                          <p:stCondLst>
                                            <p:cond delay="0"/>
                                          </p:stCondLst>
                                        </p:cTn>
                                        <p:tgtEl>
                                          <p:spTgt spid="498691"/>
                                        </p:tgtEl>
                                        <p:attrNameLst>
                                          <p:attrName>style.visibility</p:attrName>
                                        </p:attrNameLst>
                                      </p:cBhvr>
                                      <p:to>
                                        <p:strVal val="visible"/>
                                      </p:to>
                                    </p:set>
                                    <p:anim calcmode="lin" valueType="num">
                                      <p:cBhvr>
                                        <p:cTn id="22" dur="500" fill="hold"/>
                                        <p:tgtEl>
                                          <p:spTgt spid="498691"/>
                                        </p:tgtEl>
                                        <p:attrNameLst>
                                          <p:attrName>ppt_x</p:attrName>
                                        </p:attrNameLst>
                                      </p:cBhvr>
                                      <p:tavLst>
                                        <p:tav tm="0">
                                          <p:val>
                                            <p:strVal val="#ppt_x-#ppt_w/2"/>
                                          </p:val>
                                        </p:tav>
                                        <p:tav tm="100000">
                                          <p:val>
                                            <p:strVal val="#ppt_x"/>
                                          </p:val>
                                        </p:tav>
                                      </p:tavLst>
                                    </p:anim>
                                    <p:anim calcmode="lin" valueType="num">
                                      <p:cBhvr>
                                        <p:cTn id="23" dur="500" fill="hold"/>
                                        <p:tgtEl>
                                          <p:spTgt spid="498691"/>
                                        </p:tgtEl>
                                        <p:attrNameLst>
                                          <p:attrName>ppt_y</p:attrName>
                                        </p:attrNameLst>
                                      </p:cBhvr>
                                      <p:tavLst>
                                        <p:tav tm="0">
                                          <p:val>
                                            <p:strVal val="#ppt_y"/>
                                          </p:val>
                                        </p:tav>
                                        <p:tav tm="100000">
                                          <p:val>
                                            <p:strVal val="#ppt_y"/>
                                          </p:val>
                                        </p:tav>
                                      </p:tavLst>
                                    </p:anim>
                                    <p:anim calcmode="lin" valueType="num">
                                      <p:cBhvr>
                                        <p:cTn id="24" dur="500" fill="hold"/>
                                        <p:tgtEl>
                                          <p:spTgt spid="498691"/>
                                        </p:tgtEl>
                                        <p:attrNameLst>
                                          <p:attrName>ppt_w</p:attrName>
                                        </p:attrNameLst>
                                      </p:cBhvr>
                                      <p:tavLst>
                                        <p:tav tm="0">
                                          <p:val>
                                            <p:fltVal val="0"/>
                                          </p:val>
                                        </p:tav>
                                        <p:tav tm="100000">
                                          <p:val>
                                            <p:strVal val="#ppt_w"/>
                                          </p:val>
                                        </p:tav>
                                      </p:tavLst>
                                    </p:anim>
                                    <p:anim calcmode="lin" valueType="num">
                                      <p:cBhvr>
                                        <p:cTn id="25" dur="500" fill="hold"/>
                                        <p:tgtEl>
                                          <p:spTgt spid="498691"/>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7" presetClass="entr" presetSubtype="8" fill="hold" grpId="0" nodeType="afterEffect">
                                  <p:stCondLst>
                                    <p:cond delay="0"/>
                                  </p:stCondLst>
                                  <p:childTnLst>
                                    <p:set>
                                      <p:cBhvr>
                                        <p:cTn id="28" dur="1" fill="hold">
                                          <p:stCondLst>
                                            <p:cond delay="0"/>
                                          </p:stCondLst>
                                        </p:cTn>
                                        <p:tgtEl>
                                          <p:spTgt spid="498692"/>
                                        </p:tgtEl>
                                        <p:attrNameLst>
                                          <p:attrName>style.visibility</p:attrName>
                                        </p:attrNameLst>
                                      </p:cBhvr>
                                      <p:to>
                                        <p:strVal val="visible"/>
                                      </p:to>
                                    </p:set>
                                    <p:anim calcmode="lin" valueType="num">
                                      <p:cBhvr>
                                        <p:cTn id="29" dur="500" fill="hold"/>
                                        <p:tgtEl>
                                          <p:spTgt spid="498692"/>
                                        </p:tgtEl>
                                        <p:attrNameLst>
                                          <p:attrName>ppt_x</p:attrName>
                                        </p:attrNameLst>
                                      </p:cBhvr>
                                      <p:tavLst>
                                        <p:tav tm="0">
                                          <p:val>
                                            <p:strVal val="#ppt_x-#ppt_w/2"/>
                                          </p:val>
                                        </p:tav>
                                        <p:tav tm="100000">
                                          <p:val>
                                            <p:strVal val="#ppt_x"/>
                                          </p:val>
                                        </p:tav>
                                      </p:tavLst>
                                    </p:anim>
                                    <p:anim calcmode="lin" valueType="num">
                                      <p:cBhvr>
                                        <p:cTn id="30" dur="500" fill="hold"/>
                                        <p:tgtEl>
                                          <p:spTgt spid="498692"/>
                                        </p:tgtEl>
                                        <p:attrNameLst>
                                          <p:attrName>ppt_y</p:attrName>
                                        </p:attrNameLst>
                                      </p:cBhvr>
                                      <p:tavLst>
                                        <p:tav tm="0">
                                          <p:val>
                                            <p:strVal val="#ppt_y"/>
                                          </p:val>
                                        </p:tav>
                                        <p:tav tm="100000">
                                          <p:val>
                                            <p:strVal val="#ppt_y"/>
                                          </p:val>
                                        </p:tav>
                                      </p:tavLst>
                                    </p:anim>
                                    <p:anim calcmode="lin" valueType="num">
                                      <p:cBhvr>
                                        <p:cTn id="31" dur="500" fill="hold"/>
                                        <p:tgtEl>
                                          <p:spTgt spid="498692"/>
                                        </p:tgtEl>
                                        <p:attrNameLst>
                                          <p:attrName>ppt_w</p:attrName>
                                        </p:attrNameLst>
                                      </p:cBhvr>
                                      <p:tavLst>
                                        <p:tav tm="0">
                                          <p:val>
                                            <p:fltVal val="0"/>
                                          </p:val>
                                        </p:tav>
                                        <p:tav tm="100000">
                                          <p:val>
                                            <p:strVal val="#ppt_w"/>
                                          </p:val>
                                        </p:tav>
                                      </p:tavLst>
                                    </p:anim>
                                    <p:anim calcmode="lin" valueType="num">
                                      <p:cBhvr>
                                        <p:cTn id="32" dur="500" fill="hold"/>
                                        <p:tgtEl>
                                          <p:spTgt spid="498692"/>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17" presetClass="entr" presetSubtype="8" fill="hold" grpId="0" nodeType="afterEffect">
                                  <p:stCondLst>
                                    <p:cond delay="0"/>
                                  </p:stCondLst>
                                  <p:childTnLst>
                                    <p:set>
                                      <p:cBhvr>
                                        <p:cTn id="35" dur="1" fill="hold">
                                          <p:stCondLst>
                                            <p:cond delay="0"/>
                                          </p:stCondLst>
                                        </p:cTn>
                                        <p:tgtEl>
                                          <p:spTgt spid="498693"/>
                                        </p:tgtEl>
                                        <p:attrNameLst>
                                          <p:attrName>style.visibility</p:attrName>
                                        </p:attrNameLst>
                                      </p:cBhvr>
                                      <p:to>
                                        <p:strVal val="visible"/>
                                      </p:to>
                                    </p:set>
                                    <p:anim calcmode="lin" valueType="num">
                                      <p:cBhvr>
                                        <p:cTn id="36" dur="500" fill="hold"/>
                                        <p:tgtEl>
                                          <p:spTgt spid="498693"/>
                                        </p:tgtEl>
                                        <p:attrNameLst>
                                          <p:attrName>ppt_x</p:attrName>
                                        </p:attrNameLst>
                                      </p:cBhvr>
                                      <p:tavLst>
                                        <p:tav tm="0">
                                          <p:val>
                                            <p:strVal val="#ppt_x-#ppt_w/2"/>
                                          </p:val>
                                        </p:tav>
                                        <p:tav tm="100000">
                                          <p:val>
                                            <p:strVal val="#ppt_x"/>
                                          </p:val>
                                        </p:tav>
                                      </p:tavLst>
                                    </p:anim>
                                    <p:anim calcmode="lin" valueType="num">
                                      <p:cBhvr>
                                        <p:cTn id="37" dur="500" fill="hold"/>
                                        <p:tgtEl>
                                          <p:spTgt spid="498693"/>
                                        </p:tgtEl>
                                        <p:attrNameLst>
                                          <p:attrName>ppt_y</p:attrName>
                                        </p:attrNameLst>
                                      </p:cBhvr>
                                      <p:tavLst>
                                        <p:tav tm="0">
                                          <p:val>
                                            <p:strVal val="#ppt_y"/>
                                          </p:val>
                                        </p:tav>
                                        <p:tav tm="100000">
                                          <p:val>
                                            <p:strVal val="#ppt_y"/>
                                          </p:val>
                                        </p:tav>
                                      </p:tavLst>
                                    </p:anim>
                                    <p:anim calcmode="lin" valueType="num">
                                      <p:cBhvr>
                                        <p:cTn id="38" dur="500" fill="hold"/>
                                        <p:tgtEl>
                                          <p:spTgt spid="498693"/>
                                        </p:tgtEl>
                                        <p:attrNameLst>
                                          <p:attrName>ppt_w</p:attrName>
                                        </p:attrNameLst>
                                      </p:cBhvr>
                                      <p:tavLst>
                                        <p:tav tm="0">
                                          <p:val>
                                            <p:fltVal val="0"/>
                                          </p:val>
                                        </p:tav>
                                        <p:tav tm="100000">
                                          <p:val>
                                            <p:strVal val="#ppt_w"/>
                                          </p:val>
                                        </p:tav>
                                      </p:tavLst>
                                    </p:anim>
                                    <p:anim calcmode="lin" valueType="num">
                                      <p:cBhvr>
                                        <p:cTn id="39" dur="500" fill="hold"/>
                                        <p:tgtEl>
                                          <p:spTgt spid="498693"/>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3000"/>
                            </p:stCondLst>
                            <p:childTnLst>
                              <p:par>
                                <p:cTn id="41" presetID="17" presetClass="entr" presetSubtype="8" fill="hold" grpId="0" nodeType="afterEffect">
                                  <p:stCondLst>
                                    <p:cond delay="0"/>
                                  </p:stCondLst>
                                  <p:childTnLst>
                                    <p:set>
                                      <p:cBhvr>
                                        <p:cTn id="42" dur="1" fill="hold">
                                          <p:stCondLst>
                                            <p:cond delay="0"/>
                                          </p:stCondLst>
                                        </p:cTn>
                                        <p:tgtEl>
                                          <p:spTgt spid="498700"/>
                                        </p:tgtEl>
                                        <p:attrNameLst>
                                          <p:attrName>style.visibility</p:attrName>
                                        </p:attrNameLst>
                                      </p:cBhvr>
                                      <p:to>
                                        <p:strVal val="visible"/>
                                      </p:to>
                                    </p:set>
                                    <p:anim calcmode="lin" valueType="num">
                                      <p:cBhvr>
                                        <p:cTn id="43" dur="500" fill="hold"/>
                                        <p:tgtEl>
                                          <p:spTgt spid="498700"/>
                                        </p:tgtEl>
                                        <p:attrNameLst>
                                          <p:attrName>ppt_x</p:attrName>
                                        </p:attrNameLst>
                                      </p:cBhvr>
                                      <p:tavLst>
                                        <p:tav tm="0">
                                          <p:val>
                                            <p:strVal val="#ppt_x-#ppt_w/2"/>
                                          </p:val>
                                        </p:tav>
                                        <p:tav tm="100000">
                                          <p:val>
                                            <p:strVal val="#ppt_x"/>
                                          </p:val>
                                        </p:tav>
                                      </p:tavLst>
                                    </p:anim>
                                    <p:anim calcmode="lin" valueType="num">
                                      <p:cBhvr>
                                        <p:cTn id="44" dur="500" fill="hold"/>
                                        <p:tgtEl>
                                          <p:spTgt spid="498700"/>
                                        </p:tgtEl>
                                        <p:attrNameLst>
                                          <p:attrName>ppt_y</p:attrName>
                                        </p:attrNameLst>
                                      </p:cBhvr>
                                      <p:tavLst>
                                        <p:tav tm="0">
                                          <p:val>
                                            <p:strVal val="#ppt_y"/>
                                          </p:val>
                                        </p:tav>
                                        <p:tav tm="100000">
                                          <p:val>
                                            <p:strVal val="#ppt_y"/>
                                          </p:val>
                                        </p:tav>
                                      </p:tavLst>
                                    </p:anim>
                                    <p:anim calcmode="lin" valueType="num">
                                      <p:cBhvr>
                                        <p:cTn id="45" dur="500" fill="hold"/>
                                        <p:tgtEl>
                                          <p:spTgt spid="498700"/>
                                        </p:tgtEl>
                                        <p:attrNameLst>
                                          <p:attrName>ppt_w</p:attrName>
                                        </p:attrNameLst>
                                      </p:cBhvr>
                                      <p:tavLst>
                                        <p:tav tm="0">
                                          <p:val>
                                            <p:fltVal val="0"/>
                                          </p:val>
                                        </p:tav>
                                        <p:tav tm="100000">
                                          <p:val>
                                            <p:strVal val="#ppt_w"/>
                                          </p:val>
                                        </p:tav>
                                      </p:tavLst>
                                    </p:anim>
                                    <p:anim calcmode="lin" valueType="num">
                                      <p:cBhvr>
                                        <p:cTn id="46" dur="500" fill="hold"/>
                                        <p:tgtEl>
                                          <p:spTgt spid="498700"/>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3500"/>
                            </p:stCondLst>
                            <p:childTnLst>
                              <p:par>
                                <p:cTn id="48" presetID="9" presetClass="entr" presetSubtype="0" fill="hold" grpId="0" nodeType="afterEffect">
                                  <p:stCondLst>
                                    <p:cond delay="0"/>
                                  </p:stCondLst>
                                  <p:childTnLst>
                                    <p:set>
                                      <p:cBhvr>
                                        <p:cTn id="49" dur="1" fill="hold">
                                          <p:stCondLst>
                                            <p:cond delay="0"/>
                                          </p:stCondLst>
                                        </p:cTn>
                                        <p:tgtEl>
                                          <p:spTgt spid="498701"/>
                                        </p:tgtEl>
                                        <p:attrNameLst>
                                          <p:attrName>style.visibility</p:attrName>
                                        </p:attrNameLst>
                                      </p:cBhvr>
                                      <p:to>
                                        <p:strVal val="visible"/>
                                      </p:to>
                                    </p:set>
                                    <p:animEffect transition="in" filter="dissolve">
                                      <p:cBhvr>
                                        <p:cTn id="50" dur="500"/>
                                        <p:tgtEl>
                                          <p:spTgt spid="498701"/>
                                        </p:tgtEl>
                                      </p:cBhvr>
                                    </p:animEffect>
                                  </p:childTnLst>
                                </p:cTn>
                              </p:par>
                            </p:childTnLst>
                          </p:cTn>
                        </p:par>
                        <p:par>
                          <p:cTn id="51" fill="hold" nodeType="afterGroup">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498694"/>
                                        </p:tgtEl>
                                        <p:attrNameLst>
                                          <p:attrName>style.visibility</p:attrName>
                                        </p:attrNameLst>
                                      </p:cBhvr>
                                      <p:to>
                                        <p:strVal val="visible"/>
                                      </p:to>
                                    </p:set>
                                    <p:animEffect transition="in" filter="wipe(up)">
                                      <p:cBhvr>
                                        <p:cTn id="54" dur="2000"/>
                                        <p:tgtEl>
                                          <p:spTgt spid="498694"/>
                                        </p:tgtEl>
                                      </p:cBhvr>
                                    </p:animEffect>
                                  </p:childTnLst>
                                </p:cTn>
                              </p:par>
                            </p:childTnLst>
                          </p:cTn>
                        </p:par>
                        <p:par>
                          <p:cTn id="55" fill="hold" nodeType="afterGroup">
                            <p:stCondLst>
                              <p:cond delay="6000"/>
                            </p:stCondLst>
                            <p:childTnLst>
                              <p:par>
                                <p:cTn id="56" presetID="17" presetClass="entr" presetSubtype="8" fill="hold" grpId="0" nodeType="afterEffect">
                                  <p:stCondLst>
                                    <p:cond delay="0"/>
                                  </p:stCondLst>
                                  <p:childTnLst>
                                    <p:set>
                                      <p:cBhvr>
                                        <p:cTn id="57" dur="1" fill="hold">
                                          <p:stCondLst>
                                            <p:cond delay="0"/>
                                          </p:stCondLst>
                                        </p:cTn>
                                        <p:tgtEl>
                                          <p:spTgt spid="498695"/>
                                        </p:tgtEl>
                                        <p:attrNameLst>
                                          <p:attrName>style.visibility</p:attrName>
                                        </p:attrNameLst>
                                      </p:cBhvr>
                                      <p:to>
                                        <p:strVal val="visible"/>
                                      </p:to>
                                    </p:set>
                                    <p:anim calcmode="lin" valueType="num">
                                      <p:cBhvr>
                                        <p:cTn id="58" dur="500" fill="hold"/>
                                        <p:tgtEl>
                                          <p:spTgt spid="498695"/>
                                        </p:tgtEl>
                                        <p:attrNameLst>
                                          <p:attrName>ppt_x</p:attrName>
                                        </p:attrNameLst>
                                      </p:cBhvr>
                                      <p:tavLst>
                                        <p:tav tm="0">
                                          <p:val>
                                            <p:strVal val="#ppt_x-#ppt_w/2"/>
                                          </p:val>
                                        </p:tav>
                                        <p:tav tm="100000">
                                          <p:val>
                                            <p:strVal val="#ppt_x"/>
                                          </p:val>
                                        </p:tav>
                                      </p:tavLst>
                                    </p:anim>
                                    <p:anim calcmode="lin" valueType="num">
                                      <p:cBhvr>
                                        <p:cTn id="59" dur="500" fill="hold"/>
                                        <p:tgtEl>
                                          <p:spTgt spid="498695"/>
                                        </p:tgtEl>
                                        <p:attrNameLst>
                                          <p:attrName>ppt_y</p:attrName>
                                        </p:attrNameLst>
                                      </p:cBhvr>
                                      <p:tavLst>
                                        <p:tav tm="0">
                                          <p:val>
                                            <p:strVal val="#ppt_y"/>
                                          </p:val>
                                        </p:tav>
                                        <p:tav tm="100000">
                                          <p:val>
                                            <p:strVal val="#ppt_y"/>
                                          </p:val>
                                        </p:tav>
                                      </p:tavLst>
                                    </p:anim>
                                    <p:anim calcmode="lin" valueType="num">
                                      <p:cBhvr>
                                        <p:cTn id="60" dur="500" fill="hold"/>
                                        <p:tgtEl>
                                          <p:spTgt spid="498695"/>
                                        </p:tgtEl>
                                        <p:attrNameLst>
                                          <p:attrName>ppt_w</p:attrName>
                                        </p:attrNameLst>
                                      </p:cBhvr>
                                      <p:tavLst>
                                        <p:tav tm="0">
                                          <p:val>
                                            <p:fltVal val="0"/>
                                          </p:val>
                                        </p:tav>
                                        <p:tav tm="100000">
                                          <p:val>
                                            <p:strVal val="#ppt_w"/>
                                          </p:val>
                                        </p:tav>
                                      </p:tavLst>
                                    </p:anim>
                                    <p:anim calcmode="lin" valueType="num">
                                      <p:cBhvr>
                                        <p:cTn id="61" dur="500" fill="hold"/>
                                        <p:tgtEl>
                                          <p:spTgt spid="498695"/>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6500"/>
                            </p:stCondLst>
                            <p:childTnLst>
                              <p:par>
                                <p:cTn id="63" presetID="17" presetClass="entr" presetSubtype="8" fill="hold" grpId="0" nodeType="afterEffect">
                                  <p:stCondLst>
                                    <p:cond delay="0"/>
                                  </p:stCondLst>
                                  <p:childTnLst>
                                    <p:set>
                                      <p:cBhvr>
                                        <p:cTn id="64" dur="1" fill="hold">
                                          <p:stCondLst>
                                            <p:cond delay="0"/>
                                          </p:stCondLst>
                                        </p:cTn>
                                        <p:tgtEl>
                                          <p:spTgt spid="498696"/>
                                        </p:tgtEl>
                                        <p:attrNameLst>
                                          <p:attrName>style.visibility</p:attrName>
                                        </p:attrNameLst>
                                      </p:cBhvr>
                                      <p:to>
                                        <p:strVal val="visible"/>
                                      </p:to>
                                    </p:set>
                                    <p:anim calcmode="lin" valueType="num">
                                      <p:cBhvr>
                                        <p:cTn id="65" dur="500" fill="hold"/>
                                        <p:tgtEl>
                                          <p:spTgt spid="498696"/>
                                        </p:tgtEl>
                                        <p:attrNameLst>
                                          <p:attrName>ppt_x</p:attrName>
                                        </p:attrNameLst>
                                      </p:cBhvr>
                                      <p:tavLst>
                                        <p:tav tm="0">
                                          <p:val>
                                            <p:strVal val="#ppt_x-#ppt_w/2"/>
                                          </p:val>
                                        </p:tav>
                                        <p:tav tm="100000">
                                          <p:val>
                                            <p:strVal val="#ppt_x"/>
                                          </p:val>
                                        </p:tav>
                                      </p:tavLst>
                                    </p:anim>
                                    <p:anim calcmode="lin" valueType="num">
                                      <p:cBhvr>
                                        <p:cTn id="66" dur="500" fill="hold"/>
                                        <p:tgtEl>
                                          <p:spTgt spid="498696"/>
                                        </p:tgtEl>
                                        <p:attrNameLst>
                                          <p:attrName>ppt_y</p:attrName>
                                        </p:attrNameLst>
                                      </p:cBhvr>
                                      <p:tavLst>
                                        <p:tav tm="0">
                                          <p:val>
                                            <p:strVal val="#ppt_y"/>
                                          </p:val>
                                        </p:tav>
                                        <p:tav tm="100000">
                                          <p:val>
                                            <p:strVal val="#ppt_y"/>
                                          </p:val>
                                        </p:tav>
                                      </p:tavLst>
                                    </p:anim>
                                    <p:anim calcmode="lin" valueType="num">
                                      <p:cBhvr>
                                        <p:cTn id="67" dur="500" fill="hold"/>
                                        <p:tgtEl>
                                          <p:spTgt spid="498696"/>
                                        </p:tgtEl>
                                        <p:attrNameLst>
                                          <p:attrName>ppt_w</p:attrName>
                                        </p:attrNameLst>
                                      </p:cBhvr>
                                      <p:tavLst>
                                        <p:tav tm="0">
                                          <p:val>
                                            <p:fltVal val="0"/>
                                          </p:val>
                                        </p:tav>
                                        <p:tav tm="100000">
                                          <p:val>
                                            <p:strVal val="#ppt_w"/>
                                          </p:val>
                                        </p:tav>
                                      </p:tavLst>
                                    </p:anim>
                                    <p:anim calcmode="lin" valueType="num">
                                      <p:cBhvr>
                                        <p:cTn id="68" dur="500" fill="hold"/>
                                        <p:tgtEl>
                                          <p:spTgt spid="49869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7000"/>
                            </p:stCondLst>
                            <p:childTnLst>
                              <p:par>
                                <p:cTn id="70" presetID="17" presetClass="entr" presetSubtype="8" fill="hold" grpId="0" nodeType="afterEffect">
                                  <p:stCondLst>
                                    <p:cond delay="0"/>
                                  </p:stCondLst>
                                  <p:childTnLst>
                                    <p:set>
                                      <p:cBhvr>
                                        <p:cTn id="71" dur="1" fill="hold">
                                          <p:stCondLst>
                                            <p:cond delay="0"/>
                                          </p:stCondLst>
                                        </p:cTn>
                                        <p:tgtEl>
                                          <p:spTgt spid="498697"/>
                                        </p:tgtEl>
                                        <p:attrNameLst>
                                          <p:attrName>style.visibility</p:attrName>
                                        </p:attrNameLst>
                                      </p:cBhvr>
                                      <p:to>
                                        <p:strVal val="visible"/>
                                      </p:to>
                                    </p:set>
                                    <p:anim calcmode="lin" valueType="num">
                                      <p:cBhvr>
                                        <p:cTn id="72" dur="500" fill="hold"/>
                                        <p:tgtEl>
                                          <p:spTgt spid="498697"/>
                                        </p:tgtEl>
                                        <p:attrNameLst>
                                          <p:attrName>ppt_x</p:attrName>
                                        </p:attrNameLst>
                                      </p:cBhvr>
                                      <p:tavLst>
                                        <p:tav tm="0">
                                          <p:val>
                                            <p:strVal val="#ppt_x-#ppt_w/2"/>
                                          </p:val>
                                        </p:tav>
                                        <p:tav tm="100000">
                                          <p:val>
                                            <p:strVal val="#ppt_x"/>
                                          </p:val>
                                        </p:tav>
                                      </p:tavLst>
                                    </p:anim>
                                    <p:anim calcmode="lin" valueType="num">
                                      <p:cBhvr>
                                        <p:cTn id="73" dur="500" fill="hold"/>
                                        <p:tgtEl>
                                          <p:spTgt spid="498697"/>
                                        </p:tgtEl>
                                        <p:attrNameLst>
                                          <p:attrName>ppt_y</p:attrName>
                                        </p:attrNameLst>
                                      </p:cBhvr>
                                      <p:tavLst>
                                        <p:tav tm="0">
                                          <p:val>
                                            <p:strVal val="#ppt_y"/>
                                          </p:val>
                                        </p:tav>
                                        <p:tav tm="100000">
                                          <p:val>
                                            <p:strVal val="#ppt_y"/>
                                          </p:val>
                                        </p:tav>
                                      </p:tavLst>
                                    </p:anim>
                                    <p:anim calcmode="lin" valueType="num">
                                      <p:cBhvr>
                                        <p:cTn id="74" dur="500" fill="hold"/>
                                        <p:tgtEl>
                                          <p:spTgt spid="498697"/>
                                        </p:tgtEl>
                                        <p:attrNameLst>
                                          <p:attrName>ppt_w</p:attrName>
                                        </p:attrNameLst>
                                      </p:cBhvr>
                                      <p:tavLst>
                                        <p:tav tm="0">
                                          <p:val>
                                            <p:fltVal val="0"/>
                                          </p:val>
                                        </p:tav>
                                        <p:tav tm="100000">
                                          <p:val>
                                            <p:strVal val="#ppt_w"/>
                                          </p:val>
                                        </p:tav>
                                      </p:tavLst>
                                    </p:anim>
                                    <p:anim calcmode="lin" valueType="num">
                                      <p:cBhvr>
                                        <p:cTn id="75" dur="500" fill="hold"/>
                                        <p:tgtEl>
                                          <p:spTgt spid="4986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utoUpdateAnimBg="0"/>
      <p:bldP spid="498691" grpId="0" autoUpdateAnimBg="0"/>
      <p:bldP spid="498692" grpId="0" autoUpdateAnimBg="0"/>
      <p:bldP spid="498693" grpId="0" autoUpdateAnimBg="0"/>
      <p:bldP spid="498694" grpId="0"/>
      <p:bldP spid="498695" grpId="0" autoUpdateAnimBg="0"/>
      <p:bldP spid="498696" grpId="0" autoUpdateAnimBg="0"/>
      <p:bldP spid="498697" grpId="0" autoUpdateAnimBg="0"/>
      <p:bldP spid="498699" grpId="0" autoUpdateAnimBg="0"/>
      <p:bldP spid="498700" grpId="0" autoUpdateAnimBg="0"/>
      <p:bldP spid="49870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ext Box 2"/>
          <p:cNvSpPr txBox="1">
            <a:spLocks noChangeArrowheads="1"/>
          </p:cNvSpPr>
          <p:nvPr/>
        </p:nvSpPr>
        <p:spPr bwMode="auto">
          <a:xfrm>
            <a:off x="381000" y="1955800"/>
            <a:ext cx="350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Major Changes:</a:t>
            </a:r>
          </a:p>
        </p:txBody>
      </p:sp>
      <p:sp>
        <p:nvSpPr>
          <p:cNvPr id="502787" name="Text Box 3"/>
          <p:cNvSpPr txBox="1">
            <a:spLocks noChangeArrowheads="1"/>
          </p:cNvSpPr>
          <p:nvPr/>
        </p:nvSpPr>
        <p:spPr bwMode="auto">
          <a:xfrm>
            <a:off x="457200" y="2438400"/>
            <a:ext cx="40386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600" b="1">
                <a:solidFill>
                  <a:srgbClr val="0000CC"/>
                </a:solidFill>
                <a:latin typeface="Times New Roman" pitchFamily="18" charset="0"/>
              </a:rPr>
              <a:t>   Market Segmentation</a:t>
            </a:r>
          </a:p>
        </p:txBody>
      </p:sp>
      <p:sp>
        <p:nvSpPr>
          <p:cNvPr id="502788" name="Text Box 4"/>
          <p:cNvSpPr txBox="1">
            <a:spLocks noChangeArrowheads="1"/>
          </p:cNvSpPr>
          <p:nvPr/>
        </p:nvSpPr>
        <p:spPr bwMode="auto">
          <a:xfrm>
            <a:off x="914400" y="28194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Smaller Businesses</a:t>
            </a:r>
          </a:p>
        </p:txBody>
      </p:sp>
      <p:sp>
        <p:nvSpPr>
          <p:cNvPr id="502789" name="Text Box 5"/>
          <p:cNvSpPr txBox="1">
            <a:spLocks noChangeArrowheads="1"/>
          </p:cNvSpPr>
          <p:nvPr/>
        </p:nvSpPr>
        <p:spPr bwMode="auto">
          <a:xfrm>
            <a:off x="914400" y="3124200"/>
            <a:ext cx="3429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Small Universities</a:t>
            </a:r>
          </a:p>
        </p:txBody>
      </p:sp>
      <p:sp>
        <p:nvSpPr>
          <p:cNvPr id="502790" name="Text Box 6"/>
          <p:cNvSpPr txBox="1">
            <a:spLocks noChangeArrowheads="1"/>
          </p:cNvSpPr>
          <p:nvPr/>
        </p:nvSpPr>
        <p:spPr bwMode="auto">
          <a:xfrm>
            <a:off x="914400" y="5410200"/>
            <a:ext cx="3200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Mainstream Businesses and Organizations</a:t>
            </a:r>
          </a:p>
        </p:txBody>
      </p:sp>
      <p:sp>
        <p:nvSpPr>
          <p:cNvPr id="502791" name="Text Box 7"/>
          <p:cNvSpPr txBox="1">
            <a:spLocks noChangeArrowheads="1"/>
          </p:cNvSpPr>
          <p:nvPr/>
        </p:nvSpPr>
        <p:spPr bwMode="auto">
          <a:xfrm>
            <a:off x="914400" y="3886200"/>
            <a:ext cx="3429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Large Research Ctrs.</a:t>
            </a:r>
          </a:p>
        </p:txBody>
      </p:sp>
      <p:sp>
        <p:nvSpPr>
          <p:cNvPr id="502792" name="Text Box 8"/>
          <p:cNvSpPr txBox="1">
            <a:spLocks noChangeArrowheads="1"/>
          </p:cNvSpPr>
          <p:nvPr/>
        </p:nvSpPr>
        <p:spPr bwMode="auto">
          <a:xfrm>
            <a:off x="914400" y="4191000"/>
            <a:ext cx="3429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Companies needing extra resources</a:t>
            </a:r>
          </a:p>
        </p:txBody>
      </p:sp>
      <p:grpSp>
        <p:nvGrpSpPr>
          <p:cNvPr id="502793" name="Group 9"/>
          <p:cNvGrpSpPr>
            <a:grpSpLocks/>
          </p:cNvGrpSpPr>
          <p:nvPr/>
        </p:nvGrpSpPr>
        <p:grpSpPr bwMode="auto">
          <a:xfrm>
            <a:off x="6934200" y="2368550"/>
            <a:ext cx="1752600" cy="1543050"/>
            <a:chOff x="4080" y="816"/>
            <a:chExt cx="1344" cy="1168"/>
          </a:xfrm>
        </p:grpSpPr>
        <p:pic>
          <p:nvPicPr>
            <p:cNvPr id="37919" name="Picture 10" descr="DEC_PDP_8e"/>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128" y="816"/>
              <a:ext cx="129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0" name="Text Box 11"/>
            <p:cNvSpPr txBox="1">
              <a:spLocks noChangeArrowheads="1"/>
            </p:cNvSpPr>
            <p:nvPr/>
          </p:nvSpPr>
          <p:spPr bwMode="auto">
            <a:xfrm>
              <a:off x="4080" y="1776"/>
              <a:ext cx="1344"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DEC PDP-8</a:t>
              </a:r>
            </a:p>
          </p:txBody>
        </p:sp>
      </p:grpSp>
      <p:grpSp>
        <p:nvGrpSpPr>
          <p:cNvPr id="502796" name="Group 12"/>
          <p:cNvGrpSpPr>
            <a:grpSpLocks/>
          </p:cNvGrpSpPr>
          <p:nvPr/>
        </p:nvGrpSpPr>
        <p:grpSpPr bwMode="auto">
          <a:xfrm>
            <a:off x="4114800" y="3962400"/>
            <a:ext cx="2514600" cy="1143000"/>
            <a:chOff x="2592" y="2112"/>
            <a:chExt cx="1584" cy="720"/>
          </a:xfrm>
        </p:grpSpPr>
        <p:sp>
          <p:nvSpPr>
            <p:cNvPr id="37916" name="Text Box 13"/>
            <p:cNvSpPr txBox="1">
              <a:spLocks noChangeArrowheads="1"/>
            </p:cNvSpPr>
            <p:nvPr/>
          </p:nvSpPr>
          <p:spPr bwMode="auto">
            <a:xfrm>
              <a:off x="2832" y="2505"/>
              <a:ext cx="13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1800" b="1">
                  <a:solidFill>
                    <a:srgbClr val="996633"/>
                  </a:solidFill>
                  <a:latin typeface="Times New Roman" pitchFamily="18" charset="0"/>
                </a:rPr>
                <a:t>Super Computers</a:t>
              </a:r>
            </a:p>
          </p:txBody>
        </p:sp>
        <p:sp>
          <p:nvSpPr>
            <p:cNvPr id="37917" name="AutoShape 14"/>
            <p:cNvSpPr>
              <a:spLocks noChangeArrowheads="1"/>
            </p:cNvSpPr>
            <p:nvPr/>
          </p:nvSpPr>
          <p:spPr bwMode="auto">
            <a:xfrm>
              <a:off x="2880" y="2304"/>
              <a:ext cx="1104" cy="240"/>
            </a:xfrm>
            <a:prstGeom prst="rightArrow">
              <a:avLst>
                <a:gd name="adj1" fmla="val 50000"/>
                <a:gd name="adj2" fmla="val 115000"/>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37918" name="AutoShape 15"/>
            <p:cNvSpPr>
              <a:spLocks/>
            </p:cNvSpPr>
            <p:nvPr/>
          </p:nvSpPr>
          <p:spPr bwMode="auto">
            <a:xfrm>
              <a:off x="2592" y="2112"/>
              <a:ext cx="144" cy="720"/>
            </a:xfrm>
            <a:prstGeom prst="rightBrace">
              <a:avLst>
                <a:gd name="adj1" fmla="val 41667"/>
                <a:gd name="adj2" fmla="val 4722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grpSp>
        <p:nvGrpSpPr>
          <p:cNvPr id="502800" name="Group 16"/>
          <p:cNvGrpSpPr>
            <a:grpSpLocks/>
          </p:cNvGrpSpPr>
          <p:nvPr/>
        </p:nvGrpSpPr>
        <p:grpSpPr bwMode="auto">
          <a:xfrm>
            <a:off x="4114800" y="2819400"/>
            <a:ext cx="2514600" cy="914400"/>
            <a:chOff x="2592" y="1296"/>
            <a:chExt cx="1584" cy="576"/>
          </a:xfrm>
        </p:grpSpPr>
        <p:sp>
          <p:nvSpPr>
            <p:cNvPr id="37912" name="AutoShape 17"/>
            <p:cNvSpPr>
              <a:spLocks/>
            </p:cNvSpPr>
            <p:nvPr/>
          </p:nvSpPr>
          <p:spPr bwMode="auto">
            <a:xfrm>
              <a:off x="2592" y="1296"/>
              <a:ext cx="144" cy="576"/>
            </a:xfrm>
            <a:prstGeom prst="rightBrace">
              <a:avLst>
                <a:gd name="adj1" fmla="val 33333"/>
                <a:gd name="adj2" fmla="val 4722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nvGrpSpPr>
            <p:cNvPr id="37913" name="Group 18"/>
            <p:cNvGrpSpPr>
              <a:grpSpLocks/>
            </p:cNvGrpSpPr>
            <p:nvPr/>
          </p:nvGrpSpPr>
          <p:grpSpPr bwMode="auto">
            <a:xfrm>
              <a:off x="2832" y="1392"/>
              <a:ext cx="1344" cy="423"/>
              <a:chOff x="2832" y="1392"/>
              <a:chExt cx="1344" cy="423"/>
            </a:xfrm>
          </p:grpSpPr>
          <p:sp>
            <p:nvSpPr>
              <p:cNvPr id="37914" name="Text Box 19"/>
              <p:cNvSpPr txBox="1">
                <a:spLocks noChangeArrowheads="1"/>
              </p:cNvSpPr>
              <p:nvPr/>
            </p:nvSpPr>
            <p:spPr bwMode="auto">
              <a:xfrm>
                <a:off x="2832" y="1584"/>
                <a:ext cx="13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1800" b="1">
                    <a:solidFill>
                      <a:srgbClr val="996633"/>
                    </a:solidFill>
                    <a:latin typeface="Times New Roman" pitchFamily="18" charset="0"/>
                  </a:rPr>
                  <a:t>Mini-Computers</a:t>
                </a:r>
              </a:p>
            </p:txBody>
          </p:sp>
          <p:sp>
            <p:nvSpPr>
              <p:cNvPr id="37915" name="AutoShape 20"/>
              <p:cNvSpPr>
                <a:spLocks noChangeArrowheads="1"/>
              </p:cNvSpPr>
              <p:nvPr/>
            </p:nvSpPr>
            <p:spPr bwMode="auto">
              <a:xfrm>
                <a:off x="2880" y="1392"/>
                <a:ext cx="1104" cy="240"/>
              </a:xfrm>
              <a:prstGeom prst="rightArrow">
                <a:avLst>
                  <a:gd name="adj1" fmla="val 50000"/>
                  <a:gd name="adj2" fmla="val 115000"/>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grpSp>
      <p:grpSp>
        <p:nvGrpSpPr>
          <p:cNvPr id="502805" name="Group 21"/>
          <p:cNvGrpSpPr>
            <a:grpSpLocks/>
          </p:cNvGrpSpPr>
          <p:nvPr/>
        </p:nvGrpSpPr>
        <p:grpSpPr bwMode="auto">
          <a:xfrm>
            <a:off x="4114800" y="5486400"/>
            <a:ext cx="2590800" cy="914400"/>
            <a:chOff x="2592" y="3168"/>
            <a:chExt cx="1632" cy="576"/>
          </a:xfrm>
        </p:grpSpPr>
        <p:sp>
          <p:nvSpPr>
            <p:cNvPr id="37909" name="Text Box 22"/>
            <p:cNvSpPr txBox="1">
              <a:spLocks noChangeArrowheads="1"/>
            </p:cNvSpPr>
            <p:nvPr/>
          </p:nvSpPr>
          <p:spPr bwMode="auto">
            <a:xfrm>
              <a:off x="2880" y="3513"/>
              <a:ext cx="13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1800" b="1">
                  <a:solidFill>
                    <a:srgbClr val="996633"/>
                  </a:solidFill>
                  <a:latin typeface="Times New Roman" pitchFamily="18" charset="0"/>
                </a:rPr>
                <a:t>Mainframes</a:t>
              </a:r>
            </a:p>
          </p:txBody>
        </p:sp>
        <p:sp>
          <p:nvSpPr>
            <p:cNvPr id="37910" name="AutoShape 23"/>
            <p:cNvSpPr>
              <a:spLocks/>
            </p:cNvSpPr>
            <p:nvPr/>
          </p:nvSpPr>
          <p:spPr bwMode="auto">
            <a:xfrm>
              <a:off x="2592" y="3168"/>
              <a:ext cx="144" cy="576"/>
            </a:xfrm>
            <a:prstGeom prst="rightBrace">
              <a:avLst>
                <a:gd name="adj1" fmla="val 33333"/>
                <a:gd name="adj2" fmla="val 47222"/>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sp>
          <p:nvSpPr>
            <p:cNvPr id="37911" name="AutoShape 24"/>
            <p:cNvSpPr>
              <a:spLocks noChangeArrowheads="1"/>
            </p:cNvSpPr>
            <p:nvPr/>
          </p:nvSpPr>
          <p:spPr bwMode="auto">
            <a:xfrm>
              <a:off x="2880" y="3312"/>
              <a:ext cx="1104" cy="240"/>
            </a:xfrm>
            <a:prstGeom prst="rightArrow">
              <a:avLst>
                <a:gd name="adj1" fmla="val 50000"/>
                <a:gd name="adj2" fmla="val 115000"/>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pic>
        <p:nvPicPr>
          <p:cNvPr id="502809" name="Picture 25" descr="Mainfr360"/>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7010400" y="5443538"/>
            <a:ext cx="16764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810" name="Group 26"/>
          <p:cNvGrpSpPr>
            <a:grpSpLocks/>
          </p:cNvGrpSpPr>
          <p:nvPr/>
        </p:nvGrpSpPr>
        <p:grpSpPr bwMode="auto">
          <a:xfrm>
            <a:off x="7010400" y="3930650"/>
            <a:ext cx="1752600" cy="1555750"/>
            <a:chOff x="4272" y="1968"/>
            <a:chExt cx="1104" cy="1108"/>
          </a:xfrm>
        </p:grpSpPr>
        <p:pic>
          <p:nvPicPr>
            <p:cNvPr id="37907" name="Picture 27" descr="cray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272" y="1968"/>
              <a:ext cx="105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Text Box 28"/>
            <p:cNvSpPr txBox="1">
              <a:spLocks noChangeArrowheads="1"/>
            </p:cNvSpPr>
            <p:nvPr/>
          </p:nvSpPr>
          <p:spPr bwMode="auto">
            <a:xfrm>
              <a:off x="4272" y="2880"/>
              <a:ext cx="110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Cray Y-MP (1988)</a:t>
              </a:r>
            </a:p>
          </p:txBody>
        </p:sp>
      </p:grpSp>
      <p:sp>
        <p:nvSpPr>
          <p:cNvPr id="502813" name="Text Box 29"/>
          <p:cNvSpPr txBox="1">
            <a:spLocks noChangeArrowheads="1"/>
          </p:cNvSpPr>
          <p:nvPr/>
        </p:nvSpPr>
        <p:spPr bwMode="auto">
          <a:xfrm>
            <a:off x="1066800" y="4876800"/>
            <a:ext cx="2971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85000"/>
              </a:lnSpc>
              <a:buFontTx/>
              <a:buNone/>
            </a:pPr>
            <a:r>
              <a:rPr lang="en-US" altLang="en-US" sz="1600" b="1">
                <a:solidFill>
                  <a:srgbClr val="996633"/>
                </a:solidFill>
              </a:rPr>
              <a:t>(CDC Cyber 6000 Introduced in 1964)</a:t>
            </a:r>
          </a:p>
        </p:txBody>
      </p:sp>
      <p:sp>
        <p:nvSpPr>
          <p:cNvPr id="502814" name="Text Box 30"/>
          <p:cNvSpPr txBox="1">
            <a:spLocks noChangeArrowheads="1"/>
          </p:cNvSpPr>
          <p:nvPr/>
        </p:nvSpPr>
        <p:spPr bwMode="auto">
          <a:xfrm>
            <a:off x="1143000" y="3454400"/>
            <a:ext cx="2971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85000"/>
              </a:lnSpc>
              <a:buFontTx/>
              <a:buNone/>
            </a:pPr>
            <a:r>
              <a:rPr lang="en-US" altLang="en-US" sz="1600" b="1">
                <a:solidFill>
                  <a:srgbClr val="996633"/>
                </a:solidFill>
                <a:hlinkClick r:id="rId6"/>
              </a:rPr>
              <a:t>(DEC PDP-1 Introduced in 1960)</a:t>
            </a:r>
            <a:endParaRPr lang="en-US" altLang="en-US" sz="1600" b="1">
              <a:solidFill>
                <a:srgbClr val="996633"/>
              </a:solidFill>
            </a:endParaRPr>
          </a:p>
        </p:txBody>
      </p:sp>
      <p:sp>
        <p:nvSpPr>
          <p:cNvPr id="502815" name="Text Box 31"/>
          <p:cNvSpPr txBox="1">
            <a:spLocks noChangeArrowheads="1"/>
          </p:cNvSpPr>
          <p:nvPr/>
        </p:nvSpPr>
        <p:spPr bwMode="auto">
          <a:xfrm>
            <a:off x="1066800" y="6350000"/>
            <a:ext cx="2971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85000"/>
              </a:lnSpc>
              <a:buFontTx/>
              <a:buNone/>
            </a:pPr>
            <a:r>
              <a:rPr lang="en-US" altLang="en-US" sz="1600" b="1">
                <a:solidFill>
                  <a:srgbClr val="996633"/>
                </a:solidFill>
              </a:rPr>
              <a:t>(UNIVAC Updated)</a:t>
            </a:r>
          </a:p>
        </p:txBody>
      </p:sp>
      <p:sp>
        <p:nvSpPr>
          <p:cNvPr id="502816" name="Text Box 32"/>
          <p:cNvSpPr txBox="1">
            <a:spLocks noChangeArrowheads="1"/>
          </p:cNvSpPr>
          <p:nvPr/>
        </p:nvSpPr>
        <p:spPr bwMode="auto">
          <a:xfrm>
            <a:off x="304800" y="1401763"/>
            <a:ext cx="861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dirty="0">
                <a:solidFill>
                  <a:srgbClr val="A50021"/>
                </a:solidFill>
                <a:effectLst>
                  <a:outerShdw blurRad="38100" dist="38100" dir="2700000" algn="tl">
                    <a:srgbClr val="C0C0C0"/>
                  </a:outerShdw>
                </a:effectLst>
                <a:latin typeface="Century" pitchFamily="18" charset="0"/>
                <a:cs typeface="+mn-cs"/>
              </a:rPr>
              <a:t>The 3</a:t>
            </a:r>
            <a:r>
              <a:rPr lang="en-US" sz="3200" b="1" baseline="30000" dirty="0">
                <a:solidFill>
                  <a:srgbClr val="A50021"/>
                </a:solidFill>
                <a:effectLst>
                  <a:outerShdw blurRad="38100" dist="38100" dir="2700000" algn="tl">
                    <a:srgbClr val="C0C0C0"/>
                  </a:outerShdw>
                </a:effectLst>
                <a:latin typeface="Century" pitchFamily="18" charset="0"/>
                <a:cs typeface="+mn-cs"/>
              </a:rPr>
              <a:t>rd </a:t>
            </a:r>
            <a:r>
              <a:rPr lang="en-US" sz="3200" b="1" dirty="0">
                <a:solidFill>
                  <a:srgbClr val="A50021"/>
                </a:solidFill>
                <a:effectLst>
                  <a:outerShdw blurRad="38100" dist="38100" dir="2700000" algn="tl">
                    <a:srgbClr val="C0C0C0"/>
                  </a:outerShdw>
                </a:effectLst>
                <a:latin typeface="Century" pitchFamily="18" charset="0"/>
                <a:cs typeface="+mn-cs"/>
              </a:rPr>
              <a:t>Generation of Computers (1968 - 70)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2786"/>
                                        </p:tgtEl>
                                        <p:attrNameLst>
                                          <p:attrName>style.visibility</p:attrName>
                                        </p:attrNameLst>
                                      </p:cBhvr>
                                      <p:to>
                                        <p:strVal val="visible"/>
                                      </p:to>
                                    </p:set>
                                    <p:animEffect transition="in" filter="wipe(up)">
                                      <p:cBhvr>
                                        <p:cTn id="7" dur="500"/>
                                        <p:tgtEl>
                                          <p:spTgt spid="502786"/>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502787"/>
                                        </p:tgtEl>
                                        <p:attrNameLst>
                                          <p:attrName>style.visibility</p:attrName>
                                        </p:attrNameLst>
                                      </p:cBhvr>
                                      <p:to>
                                        <p:strVal val="visible"/>
                                      </p:to>
                                    </p:set>
                                    <p:anim calcmode="lin" valueType="num">
                                      <p:cBhvr>
                                        <p:cTn id="11" dur="500" fill="hold"/>
                                        <p:tgtEl>
                                          <p:spTgt spid="502787"/>
                                        </p:tgtEl>
                                        <p:attrNameLst>
                                          <p:attrName>ppt_x</p:attrName>
                                        </p:attrNameLst>
                                      </p:cBhvr>
                                      <p:tavLst>
                                        <p:tav tm="0">
                                          <p:val>
                                            <p:strVal val="#ppt_x-#ppt_w/2"/>
                                          </p:val>
                                        </p:tav>
                                        <p:tav tm="100000">
                                          <p:val>
                                            <p:strVal val="#ppt_x"/>
                                          </p:val>
                                        </p:tav>
                                      </p:tavLst>
                                    </p:anim>
                                    <p:anim calcmode="lin" valueType="num">
                                      <p:cBhvr>
                                        <p:cTn id="12" dur="500" fill="hold"/>
                                        <p:tgtEl>
                                          <p:spTgt spid="502787"/>
                                        </p:tgtEl>
                                        <p:attrNameLst>
                                          <p:attrName>ppt_y</p:attrName>
                                        </p:attrNameLst>
                                      </p:cBhvr>
                                      <p:tavLst>
                                        <p:tav tm="0">
                                          <p:val>
                                            <p:strVal val="#ppt_y"/>
                                          </p:val>
                                        </p:tav>
                                        <p:tav tm="100000">
                                          <p:val>
                                            <p:strVal val="#ppt_y"/>
                                          </p:val>
                                        </p:tav>
                                      </p:tavLst>
                                    </p:anim>
                                    <p:anim calcmode="lin" valueType="num">
                                      <p:cBhvr>
                                        <p:cTn id="13" dur="500" fill="hold"/>
                                        <p:tgtEl>
                                          <p:spTgt spid="502787"/>
                                        </p:tgtEl>
                                        <p:attrNameLst>
                                          <p:attrName>ppt_w</p:attrName>
                                        </p:attrNameLst>
                                      </p:cBhvr>
                                      <p:tavLst>
                                        <p:tav tm="0">
                                          <p:val>
                                            <p:fltVal val="0"/>
                                          </p:val>
                                        </p:tav>
                                        <p:tav tm="100000">
                                          <p:val>
                                            <p:strVal val="#ppt_w"/>
                                          </p:val>
                                        </p:tav>
                                      </p:tavLst>
                                    </p:anim>
                                    <p:anim calcmode="lin" valueType="num">
                                      <p:cBhvr>
                                        <p:cTn id="14" dur="500" fill="hold"/>
                                        <p:tgtEl>
                                          <p:spTgt spid="502787"/>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502788"/>
                                        </p:tgtEl>
                                        <p:attrNameLst>
                                          <p:attrName>style.visibility</p:attrName>
                                        </p:attrNameLst>
                                      </p:cBhvr>
                                      <p:to>
                                        <p:strVal val="visible"/>
                                      </p:to>
                                    </p:set>
                                    <p:anim calcmode="lin" valueType="num">
                                      <p:cBhvr>
                                        <p:cTn id="18" dur="500" fill="hold"/>
                                        <p:tgtEl>
                                          <p:spTgt spid="502788"/>
                                        </p:tgtEl>
                                        <p:attrNameLst>
                                          <p:attrName>ppt_x</p:attrName>
                                        </p:attrNameLst>
                                      </p:cBhvr>
                                      <p:tavLst>
                                        <p:tav tm="0">
                                          <p:val>
                                            <p:strVal val="#ppt_x-#ppt_w/2"/>
                                          </p:val>
                                        </p:tav>
                                        <p:tav tm="100000">
                                          <p:val>
                                            <p:strVal val="#ppt_x"/>
                                          </p:val>
                                        </p:tav>
                                      </p:tavLst>
                                    </p:anim>
                                    <p:anim calcmode="lin" valueType="num">
                                      <p:cBhvr>
                                        <p:cTn id="19" dur="500" fill="hold"/>
                                        <p:tgtEl>
                                          <p:spTgt spid="502788"/>
                                        </p:tgtEl>
                                        <p:attrNameLst>
                                          <p:attrName>ppt_y</p:attrName>
                                        </p:attrNameLst>
                                      </p:cBhvr>
                                      <p:tavLst>
                                        <p:tav tm="0">
                                          <p:val>
                                            <p:strVal val="#ppt_y"/>
                                          </p:val>
                                        </p:tav>
                                        <p:tav tm="100000">
                                          <p:val>
                                            <p:strVal val="#ppt_y"/>
                                          </p:val>
                                        </p:tav>
                                      </p:tavLst>
                                    </p:anim>
                                    <p:anim calcmode="lin" valueType="num">
                                      <p:cBhvr>
                                        <p:cTn id="20" dur="500" fill="hold"/>
                                        <p:tgtEl>
                                          <p:spTgt spid="502788"/>
                                        </p:tgtEl>
                                        <p:attrNameLst>
                                          <p:attrName>ppt_w</p:attrName>
                                        </p:attrNameLst>
                                      </p:cBhvr>
                                      <p:tavLst>
                                        <p:tav tm="0">
                                          <p:val>
                                            <p:fltVal val="0"/>
                                          </p:val>
                                        </p:tav>
                                        <p:tav tm="100000">
                                          <p:val>
                                            <p:strVal val="#ppt_w"/>
                                          </p:val>
                                        </p:tav>
                                      </p:tavLst>
                                    </p:anim>
                                    <p:anim calcmode="lin" valueType="num">
                                      <p:cBhvr>
                                        <p:cTn id="21" dur="500" fill="hold"/>
                                        <p:tgtEl>
                                          <p:spTgt spid="502788"/>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500"/>
                            </p:stCondLst>
                            <p:childTnLst>
                              <p:par>
                                <p:cTn id="23" presetID="17" presetClass="entr" presetSubtype="8" fill="hold" grpId="0" nodeType="afterEffect">
                                  <p:stCondLst>
                                    <p:cond delay="0"/>
                                  </p:stCondLst>
                                  <p:childTnLst>
                                    <p:set>
                                      <p:cBhvr>
                                        <p:cTn id="24" dur="1" fill="hold">
                                          <p:stCondLst>
                                            <p:cond delay="0"/>
                                          </p:stCondLst>
                                        </p:cTn>
                                        <p:tgtEl>
                                          <p:spTgt spid="502789"/>
                                        </p:tgtEl>
                                        <p:attrNameLst>
                                          <p:attrName>style.visibility</p:attrName>
                                        </p:attrNameLst>
                                      </p:cBhvr>
                                      <p:to>
                                        <p:strVal val="visible"/>
                                      </p:to>
                                    </p:set>
                                    <p:anim calcmode="lin" valueType="num">
                                      <p:cBhvr>
                                        <p:cTn id="25" dur="500" fill="hold"/>
                                        <p:tgtEl>
                                          <p:spTgt spid="502789"/>
                                        </p:tgtEl>
                                        <p:attrNameLst>
                                          <p:attrName>ppt_x</p:attrName>
                                        </p:attrNameLst>
                                      </p:cBhvr>
                                      <p:tavLst>
                                        <p:tav tm="0">
                                          <p:val>
                                            <p:strVal val="#ppt_x-#ppt_w/2"/>
                                          </p:val>
                                        </p:tav>
                                        <p:tav tm="100000">
                                          <p:val>
                                            <p:strVal val="#ppt_x"/>
                                          </p:val>
                                        </p:tav>
                                      </p:tavLst>
                                    </p:anim>
                                    <p:anim calcmode="lin" valueType="num">
                                      <p:cBhvr>
                                        <p:cTn id="26" dur="500" fill="hold"/>
                                        <p:tgtEl>
                                          <p:spTgt spid="502789"/>
                                        </p:tgtEl>
                                        <p:attrNameLst>
                                          <p:attrName>ppt_y</p:attrName>
                                        </p:attrNameLst>
                                      </p:cBhvr>
                                      <p:tavLst>
                                        <p:tav tm="0">
                                          <p:val>
                                            <p:strVal val="#ppt_y"/>
                                          </p:val>
                                        </p:tav>
                                        <p:tav tm="100000">
                                          <p:val>
                                            <p:strVal val="#ppt_y"/>
                                          </p:val>
                                        </p:tav>
                                      </p:tavLst>
                                    </p:anim>
                                    <p:anim calcmode="lin" valueType="num">
                                      <p:cBhvr>
                                        <p:cTn id="27" dur="500" fill="hold"/>
                                        <p:tgtEl>
                                          <p:spTgt spid="502789"/>
                                        </p:tgtEl>
                                        <p:attrNameLst>
                                          <p:attrName>ppt_w</p:attrName>
                                        </p:attrNameLst>
                                      </p:cBhvr>
                                      <p:tavLst>
                                        <p:tav tm="0">
                                          <p:val>
                                            <p:fltVal val="0"/>
                                          </p:val>
                                        </p:tav>
                                        <p:tav tm="100000">
                                          <p:val>
                                            <p:strVal val="#ppt_w"/>
                                          </p:val>
                                        </p:tav>
                                      </p:tavLst>
                                    </p:anim>
                                    <p:anim calcmode="lin" valueType="num">
                                      <p:cBhvr>
                                        <p:cTn id="28" dur="500" fill="hold"/>
                                        <p:tgtEl>
                                          <p:spTgt spid="502789"/>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502800"/>
                                        </p:tgtEl>
                                        <p:attrNameLst>
                                          <p:attrName>style.visibility</p:attrName>
                                        </p:attrNameLst>
                                      </p:cBhvr>
                                      <p:to>
                                        <p:strVal val="visible"/>
                                      </p:to>
                                    </p:set>
                                    <p:animEffect transition="in" filter="wipe(left)">
                                      <p:cBhvr>
                                        <p:cTn id="32" dur="500"/>
                                        <p:tgtEl>
                                          <p:spTgt spid="502800"/>
                                        </p:tgtEl>
                                      </p:cBhvr>
                                    </p:animEffect>
                                  </p:childTnLst>
                                </p:cTn>
                              </p:par>
                            </p:childTnLst>
                          </p:cTn>
                        </p:par>
                        <p:par>
                          <p:cTn id="33" fill="hold" nodeType="afterGroup">
                            <p:stCondLst>
                              <p:cond delay="2500"/>
                            </p:stCondLst>
                            <p:childTnLst>
                              <p:par>
                                <p:cTn id="34" presetID="14" presetClass="entr" presetSubtype="10" fill="hold" nodeType="afterEffect">
                                  <p:stCondLst>
                                    <p:cond delay="0"/>
                                  </p:stCondLst>
                                  <p:childTnLst>
                                    <p:set>
                                      <p:cBhvr>
                                        <p:cTn id="35" dur="1" fill="hold">
                                          <p:stCondLst>
                                            <p:cond delay="0"/>
                                          </p:stCondLst>
                                        </p:cTn>
                                        <p:tgtEl>
                                          <p:spTgt spid="502793"/>
                                        </p:tgtEl>
                                        <p:attrNameLst>
                                          <p:attrName>style.visibility</p:attrName>
                                        </p:attrNameLst>
                                      </p:cBhvr>
                                      <p:to>
                                        <p:strVal val="visible"/>
                                      </p:to>
                                    </p:set>
                                    <p:animEffect transition="in" filter="randombar(horizontal)">
                                      <p:cBhvr>
                                        <p:cTn id="36" dur="500"/>
                                        <p:tgtEl>
                                          <p:spTgt spid="502793"/>
                                        </p:tgtEl>
                                      </p:cBhvr>
                                    </p:animEffect>
                                  </p:childTnLst>
                                </p:cTn>
                              </p:par>
                            </p:childTnLst>
                          </p:cTn>
                        </p:par>
                        <p:par>
                          <p:cTn id="37" fill="hold" nodeType="afterGroup">
                            <p:stCondLst>
                              <p:cond delay="3000"/>
                            </p:stCondLst>
                            <p:childTnLst>
                              <p:par>
                                <p:cTn id="38" presetID="9" presetClass="entr" presetSubtype="0" fill="hold" grpId="0" nodeType="afterEffect">
                                  <p:stCondLst>
                                    <p:cond delay="0"/>
                                  </p:stCondLst>
                                  <p:childTnLst>
                                    <p:set>
                                      <p:cBhvr>
                                        <p:cTn id="39" dur="1" fill="hold">
                                          <p:stCondLst>
                                            <p:cond delay="0"/>
                                          </p:stCondLst>
                                        </p:cTn>
                                        <p:tgtEl>
                                          <p:spTgt spid="502814"/>
                                        </p:tgtEl>
                                        <p:attrNameLst>
                                          <p:attrName>style.visibility</p:attrName>
                                        </p:attrNameLst>
                                      </p:cBhvr>
                                      <p:to>
                                        <p:strVal val="visible"/>
                                      </p:to>
                                    </p:set>
                                    <p:animEffect transition="in" filter="dissolve">
                                      <p:cBhvr>
                                        <p:cTn id="40" dur="500"/>
                                        <p:tgtEl>
                                          <p:spTgt spid="502814"/>
                                        </p:tgtEl>
                                      </p:cBhvr>
                                    </p:animEffect>
                                  </p:childTnLst>
                                </p:cTn>
                              </p:par>
                            </p:childTnLst>
                          </p:cTn>
                        </p:par>
                        <p:par>
                          <p:cTn id="41" fill="hold" nodeType="afterGroup">
                            <p:stCondLst>
                              <p:cond delay="3500"/>
                            </p:stCondLst>
                            <p:childTnLst>
                              <p:par>
                                <p:cTn id="42" presetID="17" presetClass="entr" presetSubtype="8" fill="hold" grpId="0" nodeType="afterEffect">
                                  <p:stCondLst>
                                    <p:cond delay="0"/>
                                  </p:stCondLst>
                                  <p:childTnLst>
                                    <p:set>
                                      <p:cBhvr>
                                        <p:cTn id="43" dur="1" fill="hold">
                                          <p:stCondLst>
                                            <p:cond delay="0"/>
                                          </p:stCondLst>
                                        </p:cTn>
                                        <p:tgtEl>
                                          <p:spTgt spid="502791"/>
                                        </p:tgtEl>
                                        <p:attrNameLst>
                                          <p:attrName>style.visibility</p:attrName>
                                        </p:attrNameLst>
                                      </p:cBhvr>
                                      <p:to>
                                        <p:strVal val="visible"/>
                                      </p:to>
                                    </p:set>
                                    <p:anim calcmode="lin" valueType="num">
                                      <p:cBhvr>
                                        <p:cTn id="44" dur="2000" fill="hold"/>
                                        <p:tgtEl>
                                          <p:spTgt spid="502791"/>
                                        </p:tgtEl>
                                        <p:attrNameLst>
                                          <p:attrName>ppt_x</p:attrName>
                                        </p:attrNameLst>
                                      </p:cBhvr>
                                      <p:tavLst>
                                        <p:tav tm="0">
                                          <p:val>
                                            <p:strVal val="#ppt_x-#ppt_w/2"/>
                                          </p:val>
                                        </p:tav>
                                        <p:tav tm="100000">
                                          <p:val>
                                            <p:strVal val="#ppt_x"/>
                                          </p:val>
                                        </p:tav>
                                      </p:tavLst>
                                    </p:anim>
                                    <p:anim calcmode="lin" valueType="num">
                                      <p:cBhvr>
                                        <p:cTn id="45" dur="2000" fill="hold"/>
                                        <p:tgtEl>
                                          <p:spTgt spid="502791"/>
                                        </p:tgtEl>
                                        <p:attrNameLst>
                                          <p:attrName>ppt_y</p:attrName>
                                        </p:attrNameLst>
                                      </p:cBhvr>
                                      <p:tavLst>
                                        <p:tav tm="0">
                                          <p:val>
                                            <p:strVal val="#ppt_y"/>
                                          </p:val>
                                        </p:tav>
                                        <p:tav tm="100000">
                                          <p:val>
                                            <p:strVal val="#ppt_y"/>
                                          </p:val>
                                        </p:tav>
                                      </p:tavLst>
                                    </p:anim>
                                    <p:anim calcmode="lin" valueType="num">
                                      <p:cBhvr>
                                        <p:cTn id="46" dur="2000" fill="hold"/>
                                        <p:tgtEl>
                                          <p:spTgt spid="502791"/>
                                        </p:tgtEl>
                                        <p:attrNameLst>
                                          <p:attrName>ppt_w</p:attrName>
                                        </p:attrNameLst>
                                      </p:cBhvr>
                                      <p:tavLst>
                                        <p:tav tm="0">
                                          <p:val>
                                            <p:fltVal val="0"/>
                                          </p:val>
                                        </p:tav>
                                        <p:tav tm="100000">
                                          <p:val>
                                            <p:strVal val="#ppt_w"/>
                                          </p:val>
                                        </p:tav>
                                      </p:tavLst>
                                    </p:anim>
                                    <p:anim calcmode="lin" valueType="num">
                                      <p:cBhvr>
                                        <p:cTn id="47" dur="2000" fill="hold"/>
                                        <p:tgtEl>
                                          <p:spTgt spid="502791"/>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5500"/>
                            </p:stCondLst>
                            <p:childTnLst>
                              <p:par>
                                <p:cTn id="49" presetID="17" presetClass="entr" presetSubtype="8" fill="hold" grpId="0" nodeType="afterEffect">
                                  <p:stCondLst>
                                    <p:cond delay="0"/>
                                  </p:stCondLst>
                                  <p:childTnLst>
                                    <p:set>
                                      <p:cBhvr>
                                        <p:cTn id="50" dur="1" fill="hold">
                                          <p:stCondLst>
                                            <p:cond delay="0"/>
                                          </p:stCondLst>
                                        </p:cTn>
                                        <p:tgtEl>
                                          <p:spTgt spid="502792"/>
                                        </p:tgtEl>
                                        <p:attrNameLst>
                                          <p:attrName>style.visibility</p:attrName>
                                        </p:attrNameLst>
                                      </p:cBhvr>
                                      <p:to>
                                        <p:strVal val="visible"/>
                                      </p:to>
                                    </p:set>
                                    <p:anim calcmode="lin" valueType="num">
                                      <p:cBhvr>
                                        <p:cTn id="51" dur="500" fill="hold"/>
                                        <p:tgtEl>
                                          <p:spTgt spid="502792"/>
                                        </p:tgtEl>
                                        <p:attrNameLst>
                                          <p:attrName>ppt_x</p:attrName>
                                        </p:attrNameLst>
                                      </p:cBhvr>
                                      <p:tavLst>
                                        <p:tav tm="0">
                                          <p:val>
                                            <p:strVal val="#ppt_x-#ppt_w/2"/>
                                          </p:val>
                                        </p:tav>
                                        <p:tav tm="100000">
                                          <p:val>
                                            <p:strVal val="#ppt_x"/>
                                          </p:val>
                                        </p:tav>
                                      </p:tavLst>
                                    </p:anim>
                                    <p:anim calcmode="lin" valueType="num">
                                      <p:cBhvr>
                                        <p:cTn id="52" dur="500" fill="hold"/>
                                        <p:tgtEl>
                                          <p:spTgt spid="502792"/>
                                        </p:tgtEl>
                                        <p:attrNameLst>
                                          <p:attrName>ppt_y</p:attrName>
                                        </p:attrNameLst>
                                      </p:cBhvr>
                                      <p:tavLst>
                                        <p:tav tm="0">
                                          <p:val>
                                            <p:strVal val="#ppt_y"/>
                                          </p:val>
                                        </p:tav>
                                        <p:tav tm="100000">
                                          <p:val>
                                            <p:strVal val="#ppt_y"/>
                                          </p:val>
                                        </p:tav>
                                      </p:tavLst>
                                    </p:anim>
                                    <p:anim calcmode="lin" valueType="num">
                                      <p:cBhvr>
                                        <p:cTn id="53" dur="500" fill="hold"/>
                                        <p:tgtEl>
                                          <p:spTgt spid="502792"/>
                                        </p:tgtEl>
                                        <p:attrNameLst>
                                          <p:attrName>ppt_w</p:attrName>
                                        </p:attrNameLst>
                                      </p:cBhvr>
                                      <p:tavLst>
                                        <p:tav tm="0">
                                          <p:val>
                                            <p:fltVal val="0"/>
                                          </p:val>
                                        </p:tav>
                                        <p:tav tm="100000">
                                          <p:val>
                                            <p:strVal val="#ppt_w"/>
                                          </p:val>
                                        </p:tav>
                                      </p:tavLst>
                                    </p:anim>
                                    <p:anim calcmode="lin" valueType="num">
                                      <p:cBhvr>
                                        <p:cTn id="54" dur="500" fill="hold"/>
                                        <p:tgtEl>
                                          <p:spTgt spid="502792"/>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6000"/>
                            </p:stCondLst>
                            <p:childTnLst>
                              <p:par>
                                <p:cTn id="56" presetID="22" presetClass="entr" presetSubtype="8" fill="hold" nodeType="afterEffect">
                                  <p:stCondLst>
                                    <p:cond delay="0"/>
                                  </p:stCondLst>
                                  <p:childTnLst>
                                    <p:set>
                                      <p:cBhvr>
                                        <p:cTn id="57" dur="1" fill="hold">
                                          <p:stCondLst>
                                            <p:cond delay="0"/>
                                          </p:stCondLst>
                                        </p:cTn>
                                        <p:tgtEl>
                                          <p:spTgt spid="502796"/>
                                        </p:tgtEl>
                                        <p:attrNameLst>
                                          <p:attrName>style.visibility</p:attrName>
                                        </p:attrNameLst>
                                      </p:cBhvr>
                                      <p:to>
                                        <p:strVal val="visible"/>
                                      </p:to>
                                    </p:set>
                                    <p:animEffect transition="in" filter="wipe(left)">
                                      <p:cBhvr>
                                        <p:cTn id="58" dur="500"/>
                                        <p:tgtEl>
                                          <p:spTgt spid="502796"/>
                                        </p:tgtEl>
                                      </p:cBhvr>
                                    </p:animEffect>
                                  </p:childTnLst>
                                </p:cTn>
                              </p:par>
                            </p:childTnLst>
                          </p:cTn>
                        </p:par>
                        <p:par>
                          <p:cTn id="59" fill="hold" nodeType="afterGroup">
                            <p:stCondLst>
                              <p:cond delay="6500"/>
                            </p:stCondLst>
                            <p:childTnLst>
                              <p:par>
                                <p:cTn id="60" presetID="14" presetClass="entr" presetSubtype="10" fill="hold" nodeType="afterEffect">
                                  <p:stCondLst>
                                    <p:cond delay="0"/>
                                  </p:stCondLst>
                                  <p:childTnLst>
                                    <p:set>
                                      <p:cBhvr>
                                        <p:cTn id="61" dur="1" fill="hold">
                                          <p:stCondLst>
                                            <p:cond delay="0"/>
                                          </p:stCondLst>
                                        </p:cTn>
                                        <p:tgtEl>
                                          <p:spTgt spid="502810"/>
                                        </p:tgtEl>
                                        <p:attrNameLst>
                                          <p:attrName>style.visibility</p:attrName>
                                        </p:attrNameLst>
                                      </p:cBhvr>
                                      <p:to>
                                        <p:strVal val="visible"/>
                                      </p:to>
                                    </p:set>
                                    <p:animEffect transition="in" filter="randombar(horizontal)">
                                      <p:cBhvr>
                                        <p:cTn id="62" dur="500"/>
                                        <p:tgtEl>
                                          <p:spTgt spid="502810"/>
                                        </p:tgtEl>
                                      </p:cBhvr>
                                    </p:animEffect>
                                  </p:childTnLst>
                                </p:cTn>
                              </p:par>
                            </p:childTnLst>
                          </p:cTn>
                        </p:par>
                        <p:par>
                          <p:cTn id="63" fill="hold" nodeType="afterGroup">
                            <p:stCondLst>
                              <p:cond delay="7000"/>
                            </p:stCondLst>
                            <p:childTnLst>
                              <p:par>
                                <p:cTn id="64" presetID="9" presetClass="entr" presetSubtype="0" fill="hold" grpId="0" nodeType="afterEffect">
                                  <p:stCondLst>
                                    <p:cond delay="0"/>
                                  </p:stCondLst>
                                  <p:childTnLst>
                                    <p:set>
                                      <p:cBhvr>
                                        <p:cTn id="65" dur="1" fill="hold">
                                          <p:stCondLst>
                                            <p:cond delay="0"/>
                                          </p:stCondLst>
                                        </p:cTn>
                                        <p:tgtEl>
                                          <p:spTgt spid="502813"/>
                                        </p:tgtEl>
                                        <p:attrNameLst>
                                          <p:attrName>style.visibility</p:attrName>
                                        </p:attrNameLst>
                                      </p:cBhvr>
                                      <p:to>
                                        <p:strVal val="visible"/>
                                      </p:to>
                                    </p:set>
                                    <p:animEffect transition="in" filter="dissolve">
                                      <p:cBhvr>
                                        <p:cTn id="66" dur="500"/>
                                        <p:tgtEl>
                                          <p:spTgt spid="502813"/>
                                        </p:tgtEl>
                                      </p:cBhvr>
                                    </p:animEffect>
                                  </p:childTnLst>
                                </p:cTn>
                              </p:par>
                            </p:childTnLst>
                          </p:cTn>
                        </p:par>
                        <p:par>
                          <p:cTn id="67" fill="hold" nodeType="afterGroup">
                            <p:stCondLst>
                              <p:cond delay="7500"/>
                            </p:stCondLst>
                            <p:childTnLst>
                              <p:par>
                                <p:cTn id="68" presetID="17" presetClass="entr" presetSubtype="8" fill="hold" grpId="0" nodeType="afterEffect">
                                  <p:stCondLst>
                                    <p:cond delay="0"/>
                                  </p:stCondLst>
                                  <p:childTnLst>
                                    <p:set>
                                      <p:cBhvr>
                                        <p:cTn id="69" dur="1" fill="hold">
                                          <p:stCondLst>
                                            <p:cond delay="0"/>
                                          </p:stCondLst>
                                        </p:cTn>
                                        <p:tgtEl>
                                          <p:spTgt spid="502790"/>
                                        </p:tgtEl>
                                        <p:attrNameLst>
                                          <p:attrName>style.visibility</p:attrName>
                                        </p:attrNameLst>
                                      </p:cBhvr>
                                      <p:to>
                                        <p:strVal val="visible"/>
                                      </p:to>
                                    </p:set>
                                    <p:anim calcmode="lin" valueType="num">
                                      <p:cBhvr>
                                        <p:cTn id="70" dur="2000" fill="hold"/>
                                        <p:tgtEl>
                                          <p:spTgt spid="502790"/>
                                        </p:tgtEl>
                                        <p:attrNameLst>
                                          <p:attrName>ppt_x</p:attrName>
                                        </p:attrNameLst>
                                      </p:cBhvr>
                                      <p:tavLst>
                                        <p:tav tm="0">
                                          <p:val>
                                            <p:strVal val="#ppt_x-#ppt_w/2"/>
                                          </p:val>
                                        </p:tav>
                                        <p:tav tm="100000">
                                          <p:val>
                                            <p:strVal val="#ppt_x"/>
                                          </p:val>
                                        </p:tav>
                                      </p:tavLst>
                                    </p:anim>
                                    <p:anim calcmode="lin" valueType="num">
                                      <p:cBhvr>
                                        <p:cTn id="71" dur="2000" fill="hold"/>
                                        <p:tgtEl>
                                          <p:spTgt spid="502790"/>
                                        </p:tgtEl>
                                        <p:attrNameLst>
                                          <p:attrName>ppt_y</p:attrName>
                                        </p:attrNameLst>
                                      </p:cBhvr>
                                      <p:tavLst>
                                        <p:tav tm="0">
                                          <p:val>
                                            <p:strVal val="#ppt_y"/>
                                          </p:val>
                                        </p:tav>
                                        <p:tav tm="100000">
                                          <p:val>
                                            <p:strVal val="#ppt_y"/>
                                          </p:val>
                                        </p:tav>
                                      </p:tavLst>
                                    </p:anim>
                                    <p:anim calcmode="lin" valueType="num">
                                      <p:cBhvr>
                                        <p:cTn id="72" dur="2000" fill="hold"/>
                                        <p:tgtEl>
                                          <p:spTgt spid="502790"/>
                                        </p:tgtEl>
                                        <p:attrNameLst>
                                          <p:attrName>ppt_w</p:attrName>
                                        </p:attrNameLst>
                                      </p:cBhvr>
                                      <p:tavLst>
                                        <p:tav tm="0">
                                          <p:val>
                                            <p:fltVal val="0"/>
                                          </p:val>
                                        </p:tav>
                                        <p:tav tm="100000">
                                          <p:val>
                                            <p:strVal val="#ppt_w"/>
                                          </p:val>
                                        </p:tav>
                                      </p:tavLst>
                                    </p:anim>
                                    <p:anim calcmode="lin" valueType="num">
                                      <p:cBhvr>
                                        <p:cTn id="73" dur="2000" fill="hold"/>
                                        <p:tgtEl>
                                          <p:spTgt spid="502790"/>
                                        </p:tgtEl>
                                        <p:attrNameLst>
                                          <p:attrName>ppt_h</p:attrName>
                                        </p:attrNameLst>
                                      </p:cBhvr>
                                      <p:tavLst>
                                        <p:tav tm="0">
                                          <p:val>
                                            <p:strVal val="#ppt_h"/>
                                          </p:val>
                                        </p:tav>
                                        <p:tav tm="100000">
                                          <p:val>
                                            <p:strVal val="#ppt_h"/>
                                          </p:val>
                                        </p:tav>
                                      </p:tavLst>
                                    </p:anim>
                                  </p:childTnLst>
                                </p:cTn>
                              </p:par>
                            </p:childTnLst>
                          </p:cTn>
                        </p:par>
                        <p:par>
                          <p:cTn id="74" fill="hold" nodeType="afterGroup">
                            <p:stCondLst>
                              <p:cond delay="9500"/>
                            </p:stCondLst>
                            <p:childTnLst>
                              <p:par>
                                <p:cTn id="75" presetID="22" presetClass="entr" presetSubtype="8" fill="hold" nodeType="afterEffect">
                                  <p:stCondLst>
                                    <p:cond delay="0"/>
                                  </p:stCondLst>
                                  <p:childTnLst>
                                    <p:set>
                                      <p:cBhvr>
                                        <p:cTn id="76" dur="1" fill="hold">
                                          <p:stCondLst>
                                            <p:cond delay="0"/>
                                          </p:stCondLst>
                                        </p:cTn>
                                        <p:tgtEl>
                                          <p:spTgt spid="502805"/>
                                        </p:tgtEl>
                                        <p:attrNameLst>
                                          <p:attrName>style.visibility</p:attrName>
                                        </p:attrNameLst>
                                      </p:cBhvr>
                                      <p:to>
                                        <p:strVal val="visible"/>
                                      </p:to>
                                    </p:set>
                                    <p:animEffect transition="in" filter="wipe(left)">
                                      <p:cBhvr>
                                        <p:cTn id="77" dur="500"/>
                                        <p:tgtEl>
                                          <p:spTgt spid="502805"/>
                                        </p:tgtEl>
                                      </p:cBhvr>
                                    </p:animEffect>
                                  </p:childTnLst>
                                </p:cTn>
                              </p:par>
                            </p:childTnLst>
                          </p:cTn>
                        </p:par>
                        <p:par>
                          <p:cTn id="78" fill="hold" nodeType="afterGroup">
                            <p:stCondLst>
                              <p:cond delay="10000"/>
                            </p:stCondLst>
                            <p:childTnLst>
                              <p:par>
                                <p:cTn id="79" presetID="14" presetClass="entr" presetSubtype="10" fill="hold" nodeType="afterEffect">
                                  <p:stCondLst>
                                    <p:cond delay="0"/>
                                  </p:stCondLst>
                                  <p:childTnLst>
                                    <p:set>
                                      <p:cBhvr>
                                        <p:cTn id="80" dur="1" fill="hold">
                                          <p:stCondLst>
                                            <p:cond delay="0"/>
                                          </p:stCondLst>
                                        </p:cTn>
                                        <p:tgtEl>
                                          <p:spTgt spid="502809"/>
                                        </p:tgtEl>
                                        <p:attrNameLst>
                                          <p:attrName>style.visibility</p:attrName>
                                        </p:attrNameLst>
                                      </p:cBhvr>
                                      <p:to>
                                        <p:strVal val="visible"/>
                                      </p:to>
                                    </p:set>
                                    <p:animEffect transition="in" filter="randombar(horizontal)">
                                      <p:cBhvr>
                                        <p:cTn id="81" dur="500"/>
                                        <p:tgtEl>
                                          <p:spTgt spid="502809"/>
                                        </p:tgtEl>
                                      </p:cBhvr>
                                    </p:animEffect>
                                  </p:childTnLst>
                                </p:cTn>
                              </p:par>
                            </p:childTnLst>
                          </p:cTn>
                        </p:par>
                        <p:par>
                          <p:cTn id="82" fill="hold" nodeType="afterGroup">
                            <p:stCondLst>
                              <p:cond delay="10500"/>
                            </p:stCondLst>
                            <p:childTnLst>
                              <p:par>
                                <p:cTn id="83" presetID="9" presetClass="entr" presetSubtype="0" fill="hold" grpId="0" nodeType="afterEffect">
                                  <p:stCondLst>
                                    <p:cond delay="0"/>
                                  </p:stCondLst>
                                  <p:childTnLst>
                                    <p:set>
                                      <p:cBhvr>
                                        <p:cTn id="84" dur="1" fill="hold">
                                          <p:stCondLst>
                                            <p:cond delay="0"/>
                                          </p:stCondLst>
                                        </p:cTn>
                                        <p:tgtEl>
                                          <p:spTgt spid="502815"/>
                                        </p:tgtEl>
                                        <p:attrNameLst>
                                          <p:attrName>style.visibility</p:attrName>
                                        </p:attrNameLst>
                                      </p:cBhvr>
                                      <p:to>
                                        <p:strVal val="visible"/>
                                      </p:to>
                                    </p:set>
                                    <p:animEffect transition="in" filter="dissolve">
                                      <p:cBhvr>
                                        <p:cTn id="85" dur="500"/>
                                        <p:tgtEl>
                                          <p:spTgt spid="502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autoUpdateAnimBg="0"/>
      <p:bldP spid="502787" grpId="0" autoUpdateAnimBg="0"/>
      <p:bldP spid="502788" grpId="0" autoUpdateAnimBg="0"/>
      <p:bldP spid="502789" grpId="0" autoUpdateAnimBg="0"/>
      <p:bldP spid="502790" grpId="0" autoUpdateAnimBg="0"/>
      <p:bldP spid="502791" grpId="0" autoUpdateAnimBg="0"/>
      <p:bldP spid="502792" grpId="0" autoUpdateAnimBg="0"/>
      <p:bldP spid="502813" grpId="0" autoUpdateAnimBg="0"/>
      <p:bldP spid="502814" grpId="0" autoUpdateAnimBg="0"/>
      <p:bldP spid="50281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304800" y="19050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Technology:</a:t>
            </a:r>
          </a:p>
        </p:txBody>
      </p:sp>
      <p:sp>
        <p:nvSpPr>
          <p:cNvPr id="504835" name="Text Box 3"/>
          <p:cNvSpPr txBox="1">
            <a:spLocks noChangeArrowheads="1"/>
          </p:cNvSpPr>
          <p:nvPr/>
        </p:nvSpPr>
        <p:spPr bwMode="auto">
          <a:xfrm>
            <a:off x="457200" y="22828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Small</a:t>
            </a:r>
          </a:p>
        </p:txBody>
      </p:sp>
      <p:sp>
        <p:nvSpPr>
          <p:cNvPr id="504836" name="Text Box 4"/>
          <p:cNvSpPr txBox="1">
            <a:spLocks noChangeArrowheads="1"/>
          </p:cNvSpPr>
          <p:nvPr/>
        </p:nvSpPr>
        <p:spPr bwMode="auto">
          <a:xfrm>
            <a:off x="457200" y="2587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Cheap</a:t>
            </a:r>
          </a:p>
        </p:txBody>
      </p:sp>
      <p:sp>
        <p:nvSpPr>
          <p:cNvPr id="504837" name="Text Box 5"/>
          <p:cNvSpPr txBox="1">
            <a:spLocks noChangeArrowheads="1"/>
          </p:cNvSpPr>
          <p:nvPr/>
        </p:nvSpPr>
        <p:spPr bwMode="auto">
          <a:xfrm>
            <a:off x="457200" y="28924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Durable</a:t>
            </a:r>
          </a:p>
        </p:txBody>
      </p:sp>
      <p:sp>
        <p:nvSpPr>
          <p:cNvPr id="504838" name="Text Box 6"/>
          <p:cNvSpPr txBox="1">
            <a:spLocks noChangeArrowheads="1"/>
          </p:cNvSpPr>
          <p:nvPr/>
        </p:nvSpPr>
        <p:spPr bwMode="auto">
          <a:xfrm>
            <a:off x="1524000" y="3214688"/>
            <a:ext cx="5715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b="1">
                <a:latin typeface="Times New Roman" pitchFamily="18" charset="0"/>
              </a:rPr>
              <a:t>   0.01 Microsecond per operations</a:t>
            </a:r>
          </a:p>
        </p:txBody>
      </p:sp>
      <p:sp>
        <p:nvSpPr>
          <p:cNvPr id="504839" name="Text Box 7"/>
          <p:cNvSpPr txBox="1">
            <a:spLocks noChangeArrowheads="1"/>
          </p:cNvSpPr>
          <p:nvPr/>
        </p:nvSpPr>
        <p:spPr bwMode="auto">
          <a:xfrm>
            <a:off x="381000" y="3733800"/>
            <a:ext cx="213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Memory:</a:t>
            </a:r>
          </a:p>
        </p:txBody>
      </p:sp>
      <p:sp>
        <p:nvSpPr>
          <p:cNvPr id="504840" name="Text Box 8"/>
          <p:cNvSpPr txBox="1">
            <a:spLocks noChangeArrowheads="1"/>
          </p:cNvSpPr>
          <p:nvPr/>
        </p:nvSpPr>
        <p:spPr bwMode="auto">
          <a:xfrm>
            <a:off x="2133600" y="38100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b="1">
                <a:latin typeface="Times New Roman" pitchFamily="18" charset="0"/>
              </a:rPr>
              <a:t>  32K to 3MB</a:t>
            </a:r>
          </a:p>
        </p:txBody>
      </p:sp>
      <p:sp>
        <p:nvSpPr>
          <p:cNvPr id="504841" name="Text Box 9"/>
          <p:cNvSpPr txBox="1">
            <a:spLocks noChangeArrowheads="1"/>
          </p:cNvSpPr>
          <p:nvPr/>
        </p:nvSpPr>
        <p:spPr bwMode="auto">
          <a:xfrm>
            <a:off x="381000" y="4648200"/>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a:t>
            </a:r>
            <a:r>
              <a:rPr lang="en-US" altLang="en-US" b="1">
                <a:latin typeface="Times New Roman" pitchFamily="18" charset="0"/>
                <a:hlinkClick r:id="rId3"/>
              </a:rPr>
              <a:t>Magnetic Disks</a:t>
            </a:r>
            <a:endParaRPr lang="en-US" altLang="en-US" b="1">
              <a:latin typeface="Times New Roman" pitchFamily="18" charset="0"/>
            </a:endParaRPr>
          </a:p>
        </p:txBody>
      </p:sp>
      <p:sp>
        <p:nvSpPr>
          <p:cNvPr id="504842" name="Text Box 10"/>
          <p:cNvSpPr txBox="1">
            <a:spLocks noChangeArrowheads="1"/>
          </p:cNvSpPr>
          <p:nvPr/>
        </p:nvSpPr>
        <p:spPr bwMode="auto">
          <a:xfrm>
            <a:off x="2895600" y="4572000"/>
            <a:ext cx="2590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2200" b="1">
                <a:solidFill>
                  <a:srgbClr val="000099"/>
                </a:solidFill>
                <a:latin typeface="Times New Roman" pitchFamily="18" charset="0"/>
              </a:rPr>
              <a:t>(Up to about 3 GB)</a:t>
            </a:r>
          </a:p>
        </p:txBody>
      </p:sp>
      <p:sp>
        <p:nvSpPr>
          <p:cNvPr id="504843" name="Text Box 11"/>
          <p:cNvSpPr txBox="1">
            <a:spLocks noChangeArrowheads="1"/>
          </p:cNvSpPr>
          <p:nvPr/>
        </p:nvSpPr>
        <p:spPr bwMode="auto">
          <a:xfrm>
            <a:off x="2362200" y="1952625"/>
            <a:ext cx="4572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600" b="1">
                <a:solidFill>
                  <a:schemeClr val="tx1"/>
                </a:solidFill>
                <a:latin typeface="Times New Roman" pitchFamily="18" charset="0"/>
              </a:rPr>
              <a:t>   Integrated Circuits (ICs)</a:t>
            </a:r>
          </a:p>
        </p:txBody>
      </p:sp>
      <p:sp>
        <p:nvSpPr>
          <p:cNvPr id="504844" name="Text Box 12"/>
          <p:cNvSpPr txBox="1">
            <a:spLocks noChangeArrowheads="1"/>
          </p:cNvSpPr>
          <p:nvPr/>
        </p:nvSpPr>
        <p:spPr bwMode="auto">
          <a:xfrm>
            <a:off x="2286000" y="22828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Used little Electricity</a:t>
            </a:r>
          </a:p>
        </p:txBody>
      </p:sp>
      <p:sp>
        <p:nvSpPr>
          <p:cNvPr id="504845" name="Text Box 13"/>
          <p:cNvSpPr txBox="1">
            <a:spLocks noChangeArrowheads="1"/>
          </p:cNvSpPr>
          <p:nvPr/>
        </p:nvSpPr>
        <p:spPr bwMode="auto">
          <a:xfrm>
            <a:off x="2286000" y="2587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Gave off little heat</a:t>
            </a:r>
          </a:p>
        </p:txBody>
      </p:sp>
      <p:sp>
        <p:nvSpPr>
          <p:cNvPr id="504846" name="Text Box 14"/>
          <p:cNvSpPr txBox="1">
            <a:spLocks noChangeArrowheads="1"/>
          </p:cNvSpPr>
          <p:nvPr/>
        </p:nvSpPr>
        <p:spPr bwMode="auto">
          <a:xfrm>
            <a:off x="2286000" y="28924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Seldom Broke down</a:t>
            </a:r>
          </a:p>
        </p:txBody>
      </p:sp>
      <p:sp>
        <p:nvSpPr>
          <p:cNvPr id="504847" name="Text Box 15"/>
          <p:cNvSpPr txBox="1">
            <a:spLocks noChangeArrowheads="1"/>
          </p:cNvSpPr>
          <p:nvPr/>
        </p:nvSpPr>
        <p:spPr bwMode="auto">
          <a:xfrm>
            <a:off x="381000" y="3138488"/>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Speed:</a:t>
            </a:r>
          </a:p>
        </p:txBody>
      </p:sp>
      <p:sp>
        <p:nvSpPr>
          <p:cNvPr id="504848" name="Text Box 16"/>
          <p:cNvSpPr txBox="1">
            <a:spLocks noChangeArrowheads="1"/>
          </p:cNvSpPr>
          <p:nvPr/>
        </p:nvSpPr>
        <p:spPr bwMode="auto">
          <a:xfrm>
            <a:off x="381000" y="4191000"/>
            <a:ext cx="4648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Secondary Storage:</a:t>
            </a:r>
          </a:p>
        </p:txBody>
      </p:sp>
      <p:grpSp>
        <p:nvGrpSpPr>
          <p:cNvPr id="504850" name="Group 18"/>
          <p:cNvGrpSpPr>
            <a:grpSpLocks/>
          </p:cNvGrpSpPr>
          <p:nvPr/>
        </p:nvGrpSpPr>
        <p:grpSpPr bwMode="auto">
          <a:xfrm>
            <a:off x="6705600" y="1958975"/>
            <a:ext cx="1981200" cy="2689225"/>
            <a:chOff x="4032" y="768"/>
            <a:chExt cx="1440" cy="1936"/>
          </a:xfrm>
        </p:grpSpPr>
        <p:pic>
          <p:nvPicPr>
            <p:cNvPr id="38941" name="Picture 19" descr="T04587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 y="768"/>
              <a:ext cx="1440"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2" name="Text Box 20"/>
            <p:cNvSpPr txBox="1">
              <a:spLocks noChangeArrowheads="1"/>
            </p:cNvSpPr>
            <p:nvPr/>
          </p:nvSpPr>
          <p:spPr bwMode="auto">
            <a:xfrm>
              <a:off x="4080" y="2112"/>
              <a:ext cx="1392"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buFontTx/>
                <a:buNone/>
              </a:pPr>
              <a:r>
                <a:rPr lang="en-US" altLang="en-US" sz="1200" b="1">
                  <a:solidFill>
                    <a:schemeClr val="tx1"/>
                  </a:solidFill>
                  <a:latin typeface="Times New Roman" pitchFamily="18" charset="0"/>
                </a:rPr>
                <a:t>This integrated circuit, an F-100 microprocessor, is only 0.6 cm square and is small enough to pass through the eye of a needle.</a:t>
              </a:r>
            </a:p>
          </p:txBody>
        </p:sp>
      </p:grpSp>
      <p:sp>
        <p:nvSpPr>
          <p:cNvPr id="504853" name="Text Box 21"/>
          <p:cNvSpPr txBox="1">
            <a:spLocks noChangeArrowheads="1"/>
          </p:cNvSpPr>
          <p:nvPr/>
        </p:nvSpPr>
        <p:spPr bwMode="auto">
          <a:xfrm>
            <a:off x="1752600" y="3519488"/>
            <a:ext cx="312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buFontTx/>
              <a:buNone/>
            </a:pPr>
            <a:r>
              <a:rPr lang="en-US" altLang="en-US" sz="1800">
                <a:solidFill>
                  <a:srgbClr val="996633"/>
                </a:solidFill>
              </a:rPr>
              <a:t>(1,000,000/.01 = 100 MIPS)</a:t>
            </a:r>
          </a:p>
        </p:txBody>
      </p:sp>
      <p:sp>
        <p:nvSpPr>
          <p:cNvPr id="504854" name="Text Box 22"/>
          <p:cNvSpPr txBox="1">
            <a:spLocks noChangeArrowheads="1"/>
          </p:cNvSpPr>
          <p:nvPr/>
        </p:nvSpPr>
        <p:spPr bwMode="auto">
          <a:xfrm>
            <a:off x="533400" y="4953000"/>
            <a:ext cx="5334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90000"/>
              </a:lnSpc>
              <a:buFontTx/>
              <a:buNone/>
            </a:pPr>
            <a:r>
              <a:rPr lang="en-US" altLang="en-US" sz="1800">
                <a:solidFill>
                  <a:srgbClr val="996633"/>
                </a:solidFill>
              </a:rPr>
              <a:t>(In 2001, a 120 GB Drive sold for as little as $275)</a:t>
            </a:r>
          </a:p>
        </p:txBody>
      </p:sp>
      <p:grpSp>
        <p:nvGrpSpPr>
          <p:cNvPr id="504855" name="Group 23"/>
          <p:cNvGrpSpPr>
            <a:grpSpLocks/>
          </p:cNvGrpSpPr>
          <p:nvPr/>
        </p:nvGrpSpPr>
        <p:grpSpPr bwMode="auto">
          <a:xfrm>
            <a:off x="7086600" y="4648200"/>
            <a:ext cx="1524000" cy="2236788"/>
            <a:chOff x="4176" y="2616"/>
            <a:chExt cx="1200" cy="1719"/>
          </a:xfrm>
        </p:grpSpPr>
        <p:pic>
          <p:nvPicPr>
            <p:cNvPr id="38939" name="Picture 24" descr="di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616"/>
              <a:ext cx="1178"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0" name="Text Box 25"/>
            <p:cNvSpPr txBox="1">
              <a:spLocks noChangeArrowheads="1"/>
            </p:cNvSpPr>
            <p:nvPr/>
          </p:nvSpPr>
          <p:spPr bwMode="auto">
            <a:xfrm>
              <a:off x="4176" y="3983"/>
              <a:ext cx="120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IBM 1405 Disk Storage</a:t>
              </a:r>
            </a:p>
          </p:txBody>
        </p:sp>
      </p:grpSp>
      <p:sp>
        <p:nvSpPr>
          <p:cNvPr id="504858" name="Text Box 26"/>
          <p:cNvSpPr txBox="1">
            <a:spLocks noChangeArrowheads="1"/>
          </p:cNvSpPr>
          <p:nvPr/>
        </p:nvSpPr>
        <p:spPr bwMode="auto">
          <a:xfrm>
            <a:off x="381000" y="52546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The IBM 1405 Disk:</a:t>
            </a:r>
          </a:p>
        </p:txBody>
      </p:sp>
      <p:sp>
        <p:nvSpPr>
          <p:cNvPr id="504859" name="Text Box 27"/>
          <p:cNvSpPr txBox="1">
            <a:spLocks noChangeArrowheads="1"/>
          </p:cNvSpPr>
          <p:nvPr/>
        </p:nvSpPr>
        <p:spPr bwMode="auto">
          <a:xfrm>
            <a:off x="685800" y="5562600"/>
            <a:ext cx="56388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   Could store up to 10 MB per disk</a:t>
            </a:r>
          </a:p>
        </p:txBody>
      </p:sp>
      <p:sp>
        <p:nvSpPr>
          <p:cNvPr id="504860" name="Text Box 28"/>
          <p:cNvSpPr txBox="1">
            <a:spLocks noChangeArrowheads="1"/>
          </p:cNvSpPr>
          <p:nvPr/>
        </p:nvSpPr>
        <p:spPr bwMode="auto">
          <a:xfrm>
            <a:off x="685800" y="5867400"/>
            <a:ext cx="57912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   Had up to 50 Disks, each 2’ in Diameter</a:t>
            </a:r>
          </a:p>
        </p:txBody>
      </p:sp>
      <p:sp>
        <p:nvSpPr>
          <p:cNvPr id="504861" name="Text Box 29"/>
          <p:cNvSpPr txBox="1">
            <a:spLocks noChangeArrowheads="1"/>
          </p:cNvSpPr>
          <p:nvPr/>
        </p:nvSpPr>
        <p:spPr bwMode="auto">
          <a:xfrm>
            <a:off x="685800" y="6172200"/>
            <a:ext cx="5562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Purchase price per MB: around $10,000 </a:t>
            </a:r>
          </a:p>
        </p:txBody>
      </p:sp>
      <p:sp>
        <p:nvSpPr>
          <p:cNvPr id="504862" name="Text Box 30"/>
          <p:cNvSpPr txBox="1">
            <a:spLocks noChangeArrowheads="1"/>
          </p:cNvSpPr>
          <p:nvPr/>
        </p:nvSpPr>
        <p:spPr bwMode="auto">
          <a:xfrm>
            <a:off x="228600" y="6472238"/>
            <a:ext cx="6172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90000"/>
              </a:lnSpc>
              <a:buFontTx/>
              <a:buNone/>
            </a:pPr>
            <a:r>
              <a:rPr lang="en-US" altLang="en-US" sz="1800">
                <a:solidFill>
                  <a:srgbClr val="996633"/>
                </a:solidFill>
              </a:rPr>
              <a:t>(vs. $0.002 for the drive above – 5,000,000 times cheaper)</a:t>
            </a:r>
          </a:p>
        </p:txBody>
      </p:sp>
      <p:sp>
        <p:nvSpPr>
          <p:cNvPr id="504863" name="Text Box 31"/>
          <p:cNvSpPr txBox="1">
            <a:spLocks noChangeArrowheads="1"/>
          </p:cNvSpPr>
          <p:nvPr/>
        </p:nvSpPr>
        <p:spPr bwMode="auto">
          <a:xfrm>
            <a:off x="304800" y="1401763"/>
            <a:ext cx="868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200" b="1" dirty="0">
                <a:solidFill>
                  <a:srgbClr val="A50021"/>
                </a:solidFill>
                <a:effectLst>
                  <a:outerShdw blurRad="38100" dist="38100" dir="2700000" algn="tl">
                    <a:srgbClr val="C0C0C0"/>
                  </a:outerShdw>
                </a:effectLst>
                <a:latin typeface="Century" pitchFamily="18" charset="0"/>
                <a:cs typeface="+mn-cs"/>
              </a:rPr>
              <a:t>The 3</a:t>
            </a:r>
            <a:r>
              <a:rPr lang="en-US" sz="3200" b="1" baseline="30000" dirty="0">
                <a:solidFill>
                  <a:srgbClr val="A50021"/>
                </a:solidFill>
                <a:effectLst>
                  <a:outerShdw blurRad="38100" dist="38100" dir="2700000" algn="tl">
                    <a:srgbClr val="C0C0C0"/>
                  </a:outerShdw>
                </a:effectLst>
                <a:latin typeface="Century" pitchFamily="18" charset="0"/>
                <a:cs typeface="+mn-cs"/>
              </a:rPr>
              <a:t>rd </a:t>
            </a:r>
            <a:r>
              <a:rPr lang="en-US" sz="3200" b="1" dirty="0">
                <a:solidFill>
                  <a:srgbClr val="A50021"/>
                </a:solidFill>
                <a:effectLst>
                  <a:outerShdw blurRad="38100" dist="38100" dir="2700000" algn="tl">
                    <a:srgbClr val="C0C0C0"/>
                  </a:outerShdw>
                </a:effectLst>
                <a:latin typeface="Century" pitchFamily="18" charset="0"/>
                <a:cs typeface="+mn-cs"/>
              </a:rPr>
              <a:t>Generation of Computers (1968 - 70)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4834"/>
                                        </p:tgtEl>
                                        <p:attrNameLst>
                                          <p:attrName>style.visibility</p:attrName>
                                        </p:attrNameLst>
                                      </p:cBhvr>
                                      <p:to>
                                        <p:strVal val="visible"/>
                                      </p:to>
                                    </p:set>
                                    <p:animEffect transition="in" filter="wipe(up)">
                                      <p:cBhvr>
                                        <p:cTn id="7" dur="500"/>
                                        <p:tgtEl>
                                          <p:spTgt spid="504834"/>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504843"/>
                                        </p:tgtEl>
                                        <p:attrNameLst>
                                          <p:attrName>style.visibility</p:attrName>
                                        </p:attrNameLst>
                                      </p:cBhvr>
                                      <p:to>
                                        <p:strVal val="visible"/>
                                      </p:to>
                                    </p:set>
                                    <p:anim calcmode="lin" valueType="num">
                                      <p:cBhvr>
                                        <p:cTn id="11" dur="500" fill="hold"/>
                                        <p:tgtEl>
                                          <p:spTgt spid="504843"/>
                                        </p:tgtEl>
                                        <p:attrNameLst>
                                          <p:attrName>ppt_x</p:attrName>
                                        </p:attrNameLst>
                                      </p:cBhvr>
                                      <p:tavLst>
                                        <p:tav tm="0">
                                          <p:val>
                                            <p:strVal val="#ppt_x-#ppt_w/2"/>
                                          </p:val>
                                        </p:tav>
                                        <p:tav tm="100000">
                                          <p:val>
                                            <p:strVal val="#ppt_x"/>
                                          </p:val>
                                        </p:tav>
                                      </p:tavLst>
                                    </p:anim>
                                    <p:anim calcmode="lin" valueType="num">
                                      <p:cBhvr>
                                        <p:cTn id="12" dur="500" fill="hold"/>
                                        <p:tgtEl>
                                          <p:spTgt spid="504843"/>
                                        </p:tgtEl>
                                        <p:attrNameLst>
                                          <p:attrName>ppt_y</p:attrName>
                                        </p:attrNameLst>
                                      </p:cBhvr>
                                      <p:tavLst>
                                        <p:tav tm="0">
                                          <p:val>
                                            <p:strVal val="#ppt_y"/>
                                          </p:val>
                                        </p:tav>
                                        <p:tav tm="100000">
                                          <p:val>
                                            <p:strVal val="#ppt_y"/>
                                          </p:val>
                                        </p:tav>
                                      </p:tavLst>
                                    </p:anim>
                                    <p:anim calcmode="lin" valueType="num">
                                      <p:cBhvr>
                                        <p:cTn id="13" dur="500" fill="hold"/>
                                        <p:tgtEl>
                                          <p:spTgt spid="504843"/>
                                        </p:tgtEl>
                                        <p:attrNameLst>
                                          <p:attrName>ppt_w</p:attrName>
                                        </p:attrNameLst>
                                      </p:cBhvr>
                                      <p:tavLst>
                                        <p:tav tm="0">
                                          <p:val>
                                            <p:fltVal val="0"/>
                                          </p:val>
                                        </p:tav>
                                        <p:tav tm="100000">
                                          <p:val>
                                            <p:strVal val="#ppt_w"/>
                                          </p:val>
                                        </p:tav>
                                      </p:tavLst>
                                    </p:anim>
                                    <p:anim calcmode="lin" valueType="num">
                                      <p:cBhvr>
                                        <p:cTn id="14" dur="500" fill="hold"/>
                                        <p:tgtEl>
                                          <p:spTgt spid="50484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14" presetClass="entr" presetSubtype="5" fill="hold" nodeType="afterEffect">
                                  <p:stCondLst>
                                    <p:cond delay="0"/>
                                  </p:stCondLst>
                                  <p:childTnLst>
                                    <p:set>
                                      <p:cBhvr>
                                        <p:cTn id="17" dur="1" fill="hold">
                                          <p:stCondLst>
                                            <p:cond delay="0"/>
                                          </p:stCondLst>
                                        </p:cTn>
                                        <p:tgtEl>
                                          <p:spTgt spid="504850"/>
                                        </p:tgtEl>
                                        <p:attrNameLst>
                                          <p:attrName>style.visibility</p:attrName>
                                        </p:attrNameLst>
                                      </p:cBhvr>
                                      <p:to>
                                        <p:strVal val="visible"/>
                                      </p:to>
                                    </p:set>
                                    <p:animEffect transition="in" filter="randombar(vertical)">
                                      <p:cBhvr>
                                        <p:cTn id="18" dur="500"/>
                                        <p:tgtEl>
                                          <p:spTgt spid="504850"/>
                                        </p:tgtEl>
                                      </p:cBhvr>
                                    </p:animEffect>
                                  </p:childTnLst>
                                </p:cTn>
                              </p:par>
                            </p:childTnLst>
                          </p:cTn>
                        </p:par>
                        <p:par>
                          <p:cTn id="19" fill="hold" nodeType="afterGroup">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04835"/>
                                        </p:tgtEl>
                                        <p:attrNameLst>
                                          <p:attrName>style.visibility</p:attrName>
                                        </p:attrNameLst>
                                      </p:cBhvr>
                                      <p:to>
                                        <p:strVal val="visible"/>
                                      </p:to>
                                    </p:set>
                                    <p:animEffect transition="in" filter="wipe(up)">
                                      <p:cBhvr>
                                        <p:cTn id="22" dur="500"/>
                                        <p:tgtEl>
                                          <p:spTgt spid="504835"/>
                                        </p:tgtEl>
                                      </p:cBhvr>
                                    </p:animEffect>
                                  </p:childTnLst>
                                </p:cTn>
                              </p:par>
                            </p:childTnLst>
                          </p:cTn>
                        </p:par>
                        <p:par>
                          <p:cTn id="23" fill="hold" nodeType="afterGroup">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504836"/>
                                        </p:tgtEl>
                                        <p:attrNameLst>
                                          <p:attrName>style.visibility</p:attrName>
                                        </p:attrNameLst>
                                      </p:cBhvr>
                                      <p:to>
                                        <p:strVal val="visible"/>
                                      </p:to>
                                    </p:set>
                                    <p:animEffect transition="in" filter="wipe(up)">
                                      <p:cBhvr>
                                        <p:cTn id="26" dur="500"/>
                                        <p:tgtEl>
                                          <p:spTgt spid="504836"/>
                                        </p:tgtEl>
                                      </p:cBhvr>
                                    </p:animEffect>
                                  </p:childTnLst>
                                </p:cTn>
                              </p:par>
                            </p:childTnLst>
                          </p:cTn>
                        </p:par>
                        <p:par>
                          <p:cTn id="27" fill="hold" nodeType="afterGroup">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504837"/>
                                        </p:tgtEl>
                                        <p:attrNameLst>
                                          <p:attrName>style.visibility</p:attrName>
                                        </p:attrNameLst>
                                      </p:cBhvr>
                                      <p:to>
                                        <p:strVal val="visible"/>
                                      </p:to>
                                    </p:set>
                                    <p:animEffect transition="in" filter="wipe(up)">
                                      <p:cBhvr>
                                        <p:cTn id="30" dur="500"/>
                                        <p:tgtEl>
                                          <p:spTgt spid="504837"/>
                                        </p:tgtEl>
                                      </p:cBhvr>
                                    </p:animEffect>
                                  </p:childTnLst>
                                </p:cTn>
                              </p:par>
                            </p:childTnLst>
                          </p:cTn>
                        </p:par>
                        <p:par>
                          <p:cTn id="31" fill="hold" nodeType="afterGroup">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04844"/>
                                        </p:tgtEl>
                                        <p:attrNameLst>
                                          <p:attrName>style.visibility</p:attrName>
                                        </p:attrNameLst>
                                      </p:cBhvr>
                                      <p:to>
                                        <p:strVal val="visible"/>
                                      </p:to>
                                    </p:set>
                                    <p:animEffect transition="in" filter="wipe(up)">
                                      <p:cBhvr>
                                        <p:cTn id="34" dur="500"/>
                                        <p:tgtEl>
                                          <p:spTgt spid="504844"/>
                                        </p:tgtEl>
                                      </p:cBhvr>
                                    </p:animEffect>
                                  </p:childTnLst>
                                </p:cTn>
                              </p:par>
                            </p:childTnLst>
                          </p:cTn>
                        </p:par>
                        <p:par>
                          <p:cTn id="35" fill="hold" nodeType="afterGroup">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504845"/>
                                        </p:tgtEl>
                                        <p:attrNameLst>
                                          <p:attrName>style.visibility</p:attrName>
                                        </p:attrNameLst>
                                      </p:cBhvr>
                                      <p:to>
                                        <p:strVal val="visible"/>
                                      </p:to>
                                    </p:set>
                                    <p:animEffect transition="in" filter="wipe(up)">
                                      <p:cBhvr>
                                        <p:cTn id="38" dur="500"/>
                                        <p:tgtEl>
                                          <p:spTgt spid="504845"/>
                                        </p:tgtEl>
                                      </p:cBhvr>
                                    </p:animEffect>
                                  </p:childTnLst>
                                </p:cTn>
                              </p:par>
                            </p:childTnLst>
                          </p:cTn>
                        </p:par>
                        <p:par>
                          <p:cTn id="39" fill="hold" nodeType="afterGroup">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504846"/>
                                        </p:tgtEl>
                                        <p:attrNameLst>
                                          <p:attrName>style.visibility</p:attrName>
                                        </p:attrNameLst>
                                      </p:cBhvr>
                                      <p:to>
                                        <p:strVal val="visible"/>
                                      </p:to>
                                    </p:set>
                                    <p:animEffect transition="in" filter="wipe(up)">
                                      <p:cBhvr>
                                        <p:cTn id="42" dur="500"/>
                                        <p:tgtEl>
                                          <p:spTgt spid="504846"/>
                                        </p:tgtEl>
                                      </p:cBhvr>
                                    </p:animEffect>
                                  </p:childTnLst>
                                </p:cTn>
                              </p:par>
                            </p:childTnLst>
                          </p:cTn>
                        </p:par>
                        <p:par>
                          <p:cTn id="43" fill="hold" nodeType="afterGroup">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504847"/>
                                        </p:tgtEl>
                                        <p:attrNameLst>
                                          <p:attrName>style.visibility</p:attrName>
                                        </p:attrNameLst>
                                      </p:cBhvr>
                                      <p:to>
                                        <p:strVal val="visible"/>
                                      </p:to>
                                    </p:set>
                                    <p:animEffect transition="in" filter="wipe(up)">
                                      <p:cBhvr>
                                        <p:cTn id="46" dur="1000"/>
                                        <p:tgtEl>
                                          <p:spTgt spid="504847"/>
                                        </p:tgtEl>
                                      </p:cBhvr>
                                    </p:animEffect>
                                  </p:childTnLst>
                                </p:cTn>
                              </p:par>
                            </p:childTnLst>
                          </p:cTn>
                        </p:par>
                        <p:par>
                          <p:cTn id="47" fill="hold" nodeType="afterGroup">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504838"/>
                                        </p:tgtEl>
                                        <p:attrNameLst>
                                          <p:attrName>style.visibility</p:attrName>
                                        </p:attrNameLst>
                                      </p:cBhvr>
                                      <p:to>
                                        <p:strVal val="visible"/>
                                      </p:to>
                                    </p:set>
                                    <p:animEffect transition="in" filter="wipe(up)">
                                      <p:cBhvr>
                                        <p:cTn id="50" dur="500"/>
                                        <p:tgtEl>
                                          <p:spTgt spid="504838"/>
                                        </p:tgtEl>
                                      </p:cBhvr>
                                    </p:animEffect>
                                  </p:childTnLst>
                                </p:cTn>
                              </p:par>
                            </p:childTnLst>
                          </p:cTn>
                        </p:par>
                        <p:par>
                          <p:cTn id="51" fill="hold" nodeType="afterGroup">
                            <p:stCondLst>
                              <p:cond delay="6000"/>
                            </p:stCondLst>
                            <p:childTnLst>
                              <p:par>
                                <p:cTn id="52" presetID="9" presetClass="entr" presetSubtype="0" fill="hold" grpId="0" nodeType="afterEffect">
                                  <p:stCondLst>
                                    <p:cond delay="0"/>
                                  </p:stCondLst>
                                  <p:childTnLst>
                                    <p:set>
                                      <p:cBhvr>
                                        <p:cTn id="53" dur="1" fill="hold">
                                          <p:stCondLst>
                                            <p:cond delay="0"/>
                                          </p:stCondLst>
                                        </p:cTn>
                                        <p:tgtEl>
                                          <p:spTgt spid="504853"/>
                                        </p:tgtEl>
                                        <p:attrNameLst>
                                          <p:attrName>style.visibility</p:attrName>
                                        </p:attrNameLst>
                                      </p:cBhvr>
                                      <p:to>
                                        <p:strVal val="visible"/>
                                      </p:to>
                                    </p:set>
                                    <p:animEffect transition="in" filter="dissolve">
                                      <p:cBhvr>
                                        <p:cTn id="54" dur="500"/>
                                        <p:tgtEl>
                                          <p:spTgt spid="504853"/>
                                        </p:tgtEl>
                                      </p:cBhvr>
                                    </p:animEffect>
                                  </p:childTnLst>
                                </p:cTn>
                              </p:par>
                            </p:childTnLst>
                          </p:cTn>
                        </p:par>
                        <p:par>
                          <p:cTn id="55" fill="hold" nodeType="afterGroup">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504839"/>
                                        </p:tgtEl>
                                        <p:attrNameLst>
                                          <p:attrName>style.visibility</p:attrName>
                                        </p:attrNameLst>
                                      </p:cBhvr>
                                      <p:to>
                                        <p:strVal val="visible"/>
                                      </p:to>
                                    </p:set>
                                    <p:animEffect transition="in" filter="wipe(up)">
                                      <p:cBhvr>
                                        <p:cTn id="58" dur="1000"/>
                                        <p:tgtEl>
                                          <p:spTgt spid="504839"/>
                                        </p:tgtEl>
                                      </p:cBhvr>
                                    </p:animEffect>
                                  </p:childTnLst>
                                </p:cTn>
                              </p:par>
                            </p:childTnLst>
                          </p:cTn>
                        </p:par>
                        <p:par>
                          <p:cTn id="59" fill="hold" nodeType="afterGroup">
                            <p:stCondLst>
                              <p:cond delay="7500"/>
                            </p:stCondLst>
                            <p:childTnLst>
                              <p:par>
                                <p:cTn id="60" presetID="22" presetClass="entr" presetSubtype="1" fill="hold" grpId="0" nodeType="afterEffect">
                                  <p:stCondLst>
                                    <p:cond delay="0"/>
                                  </p:stCondLst>
                                  <p:childTnLst>
                                    <p:set>
                                      <p:cBhvr>
                                        <p:cTn id="61" dur="1" fill="hold">
                                          <p:stCondLst>
                                            <p:cond delay="0"/>
                                          </p:stCondLst>
                                        </p:cTn>
                                        <p:tgtEl>
                                          <p:spTgt spid="504840"/>
                                        </p:tgtEl>
                                        <p:attrNameLst>
                                          <p:attrName>style.visibility</p:attrName>
                                        </p:attrNameLst>
                                      </p:cBhvr>
                                      <p:to>
                                        <p:strVal val="visible"/>
                                      </p:to>
                                    </p:set>
                                    <p:animEffect transition="in" filter="wipe(up)">
                                      <p:cBhvr>
                                        <p:cTn id="62" dur="500"/>
                                        <p:tgtEl>
                                          <p:spTgt spid="504840"/>
                                        </p:tgtEl>
                                      </p:cBhvr>
                                    </p:animEffect>
                                  </p:childTnLst>
                                </p:cTn>
                              </p:par>
                            </p:childTnLst>
                          </p:cTn>
                        </p:par>
                        <p:par>
                          <p:cTn id="63" fill="hold" nodeType="afterGroup">
                            <p:stCondLst>
                              <p:cond delay="8000"/>
                            </p:stCondLst>
                            <p:childTnLst>
                              <p:par>
                                <p:cTn id="64" presetID="22" presetClass="entr" presetSubtype="1" fill="hold" grpId="0" nodeType="afterEffect">
                                  <p:stCondLst>
                                    <p:cond delay="0"/>
                                  </p:stCondLst>
                                  <p:childTnLst>
                                    <p:set>
                                      <p:cBhvr>
                                        <p:cTn id="65" dur="1" fill="hold">
                                          <p:stCondLst>
                                            <p:cond delay="0"/>
                                          </p:stCondLst>
                                        </p:cTn>
                                        <p:tgtEl>
                                          <p:spTgt spid="504848"/>
                                        </p:tgtEl>
                                        <p:attrNameLst>
                                          <p:attrName>style.visibility</p:attrName>
                                        </p:attrNameLst>
                                      </p:cBhvr>
                                      <p:to>
                                        <p:strVal val="visible"/>
                                      </p:to>
                                    </p:set>
                                    <p:animEffect transition="in" filter="wipe(up)">
                                      <p:cBhvr>
                                        <p:cTn id="66" dur="1000"/>
                                        <p:tgtEl>
                                          <p:spTgt spid="504848"/>
                                        </p:tgtEl>
                                      </p:cBhvr>
                                    </p:animEffect>
                                  </p:childTnLst>
                                </p:cTn>
                              </p:par>
                            </p:childTnLst>
                          </p:cTn>
                        </p:par>
                        <p:par>
                          <p:cTn id="67" fill="hold" nodeType="afterGroup">
                            <p:stCondLst>
                              <p:cond delay="9000"/>
                            </p:stCondLst>
                            <p:childTnLst>
                              <p:par>
                                <p:cTn id="68" presetID="14" presetClass="entr" presetSubtype="5" fill="hold" nodeType="afterEffect">
                                  <p:stCondLst>
                                    <p:cond delay="0"/>
                                  </p:stCondLst>
                                  <p:childTnLst>
                                    <p:set>
                                      <p:cBhvr>
                                        <p:cTn id="69" dur="1" fill="hold">
                                          <p:stCondLst>
                                            <p:cond delay="0"/>
                                          </p:stCondLst>
                                        </p:cTn>
                                        <p:tgtEl>
                                          <p:spTgt spid="504855"/>
                                        </p:tgtEl>
                                        <p:attrNameLst>
                                          <p:attrName>style.visibility</p:attrName>
                                        </p:attrNameLst>
                                      </p:cBhvr>
                                      <p:to>
                                        <p:strVal val="visible"/>
                                      </p:to>
                                    </p:set>
                                    <p:animEffect transition="in" filter="randombar(vertical)">
                                      <p:cBhvr>
                                        <p:cTn id="70" dur="500"/>
                                        <p:tgtEl>
                                          <p:spTgt spid="504855"/>
                                        </p:tgtEl>
                                      </p:cBhvr>
                                    </p:animEffect>
                                  </p:childTnLst>
                                </p:cTn>
                              </p:par>
                            </p:childTnLst>
                          </p:cTn>
                        </p:par>
                        <p:par>
                          <p:cTn id="71" fill="hold" nodeType="afterGroup">
                            <p:stCondLst>
                              <p:cond delay="9500"/>
                            </p:stCondLst>
                            <p:childTnLst>
                              <p:par>
                                <p:cTn id="72" presetID="22" presetClass="entr" presetSubtype="1" fill="hold" grpId="0" nodeType="afterEffect">
                                  <p:stCondLst>
                                    <p:cond delay="0"/>
                                  </p:stCondLst>
                                  <p:childTnLst>
                                    <p:set>
                                      <p:cBhvr>
                                        <p:cTn id="73" dur="1" fill="hold">
                                          <p:stCondLst>
                                            <p:cond delay="0"/>
                                          </p:stCondLst>
                                        </p:cTn>
                                        <p:tgtEl>
                                          <p:spTgt spid="504841"/>
                                        </p:tgtEl>
                                        <p:attrNameLst>
                                          <p:attrName>style.visibility</p:attrName>
                                        </p:attrNameLst>
                                      </p:cBhvr>
                                      <p:to>
                                        <p:strVal val="visible"/>
                                      </p:to>
                                    </p:set>
                                    <p:animEffect transition="in" filter="wipe(up)">
                                      <p:cBhvr>
                                        <p:cTn id="74" dur="500"/>
                                        <p:tgtEl>
                                          <p:spTgt spid="504841"/>
                                        </p:tgtEl>
                                      </p:cBhvr>
                                    </p:animEffect>
                                  </p:childTnLst>
                                </p:cTn>
                              </p:par>
                            </p:childTnLst>
                          </p:cTn>
                        </p:par>
                        <p:par>
                          <p:cTn id="75" fill="hold" nodeType="afterGroup">
                            <p:stCondLst>
                              <p:cond delay="10000"/>
                            </p:stCondLst>
                            <p:childTnLst>
                              <p:par>
                                <p:cTn id="76" presetID="5" presetClass="entr" presetSubtype="5" fill="hold" grpId="0" nodeType="afterEffect">
                                  <p:stCondLst>
                                    <p:cond delay="0"/>
                                  </p:stCondLst>
                                  <p:childTnLst>
                                    <p:set>
                                      <p:cBhvr>
                                        <p:cTn id="77" dur="1" fill="hold">
                                          <p:stCondLst>
                                            <p:cond delay="0"/>
                                          </p:stCondLst>
                                        </p:cTn>
                                        <p:tgtEl>
                                          <p:spTgt spid="504842"/>
                                        </p:tgtEl>
                                        <p:attrNameLst>
                                          <p:attrName>style.visibility</p:attrName>
                                        </p:attrNameLst>
                                      </p:cBhvr>
                                      <p:to>
                                        <p:strVal val="visible"/>
                                      </p:to>
                                    </p:set>
                                    <p:animEffect transition="in" filter="checkerboard(down)">
                                      <p:cBhvr>
                                        <p:cTn id="78" dur="500"/>
                                        <p:tgtEl>
                                          <p:spTgt spid="504842"/>
                                        </p:tgtEl>
                                      </p:cBhvr>
                                    </p:animEffect>
                                  </p:childTnLst>
                                </p:cTn>
                              </p:par>
                            </p:childTnLst>
                          </p:cTn>
                        </p:par>
                        <p:par>
                          <p:cTn id="79" fill="hold" nodeType="afterGroup">
                            <p:stCondLst>
                              <p:cond delay="10500"/>
                            </p:stCondLst>
                            <p:childTnLst>
                              <p:par>
                                <p:cTn id="80" presetID="9" presetClass="entr" presetSubtype="0" fill="hold" grpId="0" nodeType="afterEffect">
                                  <p:stCondLst>
                                    <p:cond delay="0"/>
                                  </p:stCondLst>
                                  <p:childTnLst>
                                    <p:set>
                                      <p:cBhvr>
                                        <p:cTn id="81" dur="1" fill="hold">
                                          <p:stCondLst>
                                            <p:cond delay="0"/>
                                          </p:stCondLst>
                                        </p:cTn>
                                        <p:tgtEl>
                                          <p:spTgt spid="504854"/>
                                        </p:tgtEl>
                                        <p:attrNameLst>
                                          <p:attrName>style.visibility</p:attrName>
                                        </p:attrNameLst>
                                      </p:cBhvr>
                                      <p:to>
                                        <p:strVal val="visible"/>
                                      </p:to>
                                    </p:set>
                                    <p:animEffect transition="in" filter="dissolve">
                                      <p:cBhvr>
                                        <p:cTn id="82" dur="500"/>
                                        <p:tgtEl>
                                          <p:spTgt spid="504854"/>
                                        </p:tgtEl>
                                      </p:cBhvr>
                                    </p:animEffect>
                                  </p:childTnLst>
                                </p:cTn>
                              </p:par>
                            </p:childTnLst>
                          </p:cTn>
                        </p:par>
                        <p:par>
                          <p:cTn id="83" fill="hold" nodeType="afterGroup">
                            <p:stCondLst>
                              <p:cond delay="11000"/>
                            </p:stCondLst>
                            <p:childTnLst>
                              <p:par>
                                <p:cTn id="84" presetID="22" presetClass="entr" presetSubtype="1" fill="hold" grpId="0" nodeType="afterEffect">
                                  <p:stCondLst>
                                    <p:cond delay="0"/>
                                  </p:stCondLst>
                                  <p:childTnLst>
                                    <p:set>
                                      <p:cBhvr>
                                        <p:cTn id="85" dur="1" fill="hold">
                                          <p:stCondLst>
                                            <p:cond delay="0"/>
                                          </p:stCondLst>
                                        </p:cTn>
                                        <p:tgtEl>
                                          <p:spTgt spid="504858"/>
                                        </p:tgtEl>
                                        <p:attrNameLst>
                                          <p:attrName>style.visibility</p:attrName>
                                        </p:attrNameLst>
                                      </p:cBhvr>
                                      <p:to>
                                        <p:strVal val="visible"/>
                                      </p:to>
                                    </p:set>
                                    <p:animEffect transition="in" filter="wipe(up)">
                                      <p:cBhvr>
                                        <p:cTn id="86" dur="500"/>
                                        <p:tgtEl>
                                          <p:spTgt spid="504858"/>
                                        </p:tgtEl>
                                      </p:cBhvr>
                                    </p:animEffect>
                                  </p:childTnLst>
                                </p:cTn>
                              </p:par>
                            </p:childTnLst>
                          </p:cTn>
                        </p:par>
                        <p:par>
                          <p:cTn id="87" fill="hold" nodeType="afterGroup">
                            <p:stCondLst>
                              <p:cond delay="11500"/>
                            </p:stCondLst>
                            <p:childTnLst>
                              <p:par>
                                <p:cTn id="88" presetID="22" presetClass="entr" presetSubtype="1" fill="hold" grpId="0" nodeType="afterEffect">
                                  <p:stCondLst>
                                    <p:cond delay="0"/>
                                  </p:stCondLst>
                                  <p:childTnLst>
                                    <p:set>
                                      <p:cBhvr>
                                        <p:cTn id="89" dur="1" fill="hold">
                                          <p:stCondLst>
                                            <p:cond delay="0"/>
                                          </p:stCondLst>
                                        </p:cTn>
                                        <p:tgtEl>
                                          <p:spTgt spid="504859"/>
                                        </p:tgtEl>
                                        <p:attrNameLst>
                                          <p:attrName>style.visibility</p:attrName>
                                        </p:attrNameLst>
                                      </p:cBhvr>
                                      <p:to>
                                        <p:strVal val="visible"/>
                                      </p:to>
                                    </p:set>
                                    <p:animEffect transition="in" filter="wipe(up)">
                                      <p:cBhvr>
                                        <p:cTn id="90" dur="500"/>
                                        <p:tgtEl>
                                          <p:spTgt spid="504859"/>
                                        </p:tgtEl>
                                      </p:cBhvr>
                                    </p:animEffect>
                                  </p:childTnLst>
                                </p:cTn>
                              </p:par>
                            </p:childTnLst>
                          </p:cTn>
                        </p:par>
                        <p:par>
                          <p:cTn id="91" fill="hold" nodeType="afterGroup">
                            <p:stCondLst>
                              <p:cond delay="12000"/>
                            </p:stCondLst>
                            <p:childTnLst>
                              <p:par>
                                <p:cTn id="92" presetID="22" presetClass="entr" presetSubtype="1" fill="hold" grpId="0" nodeType="afterEffect">
                                  <p:stCondLst>
                                    <p:cond delay="0"/>
                                  </p:stCondLst>
                                  <p:childTnLst>
                                    <p:set>
                                      <p:cBhvr>
                                        <p:cTn id="93" dur="1" fill="hold">
                                          <p:stCondLst>
                                            <p:cond delay="0"/>
                                          </p:stCondLst>
                                        </p:cTn>
                                        <p:tgtEl>
                                          <p:spTgt spid="504860"/>
                                        </p:tgtEl>
                                        <p:attrNameLst>
                                          <p:attrName>style.visibility</p:attrName>
                                        </p:attrNameLst>
                                      </p:cBhvr>
                                      <p:to>
                                        <p:strVal val="visible"/>
                                      </p:to>
                                    </p:set>
                                    <p:animEffect transition="in" filter="wipe(up)">
                                      <p:cBhvr>
                                        <p:cTn id="94" dur="500"/>
                                        <p:tgtEl>
                                          <p:spTgt spid="504860"/>
                                        </p:tgtEl>
                                      </p:cBhvr>
                                    </p:animEffect>
                                  </p:childTnLst>
                                </p:cTn>
                              </p:par>
                            </p:childTnLst>
                          </p:cTn>
                        </p:par>
                        <p:par>
                          <p:cTn id="95" fill="hold" nodeType="afterGroup">
                            <p:stCondLst>
                              <p:cond delay="12500"/>
                            </p:stCondLst>
                            <p:childTnLst>
                              <p:par>
                                <p:cTn id="96" presetID="22" presetClass="entr" presetSubtype="1" fill="hold" grpId="0" nodeType="afterEffect">
                                  <p:stCondLst>
                                    <p:cond delay="0"/>
                                  </p:stCondLst>
                                  <p:childTnLst>
                                    <p:set>
                                      <p:cBhvr>
                                        <p:cTn id="97" dur="1" fill="hold">
                                          <p:stCondLst>
                                            <p:cond delay="0"/>
                                          </p:stCondLst>
                                        </p:cTn>
                                        <p:tgtEl>
                                          <p:spTgt spid="504861"/>
                                        </p:tgtEl>
                                        <p:attrNameLst>
                                          <p:attrName>style.visibility</p:attrName>
                                        </p:attrNameLst>
                                      </p:cBhvr>
                                      <p:to>
                                        <p:strVal val="visible"/>
                                      </p:to>
                                    </p:set>
                                    <p:animEffect transition="in" filter="wipe(up)">
                                      <p:cBhvr>
                                        <p:cTn id="98" dur="500"/>
                                        <p:tgtEl>
                                          <p:spTgt spid="504861"/>
                                        </p:tgtEl>
                                      </p:cBhvr>
                                    </p:animEffect>
                                  </p:childTnLst>
                                </p:cTn>
                              </p:par>
                            </p:childTnLst>
                          </p:cTn>
                        </p:par>
                        <p:par>
                          <p:cTn id="99" fill="hold" nodeType="afterGroup">
                            <p:stCondLst>
                              <p:cond delay="13000"/>
                            </p:stCondLst>
                            <p:childTnLst>
                              <p:par>
                                <p:cTn id="100" presetID="9" presetClass="entr" presetSubtype="0" fill="hold" grpId="0" nodeType="afterEffect">
                                  <p:stCondLst>
                                    <p:cond delay="0"/>
                                  </p:stCondLst>
                                  <p:childTnLst>
                                    <p:set>
                                      <p:cBhvr>
                                        <p:cTn id="101" dur="1" fill="hold">
                                          <p:stCondLst>
                                            <p:cond delay="0"/>
                                          </p:stCondLst>
                                        </p:cTn>
                                        <p:tgtEl>
                                          <p:spTgt spid="504862"/>
                                        </p:tgtEl>
                                        <p:attrNameLst>
                                          <p:attrName>style.visibility</p:attrName>
                                        </p:attrNameLst>
                                      </p:cBhvr>
                                      <p:to>
                                        <p:strVal val="visible"/>
                                      </p:to>
                                    </p:set>
                                    <p:animEffect transition="in" filter="dissolve">
                                      <p:cBhvr>
                                        <p:cTn id="102" dur="500"/>
                                        <p:tgtEl>
                                          <p:spTgt spid="504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autoUpdateAnimBg="0"/>
      <p:bldP spid="504835" grpId="0" autoUpdateAnimBg="0"/>
      <p:bldP spid="504836" grpId="0" autoUpdateAnimBg="0"/>
      <p:bldP spid="504837" grpId="0" autoUpdateAnimBg="0"/>
      <p:bldP spid="504838" grpId="0" autoUpdateAnimBg="0"/>
      <p:bldP spid="504839" grpId="0" autoUpdateAnimBg="0"/>
      <p:bldP spid="504840" grpId="0" autoUpdateAnimBg="0"/>
      <p:bldP spid="504841" grpId="0" autoUpdateAnimBg="0"/>
      <p:bldP spid="504842" grpId="0" autoUpdateAnimBg="0"/>
      <p:bldP spid="504843" grpId="0" autoUpdateAnimBg="0"/>
      <p:bldP spid="504844" grpId="0" autoUpdateAnimBg="0"/>
      <p:bldP spid="504845" grpId="0" autoUpdateAnimBg="0"/>
      <p:bldP spid="504846" grpId="0" autoUpdateAnimBg="0"/>
      <p:bldP spid="504847" grpId="0" autoUpdateAnimBg="0"/>
      <p:bldP spid="504848" grpId="0" autoUpdateAnimBg="0"/>
      <p:bldP spid="504853" grpId="0" autoUpdateAnimBg="0"/>
      <p:bldP spid="504854" grpId="0" autoUpdateAnimBg="0"/>
      <p:bldP spid="504858" grpId="0" autoUpdateAnimBg="0"/>
      <p:bldP spid="504859" grpId="0" autoUpdateAnimBg="0"/>
      <p:bldP spid="504860" grpId="0" autoUpdateAnimBg="0"/>
      <p:bldP spid="504861" grpId="0" autoUpdateAnimBg="0"/>
      <p:bldP spid="50486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ext Box 2"/>
          <p:cNvSpPr txBox="1">
            <a:spLocks noChangeArrowheads="1"/>
          </p:cNvSpPr>
          <p:nvPr/>
        </p:nvSpPr>
        <p:spPr bwMode="auto">
          <a:xfrm>
            <a:off x="304800" y="19558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Onset:</a:t>
            </a:r>
          </a:p>
        </p:txBody>
      </p:sp>
      <p:sp>
        <p:nvSpPr>
          <p:cNvPr id="503811" name="Text Box 3"/>
          <p:cNvSpPr txBox="1">
            <a:spLocks noChangeArrowheads="1"/>
          </p:cNvSpPr>
          <p:nvPr/>
        </p:nvSpPr>
        <p:spPr bwMode="auto">
          <a:xfrm>
            <a:off x="381000" y="23590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The IBM 370 Introduced</a:t>
            </a:r>
          </a:p>
        </p:txBody>
      </p:sp>
      <p:sp>
        <p:nvSpPr>
          <p:cNvPr id="503812" name="Text Box 4"/>
          <p:cNvSpPr txBox="1">
            <a:spLocks noChangeArrowheads="1"/>
          </p:cNvSpPr>
          <p:nvPr/>
        </p:nvSpPr>
        <p:spPr bwMode="auto">
          <a:xfrm>
            <a:off x="762000" y="2740025"/>
            <a:ext cx="3657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   LSI</a:t>
            </a:r>
          </a:p>
        </p:txBody>
      </p:sp>
      <p:sp>
        <p:nvSpPr>
          <p:cNvPr id="503813" name="Text Box 5"/>
          <p:cNvSpPr txBox="1">
            <a:spLocks noChangeArrowheads="1"/>
          </p:cNvSpPr>
          <p:nvPr/>
        </p:nvSpPr>
        <p:spPr bwMode="auto">
          <a:xfrm>
            <a:off x="762000" y="3124200"/>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Metal Oxide Semi-conductors (MOS) for memory</a:t>
            </a:r>
          </a:p>
        </p:txBody>
      </p:sp>
      <p:sp>
        <p:nvSpPr>
          <p:cNvPr id="503814" name="Text Box 6"/>
          <p:cNvSpPr txBox="1">
            <a:spLocks noChangeArrowheads="1"/>
          </p:cNvSpPr>
          <p:nvPr/>
        </p:nvSpPr>
        <p:spPr bwMode="auto">
          <a:xfrm>
            <a:off x="381000" y="5330825"/>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Uses:</a:t>
            </a:r>
          </a:p>
        </p:txBody>
      </p:sp>
      <p:sp>
        <p:nvSpPr>
          <p:cNvPr id="503815" name="Text Box 7"/>
          <p:cNvSpPr txBox="1">
            <a:spLocks noChangeArrowheads="1"/>
          </p:cNvSpPr>
          <p:nvPr/>
        </p:nvSpPr>
        <p:spPr bwMode="auto">
          <a:xfrm>
            <a:off x="533400" y="5788025"/>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Almost All Businesses/Research Facilities</a:t>
            </a:r>
          </a:p>
        </p:txBody>
      </p:sp>
      <p:sp>
        <p:nvSpPr>
          <p:cNvPr id="503816" name="Text Box 8"/>
          <p:cNvSpPr txBox="1">
            <a:spLocks noChangeArrowheads="1"/>
          </p:cNvSpPr>
          <p:nvPr/>
        </p:nvSpPr>
        <p:spPr bwMode="auto">
          <a:xfrm>
            <a:off x="533400" y="6169025"/>
            <a:ext cx="4191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All Educational Facilities</a:t>
            </a:r>
          </a:p>
        </p:txBody>
      </p:sp>
      <p:sp>
        <p:nvSpPr>
          <p:cNvPr id="503817" name="Text Box 9"/>
          <p:cNvSpPr txBox="1">
            <a:spLocks noChangeArrowheads="1"/>
          </p:cNvSpPr>
          <p:nvPr/>
        </p:nvSpPr>
        <p:spPr bwMode="auto">
          <a:xfrm>
            <a:off x="762000" y="4048125"/>
            <a:ext cx="3657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Evolutionary </a:t>
            </a:r>
            <a:r>
              <a:rPr lang="en-US" altLang="en-US" b="1" i="1" u="sng">
                <a:solidFill>
                  <a:srgbClr val="0000CC"/>
                </a:solidFill>
                <a:latin typeface="Times New Roman" pitchFamily="18" charset="0"/>
              </a:rPr>
              <a:t>NOT</a:t>
            </a:r>
            <a:r>
              <a:rPr lang="en-US" altLang="en-US" b="1">
                <a:solidFill>
                  <a:srgbClr val="0000CC"/>
                </a:solidFill>
                <a:latin typeface="Times New Roman" pitchFamily="18" charset="0"/>
              </a:rPr>
              <a:t> Revolutionary</a:t>
            </a:r>
          </a:p>
        </p:txBody>
      </p:sp>
      <p:sp>
        <p:nvSpPr>
          <p:cNvPr id="503818" name="Text Box 10"/>
          <p:cNvSpPr txBox="1">
            <a:spLocks noChangeArrowheads="1"/>
          </p:cNvSpPr>
          <p:nvPr/>
        </p:nvSpPr>
        <p:spPr bwMode="auto">
          <a:xfrm>
            <a:off x="685800" y="4572000"/>
            <a:ext cx="3733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buFontTx/>
              <a:buNone/>
            </a:pPr>
            <a:r>
              <a:rPr lang="en-US" altLang="en-US" sz="2600" b="1" i="1">
                <a:solidFill>
                  <a:srgbClr val="996633"/>
                </a:solidFill>
                <a:latin typeface="Franklin Gothic Medium" pitchFamily="34" charset="0"/>
              </a:rPr>
              <a:t>Why a new generation??</a:t>
            </a:r>
          </a:p>
        </p:txBody>
      </p:sp>
      <p:sp>
        <p:nvSpPr>
          <p:cNvPr id="503819" name="Text Box 11"/>
          <p:cNvSpPr txBox="1">
            <a:spLocks noChangeArrowheads="1"/>
          </p:cNvSpPr>
          <p:nvPr/>
        </p:nvSpPr>
        <p:spPr bwMode="auto">
          <a:xfrm>
            <a:off x="1143000" y="5053013"/>
            <a:ext cx="41148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800" b="1">
                <a:solidFill>
                  <a:srgbClr val="FF0000"/>
                </a:solidFill>
                <a:latin typeface="Times New Roman" pitchFamily="18" charset="0"/>
              </a:rPr>
              <a:t>Because IBM said so!</a:t>
            </a:r>
          </a:p>
        </p:txBody>
      </p:sp>
      <p:sp>
        <p:nvSpPr>
          <p:cNvPr id="503820" name="Text Box 12"/>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The Early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(1970 - 81)</a:t>
            </a:r>
          </a:p>
        </p:txBody>
      </p:sp>
      <p:pic>
        <p:nvPicPr>
          <p:cNvPr id="503821" name="Picture 13" descr="print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724400" y="2157413"/>
            <a:ext cx="38862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03820"/>
                                        </p:tgtEl>
                                        <p:attrNameLst>
                                          <p:attrName>style.visibility</p:attrName>
                                        </p:attrNameLst>
                                      </p:cBhvr>
                                      <p:to>
                                        <p:strVal val="visible"/>
                                      </p:to>
                                    </p:set>
                                    <p:animEffect transition="in" filter="checkerboard(across)">
                                      <p:cBhvr>
                                        <p:cTn id="7" dur="500"/>
                                        <p:tgtEl>
                                          <p:spTgt spid="50382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3810"/>
                                        </p:tgtEl>
                                        <p:attrNameLst>
                                          <p:attrName>style.visibility</p:attrName>
                                        </p:attrNameLst>
                                      </p:cBhvr>
                                      <p:to>
                                        <p:strVal val="visible"/>
                                      </p:to>
                                    </p:set>
                                    <p:animEffect transition="in" filter="wipe(up)">
                                      <p:cBhvr>
                                        <p:cTn id="11" dur="500"/>
                                        <p:tgtEl>
                                          <p:spTgt spid="50381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03811"/>
                                        </p:tgtEl>
                                        <p:attrNameLst>
                                          <p:attrName>style.visibility</p:attrName>
                                        </p:attrNameLst>
                                      </p:cBhvr>
                                      <p:to>
                                        <p:strVal val="visible"/>
                                      </p:to>
                                    </p:set>
                                    <p:animEffect transition="in" filter="wipe(up)">
                                      <p:cBhvr>
                                        <p:cTn id="15" dur="500"/>
                                        <p:tgtEl>
                                          <p:spTgt spid="503811"/>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503821"/>
                                        </p:tgtEl>
                                        <p:attrNameLst>
                                          <p:attrName>style.visibility</p:attrName>
                                        </p:attrNameLst>
                                      </p:cBhvr>
                                      <p:to>
                                        <p:strVal val="visible"/>
                                      </p:to>
                                    </p:set>
                                    <p:animEffect transition="in" filter="barn(inHorizontal)">
                                      <p:cBhvr>
                                        <p:cTn id="19" dur="500"/>
                                        <p:tgtEl>
                                          <p:spTgt spid="503821"/>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03812"/>
                                        </p:tgtEl>
                                        <p:attrNameLst>
                                          <p:attrName>style.visibility</p:attrName>
                                        </p:attrNameLst>
                                      </p:cBhvr>
                                      <p:to>
                                        <p:strVal val="visible"/>
                                      </p:to>
                                    </p:set>
                                    <p:animEffect transition="in" filter="wipe(up)">
                                      <p:cBhvr>
                                        <p:cTn id="23" dur="500"/>
                                        <p:tgtEl>
                                          <p:spTgt spid="503812"/>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3813"/>
                                        </p:tgtEl>
                                        <p:attrNameLst>
                                          <p:attrName>style.visibility</p:attrName>
                                        </p:attrNameLst>
                                      </p:cBhvr>
                                      <p:to>
                                        <p:strVal val="visible"/>
                                      </p:to>
                                    </p:set>
                                    <p:animEffect transition="in" filter="wipe(up)">
                                      <p:cBhvr>
                                        <p:cTn id="27" dur="500"/>
                                        <p:tgtEl>
                                          <p:spTgt spid="503813"/>
                                        </p:tgtEl>
                                      </p:cBhvr>
                                    </p:animEffect>
                                  </p:childTnLst>
                                </p:cTn>
                              </p:par>
                            </p:childTnLst>
                          </p:cTn>
                        </p:par>
                        <p:par>
                          <p:cTn id="28" fill="hold" nodeType="afterGroup">
                            <p:stCondLst>
                              <p:cond delay="3000"/>
                            </p:stCondLst>
                            <p:childTnLst>
                              <p:par>
                                <p:cTn id="29" presetID="17" presetClass="entr" presetSubtype="8" fill="hold" grpId="0" nodeType="afterEffect">
                                  <p:stCondLst>
                                    <p:cond delay="0"/>
                                  </p:stCondLst>
                                  <p:childTnLst>
                                    <p:set>
                                      <p:cBhvr>
                                        <p:cTn id="30" dur="1" fill="hold">
                                          <p:stCondLst>
                                            <p:cond delay="0"/>
                                          </p:stCondLst>
                                        </p:cTn>
                                        <p:tgtEl>
                                          <p:spTgt spid="503817"/>
                                        </p:tgtEl>
                                        <p:attrNameLst>
                                          <p:attrName>style.visibility</p:attrName>
                                        </p:attrNameLst>
                                      </p:cBhvr>
                                      <p:to>
                                        <p:strVal val="visible"/>
                                      </p:to>
                                    </p:set>
                                    <p:anim calcmode="lin" valueType="num">
                                      <p:cBhvr>
                                        <p:cTn id="31" dur="500" fill="hold"/>
                                        <p:tgtEl>
                                          <p:spTgt spid="503817"/>
                                        </p:tgtEl>
                                        <p:attrNameLst>
                                          <p:attrName>ppt_x</p:attrName>
                                        </p:attrNameLst>
                                      </p:cBhvr>
                                      <p:tavLst>
                                        <p:tav tm="0">
                                          <p:val>
                                            <p:strVal val="#ppt_x-#ppt_w/2"/>
                                          </p:val>
                                        </p:tav>
                                        <p:tav tm="100000">
                                          <p:val>
                                            <p:strVal val="#ppt_x"/>
                                          </p:val>
                                        </p:tav>
                                      </p:tavLst>
                                    </p:anim>
                                    <p:anim calcmode="lin" valueType="num">
                                      <p:cBhvr>
                                        <p:cTn id="32" dur="500" fill="hold"/>
                                        <p:tgtEl>
                                          <p:spTgt spid="503817"/>
                                        </p:tgtEl>
                                        <p:attrNameLst>
                                          <p:attrName>ppt_y</p:attrName>
                                        </p:attrNameLst>
                                      </p:cBhvr>
                                      <p:tavLst>
                                        <p:tav tm="0">
                                          <p:val>
                                            <p:strVal val="#ppt_y"/>
                                          </p:val>
                                        </p:tav>
                                        <p:tav tm="100000">
                                          <p:val>
                                            <p:strVal val="#ppt_y"/>
                                          </p:val>
                                        </p:tav>
                                      </p:tavLst>
                                    </p:anim>
                                    <p:anim calcmode="lin" valueType="num">
                                      <p:cBhvr>
                                        <p:cTn id="33" dur="500" fill="hold"/>
                                        <p:tgtEl>
                                          <p:spTgt spid="503817"/>
                                        </p:tgtEl>
                                        <p:attrNameLst>
                                          <p:attrName>ppt_w</p:attrName>
                                        </p:attrNameLst>
                                      </p:cBhvr>
                                      <p:tavLst>
                                        <p:tav tm="0">
                                          <p:val>
                                            <p:fltVal val="0"/>
                                          </p:val>
                                        </p:tav>
                                        <p:tav tm="100000">
                                          <p:val>
                                            <p:strVal val="#ppt_w"/>
                                          </p:val>
                                        </p:tav>
                                      </p:tavLst>
                                    </p:anim>
                                    <p:anim calcmode="lin" valueType="num">
                                      <p:cBhvr>
                                        <p:cTn id="34" dur="500" fill="hold"/>
                                        <p:tgtEl>
                                          <p:spTgt spid="503817"/>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500"/>
                            </p:stCondLst>
                            <p:childTnLst>
                              <p:par>
                                <p:cTn id="36" presetID="39" presetClass="entr" presetSubtype="0" accel="100000" fill="hold" grpId="0" nodeType="afterEffect">
                                  <p:stCondLst>
                                    <p:cond delay="0"/>
                                  </p:stCondLst>
                                  <p:childTnLst>
                                    <p:set>
                                      <p:cBhvr>
                                        <p:cTn id="37" dur="1" fill="hold">
                                          <p:stCondLst>
                                            <p:cond delay="0"/>
                                          </p:stCondLst>
                                        </p:cTn>
                                        <p:tgtEl>
                                          <p:spTgt spid="503818"/>
                                        </p:tgtEl>
                                        <p:attrNameLst>
                                          <p:attrName>style.visibility</p:attrName>
                                        </p:attrNameLst>
                                      </p:cBhvr>
                                      <p:to>
                                        <p:strVal val="visible"/>
                                      </p:to>
                                    </p:set>
                                    <p:anim calcmode="lin" valueType="num">
                                      <p:cBhvr>
                                        <p:cTn id="38" dur="500" fill="hold"/>
                                        <p:tgtEl>
                                          <p:spTgt spid="503818"/>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03818"/>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03818"/>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03818"/>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3819"/>
                                        </p:tgtEl>
                                        <p:attrNameLst>
                                          <p:attrName>style.visibility</p:attrName>
                                        </p:attrNameLst>
                                      </p:cBhvr>
                                      <p:to>
                                        <p:strVal val="visible"/>
                                      </p:to>
                                    </p:set>
                                    <p:animEffect transition="in" filter="fade">
                                      <p:cBhvr>
                                        <p:cTn id="46" dur="3000"/>
                                        <p:tgtEl>
                                          <p:spTgt spid="503819"/>
                                        </p:tgtEl>
                                      </p:cBhvr>
                                    </p:animEffect>
                                  </p:childTnLst>
                                </p:cTn>
                              </p:par>
                            </p:childTnLst>
                          </p:cTn>
                        </p:par>
                        <p:par>
                          <p:cTn id="47" fill="hold" nodeType="afterGroup">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03814"/>
                                        </p:tgtEl>
                                        <p:attrNameLst>
                                          <p:attrName>style.visibility</p:attrName>
                                        </p:attrNameLst>
                                      </p:cBhvr>
                                      <p:to>
                                        <p:strVal val="visible"/>
                                      </p:to>
                                    </p:set>
                                    <p:animEffect transition="in" filter="wipe(up)">
                                      <p:cBhvr>
                                        <p:cTn id="50" dur="1000"/>
                                        <p:tgtEl>
                                          <p:spTgt spid="503814"/>
                                        </p:tgtEl>
                                      </p:cBhvr>
                                    </p:animEffect>
                                  </p:childTnLst>
                                </p:cTn>
                              </p:par>
                            </p:childTnLst>
                          </p:cTn>
                        </p:par>
                        <p:par>
                          <p:cTn id="51" fill="hold" nodeType="afterGroup">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503815"/>
                                        </p:tgtEl>
                                        <p:attrNameLst>
                                          <p:attrName>style.visibility</p:attrName>
                                        </p:attrNameLst>
                                      </p:cBhvr>
                                      <p:to>
                                        <p:strVal val="visible"/>
                                      </p:to>
                                    </p:set>
                                    <p:animEffect transition="in" filter="wipe(up)">
                                      <p:cBhvr>
                                        <p:cTn id="54" dur="500"/>
                                        <p:tgtEl>
                                          <p:spTgt spid="503815"/>
                                        </p:tgtEl>
                                      </p:cBhvr>
                                    </p:animEffect>
                                  </p:childTnLst>
                                </p:cTn>
                              </p:par>
                            </p:childTnLst>
                          </p:cTn>
                        </p:par>
                        <p:par>
                          <p:cTn id="55" fill="hold" nodeType="afterGroup">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503816"/>
                                        </p:tgtEl>
                                        <p:attrNameLst>
                                          <p:attrName>style.visibility</p:attrName>
                                        </p:attrNameLst>
                                      </p:cBhvr>
                                      <p:to>
                                        <p:strVal val="visible"/>
                                      </p:to>
                                    </p:set>
                                    <p:animEffect transition="in" filter="wipe(up)">
                                      <p:cBhvr>
                                        <p:cTn id="58" dur="500"/>
                                        <p:tgtEl>
                                          <p:spTgt spid="503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0" grpId="0" autoUpdateAnimBg="0"/>
      <p:bldP spid="503811" grpId="0" autoUpdateAnimBg="0"/>
      <p:bldP spid="503812" grpId="0" autoUpdateAnimBg="0"/>
      <p:bldP spid="503813" grpId="0" autoUpdateAnimBg="0"/>
      <p:bldP spid="503814" grpId="0"/>
      <p:bldP spid="503815" grpId="0" autoUpdateAnimBg="0"/>
      <p:bldP spid="503816" grpId="0" autoUpdateAnimBg="0"/>
      <p:bldP spid="503817" grpId="0" autoUpdateAnimBg="0"/>
      <p:bldP spid="503818" grpId="0"/>
      <p:bldP spid="503819" grpId="0"/>
      <p:bldP spid="50382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304800" y="1955800"/>
            <a:ext cx="396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Other Developments:</a:t>
            </a:r>
          </a:p>
        </p:txBody>
      </p:sp>
      <p:sp>
        <p:nvSpPr>
          <p:cNvPr id="497667" name="Text Box 3"/>
          <p:cNvSpPr txBox="1">
            <a:spLocks noChangeArrowheads="1"/>
          </p:cNvSpPr>
          <p:nvPr/>
        </p:nvSpPr>
        <p:spPr bwMode="auto">
          <a:xfrm>
            <a:off x="381000" y="2435225"/>
            <a:ext cx="6400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1969: 1</a:t>
            </a:r>
            <a:r>
              <a:rPr lang="en-US" altLang="en-US" b="1" baseline="30000">
                <a:latin typeface="Times New Roman" pitchFamily="18" charset="0"/>
              </a:rPr>
              <a:t>st</a:t>
            </a:r>
            <a:r>
              <a:rPr lang="en-US" altLang="en-US" b="1">
                <a:latin typeface="Times New Roman" pitchFamily="18" charset="0"/>
              </a:rPr>
              <a:t> Microprocessor developed at Intel</a:t>
            </a:r>
          </a:p>
        </p:txBody>
      </p:sp>
      <p:sp>
        <p:nvSpPr>
          <p:cNvPr id="497668" name="Text Box 4"/>
          <p:cNvSpPr txBox="1">
            <a:spLocks noChangeArrowheads="1"/>
          </p:cNvSpPr>
          <p:nvPr/>
        </p:nvSpPr>
        <p:spPr bwMode="auto">
          <a:xfrm>
            <a:off x="381000" y="2816225"/>
            <a:ext cx="5867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1974: Intel 4004 commercially available</a:t>
            </a:r>
          </a:p>
        </p:txBody>
      </p:sp>
      <p:grpSp>
        <p:nvGrpSpPr>
          <p:cNvPr id="497669" name="Group 5"/>
          <p:cNvGrpSpPr>
            <a:grpSpLocks/>
          </p:cNvGrpSpPr>
          <p:nvPr/>
        </p:nvGrpSpPr>
        <p:grpSpPr bwMode="auto">
          <a:xfrm>
            <a:off x="7162800" y="2125663"/>
            <a:ext cx="1447800" cy="1912937"/>
            <a:chOff x="2688" y="768"/>
            <a:chExt cx="864" cy="1255"/>
          </a:xfrm>
        </p:grpSpPr>
        <p:pic>
          <p:nvPicPr>
            <p:cNvPr id="40976" name="Picture 6" descr="4004arch"/>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736" y="768"/>
              <a:ext cx="78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 Box 7"/>
            <p:cNvSpPr txBox="1">
              <a:spLocks noChangeArrowheads="1"/>
            </p:cNvSpPr>
            <p:nvPr/>
          </p:nvSpPr>
          <p:spPr bwMode="auto">
            <a:xfrm>
              <a:off x="2688" y="1843"/>
              <a:ext cx="864"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Intel 4004</a:t>
              </a:r>
            </a:p>
          </p:txBody>
        </p:sp>
      </p:grpSp>
      <p:sp>
        <p:nvSpPr>
          <p:cNvPr id="497672" name="Text Box 8"/>
          <p:cNvSpPr txBox="1">
            <a:spLocks noChangeArrowheads="1"/>
          </p:cNvSpPr>
          <p:nvPr/>
        </p:nvSpPr>
        <p:spPr bwMode="auto">
          <a:xfrm>
            <a:off x="381000" y="3200400"/>
            <a:ext cx="6172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1974: Edward Roberts develops the MITS Altair 8800. </a:t>
            </a:r>
          </a:p>
        </p:txBody>
      </p:sp>
      <p:sp>
        <p:nvSpPr>
          <p:cNvPr id="497673" name="Text Box 9"/>
          <p:cNvSpPr txBox="1">
            <a:spLocks noChangeArrowheads="1"/>
          </p:cNvSpPr>
          <p:nvPr/>
        </p:nvSpPr>
        <p:spPr bwMode="auto">
          <a:xfrm>
            <a:off x="685800" y="3863975"/>
            <a:ext cx="5867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Sold for $375</a:t>
            </a:r>
          </a:p>
        </p:txBody>
      </p:sp>
      <p:sp>
        <p:nvSpPr>
          <p:cNvPr id="497674" name="Text Box 10"/>
          <p:cNvSpPr txBox="1">
            <a:spLocks noChangeArrowheads="1"/>
          </p:cNvSpPr>
          <p:nvPr/>
        </p:nvSpPr>
        <p:spPr bwMode="auto">
          <a:xfrm>
            <a:off x="685800" y="4244975"/>
            <a:ext cx="5334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Contained, a board set, CPU, front panel (without switches), four slot backplane and a 1K memory board with 256 bytes of RAM chips (</a:t>
            </a:r>
            <a:r>
              <a:rPr lang="en-US" altLang="en-US" sz="2200" b="1" u="sng">
                <a:solidFill>
                  <a:srgbClr val="0000CC"/>
                </a:solidFill>
                <a:latin typeface="Times New Roman" pitchFamily="18" charset="0"/>
              </a:rPr>
              <a:t>not</a:t>
            </a:r>
            <a:r>
              <a:rPr lang="en-US" altLang="en-US" sz="2200" b="1">
                <a:solidFill>
                  <a:srgbClr val="0000CC"/>
                </a:solidFill>
                <a:latin typeface="Times New Roman" pitchFamily="18" charset="0"/>
              </a:rPr>
              <a:t> 256k). </a:t>
            </a:r>
          </a:p>
        </p:txBody>
      </p:sp>
      <p:sp>
        <p:nvSpPr>
          <p:cNvPr id="497675" name="Text Box 11"/>
          <p:cNvSpPr txBox="1">
            <a:spLocks noChangeArrowheads="1"/>
          </p:cNvSpPr>
          <p:nvPr/>
        </p:nvSpPr>
        <p:spPr bwMode="auto">
          <a:xfrm>
            <a:off x="685800" y="5464175"/>
            <a:ext cx="5410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There was no case, no power supply no keyboard, no display, and no auxiliary storage device.</a:t>
            </a:r>
          </a:p>
          <a:p>
            <a:pPr>
              <a:spcBef>
                <a:spcPct val="0"/>
              </a:spcBef>
            </a:pPr>
            <a:endParaRPr lang="en-US" altLang="en-US" sz="2200" b="1">
              <a:solidFill>
                <a:srgbClr val="0000CC"/>
              </a:solidFill>
              <a:latin typeface="Times New Roman" pitchFamily="18" charset="0"/>
            </a:endParaRPr>
          </a:p>
        </p:txBody>
      </p:sp>
      <p:grpSp>
        <p:nvGrpSpPr>
          <p:cNvPr id="497676" name="Group 12"/>
          <p:cNvGrpSpPr>
            <a:grpSpLocks/>
          </p:cNvGrpSpPr>
          <p:nvPr/>
        </p:nvGrpSpPr>
        <p:grpSpPr bwMode="auto">
          <a:xfrm>
            <a:off x="6172200" y="4038600"/>
            <a:ext cx="2667000" cy="2327275"/>
            <a:chOff x="3792" y="2086"/>
            <a:chExt cx="1776" cy="1663"/>
          </a:xfrm>
        </p:grpSpPr>
        <p:pic>
          <p:nvPicPr>
            <p:cNvPr id="40974" name="Picture 13" descr="altair8800"/>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792" y="2086"/>
              <a:ext cx="1776" cy="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Text Box 14"/>
            <p:cNvSpPr txBox="1">
              <a:spLocks noChangeArrowheads="1"/>
            </p:cNvSpPr>
            <p:nvPr/>
          </p:nvSpPr>
          <p:spPr bwMode="auto">
            <a:xfrm>
              <a:off x="3888" y="3552"/>
              <a:ext cx="1536"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Altair 8800</a:t>
              </a:r>
            </a:p>
          </p:txBody>
        </p:sp>
      </p:grpSp>
      <p:sp>
        <p:nvSpPr>
          <p:cNvPr id="497679" name="Text Box 15"/>
          <p:cNvSpPr txBox="1">
            <a:spLocks noChangeArrowheads="1"/>
          </p:cNvSpPr>
          <p:nvPr/>
        </p:nvSpPr>
        <p:spPr bwMode="auto">
          <a:xfrm>
            <a:off x="2133600" y="5997575"/>
            <a:ext cx="4724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spcBef>
                <a:spcPct val="0"/>
              </a:spcBef>
              <a:buFontTx/>
              <a:buNone/>
            </a:pPr>
            <a:r>
              <a:rPr lang="en-US" altLang="en-US" sz="2200" b="1">
                <a:solidFill>
                  <a:srgbClr val="996633"/>
                </a:solidFill>
                <a:latin typeface="Times New Roman" pitchFamily="18" charset="0"/>
              </a:rPr>
              <a:t>(But Hacker’s Loved it)</a:t>
            </a:r>
          </a:p>
        </p:txBody>
      </p:sp>
      <p:sp>
        <p:nvSpPr>
          <p:cNvPr id="497680" name="Text Box 16"/>
          <p:cNvSpPr txBox="1">
            <a:spLocks noChangeArrowheads="1"/>
          </p:cNvSpPr>
          <p:nvPr/>
        </p:nvSpPr>
        <p:spPr bwMode="auto">
          <a:xfrm>
            <a:off x="0" y="638492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000" b="1">
                <a:solidFill>
                  <a:srgbClr val="FF0000"/>
                </a:solidFill>
              </a:rPr>
              <a:t>THE 4</a:t>
            </a:r>
            <a:r>
              <a:rPr lang="en-US" altLang="en-US" sz="2000" b="1" baseline="30000">
                <a:solidFill>
                  <a:srgbClr val="FF0000"/>
                </a:solidFill>
              </a:rPr>
              <a:t>th</a:t>
            </a:r>
            <a:r>
              <a:rPr lang="en-US" altLang="en-US" sz="2000" b="1">
                <a:solidFill>
                  <a:srgbClr val="FF0000"/>
                </a:solidFill>
              </a:rPr>
              <a:t> GENERATION IS NOW OFFICIALLY UNDERWAY !!!</a:t>
            </a:r>
          </a:p>
        </p:txBody>
      </p:sp>
      <p:sp>
        <p:nvSpPr>
          <p:cNvPr id="497681" name="Text Box 17"/>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The Early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(1970 - 81)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7666"/>
                                        </p:tgtEl>
                                        <p:attrNameLst>
                                          <p:attrName>style.visibility</p:attrName>
                                        </p:attrNameLst>
                                      </p:cBhvr>
                                      <p:to>
                                        <p:strVal val="visible"/>
                                      </p:to>
                                    </p:set>
                                    <p:animEffect transition="in" filter="wipe(up)">
                                      <p:cBhvr>
                                        <p:cTn id="7" dur="500"/>
                                        <p:tgtEl>
                                          <p:spTgt spid="4976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7667"/>
                                        </p:tgtEl>
                                        <p:attrNameLst>
                                          <p:attrName>style.visibility</p:attrName>
                                        </p:attrNameLst>
                                      </p:cBhvr>
                                      <p:to>
                                        <p:strVal val="visible"/>
                                      </p:to>
                                    </p:set>
                                    <p:animEffect transition="in" filter="wipe(up)">
                                      <p:cBhvr>
                                        <p:cTn id="11" dur="500"/>
                                        <p:tgtEl>
                                          <p:spTgt spid="49766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97668"/>
                                        </p:tgtEl>
                                        <p:attrNameLst>
                                          <p:attrName>style.visibility</p:attrName>
                                        </p:attrNameLst>
                                      </p:cBhvr>
                                      <p:to>
                                        <p:strVal val="visible"/>
                                      </p:to>
                                    </p:set>
                                    <p:animEffect transition="in" filter="wipe(up)">
                                      <p:cBhvr>
                                        <p:cTn id="15" dur="500"/>
                                        <p:tgtEl>
                                          <p:spTgt spid="497668"/>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497669"/>
                                        </p:tgtEl>
                                        <p:attrNameLst>
                                          <p:attrName>style.visibility</p:attrName>
                                        </p:attrNameLst>
                                      </p:cBhvr>
                                      <p:to>
                                        <p:strVal val="visible"/>
                                      </p:to>
                                    </p:set>
                                    <p:animEffect transition="in" filter="box(in)">
                                      <p:cBhvr>
                                        <p:cTn id="19" dur="500"/>
                                        <p:tgtEl>
                                          <p:spTgt spid="497669"/>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7672"/>
                                        </p:tgtEl>
                                        <p:attrNameLst>
                                          <p:attrName>style.visibility</p:attrName>
                                        </p:attrNameLst>
                                      </p:cBhvr>
                                      <p:to>
                                        <p:strVal val="visible"/>
                                      </p:to>
                                    </p:set>
                                    <p:animEffect transition="in" filter="wipe(up)">
                                      <p:cBhvr>
                                        <p:cTn id="23" dur="500"/>
                                        <p:tgtEl>
                                          <p:spTgt spid="497672"/>
                                        </p:tgtEl>
                                      </p:cBhvr>
                                    </p:animEffect>
                                  </p:childTnLst>
                                </p:cTn>
                              </p:par>
                            </p:childTnLst>
                          </p:cTn>
                        </p:par>
                        <p:par>
                          <p:cTn id="24" fill="hold" nodeType="afterGroup">
                            <p:stCondLst>
                              <p:cond delay="2500"/>
                            </p:stCondLst>
                            <p:childTnLst>
                              <p:par>
                                <p:cTn id="25" presetID="4" presetClass="entr" presetSubtype="32" fill="hold" nodeType="afterEffect">
                                  <p:stCondLst>
                                    <p:cond delay="0"/>
                                  </p:stCondLst>
                                  <p:childTnLst>
                                    <p:set>
                                      <p:cBhvr>
                                        <p:cTn id="26" dur="1" fill="hold">
                                          <p:stCondLst>
                                            <p:cond delay="0"/>
                                          </p:stCondLst>
                                        </p:cTn>
                                        <p:tgtEl>
                                          <p:spTgt spid="497676"/>
                                        </p:tgtEl>
                                        <p:attrNameLst>
                                          <p:attrName>style.visibility</p:attrName>
                                        </p:attrNameLst>
                                      </p:cBhvr>
                                      <p:to>
                                        <p:strVal val="visible"/>
                                      </p:to>
                                    </p:set>
                                    <p:animEffect transition="in" filter="box(out)">
                                      <p:cBhvr>
                                        <p:cTn id="27" dur="500"/>
                                        <p:tgtEl>
                                          <p:spTgt spid="497676"/>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97673"/>
                                        </p:tgtEl>
                                        <p:attrNameLst>
                                          <p:attrName>style.visibility</p:attrName>
                                        </p:attrNameLst>
                                      </p:cBhvr>
                                      <p:to>
                                        <p:strVal val="visible"/>
                                      </p:to>
                                    </p:set>
                                    <p:animEffect transition="in" filter="wipe(left)">
                                      <p:cBhvr>
                                        <p:cTn id="31" dur="500"/>
                                        <p:tgtEl>
                                          <p:spTgt spid="497673"/>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97674"/>
                                        </p:tgtEl>
                                        <p:attrNameLst>
                                          <p:attrName>style.visibility</p:attrName>
                                        </p:attrNameLst>
                                      </p:cBhvr>
                                      <p:to>
                                        <p:strVal val="visible"/>
                                      </p:to>
                                    </p:set>
                                    <p:animEffect transition="in" filter="wipe(left)">
                                      <p:cBhvr>
                                        <p:cTn id="35" dur="500"/>
                                        <p:tgtEl>
                                          <p:spTgt spid="497674"/>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97675"/>
                                        </p:tgtEl>
                                        <p:attrNameLst>
                                          <p:attrName>style.visibility</p:attrName>
                                        </p:attrNameLst>
                                      </p:cBhvr>
                                      <p:to>
                                        <p:strVal val="visible"/>
                                      </p:to>
                                    </p:set>
                                    <p:animEffect transition="in" filter="wipe(left)">
                                      <p:cBhvr>
                                        <p:cTn id="39" dur="500"/>
                                        <p:tgtEl>
                                          <p:spTgt spid="497675"/>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97679"/>
                                        </p:tgtEl>
                                        <p:attrNameLst>
                                          <p:attrName>style.visibility</p:attrName>
                                        </p:attrNameLst>
                                      </p:cBhvr>
                                      <p:to>
                                        <p:strVal val="visible"/>
                                      </p:to>
                                    </p:set>
                                    <p:animEffect transition="in" filter="dissolve">
                                      <p:cBhvr>
                                        <p:cTn id="43" dur="500"/>
                                        <p:tgtEl>
                                          <p:spTgt spid="497679"/>
                                        </p:tgtEl>
                                      </p:cBhvr>
                                    </p:animEffect>
                                  </p:childTnLst>
                                </p:cTn>
                              </p:par>
                            </p:childTnLst>
                          </p:cTn>
                        </p:par>
                        <p:par>
                          <p:cTn id="44" fill="hold" nodeType="afterGroup">
                            <p:stCondLst>
                              <p:cond delay="5000"/>
                            </p:stCondLst>
                            <p:childTnLst>
                              <p:par>
                                <p:cTn id="45" presetID="7" presetClass="entr" presetSubtype="4" fill="hold" grpId="0" nodeType="afterEffect">
                                  <p:stCondLst>
                                    <p:cond delay="0"/>
                                  </p:stCondLst>
                                  <p:childTnLst>
                                    <p:set>
                                      <p:cBhvr>
                                        <p:cTn id="46" dur="1" fill="hold">
                                          <p:stCondLst>
                                            <p:cond delay="0"/>
                                          </p:stCondLst>
                                        </p:cTn>
                                        <p:tgtEl>
                                          <p:spTgt spid="497680"/>
                                        </p:tgtEl>
                                        <p:attrNameLst>
                                          <p:attrName>style.visibility</p:attrName>
                                        </p:attrNameLst>
                                      </p:cBhvr>
                                      <p:to>
                                        <p:strVal val="visible"/>
                                      </p:to>
                                    </p:set>
                                    <p:anim calcmode="lin" valueType="num">
                                      <p:cBhvr additive="base">
                                        <p:cTn id="47" dur="5000" fill="hold"/>
                                        <p:tgtEl>
                                          <p:spTgt spid="497680"/>
                                        </p:tgtEl>
                                        <p:attrNameLst>
                                          <p:attrName>ppt_x</p:attrName>
                                        </p:attrNameLst>
                                      </p:cBhvr>
                                      <p:tavLst>
                                        <p:tav tm="0">
                                          <p:val>
                                            <p:strVal val="#ppt_x"/>
                                          </p:val>
                                        </p:tav>
                                        <p:tav tm="100000">
                                          <p:val>
                                            <p:strVal val="#ppt_x"/>
                                          </p:val>
                                        </p:tav>
                                      </p:tavLst>
                                    </p:anim>
                                    <p:anim calcmode="lin" valueType="num">
                                      <p:cBhvr additive="base">
                                        <p:cTn id="48" dur="5000" fill="hold"/>
                                        <p:tgtEl>
                                          <p:spTgt spid="497680"/>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0000"/>
                            </p:stCondLst>
                            <p:childTnLst>
                              <p:par>
                                <p:cTn id="50" presetID="5" presetClass="entr" presetSubtype="10" fill="hold" grpId="0" nodeType="afterEffect">
                                  <p:stCondLst>
                                    <p:cond delay="0"/>
                                  </p:stCondLst>
                                  <p:childTnLst>
                                    <p:set>
                                      <p:cBhvr>
                                        <p:cTn id="51" dur="1" fill="hold">
                                          <p:stCondLst>
                                            <p:cond delay="0"/>
                                          </p:stCondLst>
                                        </p:cTn>
                                        <p:tgtEl>
                                          <p:spTgt spid="497681"/>
                                        </p:tgtEl>
                                        <p:attrNameLst>
                                          <p:attrName>style.visibility</p:attrName>
                                        </p:attrNameLst>
                                      </p:cBhvr>
                                      <p:to>
                                        <p:strVal val="visible"/>
                                      </p:to>
                                    </p:set>
                                    <p:animEffect transition="in" filter="checkerboard(across)">
                                      <p:cBhvr>
                                        <p:cTn id="52" dur="500"/>
                                        <p:tgtEl>
                                          <p:spTgt spid="49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utoUpdateAnimBg="0"/>
      <p:bldP spid="497667" grpId="0" autoUpdateAnimBg="0"/>
      <p:bldP spid="497668" grpId="0" autoUpdateAnimBg="0"/>
      <p:bldP spid="497672" grpId="0" autoUpdateAnimBg="0"/>
      <p:bldP spid="497673" grpId="0" autoUpdateAnimBg="0"/>
      <p:bldP spid="497674" grpId="0" autoUpdateAnimBg="0"/>
      <p:bldP spid="497675" grpId="0" autoUpdateAnimBg="0"/>
      <p:bldP spid="497679" grpId="0" autoUpdateAnimBg="0"/>
      <p:bldP spid="497680" grpId="0" autoUpdateAnimBg="0"/>
      <p:bldP spid="49768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032000"/>
            <a:ext cx="518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Other Developments (Cont):</a:t>
            </a:r>
          </a:p>
        </p:txBody>
      </p:sp>
      <p:sp>
        <p:nvSpPr>
          <p:cNvPr id="515075" name="Text Box 3"/>
          <p:cNvSpPr txBox="1">
            <a:spLocks noChangeArrowheads="1"/>
          </p:cNvSpPr>
          <p:nvPr/>
        </p:nvSpPr>
        <p:spPr bwMode="auto">
          <a:xfrm>
            <a:off x="381000" y="2536825"/>
            <a:ext cx="5410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1975: Popular Electronics Magazine  publishes an article on how to build ‘A Personal Computer’</a:t>
            </a:r>
          </a:p>
        </p:txBody>
      </p:sp>
      <p:sp>
        <p:nvSpPr>
          <p:cNvPr id="515076" name="Text Box 4"/>
          <p:cNvSpPr txBox="1">
            <a:spLocks noChangeArrowheads="1"/>
          </p:cNvSpPr>
          <p:nvPr/>
        </p:nvSpPr>
        <p:spPr bwMode="auto">
          <a:xfrm>
            <a:off x="381000" y="3806825"/>
            <a:ext cx="5638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1975: </a:t>
            </a:r>
            <a:r>
              <a:rPr lang="en-US" altLang="en-US" b="1">
                <a:latin typeface="Times New Roman" pitchFamily="18" charset="0"/>
                <a:hlinkClick r:id="rId3"/>
              </a:rPr>
              <a:t>The Homebrew Computer Club</a:t>
            </a:r>
            <a:endParaRPr lang="en-US" altLang="en-US" b="1">
              <a:latin typeface="Times New Roman" pitchFamily="18" charset="0"/>
            </a:endParaRPr>
          </a:p>
        </p:txBody>
      </p:sp>
      <p:pic>
        <p:nvPicPr>
          <p:cNvPr id="515077" name="Picture 5" descr="WozJobs"/>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5105400" y="4292600"/>
            <a:ext cx="3505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78" name="Picture 6" descr="pe01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2133600"/>
            <a:ext cx="14001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79" name="Text Box 7"/>
          <p:cNvSpPr txBox="1">
            <a:spLocks noChangeArrowheads="1"/>
          </p:cNvSpPr>
          <p:nvPr/>
        </p:nvSpPr>
        <p:spPr bwMode="auto">
          <a:xfrm>
            <a:off x="0" y="3425825"/>
            <a:ext cx="6096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spcBef>
                <a:spcPct val="0"/>
              </a:spcBef>
              <a:buFontTx/>
              <a:buNone/>
            </a:pPr>
            <a:r>
              <a:rPr lang="en-US" altLang="en-US" b="1">
                <a:solidFill>
                  <a:srgbClr val="996633"/>
                </a:solidFill>
                <a:latin typeface="Times New Roman" pitchFamily="18" charset="0"/>
              </a:rPr>
              <a:t>(Hacker’s go crazy!)</a:t>
            </a:r>
          </a:p>
        </p:txBody>
      </p:sp>
      <p:sp>
        <p:nvSpPr>
          <p:cNvPr id="515080" name="Text Box 8"/>
          <p:cNvSpPr txBox="1">
            <a:spLocks noChangeArrowheads="1"/>
          </p:cNvSpPr>
          <p:nvPr/>
        </p:nvSpPr>
        <p:spPr bwMode="auto">
          <a:xfrm>
            <a:off x="685800" y="4135438"/>
            <a:ext cx="3657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Jobs meets Wozniak</a:t>
            </a:r>
          </a:p>
        </p:txBody>
      </p:sp>
      <p:sp>
        <p:nvSpPr>
          <p:cNvPr id="515081" name="Text Box 9"/>
          <p:cNvSpPr txBox="1">
            <a:spLocks noChangeArrowheads="1"/>
          </p:cNvSpPr>
          <p:nvPr/>
        </p:nvSpPr>
        <p:spPr bwMode="auto">
          <a:xfrm>
            <a:off x="685800" y="4445000"/>
            <a:ext cx="4267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Together they start producing computer boards (initially), then computers, in Jobs’ parent’s garage</a:t>
            </a:r>
          </a:p>
        </p:txBody>
      </p:sp>
      <p:sp>
        <p:nvSpPr>
          <p:cNvPr id="515082" name="Text Box 10"/>
          <p:cNvSpPr txBox="1">
            <a:spLocks noChangeArrowheads="1"/>
          </p:cNvSpPr>
          <p:nvPr/>
        </p:nvSpPr>
        <p:spPr bwMode="auto">
          <a:xfrm>
            <a:off x="685800" y="5608638"/>
            <a:ext cx="4267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The rest, as they say, is history</a:t>
            </a:r>
          </a:p>
        </p:txBody>
      </p:sp>
      <p:sp>
        <p:nvSpPr>
          <p:cNvPr id="515083" name="Text Box 11"/>
          <p:cNvSpPr txBox="1">
            <a:spLocks noChangeArrowheads="1"/>
          </p:cNvSpPr>
          <p:nvPr/>
        </p:nvSpPr>
        <p:spPr bwMode="auto">
          <a:xfrm>
            <a:off x="457200" y="6045200"/>
            <a:ext cx="4419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1977: Apple II Introduced</a:t>
            </a:r>
          </a:p>
        </p:txBody>
      </p:sp>
      <p:sp>
        <p:nvSpPr>
          <p:cNvPr id="515084" name="Text Box 12"/>
          <p:cNvSpPr txBox="1">
            <a:spLocks noChangeArrowheads="1"/>
          </p:cNvSpPr>
          <p:nvPr/>
        </p:nvSpPr>
        <p:spPr bwMode="auto">
          <a:xfrm>
            <a:off x="609600" y="6350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lnSpc>
                <a:spcPct val="100000"/>
              </a:lnSpc>
              <a:buFontTx/>
              <a:buNone/>
            </a:pPr>
            <a:r>
              <a:rPr lang="en-US" altLang="en-US" b="1">
                <a:solidFill>
                  <a:srgbClr val="996633"/>
                </a:solidFill>
                <a:latin typeface="Times New Roman" pitchFamily="18" charset="0"/>
              </a:rPr>
              <a:t>(1983 Sales: $983M)</a:t>
            </a:r>
          </a:p>
        </p:txBody>
      </p:sp>
      <p:sp>
        <p:nvSpPr>
          <p:cNvPr id="515085" name="Text Box 13"/>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The Early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(1970 - 81)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5075"/>
                                        </p:tgtEl>
                                        <p:attrNameLst>
                                          <p:attrName>style.visibility</p:attrName>
                                        </p:attrNameLst>
                                      </p:cBhvr>
                                      <p:to>
                                        <p:strVal val="visible"/>
                                      </p:to>
                                    </p:set>
                                    <p:animEffect transition="in" filter="wipe(up)">
                                      <p:cBhvr>
                                        <p:cTn id="7" dur="500"/>
                                        <p:tgtEl>
                                          <p:spTgt spid="515075"/>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515078"/>
                                        </p:tgtEl>
                                        <p:attrNameLst>
                                          <p:attrName>style.visibility</p:attrName>
                                        </p:attrNameLst>
                                      </p:cBhvr>
                                      <p:to>
                                        <p:strVal val="visible"/>
                                      </p:to>
                                    </p:set>
                                    <p:anim calcmode="lin" valueType="num">
                                      <p:cBhvr additive="base">
                                        <p:cTn id="11" dur="500" fill="hold"/>
                                        <p:tgtEl>
                                          <p:spTgt spid="515078"/>
                                        </p:tgtEl>
                                        <p:attrNameLst>
                                          <p:attrName>ppt_x</p:attrName>
                                        </p:attrNameLst>
                                      </p:cBhvr>
                                      <p:tavLst>
                                        <p:tav tm="0">
                                          <p:val>
                                            <p:strVal val="1+#ppt_w/2"/>
                                          </p:val>
                                        </p:tav>
                                        <p:tav tm="100000">
                                          <p:val>
                                            <p:strVal val="#ppt_x"/>
                                          </p:val>
                                        </p:tav>
                                      </p:tavLst>
                                    </p:anim>
                                    <p:anim calcmode="lin" valueType="num">
                                      <p:cBhvr additive="base">
                                        <p:cTn id="12" dur="500" fill="hold"/>
                                        <p:tgtEl>
                                          <p:spTgt spid="51507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515079"/>
                                        </p:tgtEl>
                                        <p:attrNameLst>
                                          <p:attrName>style.visibility</p:attrName>
                                        </p:attrNameLst>
                                      </p:cBhvr>
                                      <p:to>
                                        <p:strVal val="visible"/>
                                      </p:to>
                                    </p:set>
                                    <p:animEffect transition="in" filter="dissolve">
                                      <p:cBhvr>
                                        <p:cTn id="16" dur="500"/>
                                        <p:tgtEl>
                                          <p:spTgt spid="5150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15076"/>
                                        </p:tgtEl>
                                        <p:attrNameLst>
                                          <p:attrName>style.visibility</p:attrName>
                                        </p:attrNameLst>
                                      </p:cBhvr>
                                      <p:to>
                                        <p:strVal val="visible"/>
                                      </p:to>
                                    </p:set>
                                    <p:animEffect transition="in" filter="wipe(up)">
                                      <p:cBhvr>
                                        <p:cTn id="21" dur="500"/>
                                        <p:tgtEl>
                                          <p:spTgt spid="515076"/>
                                        </p:tgtEl>
                                      </p:cBhvr>
                                    </p:animEffect>
                                  </p:childTnLst>
                                </p:cTn>
                              </p:par>
                            </p:childTnLst>
                          </p:cTn>
                        </p:par>
                        <p:par>
                          <p:cTn id="22" fill="hold" nodeType="afterGroup">
                            <p:stCondLst>
                              <p:cond delay="500"/>
                            </p:stCondLst>
                            <p:childTnLst>
                              <p:par>
                                <p:cTn id="23" presetID="2" presetClass="entr" presetSubtype="2" fill="hold" nodeType="afterEffect">
                                  <p:stCondLst>
                                    <p:cond delay="0"/>
                                  </p:stCondLst>
                                  <p:childTnLst>
                                    <p:set>
                                      <p:cBhvr>
                                        <p:cTn id="24" dur="1" fill="hold">
                                          <p:stCondLst>
                                            <p:cond delay="0"/>
                                          </p:stCondLst>
                                        </p:cTn>
                                        <p:tgtEl>
                                          <p:spTgt spid="515077"/>
                                        </p:tgtEl>
                                        <p:attrNameLst>
                                          <p:attrName>style.visibility</p:attrName>
                                        </p:attrNameLst>
                                      </p:cBhvr>
                                      <p:to>
                                        <p:strVal val="visible"/>
                                      </p:to>
                                    </p:set>
                                    <p:anim calcmode="lin" valueType="num">
                                      <p:cBhvr additive="base">
                                        <p:cTn id="25" dur="500" fill="hold"/>
                                        <p:tgtEl>
                                          <p:spTgt spid="515077"/>
                                        </p:tgtEl>
                                        <p:attrNameLst>
                                          <p:attrName>ppt_x</p:attrName>
                                        </p:attrNameLst>
                                      </p:cBhvr>
                                      <p:tavLst>
                                        <p:tav tm="0">
                                          <p:val>
                                            <p:strVal val="1+#ppt_w/2"/>
                                          </p:val>
                                        </p:tav>
                                        <p:tav tm="100000">
                                          <p:val>
                                            <p:strVal val="#ppt_x"/>
                                          </p:val>
                                        </p:tav>
                                      </p:tavLst>
                                    </p:anim>
                                    <p:anim calcmode="lin" valueType="num">
                                      <p:cBhvr additive="base">
                                        <p:cTn id="26" dur="500" fill="hold"/>
                                        <p:tgtEl>
                                          <p:spTgt spid="51507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15080"/>
                                        </p:tgtEl>
                                        <p:attrNameLst>
                                          <p:attrName>style.visibility</p:attrName>
                                        </p:attrNameLst>
                                      </p:cBhvr>
                                      <p:to>
                                        <p:strVal val="visible"/>
                                      </p:to>
                                    </p:set>
                                    <p:animEffect transition="in" filter="wipe(left)">
                                      <p:cBhvr>
                                        <p:cTn id="30" dur="500"/>
                                        <p:tgtEl>
                                          <p:spTgt spid="515080"/>
                                        </p:tgtEl>
                                      </p:cBhvr>
                                    </p:animEffec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15081"/>
                                        </p:tgtEl>
                                        <p:attrNameLst>
                                          <p:attrName>style.visibility</p:attrName>
                                        </p:attrNameLst>
                                      </p:cBhvr>
                                      <p:to>
                                        <p:strVal val="visible"/>
                                      </p:to>
                                    </p:set>
                                    <p:animEffect transition="in" filter="wipe(left)">
                                      <p:cBhvr>
                                        <p:cTn id="34" dur="500"/>
                                        <p:tgtEl>
                                          <p:spTgt spid="515081"/>
                                        </p:tgtEl>
                                      </p:cBhvr>
                                    </p:animEffec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15082"/>
                                        </p:tgtEl>
                                        <p:attrNameLst>
                                          <p:attrName>style.visibility</p:attrName>
                                        </p:attrNameLst>
                                      </p:cBhvr>
                                      <p:to>
                                        <p:strVal val="visible"/>
                                      </p:to>
                                    </p:set>
                                    <p:animEffect transition="in" filter="wipe(left)">
                                      <p:cBhvr>
                                        <p:cTn id="38" dur="500"/>
                                        <p:tgtEl>
                                          <p:spTgt spid="515082"/>
                                        </p:tgtEl>
                                      </p:cBhvr>
                                    </p:animEffect>
                                  </p:childTnLst>
                                </p:cTn>
                              </p:par>
                            </p:childTnLst>
                          </p:cTn>
                        </p:par>
                        <p:par>
                          <p:cTn id="39" fill="hold" nodeType="afterGroup">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515083"/>
                                        </p:tgtEl>
                                        <p:attrNameLst>
                                          <p:attrName>style.visibility</p:attrName>
                                        </p:attrNameLst>
                                      </p:cBhvr>
                                      <p:to>
                                        <p:strVal val="visible"/>
                                      </p:to>
                                    </p:set>
                                    <p:animEffect transition="in" filter="wipe(up)">
                                      <p:cBhvr>
                                        <p:cTn id="42" dur="500"/>
                                        <p:tgtEl>
                                          <p:spTgt spid="515083"/>
                                        </p:tgtEl>
                                      </p:cBhvr>
                                    </p:animEffect>
                                  </p:childTnLst>
                                </p:cTn>
                              </p:par>
                            </p:childTnLst>
                          </p:cTn>
                        </p:par>
                        <p:par>
                          <p:cTn id="43" fill="hold" nodeType="afterGroup">
                            <p:stCondLst>
                              <p:cond delay="3000"/>
                            </p:stCondLst>
                            <p:childTnLst>
                              <p:par>
                                <p:cTn id="44" presetID="5" presetClass="entr" presetSubtype="5" fill="hold" grpId="0" nodeType="afterEffect">
                                  <p:stCondLst>
                                    <p:cond delay="0"/>
                                  </p:stCondLst>
                                  <p:childTnLst>
                                    <p:set>
                                      <p:cBhvr>
                                        <p:cTn id="45" dur="1" fill="hold">
                                          <p:stCondLst>
                                            <p:cond delay="0"/>
                                          </p:stCondLst>
                                        </p:cTn>
                                        <p:tgtEl>
                                          <p:spTgt spid="515084"/>
                                        </p:tgtEl>
                                        <p:attrNameLst>
                                          <p:attrName>style.visibility</p:attrName>
                                        </p:attrNameLst>
                                      </p:cBhvr>
                                      <p:to>
                                        <p:strVal val="visible"/>
                                      </p:to>
                                    </p:set>
                                    <p:animEffect transition="in" filter="checkerboard(down)">
                                      <p:cBhvr>
                                        <p:cTn id="46" dur="500"/>
                                        <p:tgtEl>
                                          <p:spTgt spid="515084"/>
                                        </p:tgtEl>
                                      </p:cBhvr>
                                    </p:animEffect>
                                  </p:childTnLst>
                                </p:cTn>
                              </p:par>
                            </p:childTnLst>
                          </p:cTn>
                        </p:par>
                        <p:par>
                          <p:cTn id="47" fill="hold" nodeType="afterGroup">
                            <p:stCondLst>
                              <p:cond delay="3500"/>
                            </p:stCondLst>
                            <p:childTnLst>
                              <p:par>
                                <p:cTn id="48" presetID="5" presetClass="entr" presetSubtype="10" fill="hold" grpId="0" nodeType="afterEffect">
                                  <p:stCondLst>
                                    <p:cond delay="0"/>
                                  </p:stCondLst>
                                  <p:childTnLst>
                                    <p:set>
                                      <p:cBhvr>
                                        <p:cTn id="49" dur="1" fill="hold">
                                          <p:stCondLst>
                                            <p:cond delay="0"/>
                                          </p:stCondLst>
                                        </p:cTn>
                                        <p:tgtEl>
                                          <p:spTgt spid="515085"/>
                                        </p:tgtEl>
                                        <p:attrNameLst>
                                          <p:attrName>style.visibility</p:attrName>
                                        </p:attrNameLst>
                                      </p:cBhvr>
                                      <p:to>
                                        <p:strVal val="visible"/>
                                      </p:to>
                                    </p:set>
                                    <p:animEffect transition="in" filter="checkerboard(across)">
                                      <p:cBhvr>
                                        <p:cTn id="50" dur="500"/>
                                        <p:tgtEl>
                                          <p:spTgt spid="515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autoUpdateAnimBg="0"/>
      <p:bldP spid="515076" grpId="0" autoUpdateAnimBg="0"/>
      <p:bldP spid="515079" grpId="0" autoUpdateAnimBg="0"/>
      <p:bldP spid="515080" grpId="0" autoUpdateAnimBg="0"/>
      <p:bldP spid="515081" grpId="0" autoUpdateAnimBg="0"/>
      <p:bldP spid="515082" grpId="0" autoUpdateAnimBg="0"/>
      <p:bldP spid="515083" grpId="0" autoUpdateAnimBg="0"/>
      <p:bldP spid="515084" grpId="0" autoUpdateAnimBg="0"/>
      <p:bldP spid="51508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304800" y="1955800"/>
            <a:ext cx="518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Developments:</a:t>
            </a:r>
          </a:p>
        </p:txBody>
      </p:sp>
      <p:sp>
        <p:nvSpPr>
          <p:cNvPr id="514051" name="Text Box 3"/>
          <p:cNvSpPr txBox="1">
            <a:spLocks noChangeArrowheads="1"/>
          </p:cNvSpPr>
          <p:nvPr/>
        </p:nvSpPr>
        <p:spPr bwMode="auto">
          <a:xfrm>
            <a:off x="381000" y="2460625"/>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IBM decides to use an ‘open-architecture’ approach</a:t>
            </a:r>
          </a:p>
        </p:txBody>
      </p:sp>
      <p:sp>
        <p:nvSpPr>
          <p:cNvPr id="514052" name="Text Box 4"/>
          <p:cNvSpPr txBox="1">
            <a:spLocks noChangeArrowheads="1"/>
          </p:cNvSpPr>
          <p:nvPr/>
        </p:nvSpPr>
        <p:spPr bwMode="auto">
          <a:xfrm>
            <a:off x="304800" y="1371600"/>
            <a:ext cx="8839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Middle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(1981 - 87)</a:t>
            </a:r>
          </a:p>
        </p:txBody>
      </p:sp>
      <p:sp>
        <p:nvSpPr>
          <p:cNvPr id="514053" name="Text Box 5"/>
          <p:cNvSpPr txBox="1">
            <a:spLocks noChangeArrowheads="1"/>
          </p:cNvSpPr>
          <p:nvPr/>
        </p:nvSpPr>
        <p:spPr bwMode="auto">
          <a:xfrm>
            <a:off x="685800" y="2819400"/>
            <a:ext cx="80772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They would use the Intel 8080 (decided in 1980)</a:t>
            </a:r>
          </a:p>
        </p:txBody>
      </p:sp>
      <p:sp>
        <p:nvSpPr>
          <p:cNvPr id="514054" name="Text Box 6"/>
          <p:cNvSpPr txBox="1">
            <a:spLocks noChangeArrowheads="1"/>
          </p:cNvSpPr>
          <p:nvPr/>
        </p:nvSpPr>
        <p:spPr bwMode="auto">
          <a:xfrm>
            <a:off x="685800" y="3144838"/>
            <a:ext cx="8077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They would go shopping for an operating system</a:t>
            </a:r>
          </a:p>
        </p:txBody>
      </p:sp>
      <p:sp>
        <p:nvSpPr>
          <p:cNvPr id="514055" name="Text Box 7"/>
          <p:cNvSpPr txBox="1">
            <a:spLocks noChangeArrowheads="1"/>
          </p:cNvSpPr>
          <p:nvPr/>
        </p:nvSpPr>
        <p:spPr bwMode="auto">
          <a:xfrm>
            <a:off x="381000" y="3590925"/>
            <a:ext cx="6248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pPr>
            <a:r>
              <a:rPr lang="en-US" altLang="en-US" b="1">
                <a:latin typeface="Times New Roman" pitchFamily="18" charset="0"/>
              </a:rPr>
              <a:t>First Stop: Gary Kildall creator of the PL/M programming language for the Intel 8008 and developer of the CP/M (Control Program/Monitor) operating system </a:t>
            </a:r>
          </a:p>
        </p:txBody>
      </p:sp>
      <p:grpSp>
        <p:nvGrpSpPr>
          <p:cNvPr id="514056" name="Group 8"/>
          <p:cNvGrpSpPr>
            <a:grpSpLocks/>
          </p:cNvGrpSpPr>
          <p:nvPr/>
        </p:nvGrpSpPr>
        <p:grpSpPr bwMode="auto">
          <a:xfrm>
            <a:off x="6781800" y="3608388"/>
            <a:ext cx="1890713" cy="2487612"/>
            <a:chOff x="4272" y="1776"/>
            <a:chExt cx="1239" cy="1619"/>
          </a:xfrm>
        </p:grpSpPr>
        <p:pic>
          <p:nvPicPr>
            <p:cNvPr id="43019" name="Picture 9" descr="garyk6"/>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310" y="1776"/>
              <a:ext cx="1201"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0"/>
            <p:cNvSpPr txBox="1">
              <a:spLocks noChangeArrowheads="1"/>
            </p:cNvSpPr>
            <p:nvPr/>
          </p:nvSpPr>
          <p:spPr bwMode="auto">
            <a:xfrm>
              <a:off x="4272" y="3216"/>
              <a:ext cx="1201"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1200" b="1">
                  <a:solidFill>
                    <a:schemeClr val="tx1"/>
                  </a:solidFill>
                </a:rPr>
                <a:t> Gary Kildall (1946–94)</a:t>
              </a:r>
            </a:p>
          </p:txBody>
        </p:sp>
      </p:grpSp>
      <p:sp>
        <p:nvSpPr>
          <p:cNvPr id="514059" name="Text Box 11"/>
          <p:cNvSpPr txBox="1">
            <a:spLocks noChangeArrowheads="1"/>
          </p:cNvSpPr>
          <p:nvPr/>
        </p:nvSpPr>
        <p:spPr bwMode="auto">
          <a:xfrm>
            <a:off x="685800" y="5049838"/>
            <a:ext cx="3124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He wasn’t home</a:t>
            </a:r>
          </a:p>
        </p:txBody>
      </p:sp>
      <p:sp>
        <p:nvSpPr>
          <p:cNvPr id="514060" name="Text Box 12"/>
          <p:cNvSpPr txBox="1">
            <a:spLocks noChangeArrowheads="1"/>
          </p:cNvSpPr>
          <p:nvPr/>
        </p:nvSpPr>
        <p:spPr bwMode="auto">
          <a:xfrm>
            <a:off x="685800" y="5392738"/>
            <a:ext cx="5943600"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latin typeface="Times New Roman" pitchFamily="18" charset="0"/>
              </a:rPr>
              <a:t>His wife refused to sign the ‘Non-Disclosure’ form </a:t>
            </a:r>
            <a:r>
              <a:rPr lang="en-US" altLang="en-US" b="1">
                <a:solidFill>
                  <a:srgbClr val="996633"/>
                </a:solidFill>
                <a:latin typeface="Times New Roman" pitchFamily="18" charset="0"/>
              </a:rPr>
              <a:t>(i.e</a:t>
            </a:r>
            <a:r>
              <a:rPr lang="en-US" altLang="en-US" b="1" i="1">
                <a:solidFill>
                  <a:srgbClr val="996633"/>
                </a:solidFill>
                <a:latin typeface="Times New Roman" pitchFamily="18" charset="0"/>
              </a:rPr>
              <a:t>., “We never talked to IBM, and even if we did, I can’t tell you what we said”</a:t>
            </a:r>
            <a:r>
              <a:rPr lang="en-US" altLang="en-US" b="1">
                <a:solidFill>
                  <a:srgbClr val="996633"/>
                </a:solidFill>
                <a:latin typeface="Times New Roman" pitchFamily="18" charset="0"/>
              </a:rPr>
              <a:t>)</a:t>
            </a:r>
            <a:r>
              <a:rPr lang="en-US" altLang="en-US" sz="2200" b="1">
                <a:solidFill>
                  <a:srgbClr val="0000CC"/>
                </a:solidFill>
                <a:latin typeface="Times New Roman" pitchFamily="18" charset="0"/>
              </a:rPr>
              <a:t> that IBM always required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checkerboard(across)">
                                      <p:cBhvr>
                                        <p:cTn id="7" dur="500"/>
                                        <p:tgtEl>
                                          <p:spTgt spid="5140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14050"/>
                                        </p:tgtEl>
                                        <p:attrNameLst>
                                          <p:attrName>style.visibility</p:attrName>
                                        </p:attrNameLst>
                                      </p:cBhvr>
                                      <p:to>
                                        <p:strVal val="visible"/>
                                      </p:to>
                                    </p:set>
                                    <p:animEffect transition="in" filter="wipe(down)">
                                      <p:cBhvr>
                                        <p:cTn id="11" dur="500"/>
                                        <p:tgtEl>
                                          <p:spTgt spid="51405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14051"/>
                                        </p:tgtEl>
                                        <p:attrNameLst>
                                          <p:attrName>style.visibility</p:attrName>
                                        </p:attrNameLst>
                                      </p:cBhvr>
                                      <p:to>
                                        <p:strVal val="visible"/>
                                      </p:to>
                                    </p:set>
                                    <p:animEffect transition="in" filter="wipe(up)">
                                      <p:cBhvr>
                                        <p:cTn id="15" dur="500"/>
                                        <p:tgtEl>
                                          <p:spTgt spid="51405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4053"/>
                                        </p:tgtEl>
                                        <p:attrNameLst>
                                          <p:attrName>style.visibility</p:attrName>
                                        </p:attrNameLst>
                                      </p:cBhvr>
                                      <p:to>
                                        <p:strVal val="visible"/>
                                      </p:to>
                                    </p:set>
                                    <p:animEffect transition="in" filter="wipe(left)">
                                      <p:cBhvr>
                                        <p:cTn id="19" dur="500"/>
                                        <p:tgtEl>
                                          <p:spTgt spid="514053"/>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4054"/>
                                        </p:tgtEl>
                                        <p:attrNameLst>
                                          <p:attrName>style.visibility</p:attrName>
                                        </p:attrNameLst>
                                      </p:cBhvr>
                                      <p:to>
                                        <p:strVal val="visible"/>
                                      </p:to>
                                    </p:set>
                                    <p:animEffect transition="in" filter="wipe(left)">
                                      <p:cBhvr>
                                        <p:cTn id="23" dur="500"/>
                                        <p:tgtEl>
                                          <p:spTgt spid="514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14055"/>
                                        </p:tgtEl>
                                        <p:attrNameLst>
                                          <p:attrName>style.visibility</p:attrName>
                                        </p:attrNameLst>
                                      </p:cBhvr>
                                      <p:to>
                                        <p:strVal val="visible"/>
                                      </p:to>
                                    </p:set>
                                    <p:animEffect transition="in" filter="wipe(up)">
                                      <p:cBhvr>
                                        <p:cTn id="28" dur="500"/>
                                        <p:tgtEl>
                                          <p:spTgt spid="514055"/>
                                        </p:tgtEl>
                                      </p:cBhvr>
                                    </p:animEffect>
                                  </p:childTnLst>
                                </p:cTn>
                              </p:par>
                            </p:childTnLst>
                          </p:cTn>
                        </p:par>
                        <p:par>
                          <p:cTn id="29" fill="hold" nodeType="afterGroup">
                            <p:stCondLst>
                              <p:cond delay="500"/>
                            </p:stCondLst>
                            <p:childTnLst>
                              <p:par>
                                <p:cTn id="30" presetID="12" presetClass="entr" presetSubtype="1" fill="hold" nodeType="afterEffect">
                                  <p:stCondLst>
                                    <p:cond delay="0"/>
                                  </p:stCondLst>
                                  <p:childTnLst>
                                    <p:set>
                                      <p:cBhvr>
                                        <p:cTn id="31" dur="1" fill="hold">
                                          <p:stCondLst>
                                            <p:cond delay="0"/>
                                          </p:stCondLst>
                                        </p:cTn>
                                        <p:tgtEl>
                                          <p:spTgt spid="514056"/>
                                        </p:tgtEl>
                                        <p:attrNameLst>
                                          <p:attrName>style.visibility</p:attrName>
                                        </p:attrNameLst>
                                      </p:cBhvr>
                                      <p:to>
                                        <p:strVal val="visible"/>
                                      </p:to>
                                    </p:set>
                                    <p:animEffect transition="in" filter="slide(fromTop)">
                                      <p:cBhvr>
                                        <p:cTn id="32" dur="500"/>
                                        <p:tgtEl>
                                          <p:spTgt spid="514056"/>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14059"/>
                                        </p:tgtEl>
                                        <p:attrNameLst>
                                          <p:attrName>style.visibility</p:attrName>
                                        </p:attrNameLst>
                                      </p:cBhvr>
                                      <p:to>
                                        <p:strVal val="visible"/>
                                      </p:to>
                                    </p:set>
                                    <p:animEffect transition="in" filter="wipe(left)">
                                      <p:cBhvr>
                                        <p:cTn id="36" dur="500"/>
                                        <p:tgtEl>
                                          <p:spTgt spid="514059"/>
                                        </p:tgtEl>
                                      </p:cBhvr>
                                    </p:animEffect>
                                  </p:childTnLst>
                                </p:cTn>
                              </p:par>
                            </p:childTnLst>
                          </p:cTn>
                        </p:par>
                        <p:par>
                          <p:cTn id="37" fill="hold" nodeType="afterGroup">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514060"/>
                                        </p:tgtEl>
                                        <p:attrNameLst>
                                          <p:attrName>style.visibility</p:attrName>
                                        </p:attrNameLst>
                                      </p:cBhvr>
                                      <p:to>
                                        <p:strVal val="visible"/>
                                      </p:to>
                                    </p:set>
                                    <p:animEffect transition="in" filter="wipe(left)">
                                      <p:cBhvr>
                                        <p:cTn id="40" dur="500"/>
                                        <p:tgtEl>
                                          <p:spTgt spid="51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utoUpdateAnimBg="0"/>
      <p:bldP spid="514051" grpId="0" autoUpdateAnimBg="0"/>
      <p:bldP spid="514052" grpId="0" autoUpdateAnimBg="0"/>
      <p:bldP spid="514053" grpId="0" autoUpdateAnimBg="0"/>
      <p:bldP spid="514054" grpId="0" autoUpdateAnimBg="0"/>
      <p:bldP spid="514055" grpId="0" autoUpdateAnimBg="0"/>
      <p:bldP spid="514059" grpId="0" autoUpdateAnimBg="0"/>
      <p:bldP spid="51406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581635" name="Text Box 3"/>
          <p:cNvSpPr txBox="1">
            <a:spLocks noChangeArrowheads="1"/>
          </p:cNvSpPr>
          <p:nvPr/>
        </p:nvSpPr>
        <p:spPr bwMode="auto">
          <a:xfrm>
            <a:off x="381000" y="1905000"/>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This is a binary situation</a:t>
            </a:r>
          </a:p>
        </p:txBody>
      </p:sp>
      <p:sp>
        <p:nvSpPr>
          <p:cNvPr id="581669" name="Text Box 37"/>
          <p:cNvSpPr txBox="1">
            <a:spLocks noChangeArrowheads="1"/>
          </p:cNvSpPr>
          <p:nvPr/>
        </p:nvSpPr>
        <p:spPr bwMode="auto">
          <a:xfrm>
            <a:off x="914400" y="2362200"/>
            <a:ext cx="6629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a:solidFill>
                  <a:srgbClr val="0000CC"/>
                </a:solidFill>
              </a:rPr>
              <a:t>A light-switch can either be on or off</a:t>
            </a:r>
          </a:p>
        </p:txBody>
      </p:sp>
      <p:sp>
        <p:nvSpPr>
          <p:cNvPr id="581670" name="Text Box 38"/>
          <p:cNvSpPr txBox="1">
            <a:spLocks noChangeArrowheads="1"/>
          </p:cNvSpPr>
          <p:nvPr/>
        </p:nvSpPr>
        <p:spPr bwMode="auto">
          <a:xfrm>
            <a:off x="6172200" y="240665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i="1">
                <a:solidFill>
                  <a:srgbClr val="990000"/>
                </a:solidFill>
              </a:rPr>
              <a:t>(A binary situation)</a:t>
            </a:r>
          </a:p>
        </p:txBody>
      </p:sp>
      <p:sp>
        <p:nvSpPr>
          <p:cNvPr id="581671" name="Text Box 39"/>
          <p:cNvSpPr txBox="1">
            <a:spLocks noChangeArrowheads="1"/>
          </p:cNvSpPr>
          <p:nvPr/>
        </p:nvSpPr>
        <p:spPr bwMode="auto">
          <a:xfrm>
            <a:off x="381000" y="2778125"/>
            <a:ext cx="8382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Data are processed and stored in a computer system through the presence or absence of electronic or magnetic signals in the computer’s circuitry or in the media it uses</a:t>
            </a:r>
          </a:p>
        </p:txBody>
      </p:sp>
      <p:sp>
        <p:nvSpPr>
          <p:cNvPr id="581672" name="Text Box 40"/>
          <p:cNvSpPr txBox="1">
            <a:spLocks noChangeArrowheads="1"/>
          </p:cNvSpPr>
          <p:nvPr/>
        </p:nvSpPr>
        <p:spPr bwMode="auto">
          <a:xfrm>
            <a:off x="0" y="39624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But a light-switch??</a:t>
            </a:r>
          </a:p>
        </p:txBody>
      </p:sp>
      <p:sp>
        <p:nvSpPr>
          <p:cNvPr id="581673" name="Text Box 41"/>
          <p:cNvSpPr txBox="1">
            <a:spLocks noChangeArrowheads="1"/>
          </p:cNvSpPr>
          <p:nvPr/>
        </p:nvSpPr>
        <p:spPr bwMode="auto">
          <a:xfrm>
            <a:off x="381000" y="4594225"/>
            <a:ext cx="8382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Yes – They are actually micro-switches packed into integrated circuits which, for the sake of simplicity, we refer to as a:</a:t>
            </a:r>
          </a:p>
        </p:txBody>
      </p:sp>
      <p:sp>
        <p:nvSpPr>
          <p:cNvPr id="581674" name="Text Box 42"/>
          <p:cNvSpPr txBox="1">
            <a:spLocks noChangeArrowheads="1"/>
          </p:cNvSpPr>
          <p:nvPr/>
        </p:nvSpPr>
        <p:spPr bwMode="auto">
          <a:xfrm>
            <a:off x="0" y="571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lnSpc>
                <a:spcPct val="100000"/>
              </a:lnSpc>
              <a:buFontTx/>
              <a:buNone/>
            </a:pPr>
            <a:r>
              <a:rPr lang="en-US" altLang="en-US" sz="2800" b="1">
                <a:solidFill>
                  <a:srgbClr val="990000"/>
                </a:solidFill>
              </a:rPr>
              <a:t>Bit</a:t>
            </a:r>
            <a:r>
              <a:rPr lang="en-US" altLang="en-US" sz="2800">
                <a:solidFill>
                  <a:srgbClr val="990000"/>
                </a:solidFill>
              </a:rPr>
              <a:t> = </a:t>
            </a:r>
            <a:r>
              <a:rPr lang="en-US" altLang="en-US" sz="2800" b="1" u="sng">
                <a:solidFill>
                  <a:srgbClr val="990000"/>
                </a:solidFill>
              </a:rPr>
              <a:t>B</a:t>
            </a:r>
            <a:r>
              <a:rPr lang="en-US" altLang="en-US" sz="2800">
                <a:solidFill>
                  <a:srgbClr val="990000"/>
                </a:solidFill>
              </a:rPr>
              <a:t>inary Dig</a:t>
            </a:r>
            <a:r>
              <a:rPr lang="en-US" altLang="en-US" sz="2800" b="1" u="sng">
                <a:solidFill>
                  <a:srgbClr val="990000"/>
                </a:solidFill>
              </a:rPr>
              <a:t>it</a:t>
            </a:r>
            <a:r>
              <a:rPr lang="en-US" altLang="en-US" sz="2800">
                <a:solidFill>
                  <a:srgbClr val="990000"/>
                </a:solidFill>
              </a:rPr>
              <a:t> = {0,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81635"/>
                                        </p:tgtEl>
                                        <p:attrNameLst>
                                          <p:attrName>style.visibility</p:attrName>
                                        </p:attrNameLst>
                                      </p:cBhvr>
                                      <p:to>
                                        <p:strVal val="visible"/>
                                      </p:to>
                                    </p:set>
                                    <p:anim calcmode="lin" valueType="num">
                                      <p:cBhvr>
                                        <p:cTn id="7" dur="1000" fill="hold"/>
                                        <p:tgtEl>
                                          <p:spTgt spid="581635"/>
                                        </p:tgtEl>
                                        <p:attrNameLst>
                                          <p:attrName>ppt_x</p:attrName>
                                        </p:attrNameLst>
                                      </p:cBhvr>
                                      <p:tavLst>
                                        <p:tav tm="0">
                                          <p:val>
                                            <p:strVal val="#ppt_x"/>
                                          </p:val>
                                        </p:tav>
                                        <p:tav tm="100000">
                                          <p:val>
                                            <p:strVal val="#ppt_x"/>
                                          </p:val>
                                        </p:tav>
                                      </p:tavLst>
                                    </p:anim>
                                    <p:anim calcmode="lin" valueType="num">
                                      <p:cBhvr>
                                        <p:cTn id="8" dur="1000" fill="hold"/>
                                        <p:tgtEl>
                                          <p:spTgt spid="581635"/>
                                        </p:tgtEl>
                                        <p:attrNameLst>
                                          <p:attrName>ppt_y</p:attrName>
                                        </p:attrNameLst>
                                      </p:cBhvr>
                                      <p:tavLst>
                                        <p:tav tm="0">
                                          <p:val>
                                            <p:strVal val="#ppt_y+#ppt_h/2"/>
                                          </p:val>
                                        </p:tav>
                                        <p:tav tm="100000">
                                          <p:val>
                                            <p:strVal val="#ppt_y"/>
                                          </p:val>
                                        </p:tav>
                                      </p:tavLst>
                                    </p:anim>
                                    <p:anim calcmode="lin" valueType="num">
                                      <p:cBhvr>
                                        <p:cTn id="9" dur="1000" fill="hold"/>
                                        <p:tgtEl>
                                          <p:spTgt spid="581635"/>
                                        </p:tgtEl>
                                        <p:attrNameLst>
                                          <p:attrName>ppt_w</p:attrName>
                                        </p:attrNameLst>
                                      </p:cBhvr>
                                      <p:tavLst>
                                        <p:tav tm="0">
                                          <p:val>
                                            <p:strVal val="#ppt_w"/>
                                          </p:val>
                                        </p:tav>
                                        <p:tav tm="100000">
                                          <p:val>
                                            <p:strVal val="#ppt_w"/>
                                          </p:val>
                                        </p:tav>
                                      </p:tavLst>
                                    </p:anim>
                                    <p:anim calcmode="lin" valueType="num">
                                      <p:cBhvr>
                                        <p:cTn id="10" dur="1000" fill="hold"/>
                                        <p:tgtEl>
                                          <p:spTgt spid="58163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581669"/>
                                        </p:tgtEl>
                                        <p:attrNameLst>
                                          <p:attrName>style.visibility</p:attrName>
                                        </p:attrNameLst>
                                      </p:cBhvr>
                                      <p:to>
                                        <p:strVal val="visible"/>
                                      </p:to>
                                    </p:set>
                                    <p:anim calcmode="lin" valueType="num">
                                      <p:cBhvr>
                                        <p:cTn id="14" dur="500" fill="hold"/>
                                        <p:tgtEl>
                                          <p:spTgt spid="581669"/>
                                        </p:tgtEl>
                                        <p:attrNameLst>
                                          <p:attrName>ppt_x</p:attrName>
                                        </p:attrNameLst>
                                      </p:cBhvr>
                                      <p:tavLst>
                                        <p:tav tm="0">
                                          <p:val>
                                            <p:strVal val="#ppt_x-#ppt_w/2"/>
                                          </p:val>
                                        </p:tav>
                                        <p:tav tm="100000">
                                          <p:val>
                                            <p:strVal val="#ppt_x"/>
                                          </p:val>
                                        </p:tav>
                                      </p:tavLst>
                                    </p:anim>
                                    <p:anim calcmode="lin" valueType="num">
                                      <p:cBhvr>
                                        <p:cTn id="15" dur="500" fill="hold"/>
                                        <p:tgtEl>
                                          <p:spTgt spid="581669"/>
                                        </p:tgtEl>
                                        <p:attrNameLst>
                                          <p:attrName>ppt_y</p:attrName>
                                        </p:attrNameLst>
                                      </p:cBhvr>
                                      <p:tavLst>
                                        <p:tav tm="0">
                                          <p:val>
                                            <p:strVal val="#ppt_y"/>
                                          </p:val>
                                        </p:tav>
                                        <p:tav tm="100000">
                                          <p:val>
                                            <p:strVal val="#ppt_y"/>
                                          </p:val>
                                        </p:tav>
                                      </p:tavLst>
                                    </p:anim>
                                    <p:anim calcmode="lin" valueType="num">
                                      <p:cBhvr>
                                        <p:cTn id="16" dur="500" fill="hold"/>
                                        <p:tgtEl>
                                          <p:spTgt spid="581669"/>
                                        </p:tgtEl>
                                        <p:attrNameLst>
                                          <p:attrName>ppt_w</p:attrName>
                                        </p:attrNameLst>
                                      </p:cBhvr>
                                      <p:tavLst>
                                        <p:tav tm="0">
                                          <p:val>
                                            <p:fltVal val="0"/>
                                          </p:val>
                                        </p:tav>
                                        <p:tav tm="100000">
                                          <p:val>
                                            <p:strVal val="#ppt_w"/>
                                          </p:val>
                                        </p:tav>
                                      </p:tavLst>
                                    </p:anim>
                                    <p:anim calcmode="lin" valueType="num">
                                      <p:cBhvr>
                                        <p:cTn id="17" dur="500" fill="hold"/>
                                        <p:tgtEl>
                                          <p:spTgt spid="581669"/>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581670"/>
                                        </p:tgtEl>
                                        <p:attrNameLst>
                                          <p:attrName>style.visibility</p:attrName>
                                        </p:attrNameLst>
                                      </p:cBhvr>
                                      <p:to>
                                        <p:strVal val="visible"/>
                                      </p:to>
                                    </p:set>
                                    <p:animEffect transition="in" filter="dissolve">
                                      <p:cBhvr>
                                        <p:cTn id="21" dur="500"/>
                                        <p:tgtEl>
                                          <p:spTgt spid="581670"/>
                                        </p:tgtEl>
                                      </p:cBhvr>
                                    </p:animEffect>
                                  </p:childTnLst>
                                </p:cTn>
                              </p:par>
                            </p:childTnLst>
                          </p:cTn>
                        </p:par>
                        <p:par>
                          <p:cTn id="22" fill="hold" nodeType="afterGroup">
                            <p:stCondLst>
                              <p:cond delay="2000"/>
                            </p:stCondLst>
                            <p:childTnLst>
                              <p:par>
                                <p:cTn id="23" presetID="17" presetClass="entr" presetSubtype="1" fill="hold" grpId="0" nodeType="afterEffect">
                                  <p:stCondLst>
                                    <p:cond delay="0"/>
                                  </p:stCondLst>
                                  <p:childTnLst>
                                    <p:set>
                                      <p:cBhvr>
                                        <p:cTn id="24" dur="1" fill="hold">
                                          <p:stCondLst>
                                            <p:cond delay="0"/>
                                          </p:stCondLst>
                                        </p:cTn>
                                        <p:tgtEl>
                                          <p:spTgt spid="581671"/>
                                        </p:tgtEl>
                                        <p:attrNameLst>
                                          <p:attrName>style.visibility</p:attrName>
                                        </p:attrNameLst>
                                      </p:cBhvr>
                                      <p:to>
                                        <p:strVal val="visible"/>
                                      </p:to>
                                    </p:set>
                                    <p:anim calcmode="lin" valueType="num">
                                      <p:cBhvr>
                                        <p:cTn id="25" dur="1000" fill="hold"/>
                                        <p:tgtEl>
                                          <p:spTgt spid="581671"/>
                                        </p:tgtEl>
                                        <p:attrNameLst>
                                          <p:attrName>ppt_x</p:attrName>
                                        </p:attrNameLst>
                                      </p:cBhvr>
                                      <p:tavLst>
                                        <p:tav tm="0">
                                          <p:val>
                                            <p:strVal val="#ppt_x"/>
                                          </p:val>
                                        </p:tav>
                                        <p:tav tm="100000">
                                          <p:val>
                                            <p:strVal val="#ppt_x"/>
                                          </p:val>
                                        </p:tav>
                                      </p:tavLst>
                                    </p:anim>
                                    <p:anim calcmode="lin" valueType="num">
                                      <p:cBhvr>
                                        <p:cTn id="26" dur="1000" fill="hold"/>
                                        <p:tgtEl>
                                          <p:spTgt spid="581671"/>
                                        </p:tgtEl>
                                        <p:attrNameLst>
                                          <p:attrName>ppt_y</p:attrName>
                                        </p:attrNameLst>
                                      </p:cBhvr>
                                      <p:tavLst>
                                        <p:tav tm="0">
                                          <p:val>
                                            <p:strVal val="#ppt_y-#ppt_h/2"/>
                                          </p:val>
                                        </p:tav>
                                        <p:tav tm="100000">
                                          <p:val>
                                            <p:strVal val="#ppt_y"/>
                                          </p:val>
                                        </p:tav>
                                      </p:tavLst>
                                    </p:anim>
                                    <p:anim calcmode="lin" valueType="num">
                                      <p:cBhvr>
                                        <p:cTn id="27" dur="1000" fill="hold"/>
                                        <p:tgtEl>
                                          <p:spTgt spid="581671"/>
                                        </p:tgtEl>
                                        <p:attrNameLst>
                                          <p:attrName>ppt_w</p:attrName>
                                        </p:attrNameLst>
                                      </p:cBhvr>
                                      <p:tavLst>
                                        <p:tav tm="0">
                                          <p:val>
                                            <p:strVal val="#ppt_w"/>
                                          </p:val>
                                        </p:tav>
                                        <p:tav tm="100000">
                                          <p:val>
                                            <p:strVal val="#ppt_w"/>
                                          </p:val>
                                        </p:tav>
                                      </p:tavLst>
                                    </p:anim>
                                    <p:anim calcmode="lin" valueType="num">
                                      <p:cBhvr>
                                        <p:cTn id="28" dur="1000" fill="hold"/>
                                        <p:tgtEl>
                                          <p:spTgt spid="581671"/>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000"/>
                            </p:stCondLst>
                            <p:childTnLst>
                              <p:par>
                                <p:cTn id="30" presetID="54" presetClass="entr" presetSubtype="0" accel="100000" fill="hold" grpId="0" nodeType="afterEffect">
                                  <p:stCondLst>
                                    <p:cond delay="0"/>
                                  </p:stCondLst>
                                  <p:childTnLst>
                                    <p:set>
                                      <p:cBhvr>
                                        <p:cTn id="31" dur="1" fill="hold">
                                          <p:stCondLst>
                                            <p:cond delay="0"/>
                                          </p:stCondLst>
                                        </p:cTn>
                                        <p:tgtEl>
                                          <p:spTgt spid="581672"/>
                                        </p:tgtEl>
                                        <p:attrNameLst>
                                          <p:attrName>style.visibility</p:attrName>
                                        </p:attrNameLst>
                                      </p:cBhvr>
                                      <p:to>
                                        <p:strVal val="visible"/>
                                      </p:to>
                                    </p:set>
                                    <p:anim calcmode="lin" valueType="num">
                                      <p:cBhvr>
                                        <p:cTn id="32" dur="1000" fill="hold"/>
                                        <p:tgtEl>
                                          <p:spTgt spid="581672"/>
                                        </p:tgtEl>
                                        <p:attrNameLst>
                                          <p:attrName>ppt_w</p:attrName>
                                        </p:attrNameLst>
                                      </p:cBhvr>
                                      <p:tavLst>
                                        <p:tav tm="0">
                                          <p:val>
                                            <p:strVal val="#ppt_w*0.05"/>
                                          </p:val>
                                        </p:tav>
                                        <p:tav tm="100000">
                                          <p:val>
                                            <p:strVal val="#ppt_w"/>
                                          </p:val>
                                        </p:tav>
                                      </p:tavLst>
                                    </p:anim>
                                    <p:anim calcmode="lin" valueType="num">
                                      <p:cBhvr>
                                        <p:cTn id="33" dur="1000" fill="hold"/>
                                        <p:tgtEl>
                                          <p:spTgt spid="581672"/>
                                        </p:tgtEl>
                                        <p:attrNameLst>
                                          <p:attrName>ppt_h</p:attrName>
                                        </p:attrNameLst>
                                      </p:cBhvr>
                                      <p:tavLst>
                                        <p:tav tm="0">
                                          <p:val>
                                            <p:strVal val="#ppt_h"/>
                                          </p:val>
                                        </p:tav>
                                        <p:tav tm="100000">
                                          <p:val>
                                            <p:strVal val="#ppt_h"/>
                                          </p:val>
                                        </p:tav>
                                      </p:tavLst>
                                    </p:anim>
                                    <p:anim calcmode="lin" valueType="num">
                                      <p:cBhvr>
                                        <p:cTn id="34" dur="1000" fill="hold"/>
                                        <p:tgtEl>
                                          <p:spTgt spid="581672"/>
                                        </p:tgtEl>
                                        <p:attrNameLst>
                                          <p:attrName>ppt_x</p:attrName>
                                        </p:attrNameLst>
                                      </p:cBhvr>
                                      <p:tavLst>
                                        <p:tav tm="0">
                                          <p:val>
                                            <p:strVal val="#ppt_x-.2"/>
                                          </p:val>
                                        </p:tav>
                                        <p:tav tm="100000">
                                          <p:val>
                                            <p:strVal val="#ppt_x"/>
                                          </p:val>
                                        </p:tav>
                                      </p:tavLst>
                                    </p:anim>
                                    <p:anim calcmode="lin" valueType="num">
                                      <p:cBhvr>
                                        <p:cTn id="35" dur="1000" fill="hold"/>
                                        <p:tgtEl>
                                          <p:spTgt spid="581672"/>
                                        </p:tgtEl>
                                        <p:attrNameLst>
                                          <p:attrName>ppt_y</p:attrName>
                                        </p:attrNameLst>
                                      </p:cBhvr>
                                      <p:tavLst>
                                        <p:tav tm="0">
                                          <p:val>
                                            <p:strVal val="#ppt_y"/>
                                          </p:val>
                                        </p:tav>
                                        <p:tav tm="100000">
                                          <p:val>
                                            <p:strVal val="#ppt_y"/>
                                          </p:val>
                                        </p:tav>
                                      </p:tavLst>
                                    </p:anim>
                                    <p:animEffect transition="in" filter="fade">
                                      <p:cBhvr>
                                        <p:cTn id="36" dur="1000"/>
                                        <p:tgtEl>
                                          <p:spTgt spid="58167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4" fill="hold" grpId="0" nodeType="clickEffect">
                                  <p:stCondLst>
                                    <p:cond delay="0"/>
                                  </p:stCondLst>
                                  <p:childTnLst>
                                    <p:set>
                                      <p:cBhvr>
                                        <p:cTn id="40" dur="1" fill="hold">
                                          <p:stCondLst>
                                            <p:cond delay="0"/>
                                          </p:stCondLst>
                                        </p:cTn>
                                        <p:tgtEl>
                                          <p:spTgt spid="581673"/>
                                        </p:tgtEl>
                                        <p:attrNameLst>
                                          <p:attrName>style.visibility</p:attrName>
                                        </p:attrNameLst>
                                      </p:cBhvr>
                                      <p:to>
                                        <p:strVal val="visible"/>
                                      </p:to>
                                    </p:set>
                                    <p:anim calcmode="lin" valueType="num">
                                      <p:cBhvr>
                                        <p:cTn id="41" dur="1000" fill="hold"/>
                                        <p:tgtEl>
                                          <p:spTgt spid="581673"/>
                                        </p:tgtEl>
                                        <p:attrNameLst>
                                          <p:attrName>ppt_x</p:attrName>
                                        </p:attrNameLst>
                                      </p:cBhvr>
                                      <p:tavLst>
                                        <p:tav tm="0">
                                          <p:val>
                                            <p:strVal val="#ppt_x"/>
                                          </p:val>
                                        </p:tav>
                                        <p:tav tm="100000">
                                          <p:val>
                                            <p:strVal val="#ppt_x"/>
                                          </p:val>
                                        </p:tav>
                                      </p:tavLst>
                                    </p:anim>
                                    <p:anim calcmode="lin" valueType="num">
                                      <p:cBhvr>
                                        <p:cTn id="42" dur="1000" fill="hold"/>
                                        <p:tgtEl>
                                          <p:spTgt spid="581673"/>
                                        </p:tgtEl>
                                        <p:attrNameLst>
                                          <p:attrName>ppt_y</p:attrName>
                                        </p:attrNameLst>
                                      </p:cBhvr>
                                      <p:tavLst>
                                        <p:tav tm="0">
                                          <p:val>
                                            <p:strVal val="#ppt_y+#ppt_h/2"/>
                                          </p:val>
                                        </p:tav>
                                        <p:tav tm="100000">
                                          <p:val>
                                            <p:strVal val="#ppt_y"/>
                                          </p:val>
                                        </p:tav>
                                      </p:tavLst>
                                    </p:anim>
                                    <p:anim calcmode="lin" valueType="num">
                                      <p:cBhvr>
                                        <p:cTn id="43" dur="1000" fill="hold"/>
                                        <p:tgtEl>
                                          <p:spTgt spid="581673"/>
                                        </p:tgtEl>
                                        <p:attrNameLst>
                                          <p:attrName>ppt_w</p:attrName>
                                        </p:attrNameLst>
                                      </p:cBhvr>
                                      <p:tavLst>
                                        <p:tav tm="0">
                                          <p:val>
                                            <p:strVal val="#ppt_w"/>
                                          </p:val>
                                        </p:tav>
                                        <p:tav tm="100000">
                                          <p:val>
                                            <p:strVal val="#ppt_w"/>
                                          </p:val>
                                        </p:tav>
                                      </p:tavLst>
                                    </p:anim>
                                    <p:anim calcmode="lin" valueType="num">
                                      <p:cBhvr>
                                        <p:cTn id="44" dur="1000" fill="hold"/>
                                        <p:tgtEl>
                                          <p:spTgt spid="58167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581674"/>
                                        </p:tgtEl>
                                        <p:attrNameLst>
                                          <p:attrName>style.visibility</p:attrName>
                                        </p:attrNameLst>
                                      </p:cBhvr>
                                      <p:to>
                                        <p:strVal val="visible"/>
                                      </p:to>
                                    </p:set>
                                    <p:animEffect transition="in" filter="wipe(down)">
                                      <p:cBhvr>
                                        <p:cTn id="48" dur="3000"/>
                                        <p:tgtEl>
                                          <p:spTgt spid="581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autoUpdateAnimBg="0"/>
      <p:bldP spid="581669" grpId="0" autoUpdateAnimBg="0"/>
      <p:bldP spid="581670" grpId="0"/>
      <p:bldP spid="581671" grpId="0" autoUpdateAnimBg="0"/>
      <p:bldP spid="581672" grpId="0"/>
      <p:bldP spid="581673" grpId="0" autoUpdateAnimBg="0"/>
      <p:bldP spid="5816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04800" y="1905000"/>
            <a:ext cx="518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Developments (Cont):</a:t>
            </a:r>
          </a:p>
        </p:txBody>
      </p:sp>
      <p:sp>
        <p:nvSpPr>
          <p:cNvPr id="513027" name="Text Box 3"/>
          <p:cNvSpPr txBox="1">
            <a:spLocks noChangeArrowheads="1"/>
          </p:cNvSpPr>
          <p:nvPr/>
        </p:nvSpPr>
        <p:spPr bwMode="auto">
          <a:xfrm>
            <a:off x="381000" y="2362200"/>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Next Stop: Microsoft</a:t>
            </a:r>
          </a:p>
        </p:txBody>
      </p:sp>
      <p:sp>
        <p:nvSpPr>
          <p:cNvPr id="513028" name="Text Box 4"/>
          <p:cNvSpPr txBox="1">
            <a:spLocks noChangeArrowheads="1"/>
          </p:cNvSpPr>
          <p:nvPr/>
        </p:nvSpPr>
        <p:spPr bwMode="auto">
          <a:xfrm>
            <a:off x="685800" y="2667000"/>
            <a:ext cx="5943600"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5000"/>
              </a:lnSpc>
              <a:spcBef>
                <a:spcPct val="0"/>
              </a:spcBef>
            </a:pPr>
            <a:r>
              <a:rPr lang="en-US" altLang="en-US" sz="2200" b="1">
                <a:solidFill>
                  <a:srgbClr val="0000CC"/>
                </a:solidFill>
                <a:latin typeface="Times New Roman" pitchFamily="18" charset="0"/>
                <a:hlinkClick r:id="rId3"/>
              </a:rPr>
              <a:t>Microsoft had developed BASIC interpreters, primarily for the Altair</a:t>
            </a:r>
            <a:endParaRPr lang="en-US" altLang="en-US" sz="2200" b="1">
              <a:solidFill>
                <a:srgbClr val="0000CC"/>
              </a:solidFill>
              <a:latin typeface="Times New Roman" pitchFamily="18" charset="0"/>
            </a:endParaRPr>
          </a:p>
        </p:txBody>
      </p:sp>
      <p:sp>
        <p:nvSpPr>
          <p:cNvPr id="513029" name="Text Box 5"/>
          <p:cNvSpPr txBox="1">
            <a:spLocks noChangeArrowheads="1"/>
          </p:cNvSpPr>
          <p:nvPr/>
        </p:nvSpPr>
        <p:spPr bwMode="auto">
          <a:xfrm>
            <a:off x="381000" y="4267200"/>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i="1">
                <a:latin typeface="Times New Roman" pitchFamily="18" charset="0"/>
              </a:rPr>
              <a:t>So, how did they get the operating system?</a:t>
            </a:r>
          </a:p>
        </p:txBody>
      </p:sp>
      <p:sp>
        <p:nvSpPr>
          <p:cNvPr id="513030" name="Text Box 6"/>
          <p:cNvSpPr txBox="1">
            <a:spLocks noChangeArrowheads="1"/>
          </p:cNvSpPr>
          <p:nvPr/>
        </p:nvSpPr>
        <p:spPr bwMode="auto">
          <a:xfrm>
            <a:off x="685800" y="4648200"/>
            <a:ext cx="80772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5000"/>
              </a:lnSpc>
              <a:spcBef>
                <a:spcPct val="0"/>
              </a:spcBef>
            </a:pPr>
            <a:r>
              <a:rPr lang="en-US" altLang="en-US" sz="2200" b="1">
                <a:solidFill>
                  <a:srgbClr val="0000CC"/>
                </a:solidFill>
                <a:latin typeface="Times New Roman" pitchFamily="18" charset="0"/>
              </a:rPr>
              <a:t>Microsoft bought all rights to the 86-DOS from Seattle Computers System in 1928 for $50,000</a:t>
            </a:r>
          </a:p>
        </p:txBody>
      </p:sp>
      <p:sp>
        <p:nvSpPr>
          <p:cNvPr id="513031" name="Text Box 7"/>
          <p:cNvSpPr txBox="1">
            <a:spLocks noChangeArrowheads="1"/>
          </p:cNvSpPr>
          <p:nvPr/>
        </p:nvSpPr>
        <p:spPr bwMode="auto">
          <a:xfrm>
            <a:off x="381000" y="3502025"/>
            <a:ext cx="6324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i="1">
                <a:latin typeface="Times New Roman" pitchFamily="18" charset="0"/>
              </a:rPr>
              <a:t>Did they have an operating system for the PC?</a:t>
            </a:r>
          </a:p>
        </p:txBody>
      </p:sp>
      <p:sp>
        <p:nvSpPr>
          <p:cNvPr id="513032" name="Text Box 8"/>
          <p:cNvSpPr txBox="1">
            <a:spLocks noChangeArrowheads="1"/>
          </p:cNvSpPr>
          <p:nvPr/>
        </p:nvSpPr>
        <p:spPr bwMode="auto">
          <a:xfrm>
            <a:off x="685800" y="3906838"/>
            <a:ext cx="5181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i="1">
                <a:solidFill>
                  <a:srgbClr val="0000CC"/>
                </a:solidFill>
                <a:latin typeface="Times New Roman" pitchFamily="18" charset="0"/>
              </a:rPr>
              <a:t>“Of Course!”, </a:t>
            </a:r>
            <a:r>
              <a:rPr lang="en-US" altLang="en-US" sz="2200" b="1">
                <a:solidFill>
                  <a:srgbClr val="0000CC"/>
                </a:solidFill>
                <a:latin typeface="Times New Roman" pitchFamily="18" charset="0"/>
              </a:rPr>
              <a:t>Bill lied</a:t>
            </a:r>
          </a:p>
        </p:txBody>
      </p:sp>
      <p:sp>
        <p:nvSpPr>
          <p:cNvPr id="513033" name="Text Box 9"/>
          <p:cNvSpPr txBox="1">
            <a:spLocks noChangeArrowheads="1"/>
          </p:cNvSpPr>
          <p:nvPr/>
        </p:nvSpPr>
        <p:spPr bwMode="auto">
          <a:xfrm>
            <a:off x="685800" y="5368925"/>
            <a:ext cx="80772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5000"/>
              </a:lnSpc>
              <a:spcBef>
                <a:spcPct val="0"/>
              </a:spcBef>
            </a:pPr>
            <a:r>
              <a:rPr lang="en-US" altLang="en-US" sz="2200" b="1">
                <a:solidFill>
                  <a:srgbClr val="0000CC"/>
                </a:solidFill>
                <a:latin typeface="Times New Roman" pitchFamily="18" charset="0"/>
              </a:rPr>
              <a:t>MS-DOS version 1 operating system released in August, 1981. Used 160 Kb memory and a single sided floppy disk </a:t>
            </a:r>
          </a:p>
        </p:txBody>
      </p:sp>
      <p:sp>
        <p:nvSpPr>
          <p:cNvPr id="513034" name="Text Box 10"/>
          <p:cNvSpPr txBox="1">
            <a:spLocks noChangeArrowheads="1"/>
          </p:cNvSpPr>
          <p:nvPr/>
        </p:nvSpPr>
        <p:spPr bwMode="auto">
          <a:xfrm>
            <a:off x="685800" y="6080125"/>
            <a:ext cx="80772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5000"/>
              </a:lnSpc>
            </a:pPr>
            <a:r>
              <a:rPr lang="en-US" altLang="en-US" sz="2200" b="1">
                <a:solidFill>
                  <a:srgbClr val="0000CC"/>
                </a:solidFill>
                <a:latin typeface="Times New Roman" pitchFamily="18" charset="0"/>
              </a:rPr>
              <a:t>Microsoft decides to license MS/DOS to IBM, while IBM ceded control of the license for all non-IBM PCs.</a:t>
            </a:r>
          </a:p>
        </p:txBody>
      </p:sp>
      <p:pic>
        <p:nvPicPr>
          <p:cNvPr id="513035" name="Picture 11" descr="busted"/>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900863" y="1955800"/>
            <a:ext cx="1481137"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36" name="Text Box 12"/>
          <p:cNvSpPr txBox="1">
            <a:spLocks noChangeArrowheads="1"/>
          </p:cNvSpPr>
          <p:nvPr/>
        </p:nvSpPr>
        <p:spPr bwMode="auto">
          <a:xfrm>
            <a:off x="304800" y="1371600"/>
            <a:ext cx="8839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Middle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(1981 - 87)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3027"/>
                                        </p:tgtEl>
                                        <p:attrNameLst>
                                          <p:attrName>style.visibility</p:attrName>
                                        </p:attrNameLst>
                                      </p:cBhvr>
                                      <p:to>
                                        <p:strVal val="visible"/>
                                      </p:to>
                                    </p:set>
                                    <p:animEffect transition="in" filter="wipe(up)">
                                      <p:cBhvr>
                                        <p:cTn id="7" dur="500"/>
                                        <p:tgtEl>
                                          <p:spTgt spid="513027"/>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513035"/>
                                        </p:tgtEl>
                                        <p:attrNameLst>
                                          <p:attrName>style.visibility</p:attrName>
                                        </p:attrNameLst>
                                      </p:cBhvr>
                                      <p:to>
                                        <p:strVal val="visible"/>
                                      </p:to>
                                    </p:set>
                                    <p:animEffect transition="in" filter="slide(fromBottom)">
                                      <p:cBhvr>
                                        <p:cTn id="11" dur="500"/>
                                        <p:tgtEl>
                                          <p:spTgt spid="51303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028"/>
                                        </p:tgtEl>
                                        <p:attrNameLst>
                                          <p:attrName>style.visibility</p:attrName>
                                        </p:attrNameLst>
                                      </p:cBhvr>
                                      <p:to>
                                        <p:strVal val="visible"/>
                                      </p:to>
                                    </p:set>
                                    <p:animEffect transition="in" filter="wipe(left)">
                                      <p:cBhvr>
                                        <p:cTn id="15" dur="500"/>
                                        <p:tgtEl>
                                          <p:spTgt spid="5130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13031"/>
                                        </p:tgtEl>
                                        <p:attrNameLst>
                                          <p:attrName>style.visibility</p:attrName>
                                        </p:attrNameLst>
                                      </p:cBhvr>
                                      <p:to>
                                        <p:strVal val="visible"/>
                                      </p:to>
                                    </p:set>
                                    <p:animEffect transition="in" filter="wipe(up)">
                                      <p:cBhvr>
                                        <p:cTn id="20" dur="500"/>
                                        <p:tgtEl>
                                          <p:spTgt spid="513031"/>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13032"/>
                                        </p:tgtEl>
                                        <p:attrNameLst>
                                          <p:attrName>style.visibility</p:attrName>
                                        </p:attrNameLst>
                                      </p:cBhvr>
                                      <p:to>
                                        <p:strVal val="visible"/>
                                      </p:to>
                                    </p:set>
                                    <p:animEffect transition="in" filter="wipe(left)">
                                      <p:cBhvr>
                                        <p:cTn id="24" dur="500"/>
                                        <p:tgtEl>
                                          <p:spTgt spid="5130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13029"/>
                                        </p:tgtEl>
                                        <p:attrNameLst>
                                          <p:attrName>style.visibility</p:attrName>
                                        </p:attrNameLst>
                                      </p:cBhvr>
                                      <p:to>
                                        <p:strVal val="visible"/>
                                      </p:to>
                                    </p:set>
                                    <p:animEffect transition="in" filter="wipe(up)">
                                      <p:cBhvr>
                                        <p:cTn id="29" dur="500"/>
                                        <p:tgtEl>
                                          <p:spTgt spid="513029"/>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13030"/>
                                        </p:tgtEl>
                                        <p:attrNameLst>
                                          <p:attrName>style.visibility</p:attrName>
                                        </p:attrNameLst>
                                      </p:cBhvr>
                                      <p:to>
                                        <p:strVal val="visible"/>
                                      </p:to>
                                    </p:set>
                                    <p:animEffect transition="in" filter="wipe(left)">
                                      <p:cBhvr>
                                        <p:cTn id="33" dur="500"/>
                                        <p:tgtEl>
                                          <p:spTgt spid="513030"/>
                                        </p:tgtEl>
                                      </p:cBhvr>
                                    </p:animEffect>
                                  </p:child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13033"/>
                                        </p:tgtEl>
                                        <p:attrNameLst>
                                          <p:attrName>style.visibility</p:attrName>
                                        </p:attrNameLst>
                                      </p:cBhvr>
                                      <p:to>
                                        <p:strVal val="visible"/>
                                      </p:to>
                                    </p:set>
                                    <p:animEffect transition="in" filter="wipe(left)">
                                      <p:cBhvr>
                                        <p:cTn id="37" dur="500"/>
                                        <p:tgtEl>
                                          <p:spTgt spid="513033"/>
                                        </p:tgtEl>
                                      </p:cBhvr>
                                    </p:animEffect>
                                  </p:childTnLst>
                                </p:cTn>
                              </p:par>
                            </p:childTnLst>
                          </p:cTn>
                        </p:par>
                        <p:par>
                          <p:cTn id="38" fill="hold" nodeType="afterGroup">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13034"/>
                                        </p:tgtEl>
                                        <p:attrNameLst>
                                          <p:attrName>style.visibility</p:attrName>
                                        </p:attrNameLst>
                                      </p:cBhvr>
                                      <p:to>
                                        <p:strVal val="visible"/>
                                      </p:to>
                                    </p:set>
                                    <p:animEffect transition="in" filter="wipe(left)">
                                      <p:cBhvr>
                                        <p:cTn id="41" dur="500"/>
                                        <p:tgtEl>
                                          <p:spTgt spid="51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autoUpdateAnimBg="0"/>
      <p:bldP spid="513028" grpId="0" autoUpdateAnimBg="0"/>
      <p:bldP spid="513029" grpId="0" autoUpdateAnimBg="0"/>
      <p:bldP spid="513030" grpId="0" autoUpdateAnimBg="0"/>
      <p:bldP spid="513031" grpId="0" autoUpdateAnimBg="0"/>
      <p:bldP spid="513032" grpId="0" autoUpdateAnimBg="0"/>
      <p:bldP spid="513033" grpId="0" autoUpdateAnimBg="0"/>
      <p:bldP spid="51303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Text Box 3"/>
          <p:cNvSpPr txBox="1">
            <a:spLocks noChangeArrowheads="1"/>
          </p:cNvSpPr>
          <p:nvPr/>
        </p:nvSpPr>
        <p:spPr bwMode="auto">
          <a:xfrm>
            <a:off x="381000" y="2359025"/>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The Result:</a:t>
            </a:r>
          </a:p>
        </p:txBody>
      </p:sp>
      <p:sp>
        <p:nvSpPr>
          <p:cNvPr id="512004" name="Text Box 4"/>
          <p:cNvSpPr txBox="1">
            <a:spLocks noChangeArrowheads="1"/>
          </p:cNvSpPr>
          <p:nvPr/>
        </p:nvSpPr>
        <p:spPr bwMode="auto">
          <a:xfrm>
            <a:off x="685800" y="2687638"/>
            <a:ext cx="8077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The IBM PC Released in 1981</a:t>
            </a:r>
          </a:p>
        </p:txBody>
      </p:sp>
      <p:sp>
        <p:nvSpPr>
          <p:cNvPr id="512005" name="Text Box 5"/>
          <p:cNvSpPr txBox="1">
            <a:spLocks noChangeArrowheads="1"/>
          </p:cNvSpPr>
          <p:nvPr/>
        </p:nvSpPr>
        <p:spPr bwMode="auto">
          <a:xfrm>
            <a:off x="685800" y="2992438"/>
            <a:ext cx="5334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Intel 8080 CPU operating at 4.77 mHz</a:t>
            </a:r>
          </a:p>
        </p:txBody>
      </p:sp>
      <p:sp>
        <p:nvSpPr>
          <p:cNvPr id="512006" name="Text Box 6"/>
          <p:cNvSpPr txBox="1">
            <a:spLocks noChangeArrowheads="1"/>
          </p:cNvSpPr>
          <p:nvPr/>
        </p:nvSpPr>
        <p:spPr bwMode="auto">
          <a:xfrm>
            <a:off x="304800" y="5178425"/>
            <a:ext cx="8382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i="1">
                <a:latin typeface="Times New Roman" pitchFamily="18" charset="0"/>
              </a:rPr>
              <a:t>Bill Gates?</a:t>
            </a:r>
          </a:p>
        </p:txBody>
      </p:sp>
      <p:pic>
        <p:nvPicPr>
          <p:cNvPr id="512007" name="Picture 7" descr="ibm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8" name="Text Box 8"/>
          <p:cNvSpPr txBox="1">
            <a:spLocks noChangeArrowheads="1"/>
          </p:cNvSpPr>
          <p:nvPr/>
        </p:nvSpPr>
        <p:spPr bwMode="auto">
          <a:xfrm>
            <a:off x="685800" y="3276600"/>
            <a:ext cx="533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64K Ram</a:t>
            </a:r>
          </a:p>
        </p:txBody>
      </p:sp>
      <p:sp>
        <p:nvSpPr>
          <p:cNvPr id="512009" name="Text Box 9"/>
          <p:cNvSpPr txBox="1">
            <a:spLocks noChangeArrowheads="1"/>
          </p:cNvSpPr>
          <p:nvPr/>
        </p:nvSpPr>
        <p:spPr bwMode="auto">
          <a:xfrm>
            <a:off x="685800" y="3602038"/>
            <a:ext cx="5334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1 5</a:t>
            </a:r>
            <a:r>
              <a:rPr lang="en-US" altLang="en-US" sz="2000" b="1">
                <a:solidFill>
                  <a:srgbClr val="0000CC"/>
                </a:solidFill>
                <a:latin typeface="Times New Roman" pitchFamily="18" charset="0"/>
                <a:cs typeface="Times New Roman" pitchFamily="18" charset="0"/>
              </a:rPr>
              <a:t>¼” Floppy Drive (No Hard Drive)</a:t>
            </a:r>
            <a:endParaRPr lang="en-US" altLang="en-US" sz="2000" b="1">
              <a:solidFill>
                <a:srgbClr val="0000CC"/>
              </a:solidFill>
              <a:latin typeface="Times New Roman" pitchFamily="18" charset="0"/>
            </a:endParaRPr>
          </a:p>
        </p:txBody>
      </p:sp>
      <p:sp>
        <p:nvSpPr>
          <p:cNvPr id="512010" name="Text Box 10"/>
          <p:cNvSpPr txBox="1">
            <a:spLocks noChangeArrowheads="1"/>
          </p:cNvSpPr>
          <p:nvPr/>
        </p:nvSpPr>
        <p:spPr bwMode="auto">
          <a:xfrm>
            <a:off x="685800" y="3886200"/>
            <a:ext cx="533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B/W (Green, really) Monitor</a:t>
            </a:r>
          </a:p>
        </p:txBody>
      </p:sp>
      <p:sp>
        <p:nvSpPr>
          <p:cNvPr id="512011" name="Text Box 11"/>
          <p:cNvSpPr txBox="1">
            <a:spLocks noChangeArrowheads="1"/>
          </p:cNvSpPr>
          <p:nvPr/>
        </p:nvSpPr>
        <p:spPr bwMode="auto">
          <a:xfrm>
            <a:off x="685800" y="4191000"/>
            <a:ext cx="533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Approximate cost:  $5,000</a:t>
            </a:r>
          </a:p>
        </p:txBody>
      </p:sp>
      <p:sp>
        <p:nvSpPr>
          <p:cNvPr id="512012" name="Text Box 12"/>
          <p:cNvSpPr txBox="1">
            <a:spLocks noChangeArrowheads="1"/>
          </p:cNvSpPr>
          <p:nvPr/>
        </p:nvSpPr>
        <p:spPr bwMode="auto">
          <a:xfrm>
            <a:off x="685800" y="4495800"/>
            <a:ext cx="5334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65,000 units sold by end of the year. </a:t>
            </a:r>
          </a:p>
        </p:txBody>
      </p:sp>
      <p:sp>
        <p:nvSpPr>
          <p:cNvPr id="512013" name="Text Box 13"/>
          <p:cNvSpPr txBox="1">
            <a:spLocks noChangeArrowheads="1"/>
          </p:cNvSpPr>
          <p:nvPr/>
        </p:nvSpPr>
        <p:spPr bwMode="auto">
          <a:xfrm>
            <a:off x="685800" y="4821238"/>
            <a:ext cx="5334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000" b="1">
                <a:solidFill>
                  <a:srgbClr val="0000CC"/>
                </a:solidFill>
                <a:latin typeface="Times New Roman" pitchFamily="18" charset="0"/>
              </a:rPr>
              <a:t>23% Market Share by 1983</a:t>
            </a:r>
          </a:p>
        </p:txBody>
      </p:sp>
      <p:sp>
        <p:nvSpPr>
          <p:cNvPr id="512014" name="Text Box 14"/>
          <p:cNvSpPr txBox="1">
            <a:spLocks noChangeArrowheads="1"/>
          </p:cNvSpPr>
          <p:nvPr/>
        </p:nvSpPr>
        <p:spPr bwMode="auto">
          <a:xfrm>
            <a:off x="762000" y="5572125"/>
            <a:ext cx="82296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ts val="2200"/>
              </a:lnSpc>
              <a:spcBef>
                <a:spcPct val="0"/>
              </a:spcBef>
            </a:pPr>
            <a:r>
              <a:rPr lang="en-US" altLang="en-US" sz="2000" b="1">
                <a:solidFill>
                  <a:srgbClr val="0000CC"/>
                </a:solidFill>
                <a:latin typeface="Times New Roman" pitchFamily="18" charset="0"/>
              </a:rPr>
              <a:t>Forbes Magazine credits him with a net worth of $66 Billion as of September 2012 (at which point he had given away $28 billion). At that time he was ranked the 2</a:t>
            </a:r>
            <a:r>
              <a:rPr lang="en-US" altLang="en-US" sz="2000" b="1" baseline="30000">
                <a:solidFill>
                  <a:srgbClr val="0000CC"/>
                </a:solidFill>
                <a:latin typeface="Times New Roman" pitchFamily="18" charset="0"/>
              </a:rPr>
              <a:t>nd</a:t>
            </a:r>
            <a:r>
              <a:rPr lang="en-US" altLang="en-US" sz="2000" b="1">
                <a:solidFill>
                  <a:srgbClr val="0000CC"/>
                </a:solidFill>
                <a:latin typeface="Times New Roman" pitchFamily="18" charset="0"/>
              </a:rPr>
              <a:t> richest man in the world, and the richest in the US</a:t>
            </a:r>
          </a:p>
        </p:txBody>
      </p:sp>
      <p:sp>
        <p:nvSpPr>
          <p:cNvPr id="45070" name="Text Box 16"/>
          <p:cNvSpPr txBox="1">
            <a:spLocks noChangeArrowheads="1"/>
          </p:cNvSpPr>
          <p:nvPr/>
        </p:nvSpPr>
        <p:spPr bwMode="auto">
          <a:xfrm>
            <a:off x="304800" y="1905000"/>
            <a:ext cx="518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Developments (Cont):</a:t>
            </a:r>
          </a:p>
        </p:txBody>
      </p:sp>
      <p:sp>
        <p:nvSpPr>
          <p:cNvPr id="512017" name="Text Box 17"/>
          <p:cNvSpPr txBox="1">
            <a:spLocks noChangeArrowheads="1"/>
          </p:cNvSpPr>
          <p:nvPr/>
        </p:nvSpPr>
        <p:spPr bwMode="auto">
          <a:xfrm>
            <a:off x="304800" y="1371600"/>
            <a:ext cx="8839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Middle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(1981 - 87)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003"/>
                                        </p:tgtEl>
                                        <p:attrNameLst>
                                          <p:attrName>style.visibility</p:attrName>
                                        </p:attrNameLst>
                                      </p:cBhvr>
                                      <p:to>
                                        <p:strVal val="visible"/>
                                      </p:to>
                                    </p:set>
                                    <p:animEffect transition="in" filter="wipe(up)">
                                      <p:cBhvr>
                                        <p:cTn id="7" dur="500"/>
                                        <p:tgtEl>
                                          <p:spTgt spid="51200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004"/>
                                        </p:tgtEl>
                                        <p:attrNameLst>
                                          <p:attrName>style.visibility</p:attrName>
                                        </p:attrNameLst>
                                      </p:cBhvr>
                                      <p:to>
                                        <p:strVal val="visible"/>
                                      </p:to>
                                    </p:set>
                                    <p:animEffect transition="in" filter="wipe(left)">
                                      <p:cBhvr>
                                        <p:cTn id="11" dur="500"/>
                                        <p:tgtEl>
                                          <p:spTgt spid="512004"/>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512007"/>
                                        </p:tgtEl>
                                        <p:attrNameLst>
                                          <p:attrName>style.visibility</p:attrName>
                                        </p:attrNameLst>
                                      </p:cBhvr>
                                      <p:to>
                                        <p:strVal val="visible"/>
                                      </p:to>
                                    </p:set>
                                    <p:animEffect transition="in" filter="slide(fromLeft)">
                                      <p:cBhvr>
                                        <p:cTn id="15" dur="500"/>
                                        <p:tgtEl>
                                          <p:spTgt spid="51200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2005"/>
                                        </p:tgtEl>
                                        <p:attrNameLst>
                                          <p:attrName>style.visibility</p:attrName>
                                        </p:attrNameLst>
                                      </p:cBhvr>
                                      <p:to>
                                        <p:strVal val="visible"/>
                                      </p:to>
                                    </p:set>
                                    <p:animEffect transition="in" filter="wipe(left)">
                                      <p:cBhvr>
                                        <p:cTn id="19" dur="500"/>
                                        <p:tgtEl>
                                          <p:spTgt spid="51200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2008"/>
                                        </p:tgtEl>
                                        <p:attrNameLst>
                                          <p:attrName>style.visibility</p:attrName>
                                        </p:attrNameLst>
                                      </p:cBhvr>
                                      <p:to>
                                        <p:strVal val="visible"/>
                                      </p:to>
                                    </p:set>
                                    <p:animEffect transition="in" filter="wipe(left)">
                                      <p:cBhvr>
                                        <p:cTn id="23" dur="500"/>
                                        <p:tgtEl>
                                          <p:spTgt spid="51200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12009"/>
                                        </p:tgtEl>
                                        <p:attrNameLst>
                                          <p:attrName>style.visibility</p:attrName>
                                        </p:attrNameLst>
                                      </p:cBhvr>
                                      <p:to>
                                        <p:strVal val="visible"/>
                                      </p:to>
                                    </p:set>
                                    <p:animEffect transition="in" filter="wipe(left)">
                                      <p:cBhvr>
                                        <p:cTn id="27" dur="500"/>
                                        <p:tgtEl>
                                          <p:spTgt spid="512009"/>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12010"/>
                                        </p:tgtEl>
                                        <p:attrNameLst>
                                          <p:attrName>style.visibility</p:attrName>
                                        </p:attrNameLst>
                                      </p:cBhvr>
                                      <p:to>
                                        <p:strVal val="visible"/>
                                      </p:to>
                                    </p:set>
                                    <p:animEffect transition="in" filter="wipe(left)">
                                      <p:cBhvr>
                                        <p:cTn id="31" dur="500"/>
                                        <p:tgtEl>
                                          <p:spTgt spid="512010"/>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12011"/>
                                        </p:tgtEl>
                                        <p:attrNameLst>
                                          <p:attrName>style.visibility</p:attrName>
                                        </p:attrNameLst>
                                      </p:cBhvr>
                                      <p:to>
                                        <p:strVal val="visible"/>
                                      </p:to>
                                    </p:set>
                                    <p:animEffect transition="in" filter="wipe(left)">
                                      <p:cBhvr>
                                        <p:cTn id="35" dur="500"/>
                                        <p:tgtEl>
                                          <p:spTgt spid="512011"/>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512012"/>
                                        </p:tgtEl>
                                        <p:attrNameLst>
                                          <p:attrName>style.visibility</p:attrName>
                                        </p:attrNameLst>
                                      </p:cBhvr>
                                      <p:to>
                                        <p:strVal val="visible"/>
                                      </p:to>
                                    </p:set>
                                    <p:animEffect transition="in" filter="wipe(left)">
                                      <p:cBhvr>
                                        <p:cTn id="39" dur="500"/>
                                        <p:tgtEl>
                                          <p:spTgt spid="512012"/>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12013"/>
                                        </p:tgtEl>
                                        <p:attrNameLst>
                                          <p:attrName>style.visibility</p:attrName>
                                        </p:attrNameLst>
                                      </p:cBhvr>
                                      <p:to>
                                        <p:strVal val="visible"/>
                                      </p:to>
                                    </p:set>
                                    <p:animEffect transition="in" filter="wipe(left)">
                                      <p:cBhvr>
                                        <p:cTn id="43" dur="500"/>
                                        <p:tgtEl>
                                          <p:spTgt spid="5120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12006"/>
                                        </p:tgtEl>
                                        <p:attrNameLst>
                                          <p:attrName>style.visibility</p:attrName>
                                        </p:attrNameLst>
                                      </p:cBhvr>
                                      <p:to>
                                        <p:strVal val="visible"/>
                                      </p:to>
                                    </p:set>
                                    <p:animEffect transition="in" filter="wipe(up)">
                                      <p:cBhvr>
                                        <p:cTn id="48" dur="500"/>
                                        <p:tgtEl>
                                          <p:spTgt spid="51200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12014"/>
                                        </p:tgtEl>
                                        <p:attrNameLst>
                                          <p:attrName>style.visibility</p:attrName>
                                        </p:attrNameLst>
                                      </p:cBhvr>
                                      <p:to>
                                        <p:strVal val="visible"/>
                                      </p:to>
                                    </p:set>
                                    <p:animEffect transition="in" filter="wipe(left)">
                                      <p:cBhvr>
                                        <p:cTn id="53" dur="500"/>
                                        <p:tgtEl>
                                          <p:spTgt spid="512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autoUpdateAnimBg="0"/>
      <p:bldP spid="512004" grpId="0" autoUpdateAnimBg="0"/>
      <p:bldP spid="512005" grpId="0" autoUpdateAnimBg="0"/>
      <p:bldP spid="512006" grpId="0" autoUpdateAnimBg="0"/>
      <p:bldP spid="512008" grpId="0" autoUpdateAnimBg="0"/>
      <p:bldP spid="512009" grpId="0" autoUpdateAnimBg="0"/>
      <p:bldP spid="512010" grpId="0" autoUpdateAnimBg="0"/>
      <p:bldP spid="512011" grpId="0" autoUpdateAnimBg="0"/>
      <p:bldP spid="512012" grpId="0" autoUpdateAnimBg="0"/>
      <p:bldP spid="512013" grpId="0" autoUpdateAnimBg="0"/>
      <p:bldP spid="51201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304800" y="1955800"/>
            <a:ext cx="381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Major Advances:</a:t>
            </a:r>
          </a:p>
        </p:txBody>
      </p:sp>
      <p:sp>
        <p:nvSpPr>
          <p:cNvPr id="510979" name="Text Box 3"/>
          <p:cNvSpPr txBox="1">
            <a:spLocks noChangeArrowheads="1"/>
          </p:cNvSpPr>
          <p:nvPr/>
        </p:nvSpPr>
        <p:spPr bwMode="auto">
          <a:xfrm>
            <a:off x="381000" y="23590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LANs</a:t>
            </a:r>
          </a:p>
        </p:txBody>
      </p:sp>
      <p:sp>
        <p:nvSpPr>
          <p:cNvPr id="510980" name="Text Box 4"/>
          <p:cNvSpPr txBox="1">
            <a:spLocks noChangeArrowheads="1"/>
          </p:cNvSpPr>
          <p:nvPr/>
        </p:nvSpPr>
        <p:spPr bwMode="auto">
          <a:xfrm>
            <a:off x="304800" y="454660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3200" b="1">
                <a:solidFill>
                  <a:srgbClr val="009900"/>
                </a:solidFill>
                <a:latin typeface="Times New Roman" pitchFamily="18" charset="0"/>
              </a:rPr>
              <a:t>Focus:</a:t>
            </a:r>
          </a:p>
        </p:txBody>
      </p:sp>
      <p:sp>
        <p:nvSpPr>
          <p:cNvPr id="510981" name="Text Box 5"/>
          <p:cNvSpPr txBox="1">
            <a:spLocks noChangeArrowheads="1"/>
          </p:cNvSpPr>
          <p:nvPr/>
        </p:nvSpPr>
        <p:spPr bwMode="auto">
          <a:xfrm>
            <a:off x="381000" y="4953000"/>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Intra-Organizational</a:t>
            </a:r>
          </a:p>
        </p:txBody>
      </p:sp>
      <p:sp>
        <p:nvSpPr>
          <p:cNvPr id="510982" name="Text Box 6"/>
          <p:cNvSpPr txBox="1">
            <a:spLocks noChangeArrowheads="1"/>
          </p:cNvSpPr>
          <p:nvPr/>
        </p:nvSpPr>
        <p:spPr bwMode="auto">
          <a:xfrm>
            <a:off x="381000" y="5337175"/>
            <a:ext cx="4191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   Inter-Organizational</a:t>
            </a:r>
          </a:p>
        </p:txBody>
      </p:sp>
      <p:sp>
        <p:nvSpPr>
          <p:cNvPr id="510983" name="Text Box 7"/>
          <p:cNvSpPr txBox="1">
            <a:spLocks noChangeArrowheads="1"/>
          </p:cNvSpPr>
          <p:nvPr/>
        </p:nvSpPr>
        <p:spPr bwMode="auto">
          <a:xfrm>
            <a:off x="381000" y="5718175"/>
            <a:ext cx="3886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Global Positioning</a:t>
            </a:r>
          </a:p>
        </p:txBody>
      </p:sp>
      <p:sp>
        <p:nvSpPr>
          <p:cNvPr id="510984" name="Text Box 8"/>
          <p:cNvSpPr txBox="1">
            <a:spLocks noChangeArrowheads="1"/>
          </p:cNvSpPr>
          <p:nvPr/>
        </p:nvSpPr>
        <p:spPr bwMode="auto">
          <a:xfrm>
            <a:off x="381000" y="6092825"/>
            <a:ext cx="3886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Business Effectiveness</a:t>
            </a:r>
          </a:p>
        </p:txBody>
      </p:sp>
      <p:pic>
        <p:nvPicPr>
          <p:cNvPr id="51098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6576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0986" name="Text Box 10"/>
          <p:cNvSpPr txBox="1">
            <a:spLocks noChangeArrowheads="1"/>
          </p:cNvSpPr>
          <p:nvPr/>
        </p:nvSpPr>
        <p:spPr bwMode="auto">
          <a:xfrm>
            <a:off x="381000" y="27400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Intranets</a:t>
            </a:r>
          </a:p>
        </p:txBody>
      </p:sp>
      <p:sp>
        <p:nvSpPr>
          <p:cNvPr id="510987" name="Text Box 11"/>
          <p:cNvSpPr txBox="1">
            <a:spLocks noChangeArrowheads="1"/>
          </p:cNvSpPr>
          <p:nvPr/>
        </p:nvSpPr>
        <p:spPr bwMode="auto">
          <a:xfrm>
            <a:off x="381000" y="30448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Internet</a:t>
            </a:r>
          </a:p>
        </p:txBody>
      </p:sp>
      <p:sp>
        <p:nvSpPr>
          <p:cNvPr id="510988" name="Text Box 12"/>
          <p:cNvSpPr txBox="1">
            <a:spLocks noChangeArrowheads="1"/>
          </p:cNvSpPr>
          <p:nvPr/>
        </p:nvSpPr>
        <p:spPr bwMode="auto">
          <a:xfrm>
            <a:off x="381000" y="4114800"/>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latin typeface="Times New Roman" pitchFamily="18" charset="0"/>
              </a:rPr>
              <a:t>Extranets</a:t>
            </a:r>
          </a:p>
        </p:txBody>
      </p:sp>
      <p:pic>
        <p:nvPicPr>
          <p:cNvPr id="5109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343400"/>
            <a:ext cx="3657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0991" name="Text Box 15"/>
          <p:cNvSpPr txBox="1">
            <a:spLocks noChangeArrowheads="1"/>
          </p:cNvSpPr>
          <p:nvPr/>
        </p:nvSpPr>
        <p:spPr bwMode="auto">
          <a:xfrm>
            <a:off x="685800" y="34258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ARPANET (1969)</a:t>
            </a:r>
          </a:p>
        </p:txBody>
      </p:sp>
      <p:sp>
        <p:nvSpPr>
          <p:cNvPr id="510992" name="Text Box 16"/>
          <p:cNvSpPr txBox="1">
            <a:spLocks noChangeArrowheads="1"/>
          </p:cNvSpPr>
          <p:nvPr/>
        </p:nvSpPr>
        <p:spPr bwMode="auto">
          <a:xfrm>
            <a:off x="685800" y="3806825"/>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b="1">
                <a:solidFill>
                  <a:srgbClr val="0000CC"/>
                </a:solidFill>
                <a:latin typeface="Times New Roman" pitchFamily="18" charset="0"/>
              </a:rPr>
              <a:t>WWW (1992)</a:t>
            </a:r>
          </a:p>
        </p:txBody>
      </p:sp>
      <p:sp>
        <p:nvSpPr>
          <p:cNvPr id="510994" name="Text Box 18"/>
          <p:cNvSpPr txBox="1">
            <a:spLocks noChangeArrowheads="1"/>
          </p:cNvSpPr>
          <p:nvPr/>
        </p:nvSpPr>
        <p:spPr bwMode="auto">
          <a:xfrm>
            <a:off x="304800" y="1371600"/>
            <a:ext cx="8839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The Later 4</a:t>
            </a:r>
            <a:r>
              <a:rPr lang="en-US" sz="3000" b="1" baseline="30000">
                <a:solidFill>
                  <a:srgbClr val="A50021"/>
                </a:solidFill>
                <a:effectLst>
                  <a:outerShdw blurRad="38100" dist="38100" dir="2700000" algn="tl">
                    <a:srgbClr val="C0C0C0"/>
                  </a:outerShdw>
                </a:effectLst>
                <a:latin typeface="Century" pitchFamily="18" charset="0"/>
                <a:cs typeface="+mn-cs"/>
              </a:rPr>
              <a:t>th </a:t>
            </a:r>
            <a:r>
              <a:rPr lang="en-US" sz="3000" b="1">
                <a:solidFill>
                  <a:srgbClr val="A50021"/>
                </a:solidFill>
                <a:effectLst>
                  <a:outerShdw blurRad="38100" dist="38100" dir="2700000" algn="tl">
                    <a:srgbClr val="C0C0C0"/>
                  </a:outerShdw>
                </a:effectLst>
                <a:latin typeface="Century" pitchFamily="18" charset="0"/>
                <a:cs typeface="+mn-cs"/>
              </a:rPr>
              <a:t>Generation of Computers (1987 -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0978"/>
                                        </p:tgtEl>
                                        <p:attrNameLst>
                                          <p:attrName>style.visibility</p:attrName>
                                        </p:attrNameLst>
                                      </p:cBhvr>
                                      <p:to>
                                        <p:strVal val="visible"/>
                                      </p:to>
                                    </p:set>
                                    <p:animEffect transition="in" filter="wipe(up)">
                                      <p:cBhvr>
                                        <p:cTn id="7" dur="500"/>
                                        <p:tgtEl>
                                          <p:spTgt spid="510978"/>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510979"/>
                                        </p:tgtEl>
                                        <p:attrNameLst>
                                          <p:attrName>style.visibility</p:attrName>
                                        </p:attrNameLst>
                                      </p:cBhvr>
                                      <p:to>
                                        <p:strVal val="visible"/>
                                      </p:to>
                                    </p:set>
                                    <p:anim calcmode="lin" valueType="num">
                                      <p:cBhvr>
                                        <p:cTn id="11" dur="500" fill="hold"/>
                                        <p:tgtEl>
                                          <p:spTgt spid="510979"/>
                                        </p:tgtEl>
                                        <p:attrNameLst>
                                          <p:attrName>ppt_x</p:attrName>
                                        </p:attrNameLst>
                                      </p:cBhvr>
                                      <p:tavLst>
                                        <p:tav tm="0">
                                          <p:val>
                                            <p:strVal val="#ppt_x-#ppt_w/2"/>
                                          </p:val>
                                        </p:tav>
                                        <p:tav tm="100000">
                                          <p:val>
                                            <p:strVal val="#ppt_x"/>
                                          </p:val>
                                        </p:tav>
                                      </p:tavLst>
                                    </p:anim>
                                    <p:anim calcmode="lin" valueType="num">
                                      <p:cBhvr>
                                        <p:cTn id="12" dur="500" fill="hold"/>
                                        <p:tgtEl>
                                          <p:spTgt spid="510979"/>
                                        </p:tgtEl>
                                        <p:attrNameLst>
                                          <p:attrName>ppt_y</p:attrName>
                                        </p:attrNameLst>
                                      </p:cBhvr>
                                      <p:tavLst>
                                        <p:tav tm="0">
                                          <p:val>
                                            <p:strVal val="#ppt_y"/>
                                          </p:val>
                                        </p:tav>
                                        <p:tav tm="100000">
                                          <p:val>
                                            <p:strVal val="#ppt_y"/>
                                          </p:val>
                                        </p:tav>
                                      </p:tavLst>
                                    </p:anim>
                                    <p:anim calcmode="lin" valueType="num">
                                      <p:cBhvr>
                                        <p:cTn id="13" dur="500" fill="hold"/>
                                        <p:tgtEl>
                                          <p:spTgt spid="510979"/>
                                        </p:tgtEl>
                                        <p:attrNameLst>
                                          <p:attrName>ppt_w</p:attrName>
                                        </p:attrNameLst>
                                      </p:cBhvr>
                                      <p:tavLst>
                                        <p:tav tm="0">
                                          <p:val>
                                            <p:fltVal val="0"/>
                                          </p:val>
                                        </p:tav>
                                        <p:tav tm="100000">
                                          <p:val>
                                            <p:strVal val="#ppt_w"/>
                                          </p:val>
                                        </p:tav>
                                      </p:tavLst>
                                    </p:anim>
                                    <p:anim calcmode="lin" valueType="num">
                                      <p:cBhvr>
                                        <p:cTn id="14" dur="500" fill="hold"/>
                                        <p:tgtEl>
                                          <p:spTgt spid="510979"/>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4" presetClass="entr" presetSubtype="32" fill="hold" nodeType="afterEffect">
                                  <p:stCondLst>
                                    <p:cond delay="0"/>
                                  </p:stCondLst>
                                  <p:childTnLst>
                                    <p:set>
                                      <p:cBhvr>
                                        <p:cTn id="17" dur="1" fill="hold">
                                          <p:stCondLst>
                                            <p:cond delay="0"/>
                                          </p:stCondLst>
                                        </p:cTn>
                                        <p:tgtEl>
                                          <p:spTgt spid="510985"/>
                                        </p:tgtEl>
                                        <p:attrNameLst>
                                          <p:attrName>style.visibility</p:attrName>
                                        </p:attrNameLst>
                                      </p:cBhvr>
                                      <p:to>
                                        <p:strVal val="visible"/>
                                      </p:to>
                                    </p:set>
                                    <p:animEffect transition="in" filter="box(out)">
                                      <p:cBhvr>
                                        <p:cTn id="18" dur="500"/>
                                        <p:tgtEl>
                                          <p:spTgt spid="510985"/>
                                        </p:tgtEl>
                                      </p:cBhvr>
                                    </p:animEffect>
                                  </p:childTnLst>
                                </p:cTn>
                              </p:par>
                            </p:childTnLst>
                          </p:cTn>
                        </p:par>
                        <p:par>
                          <p:cTn id="19" fill="hold" nodeType="afterGroup">
                            <p:stCondLst>
                              <p:cond delay="1500"/>
                            </p:stCondLst>
                            <p:childTnLst>
                              <p:par>
                                <p:cTn id="20" presetID="17" presetClass="entr" presetSubtype="8" fill="hold" grpId="0" nodeType="afterEffect">
                                  <p:stCondLst>
                                    <p:cond delay="0"/>
                                  </p:stCondLst>
                                  <p:childTnLst>
                                    <p:set>
                                      <p:cBhvr>
                                        <p:cTn id="21" dur="1" fill="hold">
                                          <p:stCondLst>
                                            <p:cond delay="0"/>
                                          </p:stCondLst>
                                        </p:cTn>
                                        <p:tgtEl>
                                          <p:spTgt spid="510986"/>
                                        </p:tgtEl>
                                        <p:attrNameLst>
                                          <p:attrName>style.visibility</p:attrName>
                                        </p:attrNameLst>
                                      </p:cBhvr>
                                      <p:to>
                                        <p:strVal val="visible"/>
                                      </p:to>
                                    </p:set>
                                    <p:anim calcmode="lin" valueType="num">
                                      <p:cBhvr>
                                        <p:cTn id="22" dur="500" fill="hold"/>
                                        <p:tgtEl>
                                          <p:spTgt spid="510986"/>
                                        </p:tgtEl>
                                        <p:attrNameLst>
                                          <p:attrName>ppt_x</p:attrName>
                                        </p:attrNameLst>
                                      </p:cBhvr>
                                      <p:tavLst>
                                        <p:tav tm="0">
                                          <p:val>
                                            <p:strVal val="#ppt_x-#ppt_w/2"/>
                                          </p:val>
                                        </p:tav>
                                        <p:tav tm="100000">
                                          <p:val>
                                            <p:strVal val="#ppt_x"/>
                                          </p:val>
                                        </p:tav>
                                      </p:tavLst>
                                    </p:anim>
                                    <p:anim calcmode="lin" valueType="num">
                                      <p:cBhvr>
                                        <p:cTn id="23" dur="500" fill="hold"/>
                                        <p:tgtEl>
                                          <p:spTgt spid="510986"/>
                                        </p:tgtEl>
                                        <p:attrNameLst>
                                          <p:attrName>ppt_y</p:attrName>
                                        </p:attrNameLst>
                                      </p:cBhvr>
                                      <p:tavLst>
                                        <p:tav tm="0">
                                          <p:val>
                                            <p:strVal val="#ppt_y"/>
                                          </p:val>
                                        </p:tav>
                                        <p:tav tm="100000">
                                          <p:val>
                                            <p:strVal val="#ppt_y"/>
                                          </p:val>
                                        </p:tav>
                                      </p:tavLst>
                                    </p:anim>
                                    <p:anim calcmode="lin" valueType="num">
                                      <p:cBhvr>
                                        <p:cTn id="24" dur="500" fill="hold"/>
                                        <p:tgtEl>
                                          <p:spTgt spid="510986"/>
                                        </p:tgtEl>
                                        <p:attrNameLst>
                                          <p:attrName>ppt_w</p:attrName>
                                        </p:attrNameLst>
                                      </p:cBhvr>
                                      <p:tavLst>
                                        <p:tav tm="0">
                                          <p:val>
                                            <p:fltVal val="0"/>
                                          </p:val>
                                        </p:tav>
                                        <p:tav tm="100000">
                                          <p:val>
                                            <p:strVal val="#ppt_w"/>
                                          </p:val>
                                        </p:tav>
                                      </p:tavLst>
                                    </p:anim>
                                    <p:anim calcmode="lin" valueType="num">
                                      <p:cBhvr>
                                        <p:cTn id="25" dur="500" fill="hold"/>
                                        <p:tgtEl>
                                          <p:spTgt spid="510986"/>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000"/>
                            </p:stCondLst>
                            <p:childTnLst>
                              <p:par>
                                <p:cTn id="27" presetID="17" presetClass="entr" presetSubtype="8" fill="hold" grpId="0" nodeType="afterEffect">
                                  <p:stCondLst>
                                    <p:cond delay="0"/>
                                  </p:stCondLst>
                                  <p:childTnLst>
                                    <p:set>
                                      <p:cBhvr>
                                        <p:cTn id="28" dur="1" fill="hold">
                                          <p:stCondLst>
                                            <p:cond delay="0"/>
                                          </p:stCondLst>
                                        </p:cTn>
                                        <p:tgtEl>
                                          <p:spTgt spid="510987"/>
                                        </p:tgtEl>
                                        <p:attrNameLst>
                                          <p:attrName>style.visibility</p:attrName>
                                        </p:attrNameLst>
                                      </p:cBhvr>
                                      <p:to>
                                        <p:strVal val="visible"/>
                                      </p:to>
                                    </p:set>
                                    <p:anim calcmode="lin" valueType="num">
                                      <p:cBhvr>
                                        <p:cTn id="29" dur="500" fill="hold"/>
                                        <p:tgtEl>
                                          <p:spTgt spid="510987"/>
                                        </p:tgtEl>
                                        <p:attrNameLst>
                                          <p:attrName>ppt_x</p:attrName>
                                        </p:attrNameLst>
                                      </p:cBhvr>
                                      <p:tavLst>
                                        <p:tav tm="0">
                                          <p:val>
                                            <p:strVal val="#ppt_x-#ppt_w/2"/>
                                          </p:val>
                                        </p:tav>
                                        <p:tav tm="100000">
                                          <p:val>
                                            <p:strVal val="#ppt_x"/>
                                          </p:val>
                                        </p:tav>
                                      </p:tavLst>
                                    </p:anim>
                                    <p:anim calcmode="lin" valueType="num">
                                      <p:cBhvr>
                                        <p:cTn id="30" dur="500" fill="hold"/>
                                        <p:tgtEl>
                                          <p:spTgt spid="510987"/>
                                        </p:tgtEl>
                                        <p:attrNameLst>
                                          <p:attrName>ppt_y</p:attrName>
                                        </p:attrNameLst>
                                      </p:cBhvr>
                                      <p:tavLst>
                                        <p:tav tm="0">
                                          <p:val>
                                            <p:strVal val="#ppt_y"/>
                                          </p:val>
                                        </p:tav>
                                        <p:tav tm="100000">
                                          <p:val>
                                            <p:strVal val="#ppt_y"/>
                                          </p:val>
                                        </p:tav>
                                      </p:tavLst>
                                    </p:anim>
                                    <p:anim calcmode="lin" valueType="num">
                                      <p:cBhvr>
                                        <p:cTn id="31" dur="500" fill="hold"/>
                                        <p:tgtEl>
                                          <p:spTgt spid="510987"/>
                                        </p:tgtEl>
                                        <p:attrNameLst>
                                          <p:attrName>ppt_w</p:attrName>
                                        </p:attrNameLst>
                                      </p:cBhvr>
                                      <p:tavLst>
                                        <p:tav tm="0">
                                          <p:val>
                                            <p:fltVal val="0"/>
                                          </p:val>
                                        </p:tav>
                                        <p:tav tm="100000">
                                          <p:val>
                                            <p:strVal val="#ppt_w"/>
                                          </p:val>
                                        </p:tav>
                                      </p:tavLst>
                                    </p:anim>
                                    <p:anim calcmode="lin" valueType="num">
                                      <p:cBhvr>
                                        <p:cTn id="32" dur="500" fill="hold"/>
                                        <p:tgtEl>
                                          <p:spTgt spid="510987"/>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500"/>
                            </p:stCondLst>
                            <p:childTnLst>
                              <p:par>
                                <p:cTn id="34" presetID="4" presetClass="entr" presetSubtype="32" fill="hold" nodeType="afterEffect">
                                  <p:stCondLst>
                                    <p:cond delay="0"/>
                                  </p:stCondLst>
                                  <p:childTnLst>
                                    <p:set>
                                      <p:cBhvr>
                                        <p:cTn id="35" dur="1" fill="hold">
                                          <p:stCondLst>
                                            <p:cond delay="0"/>
                                          </p:stCondLst>
                                        </p:cTn>
                                        <p:tgtEl>
                                          <p:spTgt spid="510989"/>
                                        </p:tgtEl>
                                        <p:attrNameLst>
                                          <p:attrName>style.visibility</p:attrName>
                                        </p:attrNameLst>
                                      </p:cBhvr>
                                      <p:to>
                                        <p:strVal val="visible"/>
                                      </p:to>
                                    </p:set>
                                    <p:animEffect transition="in" filter="box(out)">
                                      <p:cBhvr>
                                        <p:cTn id="36" dur="500"/>
                                        <p:tgtEl>
                                          <p:spTgt spid="510989"/>
                                        </p:tgtEl>
                                      </p:cBhvr>
                                    </p:animEffect>
                                  </p:childTnLst>
                                </p:cTn>
                              </p:par>
                            </p:childTnLst>
                          </p:cTn>
                        </p:par>
                        <p:par>
                          <p:cTn id="37" fill="hold" nodeType="afterGroup">
                            <p:stCondLst>
                              <p:cond delay="3000"/>
                            </p:stCondLst>
                            <p:childTnLst>
                              <p:par>
                                <p:cTn id="38" presetID="17" presetClass="entr" presetSubtype="1" fill="hold" grpId="0" nodeType="afterEffect">
                                  <p:stCondLst>
                                    <p:cond delay="0"/>
                                  </p:stCondLst>
                                  <p:childTnLst>
                                    <p:set>
                                      <p:cBhvr>
                                        <p:cTn id="39" dur="1" fill="hold">
                                          <p:stCondLst>
                                            <p:cond delay="0"/>
                                          </p:stCondLst>
                                        </p:cTn>
                                        <p:tgtEl>
                                          <p:spTgt spid="510991"/>
                                        </p:tgtEl>
                                        <p:attrNameLst>
                                          <p:attrName>style.visibility</p:attrName>
                                        </p:attrNameLst>
                                      </p:cBhvr>
                                      <p:to>
                                        <p:strVal val="visible"/>
                                      </p:to>
                                    </p:set>
                                    <p:anim calcmode="lin" valueType="num">
                                      <p:cBhvr>
                                        <p:cTn id="40" dur="500" fill="hold"/>
                                        <p:tgtEl>
                                          <p:spTgt spid="510991"/>
                                        </p:tgtEl>
                                        <p:attrNameLst>
                                          <p:attrName>ppt_x</p:attrName>
                                        </p:attrNameLst>
                                      </p:cBhvr>
                                      <p:tavLst>
                                        <p:tav tm="0">
                                          <p:val>
                                            <p:strVal val="#ppt_x"/>
                                          </p:val>
                                        </p:tav>
                                        <p:tav tm="100000">
                                          <p:val>
                                            <p:strVal val="#ppt_x"/>
                                          </p:val>
                                        </p:tav>
                                      </p:tavLst>
                                    </p:anim>
                                    <p:anim calcmode="lin" valueType="num">
                                      <p:cBhvr>
                                        <p:cTn id="41" dur="500" fill="hold"/>
                                        <p:tgtEl>
                                          <p:spTgt spid="510991"/>
                                        </p:tgtEl>
                                        <p:attrNameLst>
                                          <p:attrName>ppt_y</p:attrName>
                                        </p:attrNameLst>
                                      </p:cBhvr>
                                      <p:tavLst>
                                        <p:tav tm="0">
                                          <p:val>
                                            <p:strVal val="#ppt_y-#ppt_h/2"/>
                                          </p:val>
                                        </p:tav>
                                        <p:tav tm="100000">
                                          <p:val>
                                            <p:strVal val="#ppt_y"/>
                                          </p:val>
                                        </p:tav>
                                      </p:tavLst>
                                    </p:anim>
                                    <p:anim calcmode="lin" valueType="num">
                                      <p:cBhvr>
                                        <p:cTn id="42" dur="500" fill="hold"/>
                                        <p:tgtEl>
                                          <p:spTgt spid="510991"/>
                                        </p:tgtEl>
                                        <p:attrNameLst>
                                          <p:attrName>ppt_w</p:attrName>
                                        </p:attrNameLst>
                                      </p:cBhvr>
                                      <p:tavLst>
                                        <p:tav tm="0">
                                          <p:val>
                                            <p:strVal val="#ppt_w"/>
                                          </p:val>
                                        </p:tav>
                                        <p:tav tm="100000">
                                          <p:val>
                                            <p:strVal val="#ppt_w"/>
                                          </p:val>
                                        </p:tav>
                                      </p:tavLst>
                                    </p:anim>
                                    <p:anim calcmode="lin" valueType="num">
                                      <p:cBhvr>
                                        <p:cTn id="43" dur="500" fill="hold"/>
                                        <p:tgtEl>
                                          <p:spTgt spid="510991"/>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500"/>
                            </p:stCondLst>
                            <p:childTnLst>
                              <p:par>
                                <p:cTn id="45" presetID="17" presetClass="entr" presetSubtype="1" fill="hold" grpId="0" nodeType="afterEffect">
                                  <p:stCondLst>
                                    <p:cond delay="0"/>
                                  </p:stCondLst>
                                  <p:childTnLst>
                                    <p:set>
                                      <p:cBhvr>
                                        <p:cTn id="46" dur="1" fill="hold">
                                          <p:stCondLst>
                                            <p:cond delay="0"/>
                                          </p:stCondLst>
                                        </p:cTn>
                                        <p:tgtEl>
                                          <p:spTgt spid="510992"/>
                                        </p:tgtEl>
                                        <p:attrNameLst>
                                          <p:attrName>style.visibility</p:attrName>
                                        </p:attrNameLst>
                                      </p:cBhvr>
                                      <p:to>
                                        <p:strVal val="visible"/>
                                      </p:to>
                                    </p:set>
                                    <p:anim calcmode="lin" valueType="num">
                                      <p:cBhvr>
                                        <p:cTn id="47" dur="500" fill="hold"/>
                                        <p:tgtEl>
                                          <p:spTgt spid="510992"/>
                                        </p:tgtEl>
                                        <p:attrNameLst>
                                          <p:attrName>ppt_x</p:attrName>
                                        </p:attrNameLst>
                                      </p:cBhvr>
                                      <p:tavLst>
                                        <p:tav tm="0">
                                          <p:val>
                                            <p:strVal val="#ppt_x"/>
                                          </p:val>
                                        </p:tav>
                                        <p:tav tm="100000">
                                          <p:val>
                                            <p:strVal val="#ppt_x"/>
                                          </p:val>
                                        </p:tav>
                                      </p:tavLst>
                                    </p:anim>
                                    <p:anim calcmode="lin" valueType="num">
                                      <p:cBhvr>
                                        <p:cTn id="48" dur="500" fill="hold"/>
                                        <p:tgtEl>
                                          <p:spTgt spid="510992"/>
                                        </p:tgtEl>
                                        <p:attrNameLst>
                                          <p:attrName>ppt_y</p:attrName>
                                        </p:attrNameLst>
                                      </p:cBhvr>
                                      <p:tavLst>
                                        <p:tav tm="0">
                                          <p:val>
                                            <p:strVal val="#ppt_y-#ppt_h/2"/>
                                          </p:val>
                                        </p:tav>
                                        <p:tav tm="100000">
                                          <p:val>
                                            <p:strVal val="#ppt_y"/>
                                          </p:val>
                                        </p:tav>
                                      </p:tavLst>
                                    </p:anim>
                                    <p:anim calcmode="lin" valueType="num">
                                      <p:cBhvr>
                                        <p:cTn id="49" dur="500" fill="hold"/>
                                        <p:tgtEl>
                                          <p:spTgt spid="510992"/>
                                        </p:tgtEl>
                                        <p:attrNameLst>
                                          <p:attrName>ppt_w</p:attrName>
                                        </p:attrNameLst>
                                      </p:cBhvr>
                                      <p:tavLst>
                                        <p:tav tm="0">
                                          <p:val>
                                            <p:strVal val="#ppt_w"/>
                                          </p:val>
                                        </p:tav>
                                        <p:tav tm="100000">
                                          <p:val>
                                            <p:strVal val="#ppt_w"/>
                                          </p:val>
                                        </p:tav>
                                      </p:tavLst>
                                    </p:anim>
                                    <p:anim calcmode="lin" valueType="num">
                                      <p:cBhvr>
                                        <p:cTn id="50" dur="500" fill="hold"/>
                                        <p:tgtEl>
                                          <p:spTgt spid="510992"/>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000"/>
                            </p:stCondLst>
                            <p:childTnLst>
                              <p:par>
                                <p:cTn id="52" presetID="17" presetClass="entr" presetSubtype="8" fill="hold" grpId="0" nodeType="afterEffect">
                                  <p:stCondLst>
                                    <p:cond delay="0"/>
                                  </p:stCondLst>
                                  <p:childTnLst>
                                    <p:set>
                                      <p:cBhvr>
                                        <p:cTn id="53" dur="1" fill="hold">
                                          <p:stCondLst>
                                            <p:cond delay="0"/>
                                          </p:stCondLst>
                                        </p:cTn>
                                        <p:tgtEl>
                                          <p:spTgt spid="510988"/>
                                        </p:tgtEl>
                                        <p:attrNameLst>
                                          <p:attrName>style.visibility</p:attrName>
                                        </p:attrNameLst>
                                      </p:cBhvr>
                                      <p:to>
                                        <p:strVal val="visible"/>
                                      </p:to>
                                    </p:set>
                                    <p:anim calcmode="lin" valueType="num">
                                      <p:cBhvr>
                                        <p:cTn id="54" dur="500" fill="hold"/>
                                        <p:tgtEl>
                                          <p:spTgt spid="510988"/>
                                        </p:tgtEl>
                                        <p:attrNameLst>
                                          <p:attrName>ppt_x</p:attrName>
                                        </p:attrNameLst>
                                      </p:cBhvr>
                                      <p:tavLst>
                                        <p:tav tm="0">
                                          <p:val>
                                            <p:strVal val="#ppt_x-#ppt_w/2"/>
                                          </p:val>
                                        </p:tav>
                                        <p:tav tm="100000">
                                          <p:val>
                                            <p:strVal val="#ppt_x"/>
                                          </p:val>
                                        </p:tav>
                                      </p:tavLst>
                                    </p:anim>
                                    <p:anim calcmode="lin" valueType="num">
                                      <p:cBhvr>
                                        <p:cTn id="55" dur="500" fill="hold"/>
                                        <p:tgtEl>
                                          <p:spTgt spid="510988"/>
                                        </p:tgtEl>
                                        <p:attrNameLst>
                                          <p:attrName>ppt_y</p:attrName>
                                        </p:attrNameLst>
                                      </p:cBhvr>
                                      <p:tavLst>
                                        <p:tav tm="0">
                                          <p:val>
                                            <p:strVal val="#ppt_y"/>
                                          </p:val>
                                        </p:tav>
                                        <p:tav tm="100000">
                                          <p:val>
                                            <p:strVal val="#ppt_y"/>
                                          </p:val>
                                        </p:tav>
                                      </p:tavLst>
                                    </p:anim>
                                    <p:anim calcmode="lin" valueType="num">
                                      <p:cBhvr>
                                        <p:cTn id="56" dur="500" fill="hold"/>
                                        <p:tgtEl>
                                          <p:spTgt spid="510988"/>
                                        </p:tgtEl>
                                        <p:attrNameLst>
                                          <p:attrName>ppt_w</p:attrName>
                                        </p:attrNameLst>
                                      </p:cBhvr>
                                      <p:tavLst>
                                        <p:tav tm="0">
                                          <p:val>
                                            <p:fltVal val="0"/>
                                          </p:val>
                                        </p:tav>
                                        <p:tav tm="100000">
                                          <p:val>
                                            <p:strVal val="#ppt_w"/>
                                          </p:val>
                                        </p:tav>
                                      </p:tavLst>
                                    </p:anim>
                                    <p:anim calcmode="lin" valueType="num">
                                      <p:cBhvr>
                                        <p:cTn id="57" dur="500" fill="hold"/>
                                        <p:tgtEl>
                                          <p:spTgt spid="510988"/>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510980"/>
                                        </p:tgtEl>
                                        <p:attrNameLst>
                                          <p:attrName>style.visibility</p:attrName>
                                        </p:attrNameLst>
                                      </p:cBhvr>
                                      <p:to>
                                        <p:strVal val="visible"/>
                                      </p:to>
                                    </p:set>
                                    <p:animEffect transition="in" filter="wipe(up)">
                                      <p:cBhvr>
                                        <p:cTn id="62" dur="500"/>
                                        <p:tgtEl>
                                          <p:spTgt spid="510980"/>
                                        </p:tgtEl>
                                      </p:cBhvr>
                                    </p:animEffect>
                                  </p:childTnLst>
                                </p:cTn>
                              </p:par>
                            </p:childTnLst>
                          </p:cTn>
                        </p:par>
                        <p:par>
                          <p:cTn id="63" fill="hold" nodeType="afterGroup">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510981"/>
                                        </p:tgtEl>
                                        <p:attrNameLst>
                                          <p:attrName>style.visibility</p:attrName>
                                        </p:attrNameLst>
                                      </p:cBhvr>
                                      <p:to>
                                        <p:strVal val="visible"/>
                                      </p:to>
                                    </p:set>
                                    <p:anim calcmode="lin" valueType="num">
                                      <p:cBhvr>
                                        <p:cTn id="66" dur="500" fill="hold"/>
                                        <p:tgtEl>
                                          <p:spTgt spid="510981"/>
                                        </p:tgtEl>
                                        <p:attrNameLst>
                                          <p:attrName>ppt_x</p:attrName>
                                        </p:attrNameLst>
                                      </p:cBhvr>
                                      <p:tavLst>
                                        <p:tav tm="0">
                                          <p:val>
                                            <p:strVal val="#ppt_x-#ppt_w/2"/>
                                          </p:val>
                                        </p:tav>
                                        <p:tav tm="100000">
                                          <p:val>
                                            <p:strVal val="#ppt_x"/>
                                          </p:val>
                                        </p:tav>
                                      </p:tavLst>
                                    </p:anim>
                                    <p:anim calcmode="lin" valueType="num">
                                      <p:cBhvr>
                                        <p:cTn id="67" dur="500" fill="hold"/>
                                        <p:tgtEl>
                                          <p:spTgt spid="510981"/>
                                        </p:tgtEl>
                                        <p:attrNameLst>
                                          <p:attrName>ppt_y</p:attrName>
                                        </p:attrNameLst>
                                      </p:cBhvr>
                                      <p:tavLst>
                                        <p:tav tm="0">
                                          <p:val>
                                            <p:strVal val="#ppt_y"/>
                                          </p:val>
                                        </p:tav>
                                        <p:tav tm="100000">
                                          <p:val>
                                            <p:strVal val="#ppt_y"/>
                                          </p:val>
                                        </p:tav>
                                      </p:tavLst>
                                    </p:anim>
                                    <p:anim calcmode="lin" valueType="num">
                                      <p:cBhvr>
                                        <p:cTn id="68" dur="500" fill="hold"/>
                                        <p:tgtEl>
                                          <p:spTgt spid="510981"/>
                                        </p:tgtEl>
                                        <p:attrNameLst>
                                          <p:attrName>ppt_w</p:attrName>
                                        </p:attrNameLst>
                                      </p:cBhvr>
                                      <p:tavLst>
                                        <p:tav tm="0">
                                          <p:val>
                                            <p:fltVal val="0"/>
                                          </p:val>
                                        </p:tav>
                                        <p:tav tm="100000">
                                          <p:val>
                                            <p:strVal val="#ppt_w"/>
                                          </p:val>
                                        </p:tav>
                                      </p:tavLst>
                                    </p:anim>
                                    <p:anim calcmode="lin" valueType="num">
                                      <p:cBhvr>
                                        <p:cTn id="69" dur="500" fill="hold"/>
                                        <p:tgtEl>
                                          <p:spTgt spid="510981"/>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1000"/>
                            </p:stCondLst>
                            <p:childTnLst>
                              <p:par>
                                <p:cTn id="71" presetID="17" presetClass="entr" presetSubtype="8" fill="hold" grpId="0" nodeType="afterEffect">
                                  <p:stCondLst>
                                    <p:cond delay="0"/>
                                  </p:stCondLst>
                                  <p:childTnLst>
                                    <p:set>
                                      <p:cBhvr>
                                        <p:cTn id="72" dur="1" fill="hold">
                                          <p:stCondLst>
                                            <p:cond delay="0"/>
                                          </p:stCondLst>
                                        </p:cTn>
                                        <p:tgtEl>
                                          <p:spTgt spid="510982"/>
                                        </p:tgtEl>
                                        <p:attrNameLst>
                                          <p:attrName>style.visibility</p:attrName>
                                        </p:attrNameLst>
                                      </p:cBhvr>
                                      <p:to>
                                        <p:strVal val="visible"/>
                                      </p:to>
                                    </p:set>
                                    <p:anim calcmode="lin" valueType="num">
                                      <p:cBhvr>
                                        <p:cTn id="73" dur="500" fill="hold"/>
                                        <p:tgtEl>
                                          <p:spTgt spid="510982"/>
                                        </p:tgtEl>
                                        <p:attrNameLst>
                                          <p:attrName>ppt_x</p:attrName>
                                        </p:attrNameLst>
                                      </p:cBhvr>
                                      <p:tavLst>
                                        <p:tav tm="0">
                                          <p:val>
                                            <p:strVal val="#ppt_x-#ppt_w/2"/>
                                          </p:val>
                                        </p:tav>
                                        <p:tav tm="100000">
                                          <p:val>
                                            <p:strVal val="#ppt_x"/>
                                          </p:val>
                                        </p:tav>
                                      </p:tavLst>
                                    </p:anim>
                                    <p:anim calcmode="lin" valueType="num">
                                      <p:cBhvr>
                                        <p:cTn id="74" dur="500" fill="hold"/>
                                        <p:tgtEl>
                                          <p:spTgt spid="510982"/>
                                        </p:tgtEl>
                                        <p:attrNameLst>
                                          <p:attrName>ppt_y</p:attrName>
                                        </p:attrNameLst>
                                      </p:cBhvr>
                                      <p:tavLst>
                                        <p:tav tm="0">
                                          <p:val>
                                            <p:strVal val="#ppt_y"/>
                                          </p:val>
                                        </p:tav>
                                        <p:tav tm="100000">
                                          <p:val>
                                            <p:strVal val="#ppt_y"/>
                                          </p:val>
                                        </p:tav>
                                      </p:tavLst>
                                    </p:anim>
                                    <p:anim calcmode="lin" valueType="num">
                                      <p:cBhvr>
                                        <p:cTn id="75" dur="500" fill="hold"/>
                                        <p:tgtEl>
                                          <p:spTgt spid="510982"/>
                                        </p:tgtEl>
                                        <p:attrNameLst>
                                          <p:attrName>ppt_w</p:attrName>
                                        </p:attrNameLst>
                                      </p:cBhvr>
                                      <p:tavLst>
                                        <p:tav tm="0">
                                          <p:val>
                                            <p:fltVal val="0"/>
                                          </p:val>
                                        </p:tav>
                                        <p:tav tm="100000">
                                          <p:val>
                                            <p:strVal val="#ppt_w"/>
                                          </p:val>
                                        </p:tav>
                                      </p:tavLst>
                                    </p:anim>
                                    <p:anim calcmode="lin" valueType="num">
                                      <p:cBhvr>
                                        <p:cTn id="76" dur="500" fill="hold"/>
                                        <p:tgtEl>
                                          <p:spTgt spid="510982"/>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1500"/>
                            </p:stCondLst>
                            <p:childTnLst>
                              <p:par>
                                <p:cTn id="78" presetID="17" presetClass="entr" presetSubtype="8" fill="hold" grpId="0" nodeType="afterEffect">
                                  <p:stCondLst>
                                    <p:cond delay="0"/>
                                  </p:stCondLst>
                                  <p:childTnLst>
                                    <p:set>
                                      <p:cBhvr>
                                        <p:cTn id="79" dur="1" fill="hold">
                                          <p:stCondLst>
                                            <p:cond delay="0"/>
                                          </p:stCondLst>
                                        </p:cTn>
                                        <p:tgtEl>
                                          <p:spTgt spid="510983"/>
                                        </p:tgtEl>
                                        <p:attrNameLst>
                                          <p:attrName>style.visibility</p:attrName>
                                        </p:attrNameLst>
                                      </p:cBhvr>
                                      <p:to>
                                        <p:strVal val="visible"/>
                                      </p:to>
                                    </p:set>
                                    <p:anim calcmode="lin" valueType="num">
                                      <p:cBhvr>
                                        <p:cTn id="80" dur="500" fill="hold"/>
                                        <p:tgtEl>
                                          <p:spTgt spid="510983"/>
                                        </p:tgtEl>
                                        <p:attrNameLst>
                                          <p:attrName>ppt_x</p:attrName>
                                        </p:attrNameLst>
                                      </p:cBhvr>
                                      <p:tavLst>
                                        <p:tav tm="0">
                                          <p:val>
                                            <p:strVal val="#ppt_x-#ppt_w/2"/>
                                          </p:val>
                                        </p:tav>
                                        <p:tav tm="100000">
                                          <p:val>
                                            <p:strVal val="#ppt_x"/>
                                          </p:val>
                                        </p:tav>
                                      </p:tavLst>
                                    </p:anim>
                                    <p:anim calcmode="lin" valueType="num">
                                      <p:cBhvr>
                                        <p:cTn id="81" dur="500" fill="hold"/>
                                        <p:tgtEl>
                                          <p:spTgt spid="510983"/>
                                        </p:tgtEl>
                                        <p:attrNameLst>
                                          <p:attrName>ppt_y</p:attrName>
                                        </p:attrNameLst>
                                      </p:cBhvr>
                                      <p:tavLst>
                                        <p:tav tm="0">
                                          <p:val>
                                            <p:strVal val="#ppt_y"/>
                                          </p:val>
                                        </p:tav>
                                        <p:tav tm="100000">
                                          <p:val>
                                            <p:strVal val="#ppt_y"/>
                                          </p:val>
                                        </p:tav>
                                      </p:tavLst>
                                    </p:anim>
                                    <p:anim calcmode="lin" valueType="num">
                                      <p:cBhvr>
                                        <p:cTn id="82" dur="500" fill="hold"/>
                                        <p:tgtEl>
                                          <p:spTgt spid="510983"/>
                                        </p:tgtEl>
                                        <p:attrNameLst>
                                          <p:attrName>ppt_w</p:attrName>
                                        </p:attrNameLst>
                                      </p:cBhvr>
                                      <p:tavLst>
                                        <p:tav tm="0">
                                          <p:val>
                                            <p:fltVal val="0"/>
                                          </p:val>
                                        </p:tav>
                                        <p:tav tm="100000">
                                          <p:val>
                                            <p:strVal val="#ppt_w"/>
                                          </p:val>
                                        </p:tav>
                                      </p:tavLst>
                                    </p:anim>
                                    <p:anim calcmode="lin" valueType="num">
                                      <p:cBhvr>
                                        <p:cTn id="83" dur="500" fill="hold"/>
                                        <p:tgtEl>
                                          <p:spTgt spid="510983"/>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2000"/>
                            </p:stCondLst>
                            <p:childTnLst>
                              <p:par>
                                <p:cTn id="85" presetID="17" presetClass="entr" presetSubtype="8" fill="hold" grpId="0" nodeType="afterEffect">
                                  <p:stCondLst>
                                    <p:cond delay="0"/>
                                  </p:stCondLst>
                                  <p:childTnLst>
                                    <p:set>
                                      <p:cBhvr>
                                        <p:cTn id="86" dur="1" fill="hold">
                                          <p:stCondLst>
                                            <p:cond delay="0"/>
                                          </p:stCondLst>
                                        </p:cTn>
                                        <p:tgtEl>
                                          <p:spTgt spid="510984"/>
                                        </p:tgtEl>
                                        <p:attrNameLst>
                                          <p:attrName>style.visibility</p:attrName>
                                        </p:attrNameLst>
                                      </p:cBhvr>
                                      <p:to>
                                        <p:strVal val="visible"/>
                                      </p:to>
                                    </p:set>
                                    <p:anim calcmode="lin" valueType="num">
                                      <p:cBhvr>
                                        <p:cTn id="87" dur="500" fill="hold"/>
                                        <p:tgtEl>
                                          <p:spTgt spid="510984"/>
                                        </p:tgtEl>
                                        <p:attrNameLst>
                                          <p:attrName>ppt_x</p:attrName>
                                        </p:attrNameLst>
                                      </p:cBhvr>
                                      <p:tavLst>
                                        <p:tav tm="0">
                                          <p:val>
                                            <p:strVal val="#ppt_x-#ppt_w/2"/>
                                          </p:val>
                                        </p:tav>
                                        <p:tav tm="100000">
                                          <p:val>
                                            <p:strVal val="#ppt_x"/>
                                          </p:val>
                                        </p:tav>
                                      </p:tavLst>
                                    </p:anim>
                                    <p:anim calcmode="lin" valueType="num">
                                      <p:cBhvr>
                                        <p:cTn id="88" dur="500" fill="hold"/>
                                        <p:tgtEl>
                                          <p:spTgt spid="510984"/>
                                        </p:tgtEl>
                                        <p:attrNameLst>
                                          <p:attrName>ppt_y</p:attrName>
                                        </p:attrNameLst>
                                      </p:cBhvr>
                                      <p:tavLst>
                                        <p:tav tm="0">
                                          <p:val>
                                            <p:strVal val="#ppt_y"/>
                                          </p:val>
                                        </p:tav>
                                        <p:tav tm="100000">
                                          <p:val>
                                            <p:strVal val="#ppt_y"/>
                                          </p:val>
                                        </p:tav>
                                      </p:tavLst>
                                    </p:anim>
                                    <p:anim calcmode="lin" valueType="num">
                                      <p:cBhvr>
                                        <p:cTn id="89" dur="500" fill="hold"/>
                                        <p:tgtEl>
                                          <p:spTgt spid="510984"/>
                                        </p:tgtEl>
                                        <p:attrNameLst>
                                          <p:attrName>ppt_w</p:attrName>
                                        </p:attrNameLst>
                                      </p:cBhvr>
                                      <p:tavLst>
                                        <p:tav tm="0">
                                          <p:val>
                                            <p:fltVal val="0"/>
                                          </p:val>
                                        </p:tav>
                                        <p:tav tm="100000">
                                          <p:val>
                                            <p:strVal val="#ppt_w"/>
                                          </p:val>
                                        </p:tav>
                                      </p:tavLst>
                                    </p:anim>
                                    <p:anim calcmode="lin" valueType="num">
                                      <p:cBhvr>
                                        <p:cTn id="90" dur="500" fill="hold"/>
                                        <p:tgtEl>
                                          <p:spTgt spid="510984"/>
                                        </p:tgtEl>
                                        <p:attrNameLst>
                                          <p:attrName>ppt_h</p:attrName>
                                        </p:attrNameLst>
                                      </p:cBhvr>
                                      <p:tavLst>
                                        <p:tav tm="0">
                                          <p:val>
                                            <p:strVal val="#ppt_h"/>
                                          </p:val>
                                        </p:tav>
                                        <p:tav tm="100000">
                                          <p:val>
                                            <p:strVal val="#ppt_h"/>
                                          </p:val>
                                        </p:tav>
                                      </p:tavLst>
                                    </p:anim>
                                  </p:childTnLst>
                                </p:cTn>
                              </p:par>
                            </p:childTnLst>
                          </p:cTn>
                        </p:par>
                        <p:par>
                          <p:cTn id="91" fill="hold" nodeType="afterGroup">
                            <p:stCondLst>
                              <p:cond delay="2500"/>
                            </p:stCondLst>
                            <p:childTnLst>
                              <p:par>
                                <p:cTn id="92" presetID="5" presetClass="entr" presetSubtype="10" fill="hold" grpId="0" nodeType="afterEffect">
                                  <p:stCondLst>
                                    <p:cond delay="0"/>
                                  </p:stCondLst>
                                  <p:childTnLst>
                                    <p:set>
                                      <p:cBhvr>
                                        <p:cTn id="93" dur="1" fill="hold">
                                          <p:stCondLst>
                                            <p:cond delay="0"/>
                                          </p:stCondLst>
                                        </p:cTn>
                                        <p:tgtEl>
                                          <p:spTgt spid="510994"/>
                                        </p:tgtEl>
                                        <p:attrNameLst>
                                          <p:attrName>style.visibility</p:attrName>
                                        </p:attrNameLst>
                                      </p:cBhvr>
                                      <p:to>
                                        <p:strVal val="visible"/>
                                      </p:to>
                                    </p:set>
                                    <p:animEffect transition="in" filter="checkerboard(across)">
                                      <p:cBhvr>
                                        <p:cTn id="94" dur="500"/>
                                        <p:tgtEl>
                                          <p:spTgt spid="510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8" grpId="0" autoUpdateAnimBg="0"/>
      <p:bldP spid="510979" grpId="0" autoUpdateAnimBg="0"/>
      <p:bldP spid="510980" grpId="0" autoUpdateAnimBg="0"/>
      <p:bldP spid="510981" grpId="0" autoUpdateAnimBg="0"/>
      <p:bldP spid="510982" grpId="0" autoUpdateAnimBg="0"/>
      <p:bldP spid="510983" grpId="0" autoUpdateAnimBg="0"/>
      <p:bldP spid="510984" grpId="0" autoUpdateAnimBg="0"/>
      <p:bldP spid="510986" grpId="0" autoUpdateAnimBg="0"/>
      <p:bldP spid="510987" grpId="0" autoUpdateAnimBg="0"/>
      <p:bldP spid="510988" grpId="0" autoUpdateAnimBg="0"/>
      <p:bldP spid="510991" grpId="0" autoUpdateAnimBg="0"/>
      <p:bldP spid="510992" grpId="0" autoUpdateAnimBg="0"/>
      <p:bldP spid="51099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13" name="Text Box 17"/>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dirty="0">
                <a:solidFill>
                  <a:srgbClr val="A50021"/>
                </a:solidFill>
                <a:effectLst>
                  <a:outerShdw blurRad="38100" dist="38100" dir="2700000" algn="tl">
                    <a:srgbClr val="C0C0C0"/>
                  </a:outerShdw>
                </a:effectLst>
                <a:latin typeface="Century" pitchFamily="18" charset="0"/>
                <a:cs typeface="+mn-cs"/>
              </a:rPr>
              <a:t>Where are we now??</a:t>
            </a:r>
          </a:p>
        </p:txBody>
      </p:sp>
      <p:sp>
        <p:nvSpPr>
          <p:cNvPr id="516114" name="Rectangle 18"/>
          <p:cNvSpPr>
            <a:spLocks noChangeArrowheads="1"/>
          </p:cNvSpPr>
          <p:nvPr/>
        </p:nvSpPr>
        <p:spPr bwMode="auto">
          <a:xfrm>
            <a:off x="228600" y="20574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Types of Computer Systems</a:t>
            </a:r>
          </a:p>
        </p:txBody>
      </p:sp>
      <p:pic>
        <p:nvPicPr>
          <p:cNvPr id="516115" name="Picture 19" descr="obr3588x_0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78100"/>
            <a:ext cx="7696200" cy="405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6118" name="Group 22"/>
          <p:cNvGrpSpPr>
            <a:grpSpLocks/>
          </p:cNvGrpSpPr>
          <p:nvPr/>
        </p:nvGrpSpPr>
        <p:grpSpPr bwMode="auto">
          <a:xfrm>
            <a:off x="5486400" y="2133600"/>
            <a:ext cx="3657600" cy="1519238"/>
            <a:chOff x="3456" y="1344"/>
            <a:chExt cx="2304" cy="957"/>
          </a:xfrm>
        </p:grpSpPr>
        <p:sp>
          <p:nvSpPr>
            <p:cNvPr id="47113" name="Text Box 20"/>
            <p:cNvSpPr txBox="1">
              <a:spLocks noChangeArrowheads="1"/>
            </p:cNvSpPr>
            <p:nvPr/>
          </p:nvSpPr>
          <p:spPr bwMode="auto">
            <a:xfrm>
              <a:off x="3456" y="1344"/>
              <a:ext cx="230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800">
                  <a:solidFill>
                    <a:srgbClr val="008000"/>
                  </a:solidFill>
                </a:rPr>
                <a:t>Primarily high-end network servers and other types of servers that can handle the large-scale processing of many business applications.</a:t>
              </a:r>
            </a:p>
          </p:txBody>
        </p:sp>
        <p:sp>
          <p:nvSpPr>
            <p:cNvPr id="47114" name="AutoShape 21"/>
            <p:cNvSpPr>
              <a:spLocks noChangeArrowheads="1"/>
            </p:cNvSpPr>
            <p:nvPr/>
          </p:nvSpPr>
          <p:spPr bwMode="auto">
            <a:xfrm rot="-2615526">
              <a:off x="3526" y="2208"/>
              <a:ext cx="432" cy="93"/>
            </a:xfrm>
            <a:prstGeom prst="leftArrow">
              <a:avLst>
                <a:gd name="adj1" fmla="val 50000"/>
                <a:gd name="adj2" fmla="val 116129"/>
              </a:avLst>
            </a:prstGeom>
            <a:solidFill>
              <a:srgbClr val="990000"/>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grpSp>
        <p:nvGrpSpPr>
          <p:cNvPr id="516122" name="Group 26"/>
          <p:cNvGrpSpPr>
            <a:grpSpLocks/>
          </p:cNvGrpSpPr>
          <p:nvPr/>
        </p:nvGrpSpPr>
        <p:grpSpPr bwMode="auto">
          <a:xfrm>
            <a:off x="76200" y="5946775"/>
            <a:ext cx="4343400" cy="530225"/>
            <a:chOff x="48" y="3746"/>
            <a:chExt cx="2736" cy="334"/>
          </a:xfrm>
        </p:grpSpPr>
        <p:sp>
          <p:nvSpPr>
            <p:cNvPr id="47111" name="Text Box 24"/>
            <p:cNvSpPr txBox="1">
              <a:spLocks noChangeArrowheads="1"/>
            </p:cNvSpPr>
            <p:nvPr/>
          </p:nvSpPr>
          <p:spPr bwMode="auto">
            <a:xfrm>
              <a:off x="48" y="3746"/>
              <a:ext cx="2592"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800">
                  <a:solidFill>
                    <a:srgbClr val="008000"/>
                  </a:solidFill>
                </a:rPr>
                <a:t>Large, fast, and powerful computer systems</a:t>
              </a:r>
            </a:p>
          </p:txBody>
        </p:sp>
        <p:sp>
          <p:nvSpPr>
            <p:cNvPr id="47112" name="AutoShape 25"/>
            <p:cNvSpPr>
              <a:spLocks noChangeArrowheads="1"/>
            </p:cNvSpPr>
            <p:nvPr/>
          </p:nvSpPr>
          <p:spPr bwMode="auto">
            <a:xfrm rot="10800000">
              <a:off x="2352" y="3984"/>
              <a:ext cx="432" cy="93"/>
            </a:xfrm>
            <a:prstGeom prst="leftArrow">
              <a:avLst>
                <a:gd name="adj1" fmla="val 50000"/>
                <a:gd name="adj2" fmla="val 116129"/>
              </a:avLst>
            </a:prstGeom>
            <a:solidFill>
              <a:srgbClr val="990000"/>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6113"/>
                                        </p:tgtEl>
                                        <p:attrNameLst>
                                          <p:attrName>style.visibility</p:attrName>
                                        </p:attrNameLst>
                                      </p:cBhvr>
                                      <p:to>
                                        <p:strVal val="visible"/>
                                      </p:to>
                                    </p:set>
                                    <p:animEffect transition="in" filter="checkerboard(across)">
                                      <p:cBhvr>
                                        <p:cTn id="7" dur="500"/>
                                        <p:tgtEl>
                                          <p:spTgt spid="51611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6114"/>
                                        </p:tgtEl>
                                        <p:attrNameLst>
                                          <p:attrName>style.visibility</p:attrName>
                                        </p:attrNameLst>
                                      </p:cBhvr>
                                      <p:to>
                                        <p:strVal val="visible"/>
                                      </p:to>
                                    </p:set>
                                    <p:animEffect transition="in" filter="wipe(left)">
                                      <p:cBhvr>
                                        <p:cTn id="11" dur="2000"/>
                                        <p:tgtEl>
                                          <p:spTgt spid="516114"/>
                                        </p:tgtEl>
                                      </p:cBhvr>
                                    </p:animEffec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516115"/>
                                        </p:tgtEl>
                                        <p:attrNameLst>
                                          <p:attrName>style.visibility</p:attrName>
                                        </p:attrNameLst>
                                      </p:cBhvr>
                                      <p:to>
                                        <p:strVal val="visible"/>
                                      </p:to>
                                    </p:set>
                                    <p:animEffect transition="in" filter="dissolve">
                                      <p:cBhvr>
                                        <p:cTn id="15" dur="500"/>
                                        <p:tgtEl>
                                          <p:spTgt spid="516115"/>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516118"/>
                                        </p:tgtEl>
                                        <p:attrNameLst>
                                          <p:attrName>style.visibility</p:attrName>
                                        </p:attrNameLst>
                                      </p:cBhvr>
                                      <p:to>
                                        <p:strVal val="visible"/>
                                      </p:to>
                                    </p:set>
                                    <p:animEffect transition="in" filter="wipe(up)">
                                      <p:cBhvr>
                                        <p:cTn id="19" dur="2000"/>
                                        <p:tgtEl>
                                          <p:spTgt spid="516118"/>
                                        </p:tgtEl>
                                      </p:cBhvr>
                                    </p:animEffect>
                                  </p:childTnLst>
                                </p:cTn>
                              </p:par>
                            </p:childTnLst>
                          </p:cTn>
                        </p:par>
                        <p:par>
                          <p:cTn id="20" fill="hold" nodeType="afterGroup">
                            <p:stCondLst>
                              <p:cond delay="5000"/>
                            </p:stCondLst>
                            <p:childTnLst>
                              <p:par>
                                <p:cTn id="21" presetID="22" presetClass="entr" presetSubtype="8" fill="hold" nodeType="afterEffect">
                                  <p:stCondLst>
                                    <p:cond delay="0"/>
                                  </p:stCondLst>
                                  <p:childTnLst>
                                    <p:set>
                                      <p:cBhvr>
                                        <p:cTn id="22" dur="1" fill="hold">
                                          <p:stCondLst>
                                            <p:cond delay="0"/>
                                          </p:stCondLst>
                                        </p:cTn>
                                        <p:tgtEl>
                                          <p:spTgt spid="516122"/>
                                        </p:tgtEl>
                                        <p:attrNameLst>
                                          <p:attrName>style.visibility</p:attrName>
                                        </p:attrNameLst>
                                      </p:cBhvr>
                                      <p:to>
                                        <p:strVal val="visible"/>
                                      </p:to>
                                    </p:set>
                                    <p:animEffect transition="in" filter="wipe(left)">
                                      <p:cBhvr>
                                        <p:cTn id="23" dur="2000"/>
                                        <p:tgtEl>
                                          <p:spTgt spid="516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13" grpId="0" autoUpdateAnimBg="0"/>
      <p:bldP spid="5161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Where are we now??</a:t>
            </a:r>
          </a:p>
        </p:txBody>
      </p:sp>
      <p:sp>
        <p:nvSpPr>
          <p:cNvPr id="48131" name="Rectangle 3"/>
          <p:cNvSpPr>
            <a:spLocks noChangeArrowheads="1"/>
          </p:cNvSpPr>
          <p:nvPr/>
        </p:nvSpPr>
        <p:spPr bwMode="auto">
          <a:xfrm>
            <a:off x="228600" y="20574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Microcomputer Systems</a:t>
            </a:r>
          </a:p>
        </p:txBody>
      </p:sp>
      <p:grpSp>
        <p:nvGrpSpPr>
          <p:cNvPr id="532491" name="Group 11"/>
          <p:cNvGrpSpPr>
            <a:grpSpLocks/>
          </p:cNvGrpSpPr>
          <p:nvPr/>
        </p:nvGrpSpPr>
        <p:grpSpPr bwMode="auto">
          <a:xfrm>
            <a:off x="6629400" y="2511425"/>
            <a:ext cx="2057400" cy="1908175"/>
            <a:chOff x="4032" y="1584"/>
            <a:chExt cx="1296" cy="1202"/>
          </a:xfrm>
        </p:grpSpPr>
        <p:pic>
          <p:nvPicPr>
            <p:cNvPr id="48140" name="Picture 5" descr="sunwork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1584"/>
              <a:ext cx="129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Text Box 6"/>
            <p:cNvSpPr txBox="1">
              <a:spLocks noChangeArrowheads="1"/>
            </p:cNvSpPr>
            <p:nvPr/>
          </p:nvSpPr>
          <p:spPr bwMode="auto">
            <a:xfrm>
              <a:off x="4032" y="2544"/>
              <a:ext cx="129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buFontTx/>
                <a:buNone/>
              </a:pPr>
              <a:r>
                <a:rPr lang="en-US" altLang="en-US" sz="1200"/>
                <a:t>Sun Workstation for Image Analysis</a:t>
              </a:r>
            </a:p>
          </p:txBody>
        </p:sp>
      </p:grpSp>
      <p:grpSp>
        <p:nvGrpSpPr>
          <p:cNvPr id="532490" name="Group 10"/>
          <p:cNvGrpSpPr>
            <a:grpSpLocks/>
          </p:cNvGrpSpPr>
          <p:nvPr/>
        </p:nvGrpSpPr>
        <p:grpSpPr bwMode="auto">
          <a:xfrm>
            <a:off x="762000" y="2438400"/>
            <a:ext cx="2057400" cy="1981200"/>
            <a:chOff x="480" y="1632"/>
            <a:chExt cx="1296" cy="1248"/>
          </a:xfrm>
        </p:grpSpPr>
        <p:pic>
          <p:nvPicPr>
            <p:cNvPr id="48138" name="Picture 8" descr="Dell Dimension X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1632"/>
              <a:ext cx="120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Text Box 9"/>
            <p:cNvSpPr txBox="1">
              <a:spLocks noChangeArrowheads="1"/>
            </p:cNvSpPr>
            <p:nvPr/>
          </p:nvSpPr>
          <p:spPr bwMode="auto">
            <a:xfrm>
              <a:off x="480" y="2640"/>
              <a:ext cx="1296"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a:buFontTx/>
                <a:buNone/>
              </a:pPr>
              <a:r>
                <a:rPr lang="en-US" altLang="en-US" sz="1200"/>
                <a:t>Dell XPS Desktop System</a:t>
              </a:r>
            </a:p>
          </p:txBody>
        </p:sp>
      </p:grpSp>
      <p:sp>
        <p:nvSpPr>
          <p:cNvPr id="532492" name="Text Box 12"/>
          <p:cNvSpPr txBox="1">
            <a:spLocks noChangeArrowheads="1"/>
          </p:cNvSpPr>
          <p:nvPr/>
        </p:nvSpPr>
        <p:spPr bwMode="auto">
          <a:xfrm>
            <a:off x="381000" y="4441825"/>
            <a:ext cx="3048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Computer (PC)</a:t>
            </a:r>
            <a:r>
              <a:rPr lang="en-US" altLang="en-US"/>
              <a:t>: microcomputer for use by an individual</a:t>
            </a:r>
          </a:p>
        </p:txBody>
      </p:sp>
      <p:pic>
        <p:nvPicPr>
          <p:cNvPr id="532493" name="Picture 13" descr="small-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97163"/>
            <a:ext cx="152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94" name="Text Box 14"/>
          <p:cNvSpPr txBox="1">
            <a:spLocks noChangeArrowheads="1"/>
          </p:cNvSpPr>
          <p:nvPr/>
        </p:nvSpPr>
        <p:spPr bwMode="auto">
          <a:xfrm>
            <a:off x="3657600" y="4495800"/>
            <a:ext cx="2590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Laptop: </a:t>
            </a:r>
          </a:p>
          <a:p>
            <a:pPr>
              <a:spcBef>
                <a:spcPct val="0"/>
              </a:spcBef>
              <a:buFontTx/>
              <a:buNone/>
            </a:pPr>
            <a:r>
              <a:rPr lang="en-US" altLang="en-US"/>
              <a:t>small, portable PC</a:t>
            </a:r>
          </a:p>
        </p:txBody>
      </p:sp>
      <p:sp>
        <p:nvSpPr>
          <p:cNvPr id="532495" name="Text Box 15"/>
          <p:cNvSpPr txBox="1">
            <a:spLocks noChangeArrowheads="1"/>
          </p:cNvSpPr>
          <p:nvPr/>
        </p:nvSpPr>
        <p:spPr bwMode="auto">
          <a:xfrm>
            <a:off x="6248400" y="4495800"/>
            <a:ext cx="2819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Workstation: </a:t>
            </a:r>
          </a:p>
          <a:p>
            <a:pPr>
              <a:spcBef>
                <a:spcPct val="0"/>
              </a:spcBef>
              <a:buFontTx/>
              <a:buNone/>
            </a:pPr>
            <a:r>
              <a:rPr lang="en-US" altLang="en-US"/>
              <a:t>a powerful, net-worked PC for business profes-sionals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32490"/>
                                        </p:tgtEl>
                                        <p:attrNameLst>
                                          <p:attrName>style.visibility</p:attrName>
                                        </p:attrNameLst>
                                      </p:cBhvr>
                                      <p:to>
                                        <p:strVal val="visible"/>
                                      </p:to>
                                    </p:set>
                                    <p:animEffect transition="in" filter="wipe(up)">
                                      <p:cBhvr>
                                        <p:cTn id="7" dur="1000"/>
                                        <p:tgtEl>
                                          <p:spTgt spid="532490"/>
                                        </p:tgtEl>
                                      </p:cBhvr>
                                    </p:animEffect>
                                  </p:childTnLst>
                                </p:cTn>
                              </p:par>
                            </p:childTnLst>
                          </p:cTn>
                        </p:par>
                        <p:par>
                          <p:cTn id="8" fill="hold" nodeType="afterGroup">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532492"/>
                                        </p:tgtEl>
                                        <p:attrNameLst>
                                          <p:attrName>style.visibility</p:attrName>
                                        </p:attrNameLst>
                                      </p:cBhvr>
                                      <p:to>
                                        <p:strVal val="visible"/>
                                      </p:to>
                                    </p:set>
                                    <p:anim calcmode="lin" valueType="num">
                                      <p:cBhvr>
                                        <p:cTn id="11" dur="1000" fill="hold"/>
                                        <p:tgtEl>
                                          <p:spTgt spid="532492"/>
                                        </p:tgtEl>
                                        <p:attrNameLst>
                                          <p:attrName>ppt_x</p:attrName>
                                        </p:attrNameLst>
                                      </p:cBhvr>
                                      <p:tavLst>
                                        <p:tav tm="0">
                                          <p:val>
                                            <p:strVal val="#ppt_x"/>
                                          </p:val>
                                        </p:tav>
                                        <p:tav tm="100000">
                                          <p:val>
                                            <p:strVal val="#ppt_x"/>
                                          </p:val>
                                        </p:tav>
                                      </p:tavLst>
                                    </p:anim>
                                    <p:anim calcmode="lin" valueType="num">
                                      <p:cBhvr>
                                        <p:cTn id="12" dur="1000" fill="hold"/>
                                        <p:tgtEl>
                                          <p:spTgt spid="532492"/>
                                        </p:tgtEl>
                                        <p:attrNameLst>
                                          <p:attrName>ppt_y</p:attrName>
                                        </p:attrNameLst>
                                      </p:cBhvr>
                                      <p:tavLst>
                                        <p:tav tm="0">
                                          <p:val>
                                            <p:strVal val="#ppt_y+#ppt_h/2"/>
                                          </p:val>
                                        </p:tav>
                                        <p:tav tm="100000">
                                          <p:val>
                                            <p:strVal val="#ppt_y"/>
                                          </p:val>
                                        </p:tav>
                                      </p:tavLst>
                                    </p:anim>
                                    <p:anim calcmode="lin" valueType="num">
                                      <p:cBhvr>
                                        <p:cTn id="13" dur="1000" fill="hold"/>
                                        <p:tgtEl>
                                          <p:spTgt spid="532492"/>
                                        </p:tgtEl>
                                        <p:attrNameLst>
                                          <p:attrName>ppt_w</p:attrName>
                                        </p:attrNameLst>
                                      </p:cBhvr>
                                      <p:tavLst>
                                        <p:tav tm="0">
                                          <p:val>
                                            <p:strVal val="#ppt_w"/>
                                          </p:val>
                                        </p:tav>
                                        <p:tav tm="100000">
                                          <p:val>
                                            <p:strVal val="#ppt_w"/>
                                          </p:val>
                                        </p:tav>
                                      </p:tavLst>
                                    </p:anim>
                                    <p:anim calcmode="lin" valueType="num">
                                      <p:cBhvr>
                                        <p:cTn id="14" dur="1000" fill="hold"/>
                                        <p:tgtEl>
                                          <p:spTgt spid="532492"/>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22" presetClass="entr" presetSubtype="1" fill="hold" nodeType="afterEffect">
                                  <p:stCondLst>
                                    <p:cond delay="0"/>
                                  </p:stCondLst>
                                  <p:childTnLst>
                                    <p:set>
                                      <p:cBhvr>
                                        <p:cTn id="17" dur="1" fill="hold">
                                          <p:stCondLst>
                                            <p:cond delay="0"/>
                                          </p:stCondLst>
                                        </p:cTn>
                                        <p:tgtEl>
                                          <p:spTgt spid="532493"/>
                                        </p:tgtEl>
                                        <p:attrNameLst>
                                          <p:attrName>style.visibility</p:attrName>
                                        </p:attrNameLst>
                                      </p:cBhvr>
                                      <p:to>
                                        <p:strVal val="visible"/>
                                      </p:to>
                                    </p:set>
                                    <p:animEffect transition="in" filter="wipe(up)">
                                      <p:cBhvr>
                                        <p:cTn id="18" dur="1000"/>
                                        <p:tgtEl>
                                          <p:spTgt spid="532493"/>
                                        </p:tgtEl>
                                      </p:cBhvr>
                                    </p:animEffect>
                                  </p:childTnLst>
                                </p:cTn>
                              </p:par>
                            </p:childTnLst>
                          </p:cTn>
                        </p:par>
                        <p:par>
                          <p:cTn id="19" fill="hold" nodeType="afterGroup">
                            <p:stCondLst>
                              <p:cond delay="3000"/>
                            </p:stCondLst>
                            <p:childTnLst>
                              <p:par>
                                <p:cTn id="20" presetID="17" presetClass="entr" presetSubtype="4" fill="hold" grpId="0" nodeType="afterEffect">
                                  <p:stCondLst>
                                    <p:cond delay="0"/>
                                  </p:stCondLst>
                                  <p:childTnLst>
                                    <p:set>
                                      <p:cBhvr>
                                        <p:cTn id="21" dur="1" fill="hold">
                                          <p:stCondLst>
                                            <p:cond delay="0"/>
                                          </p:stCondLst>
                                        </p:cTn>
                                        <p:tgtEl>
                                          <p:spTgt spid="532494"/>
                                        </p:tgtEl>
                                        <p:attrNameLst>
                                          <p:attrName>style.visibility</p:attrName>
                                        </p:attrNameLst>
                                      </p:cBhvr>
                                      <p:to>
                                        <p:strVal val="visible"/>
                                      </p:to>
                                    </p:set>
                                    <p:anim calcmode="lin" valueType="num">
                                      <p:cBhvr>
                                        <p:cTn id="22" dur="1000" fill="hold"/>
                                        <p:tgtEl>
                                          <p:spTgt spid="532494"/>
                                        </p:tgtEl>
                                        <p:attrNameLst>
                                          <p:attrName>ppt_x</p:attrName>
                                        </p:attrNameLst>
                                      </p:cBhvr>
                                      <p:tavLst>
                                        <p:tav tm="0">
                                          <p:val>
                                            <p:strVal val="#ppt_x"/>
                                          </p:val>
                                        </p:tav>
                                        <p:tav tm="100000">
                                          <p:val>
                                            <p:strVal val="#ppt_x"/>
                                          </p:val>
                                        </p:tav>
                                      </p:tavLst>
                                    </p:anim>
                                    <p:anim calcmode="lin" valueType="num">
                                      <p:cBhvr>
                                        <p:cTn id="23" dur="1000" fill="hold"/>
                                        <p:tgtEl>
                                          <p:spTgt spid="532494"/>
                                        </p:tgtEl>
                                        <p:attrNameLst>
                                          <p:attrName>ppt_y</p:attrName>
                                        </p:attrNameLst>
                                      </p:cBhvr>
                                      <p:tavLst>
                                        <p:tav tm="0">
                                          <p:val>
                                            <p:strVal val="#ppt_y+#ppt_h/2"/>
                                          </p:val>
                                        </p:tav>
                                        <p:tav tm="100000">
                                          <p:val>
                                            <p:strVal val="#ppt_y"/>
                                          </p:val>
                                        </p:tav>
                                      </p:tavLst>
                                    </p:anim>
                                    <p:anim calcmode="lin" valueType="num">
                                      <p:cBhvr>
                                        <p:cTn id="24" dur="1000" fill="hold"/>
                                        <p:tgtEl>
                                          <p:spTgt spid="532494"/>
                                        </p:tgtEl>
                                        <p:attrNameLst>
                                          <p:attrName>ppt_w</p:attrName>
                                        </p:attrNameLst>
                                      </p:cBhvr>
                                      <p:tavLst>
                                        <p:tav tm="0">
                                          <p:val>
                                            <p:strVal val="#ppt_w"/>
                                          </p:val>
                                        </p:tav>
                                        <p:tav tm="100000">
                                          <p:val>
                                            <p:strVal val="#ppt_w"/>
                                          </p:val>
                                        </p:tav>
                                      </p:tavLst>
                                    </p:anim>
                                    <p:anim calcmode="lin" valueType="num">
                                      <p:cBhvr>
                                        <p:cTn id="25" dur="1000" fill="hold"/>
                                        <p:tgtEl>
                                          <p:spTgt spid="532494"/>
                                        </p:tgtEl>
                                        <p:attrNameLst>
                                          <p:attrName>ppt_h</p:attrName>
                                        </p:attrNameLst>
                                      </p:cBhvr>
                                      <p:tavLst>
                                        <p:tav tm="0">
                                          <p:val>
                                            <p:fltVal val="0"/>
                                          </p:val>
                                        </p:tav>
                                        <p:tav tm="100000">
                                          <p:val>
                                            <p:strVal val="#ppt_h"/>
                                          </p:val>
                                        </p:tav>
                                      </p:tavLst>
                                    </p:anim>
                                  </p:childTnLst>
                                </p:cTn>
                              </p:par>
                            </p:childTnLst>
                          </p:cTn>
                        </p:par>
                        <p:par>
                          <p:cTn id="26" fill="hold" nodeType="afterGroup">
                            <p:stCondLst>
                              <p:cond delay="4000"/>
                            </p:stCondLst>
                            <p:childTnLst>
                              <p:par>
                                <p:cTn id="27" presetID="22" presetClass="entr" presetSubtype="1" fill="hold" nodeType="afterEffect">
                                  <p:stCondLst>
                                    <p:cond delay="0"/>
                                  </p:stCondLst>
                                  <p:childTnLst>
                                    <p:set>
                                      <p:cBhvr>
                                        <p:cTn id="28" dur="1" fill="hold">
                                          <p:stCondLst>
                                            <p:cond delay="0"/>
                                          </p:stCondLst>
                                        </p:cTn>
                                        <p:tgtEl>
                                          <p:spTgt spid="532491"/>
                                        </p:tgtEl>
                                        <p:attrNameLst>
                                          <p:attrName>style.visibility</p:attrName>
                                        </p:attrNameLst>
                                      </p:cBhvr>
                                      <p:to>
                                        <p:strVal val="visible"/>
                                      </p:to>
                                    </p:set>
                                    <p:animEffect transition="in" filter="wipe(up)">
                                      <p:cBhvr>
                                        <p:cTn id="29" dur="1000"/>
                                        <p:tgtEl>
                                          <p:spTgt spid="532491"/>
                                        </p:tgtEl>
                                      </p:cBhvr>
                                    </p:animEffect>
                                  </p:childTnLst>
                                </p:cTn>
                              </p:par>
                            </p:childTnLst>
                          </p:cTn>
                        </p:par>
                        <p:par>
                          <p:cTn id="30" fill="hold" nodeType="afterGroup">
                            <p:stCondLst>
                              <p:cond delay="5000"/>
                            </p:stCondLst>
                            <p:childTnLst>
                              <p:par>
                                <p:cTn id="31" presetID="17" presetClass="entr" presetSubtype="4" fill="hold" grpId="0" nodeType="afterEffect">
                                  <p:stCondLst>
                                    <p:cond delay="0"/>
                                  </p:stCondLst>
                                  <p:childTnLst>
                                    <p:set>
                                      <p:cBhvr>
                                        <p:cTn id="32" dur="1" fill="hold">
                                          <p:stCondLst>
                                            <p:cond delay="0"/>
                                          </p:stCondLst>
                                        </p:cTn>
                                        <p:tgtEl>
                                          <p:spTgt spid="532495"/>
                                        </p:tgtEl>
                                        <p:attrNameLst>
                                          <p:attrName>style.visibility</p:attrName>
                                        </p:attrNameLst>
                                      </p:cBhvr>
                                      <p:to>
                                        <p:strVal val="visible"/>
                                      </p:to>
                                    </p:set>
                                    <p:anim calcmode="lin" valueType="num">
                                      <p:cBhvr>
                                        <p:cTn id="33" dur="1000" fill="hold"/>
                                        <p:tgtEl>
                                          <p:spTgt spid="532495"/>
                                        </p:tgtEl>
                                        <p:attrNameLst>
                                          <p:attrName>ppt_x</p:attrName>
                                        </p:attrNameLst>
                                      </p:cBhvr>
                                      <p:tavLst>
                                        <p:tav tm="0">
                                          <p:val>
                                            <p:strVal val="#ppt_x"/>
                                          </p:val>
                                        </p:tav>
                                        <p:tav tm="100000">
                                          <p:val>
                                            <p:strVal val="#ppt_x"/>
                                          </p:val>
                                        </p:tav>
                                      </p:tavLst>
                                    </p:anim>
                                    <p:anim calcmode="lin" valueType="num">
                                      <p:cBhvr>
                                        <p:cTn id="34" dur="1000" fill="hold"/>
                                        <p:tgtEl>
                                          <p:spTgt spid="532495"/>
                                        </p:tgtEl>
                                        <p:attrNameLst>
                                          <p:attrName>ppt_y</p:attrName>
                                        </p:attrNameLst>
                                      </p:cBhvr>
                                      <p:tavLst>
                                        <p:tav tm="0">
                                          <p:val>
                                            <p:strVal val="#ppt_y+#ppt_h/2"/>
                                          </p:val>
                                        </p:tav>
                                        <p:tav tm="100000">
                                          <p:val>
                                            <p:strVal val="#ppt_y"/>
                                          </p:val>
                                        </p:tav>
                                      </p:tavLst>
                                    </p:anim>
                                    <p:anim calcmode="lin" valueType="num">
                                      <p:cBhvr>
                                        <p:cTn id="35" dur="1000" fill="hold"/>
                                        <p:tgtEl>
                                          <p:spTgt spid="532495"/>
                                        </p:tgtEl>
                                        <p:attrNameLst>
                                          <p:attrName>ppt_w</p:attrName>
                                        </p:attrNameLst>
                                      </p:cBhvr>
                                      <p:tavLst>
                                        <p:tav tm="0">
                                          <p:val>
                                            <p:strVal val="#ppt_w"/>
                                          </p:val>
                                        </p:tav>
                                        <p:tav tm="100000">
                                          <p:val>
                                            <p:strVal val="#ppt_w"/>
                                          </p:val>
                                        </p:tav>
                                      </p:tavLst>
                                    </p:anim>
                                    <p:anim calcmode="lin" valueType="num">
                                      <p:cBhvr>
                                        <p:cTn id="36" dur="1000" fill="hold"/>
                                        <p:tgtEl>
                                          <p:spTgt spid="532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2" grpId="0" autoUpdateAnimBg="0"/>
      <p:bldP spid="532494" grpId="0" autoUpdateAnimBg="0"/>
      <p:bldP spid="53249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2"/>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Where are we now??</a:t>
            </a:r>
          </a:p>
        </p:txBody>
      </p:sp>
      <p:sp>
        <p:nvSpPr>
          <p:cNvPr id="49155" name="Rectangle 3"/>
          <p:cNvSpPr>
            <a:spLocks noChangeArrowheads="1"/>
          </p:cNvSpPr>
          <p:nvPr/>
        </p:nvSpPr>
        <p:spPr bwMode="auto">
          <a:xfrm>
            <a:off x="228600" y="20574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Microcomputer Systems</a:t>
            </a:r>
          </a:p>
        </p:txBody>
      </p:sp>
      <p:sp>
        <p:nvSpPr>
          <p:cNvPr id="548874" name="Text Box 10"/>
          <p:cNvSpPr txBox="1">
            <a:spLocks noChangeArrowheads="1"/>
          </p:cNvSpPr>
          <p:nvPr/>
        </p:nvSpPr>
        <p:spPr bwMode="auto">
          <a:xfrm>
            <a:off x="2362200" y="2514600"/>
            <a:ext cx="2895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Network Server</a:t>
            </a:r>
            <a:r>
              <a:rPr lang="en-US" altLang="en-US"/>
              <a:t>: more powerful microcomputers that coordinate telecommunicationsand resource sharing in small local area networks and Internet and intranet websites</a:t>
            </a:r>
          </a:p>
        </p:txBody>
      </p:sp>
      <p:sp>
        <p:nvSpPr>
          <p:cNvPr id="548877" name="Text Box 13"/>
          <p:cNvSpPr txBox="1">
            <a:spLocks noChangeArrowheads="1"/>
          </p:cNvSpPr>
          <p:nvPr/>
        </p:nvSpPr>
        <p:spPr bwMode="auto">
          <a:xfrm>
            <a:off x="5334000" y="5000625"/>
            <a:ext cx="3733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Computer Terminals: </a:t>
            </a:r>
          </a:p>
          <a:p>
            <a:pPr>
              <a:spcBef>
                <a:spcPct val="0"/>
              </a:spcBef>
              <a:buFontTx/>
              <a:buNone/>
            </a:pPr>
            <a:r>
              <a:rPr lang="en-US" altLang="en-US"/>
              <a:t>depend on servers for software, storage and processing power</a:t>
            </a:r>
          </a:p>
        </p:txBody>
      </p:sp>
      <p:pic>
        <p:nvPicPr>
          <p:cNvPr id="548878" name="Picture 14" descr="network 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187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879" name="Picture 15" descr="Computer Termin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514600"/>
            <a:ext cx="34925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48878"/>
                                        </p:tgtEl>
                                        <p:attrNameLst>
                                          <p:attrName>style.visibility</p:attrName>
                                        </p:attrNameLst>
                                      </p:cBhvr>
                                      <p:to>
                                        <p:strVal val="visible"/>
                                      </p:to>
                                    </p:set>
                                    <p:animEffect transition="in" filter="wipe(left)">
                                      <p:cBhvr>
                                        <p:cTn id="7" dur="1000"/>
                                        <p:tgtEl>
                                          <p:spTgt spid="548878"/>
                                        </p:tgtEl>
                                      </p:cBhvr>
                                    </p:animEffect>
                                  </p:childTnLst>
                                </p:cTn>
                              </p:par>
                            </p:childTnLst>
                          </p:cTn>
                        </p:par>
                        <p:par>
                          <p:cTn id="8" fill="hold" nodeType="afterGroup">
                            <p:stCondLst>
                              <p:cond delay="1000"/>
                            </p:stCondLst>
                            <p:childTnLst>
                              <p:par>
                                <p:cTn id="9" presetID="17" presetClass="entr" presetSubtype="2" fill="hold" grpId="0" nodeType="afterEffect">
                                  <p:stCondLst>
                                    <p:cond delay="0"/>
                                  </p:stCondLst>
                                  <p:childTnLst>
                                    <p:set>
                                      <p:cBhvr>
                                        <p:cTn id="10" dur="1" fill="hold">
                                          <p:stCondLst>
                                            <p:cond delay="0"/>
                                          </p:stCondLst>
                                        </p:cTn>
                                        <p:tgtEl>
                                          <p:spTgt spid="548874"/>
                                        </p:tgtEl>
                                        <p:attrNameLst>
                                          <p:attrName>style.visibility</p:attrName>
                                        </p:attrNameLst>
                                      </p:cBhvr>
                                      <p:to>
                                        <p:strVal val="visible"/>
                                      </p:to>
                                    </p:set>
                                    <p:anim calcmode="lin" valueType="num">
                                      <p:cBhvr>
                                        <p:cTn id="11" dur="1000" fill="hold"/>
                                        <p:tgtEl>
                                          <p:spTgt spid="548874"/>
                                        </p:tgtEl>
                                        <p:attrNameLst>
                                          <p:attrName>ppt_x</p:attrName>
                                        </p:attrNameLst>
                                      </p:cBhvr>
                                      <p:tavLst>
                                        <p:tav tm="0">
                                          <p:val>
                                            <p:strVal val="#ppt_x+#ppt_w/2"/>
                                          </p:val>
                                        </p:tav>
                                        <p:tav tm="100000">
                                          <p:val>
                                            <p:strVal val="#ppt_x"/>
                                          </p:val>
                                        </p:tav>
                                      </p:tavLst>
                                    </p:anim>
                                    <p:anim calcmode="lin" valueType="num">
                                      <p:cBhvr>
                                        <p:cTn id="12" dur="1000" fill="hold"/>
                                        <p:tgtEl>
                                          <p:spTgt spid="548874"/>
                                        </p:tgtEl>
                                        <p:attrNameLst>
                                          <p:attrName>ppt_y</p:attrName>
                                        </p:attrNameLst>
                                      </p:cBhvr>
                                      <p:tavLst>
                                        <p:tav tm="0">
                                          <p:val>
                                            <p:strVal val="#ppt_y"/>
                                          </p:val>
                                        </p:tav>
                                        <p:tav tm="100000">
                                          <p:val>
                                            <p:strVal val="#ppt_y"/>
                                          </p:val>
                                        </p:tav>
                                      </p:tavLst>
                                    </p:anim>
                                    <p:anim calcmode="lin" valueType="num">
                                      <p:cBhvr>
                                        <p:cTn id="13" dur="1000" fill="hold"/>
                                        <p:tgtEl>
                                          <p:spTgt spid="548874"/>
                                        </p:tgtEl>
                                        <p:attrNameLst>
                                          <p:attrName>ppt_w</p:attrName>
                                        </p:attrNameLst>
                                      </p:cBhvr>
                                      <p:tavLst>
                                        <p:tav tm="0">
                                          <p:val>
                                            <p:fltVal val="0"/>
                                          </p:val>
                                        </p:tav>
                                        <p:tav tm="100000">
                                          <p:val>
                                            <p:strVal val="#ppt_w"/>
                                          </p:val>
                                        </p:tav>
                                      </p:tavLst>
                                    </p:anim>
                                    <p:anim calcmode="lin" valueType="num">
                                      <p:cBhvr>
                                        <p:cTn id="14" dur="1000" fill="hold"/>
                                        <p:tgtEl>
                                          <p:spTgt spid="548874"/>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000"/>
                            </p:stCondLst>
                            <p:childTnLst>
                              <p:par>
                                <p:cTn id="16" presetID="22" presetClass="entr" presetSubtype="1" fill="hold" nodeType="afterEffect">
                                  <p:stCondLst>
                                    <p:cond delay="0"/>
                                  </p:stCondLst>
                                  <p:childTnLst>
                                    <p:set>
                                      <p:cBhvr>
                                        <p:cTn id="17" dur="1" fill="hold">
                                          <p:stCondLst>
                                            <p:cond delay="0"/>
                                          </p:stCondLst>
                                        </p:cTn>
                                        <p:tgtEl>
                                          <p:spTgt spid="548879"/>
                                        </p:tgtEl>
                                        <p:attrNameLst>
                                          <p:attrName>style.visibility</p:attrName>
                                        </p:attrNameLst>
                                      </p:cBhvr>
                                      <p:to>
                                        <p:strVal val="visible"/>
                                      </p:to>
                                    </p:set>
                                    <p:animEffect transition="in" filter="wipe(up)">
                                      <p:cBhvr>
                                        <p:cTn id="18" dur="1000"/>
                                        <p:tgtEl>
                                          <p:spTgt spid="548879"/>
                                        </p:tgtEl>
                                      </p:cBhvr>
                                    </p:animEffect>
                                  </p:childTnLst>
                                </p:cTn>
                              </p:par>
                            </p:childTnLst>
                          </p:cTn>
                        </p:par>
                        <p:par>
                          <p:cTn id="19" fill="hold" nodeType="afterGroup">
                            <p:stCondLst>
                              <p:cond delay="3000"/>
                            </p:stCondLst>
                            <p:childTnLst>
                              <p:par>
                                <p:cTn id="20" presetID="17" presetClass="entr" presetSubtype="4" fill="hold" grpId="0" nodeType="afterEffect">
                                  <p:stCondLst>
                                    <p:cond delay="0"/>
                                  </p:stCondLst>
                                  <p:childTnLst>
                                    <p:set>
                                      <p:cBhvr>
                                        <p:cTn id="21" dur="1" fill="hold">
                                          <p:stCondLst>
                                            <p:cond delay="0"/>
                                          </p:stCondLst>
                                        </p:cTn>
                                        <p:tgtEl>
                                          <p:spTgt spid="548877"/>
                                        </p:tgtEl>
                                        <p:attrNameLst>
                                          <p:attrName>style.visibility</p:attrName>
                                        </p:attrNameLst>
                                      </p:cBhvr>
                                      <p:to>
                                        <p:strVal val="visible"/>
                                      </p:to>
                                    </p:set>
                                    <p:anim calcmode="lin" valueType="num">
                                      <p:cBhvr>
                                        <p:cTn id="22" dur="1000" fill="hold"/>
                                        <p:tgtEl>
                                          <p:spTgt spid="548877"/>
                                        </p:tgtEl>
                                        <p:attrNameLst>
                                          <p:attrName>ppt_x</p:attrName>
                                        </p:attrNameLst>
                                      </p:cBhvr>
                                      <p:tavLst>
                                        <p:tav tm="0">
                                          <p:val>
                                            <p:strVal val="#ppt_x"/>
                                          </p:val>
                                        </p:tav>
                                        <p:tav tm="100000">
                                          <p:val>
                                            <p:strVal val="#ppt_x"/>
                                          </p:val>
                                        </p:tav>
                                      </p:tavLst>
                                    </p:anim>
                                    <p:anim calcmode="lin" valueType="num">
                                      <p:cBhvr>
                                        <p:cTn id="23" dur="1000" fill="hold"/>
                                        <p:tgtEl>
                                          <p:spTgt spid="548877"/>
                                        </p:tgtEl>
                                        <p:attrNameLst>
                                          <p:attrName>ppt_y</p:attrName>
                                        </p:attrNameLst>
                                      </p:cBhvr>
                                      <p:tavLst>
                                        <p:tav tm="0">
                                          <p:val>
                                            <p:strVal val="#ppt_y+#ppt_h/2"/>
                                          </p:val>
                                        </p:tav>
                                        <p:tav tm="100000">
                                          <p:val>
                                            <p:strVal val="#ppt_y"/>
                                          </p:val>
                                        </p:tav>
                                      </p:tavLst>
                                    </p:anim>
                                    <p:anim calcmode="lin" valueType="num">
                                      <p:cBhvr>
                                        <p:cTn id="24" dur="1000" fill="hold"/>
                                        <p:tgtEl>
                                          <p:spTgt spid="548877"/>
                                        </p:tgtEl>
                                        <p:attrNameLst>
                                          <p:attrName>ppt_w</p:attrName>
                                        </p:attrNameLst>
                                      </p:cBhvr>
                                      <p:tavLst>
                                        <p:tav tm="0">
                                          <p:val>
                                            <p:strVal val="#ppt_w"/>
                                          </p:val>
                                        </p:tav>
                                        <p:tav tm="100000">
                                          <p:val>
                                            <p:strVal val="#ppt_w"/>
                                          </p:val>
                                        </p:tav>
                                      </p:tavLst>
                                    </p:anim>
                                    <p:anim calcmode="lin" valueType="num">
                                      <p:cBhvr>
                                        <p:cTn id="25" dur="1000" fill="hold"/>
                                        <p:tgtEl>
                                          <p:spTgt spid="5488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4" grpId="0" autoUpdateAnimBg="0"/>
      <p:bldP spid="54887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Text Box 2"/>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Where are we now??</a:t>
            </a:r>
          </a:p>
        </p:txBody>
      </p:sp>
      <p:sp>
        <p:nvSpPr>
          <p:cNvPr id="50179" name="Rectangle 3"/>
          <p:cNvSpPr>
            <a:spLocks noChangeArrowheads="1"/>
          </p:cNvSpPr>
          <p:nvPr/>
        </p:nvSpPr>
        <p:spPr bwMode="auto">
          <a:xfrm>
            <a:off x="228600" y="20574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Microcomputer Systems</a:t>
            </a:r>
          </a:p>
        </p:txBody>
      </p:sp>
      <p:sp>
        <p:nvSpPr>
          <p:cNvPr id="550917" name="Text Box 5"/>
          <p:cNvSpPr txBox="1">
            <a:spLocks noChangeArrowheads="1"/>
          </p:cNvSpPr>
          <p:nvPr/>
        </p:nvSpPr>
        <p:spPr bwMode="auto">
          <a:xfrm>
            <a:off x="457200" y="4495800"/>
            <a:ext cx="3276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Network Terminals: </a:t>
            </a:r>
          </a:p>
        </p:txBody>
      </p:sp>
      <p:pic>
        <p:nvPicPr>
          <p:cNvPr id="550919" name="Picture 7" descr="Computer Termi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28956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21" name="Text Box 9"/>
          <p:cNvSpPr txBox="1">
            <a:spLocks noChangeArrowheads="1"/>
          </p:cNvSpPr>
          <p:nvPr/>
        </p:nvSpPr>
        <p:spPr bwMode="auto">
          <a:xfrm>
            <a:off x="76200" y="4800600"/>
            <a:ext cx="388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2200" b="1" i="1">
                <a:solidFill>
                  <a:srgbClr val="008000"/>
                </a:solidFill>
                <a:effectLst>
                  <a:outerShdw blurRad="38100" dist="38100" dir="2700000" algn="tl">
                    <a:srgbClr val="C0C0C0"/>
                  </a:outerShdw>
                </a:effectLst>
                <a:latin typeface="Century" pitchFamily="18" charset="0"/>
                <a:cs typeface="+mn-cs"/>
              </a:rPr>
              <a:t>This is the same Picture !!!</a:t>
            </a:r>
          </a:p>
        </p:txBody>
      </p:sp>
      <p:sp>
        <p:nvSpPr>
          <p:cNvPr id="550923" name="Text Box 11"/>
          <p:cNvSpPr txBox="1">
            <a:spLocks noChangeArrowheads="1"/>
          </p:cNvSpPr>
          <p:nvPr/>
        </p:nvSpPr>
        <p:spPr bwMode="auto">
          <a:xfrm>
            <a:off x="381000" y="5292725"/>
            <a:ext cx="36576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The difference is that these computers have no or minimal disk storage </a:t>
            </a:r>
          </a:p>
        </p:txBody>
      </p:sp>
      <p:pic>
        <p:nvPicPr>
          <p:cNvPr id="550924" name="Picture 12" descr="infoapplia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09800"/>
            <a:ext cx="3048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25" name="Text Box 13"/>
          <p:cNvSpPr txBox="1">
            <a:spLocks noChangeArrowheads="1"/>
          </p:cNvSpPr>
          <p:nvPr/>
        </p:nvSpPr>
        <p:spPr bwMode="auto">
          <a:xfrm>
            <a:off x="4572000" y="4495800"/>
            <a:ext cx="4343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b="1">
                <a:solidFill>
                  <a:srgbClr val="990000"/>
                </a:solidFill>
              </a:rPr>
              <a:t>Information Appliances: </a:t>
            </a:r>
          </a:p>
        </p:txBody>
      </p:sp>
      <p:sp>
        <p:nvSpPr>
          <p:cNvPr id="550926" name="Text Box 14"/>
          <p:cNvSpPr txBox="1">
            <a:spLocks noChangeArrowheads="1"/>
          </p:cNvSpPr>
          <p:nvPr/>
        </p:nvSpPr>
        <p:spPr bwMode="auto">
          <a:xfrm>
            <a:off x="4572000" y="4975225"/>
            <a:ext cx="3352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hand-held microcomputer devices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50919"/>
                                        </p:tgtEl>
                                        <p:attrNameLst>
                                          <p:attrName>style.visibility</p:attrName>
                                        </p:attrNameLst>
                                      </p:cBhvr>
                                      <p:to>
                                        <p:strVal val="visible"/>
                                      </p:to>
                                    </p:set>
                                    <p:animEffect transition="in" filter="wipe(up)">
                                      <p:cBhvr>
                                        <p:cTn id="7" dur="1000"/>
                                        <p:tgtEl>
                                          <p:spTgt spid="550919"/>
                                        </p:tgtEl>
                                      </p:cBhvr>
                                    </p:animEffect>
                                  </p:childTnLst>
                                </p:cTn>
                              </p:par>
                            </p:childTnLst>
                          </p:cTn>
                        </p:par>
                        <p:par>
                          <p:cTn id="8" fill="hold" nodeType="afterGroup">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550917"/>
                                        </p:tgtEl>
                                        <p:attrNameLst>
                                          <p:attrName>style.visibility</p:attrName>
                                        </p:attrNameLst>
                                      </p:cBhvr>
                                      <p:to>
                                        <p:strVal val="visible"/>
                                      </p:to>
                                    </p:set>
                                    <p:anim calcmode="lin" valueType="num">
                                      <p:cBhvr>
                                        <p:cTn id="11" dur="1000" fill="hold"/>
                                        <p:tgtEl>
                                          <p:spTgt spid="550917"/>
                                        </p:tgtEl>
                                        <p:attrNameLst>
                                          <p:attrName>ppt_x</p:attrName>
                                        </p:attrNameLst>
                                      </p:cBhvr>
                                      <p:tavLst>
                                        <p:tav tm="0">
                                          <p:val>
                                            <p:strVal val="#ppt_x"/>
                                          </p:val>
                                        </p:tav>
                                        <p:tav tm="100000">
                                          <p:val>
                                            <p:strVal val="#ppt_x"/>
                                          </p:val>
                                        </p:tav>
                                      </p:tavLst>
                                    </p:anim>
                                    <p:anim calcmode="lin" valueType="num">
                                      <p:cBhvr>
                                        <p:cTn id="12" dur="1000" fill="hold"/>
                                        <p:tgtEl>
                                          <p:spTgt spid="550917"/>
                                        </p:tgtEl>
                                        <p:attrNameLst>
                                          <p:attrName>ppt_y</p:attrName>
                                        </p:attrNameLst>
                                      </p:cBhvr>
                                      <p:tavLst>
                                        <p:tav tm="0">
                                          <p:val>
                                            <p:strVal val="#ppt_y+#ppt_h/2"/>
                                          </p:val>
                                        </p:tav>
                                        <p:tav tm="100000">
                                          <p:val>
                                            <p:strVal val="#ppt_y"/>
                                          </p:val>
                                        </p:tav>
                                      </p:tavLst>
                                    </p:anim>
                                    <p:anim calcmode="lin" valueType="num">
                                      <p:cBhvr>
                                        <p:cTn id="13" dur="1000" fill="hold"/>
                                        <p:tgtEl>
                                          <p:spTgt spid="550917"/>
                                        </p:tgtEl>
                                        <p:attrNameLst>
                                          <p:attrName>ppt_w</p:attrName>
                                        </p:attrNameLst>
                                      </p:cBhvr>
                                      <p:tavLst>
                                        <p:tav tm="0">
                                          <p:val>
                                            <p:strVal val="#ppt_w"/>
                                          </p:val>
                                        </p:tav>
                                        <p:tav tm="100000">
                                          <p:val>
                                            <p:strVal val="#ppt_w"/>
                                          </p:val>
                                        </p:tav>
                                      </p:tavLst>
                                    </p:anim>
                                    <p:anim calcmode="lin" valueType="num">
                                      <p:cBhvr>
                                        <p:cTn id="14" dur="1000" fill="hold"/>
                                        <p:tgtEl>
                                          <p:spTgt spid="55091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51" presetClass="entr" presetSubtype="0" fill="hold" grpId="0" nodeType="afterEffect">
                                  <p:stCondLst>
                                    <p:cond delay="0"/>
                                  </p:stCondLst>
                                  <p:childTnLst>
                                    <p:set>
                                      <p:cBhvr>
                                        <p:cTn id="17" dur="1" fill="hold">
                                          <p:stCondLst>
                                            <p:cond delay="0"/>
                                          </p:stCondLst>
                                        </p:cTn>
                                        <p:tgtEl>
                                          <p:spTgt spid="550921"/>
                                        </p:tgtEl>
                                        <p:attrNameLst>
                                          <p:attrName>style.visibility</p:attrName>
                                        </p:attrNameLst>
                                      </p:cBhvr>
                                      <p:to>
                                        <p:strVal val="visible"/>
                                      </p:to>
                                    </p:set>
                                    <p:animEffect transition="in" filter="fade">
                                      <p:cBhvr>
                                        <p:cTn id="18" dur="385" decel="100000"/>
                                        <p:tgtEl>
                                          <p:spTgt spid="550921"/>
                                        </p:tgtEl>
                                      </p:cBhvr>
                                    </p:animEffect>
                                    <p:animScale>
                                      <p:cBhvr>
                                        <p:cTn id="19" dur="385" decel="100000"/>
                                        <p:tgtEl>
                                          <p:spTgt spid="550921"/>
                                        </p:tgtEl>
                                      </p:cBhvr>
                                      <p:from x="10000" y="10000"/>
                                      <p:to x="200000" y="450000"/>
                                    </p:animScale>
                                    <p:animScale>
                                      <p:cBhvr>
                                        <p:cTn id="20" dur="615" accel="100000" fill="hold">
                                          <p:stCondLst>
                                            <p:cond delay="385"/>
                                          </p:stCondLst>
                                        </p:cTn>
                                        <p:tgtEl>
                                          <p:spTgt spid="550921"/>
                                        </p:tgtEl>
                                      </p:cBhvr>
                                      <p:from x="200000" y="450000"/>
                                      <p:to x="100000" y="100000"/>
                                    </p:animScale>
                                    <p:set>
                                      <p:cBhvr>
                                        <p:cTn id="21" dur="385" fill="hold"/>
                                        <p:tgtEl>
                                          <p:spTgt spid="550921"/>
                                        </p:tgtEl>
                                        <p:attrNameLst>
                                          <p:attrName>ppt_x</p:attrName>
                                        </p:attrNameLst>
                                      </p:cBhvr>
                                      <p:to>
                                        <p:strVal val="(0.5)"/>
                                      </p:to>
                                    </p:set>
                                    <p:anim from="(0.5)" to="(#ppt_x)" calcmode="lin" valueType="num">
                                      <p:cBhvr>
                                        <p:cTn id="22" dur="615" accel="100000" fill="hold">
                                          <p:stCondLst>
                                            <p:cond delay="385"/>
                                          </p:stCondLst>
                                        </p:cTn>
                                        <p:tgtEl>
                                          <p:spTgt spid="550921"/>
                                        </p:tgtEl>
                                        <p:attrNameLst>
                                          <p:attrName>ppt_x</p:attrName>
                                        </p:attrNameLst>
                                      </p:cBhvr>
                                    </p:anim>
                                    <p:set>
                                      <p:cBhvr>
                                        <p:cTn id="23" dur="385" fill="hold"/>
                                        <p:tgtEl>
                                          <p:spTgt spid="550921"/>
                                        </p:tgtEl>
                                        <p:attrNameLst>
                                          <p:attrName>ppt_y</p:attrName>
                                        </p:attrNameLst>
                                      </p:cBhvr>
                                      <p:to>
                                        <p:strVal val="(#ppt_y+0.4)"/>
                                      </p:to>
                                    </p:set>
                                    <p:anim from="(#ppt_y+0.4)" to="(#ppt_y)" calcmode="lin" valueType="num">
                                      <p:cBhvr>
                                        <p:cTn id="24" dur="615" accel="100000" fill="hold">
                                          <p:stCondLst>
                                            <p:cond delay="385"/>
                                          </p:stCondLst>
                                        </p:cTn>
                                        <p:tgtEl>
                                          <p:spTgt spid="55092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4" fill="hold" grpId="0" nodeType="clickEffect">
                                  <p:stCondLst>
                                    <p:cond delay="0"/>
                                  </p:stCondLst>
                                  <p:childTnLst>
                                    <p:set>
                                      <p:cBhvr>
                                        <p:cTn id="28" dur="1" fill="hold">
                                          <p:stCondLst>
                                            <p:cond delay="0"/>
                                          </p:stCondLst>
                                        </p:cTn>
                                        <p:tgtEl>
                                          <p:spTgt spid="550923"/>
                                        </p:tgtEl>
                                        <p:attrNameLst>
                                          <p:attrName>style.visibility</p:attrName>
                                        </p:attrNameLst>
                                      </p:cBhvr>
                                      <p:to>
                                        <p:strVal val="visible"/>
                                      </p:to>
                                    </p:set>
                                    <p:anim calcmode="lin" valueType="num">
                                      <p:cBhvr>
                                        <p:cTn id="29" dur="1000" fill="hold"/>
                                        <p:tgtEl>
                                          <p:spTgt spid="550923"/>
                                        </p:tgtEl>
                                        <p:attrNameLst>
                                          <p:attrName>ppt_x</p:attrName>
                                        </p:attrNameLst>
                                      </p:cBhvr>
                                      <p:tavLst>
                                        <p:tav tm="0">
                                          <p:val>
                                            <p:strVal val="#ppt_x"/>
                                          </p:val>
                                        </p:tav>
                                        <p:tav tm="100000">
                                          <p:val>
                                            <p:strVal val="#ppt_x"/>
                                          </p:val>
                                        </p:tav>
                                      </p:tavLst>
                                    </p:anim>
                                    <p:anim calcmode="lin" valueType="num">
                                      <p:cBhvr>
                                        <p:cTn id="30" dur="1000" fill="hold"/>
                                        <p:tgtEl>
                                          <p:spTgt spid="550923"/>
                                        </p:tgtEl>
                                        <p:attrNameLst>
                                          <p:attrName>ppt_y</p:attrName>
                                        </p:attrNameLst>
                                      </p:cBhvr>
                                      <p:tavLst>
                                        <p:tav tm="0">
                                          <p:val>
                                            <p:strVal val="#ppt_y+#ppt_h/2"/>
                                          </p:val>
                                        </p:tav>
                                        <p:tav tm="100000">
                                          <p:val>
                                            <p:strVal val="#ppt_y"/>
                                          </p:val>
                                        </p:tav>
                                      </p:tavLst>
                                    </p:anim>
                                    <p:anim calcmode="lin" valueType="num">
                                      <p:cBhvr>
                                        <p:cTn id="31" dur="1000" fill="hold"/>
                                        <p:tgtEl>
                                          <p:spTgt spid="550923"/>
                                        </p:tgtEl>
                                        <p:attrNameLst>
                                          <p:attrName>ppt_w</p:attrName>
                                        </p:attrNameLst>
                                      </p:cBhvr>
                                      <p:tavLst>
                                        <p:tav tm="0">
                                          <p:val>
                                            <p:strVal val="#ppt_w"/>
                                          </p:val>
                                        </p:tav>
                                        <p:tav tm="100000">
                                          <p:val>
                                            <p:strVal val="#ppt_w"/>
                                          </p:val>
                                        </p:tav>
                                      </p:tavLst>
                                    </p:anim>
                                    <p:anim calcmode="lin" valueType="num">
                                      <p:cBhvr>
                                        <p:cTn id="32" dur="1000" fill="hold"/>
                                        <p:tgtEl>
                                          <p:spTgt spid="55092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50924"/>
                                        </p:tgtEl>
                                        <p:attrNameLst>
                                          <p:attrName>style.visibility</p:attrName>
                                        </p:attrNameLst>
                                      </p:cBhvr>
                                      <p:to>
                                        <p:strVal val="visible"/>
                                      </p:to>
                                    </p:set>
                                    <p:animEffect transition="in" filter="wipe(down)">
                                      <p:cBhvr>
                                        <p:cTn id="37" dur="1000"/>
                                        <p:tgtEl>
                                          <p:spTgt spid="550924"/>
                                        </p:tgtEl>
                                      </p:cBhvr>
                                    </p:animEffect>
                                  </p:childTnLst>
                                </p:cTn>
                              </p:par>
                            </p:childTnLst>
                          </p:cTn>
                        </p:par>
                        <p:par>
                          <p:cTn id="38" fill="hold" nodeType="afterGroup">
                            <p:stCondLst>
                              <p:cond delay="1000"/>
                            </p:stCondLst>
                            <p:childTnLst>
                              <p:par>
                                <p:cTn id="39" presetID="17" presetClass="entr" presetSubtype="1" fill="hold" grpId="0" nodeType="afterEffect">
                                  <p:stCondLst>
                                    <p:cond delay="0"/>
                                  </p:stCondLst>
                                  <p:childTnLst>
                                    <p:set>
                                      <p:cBhvr>
                                        <p:cTn id="40" dur="1" fill="hold">
                                          <p:stCondLst>
                                            <p:cond delay="0"/>
                                          </p:stCondLst>
                                        </p:cTn>
                                        <p:tgtEl>
                                          <p:spTgt spid="550925"/>
                                        </p:tgtEl>
                                        <p:attrNameLst>
                                          <p:attrName>style.visibility</p:attrName>
                                        </p:attrNameLst>
                                      </p:cBhvr>
                                      <p:to>
                                        <p:strVal val="visible"/>
                                      </p:to>
                                    </p:set>
                                    <p:anim calcmode="lin" valueType="num">
                                      <p:cBhvr>
                                        <p:cTn id="41" dur="1000" fill="hold"/>
                                        <p:tgtEl>
                                          <p:spTgt spid="550925"/>
                                        </p:tgtEl>
                                        <p:attrNameLst>
                                          <p:attrName>ppt_x</p:attrName>
                                        </p:attrNameLst>
                                      </p:cBhvr>
                                      <p:tavLst>
                                        <p:tav tm="0">
                                          <p:val>
                                            <p:strVal val="#ppt_x"/>
                                          </p:val>
                                        </p:tav>
                                        <p:tav tm="100000">
                                          <p:val>
                                            <p:strVal val="#ppt_x"/>
                                          </p:val>
                                        </p:tav>
                                      </p:tavLst>
                                    </p:anim>
                                    <p:anim calcmode="lin" valueType="num">
                                      <p:cBhvr>
                                        <p:cTn id="42" dur="1000" fill="hold"/>
                                        <p:tgtEl>
                                          <p:spTgt spid="550925"/>
                                        </p:tgtEl>
                                        <p:attrNameLst>
                                          <p:attrName>ppt_y</p:attrName>
                                        </p:attrNameLst>
                                      </p:cBhvr>
                                      <p:tavLst>
                                        <p:tav tm="0">
                                          <p:val>
                                            <p:strVal val="#ppt_y-#ppt_h/2"/>
                                          </p:val>
                                        </p:tav>
                                        <p:tav tm="100000">
                                          <p:val>
                                            <p:strVal val="#ppt_y"/>
                                          </p:val>
                                        </p:tav>
                                      </p:tavLst>
                                    </p:anim>
                                    <p:anim calcmode="lin" valueType="num">
                                      <p:cBhvr>
                                        <p:cTn id="43" dur="1000" fill="hold"/>
                                        <p:tgtEl>
                                          <p:spTgt spid="550925"/>
                                        </p:tgtEl>
                                        <p:attrNameLst>
                                          <p:attrName>ppt_w</p:attrName>
                                        </p:attrNameLst>
                                      </p:cBhvr>
                                      <p:tavLst>
                                        <p:tav tm="0">
                                          <p:val>
                                            <p:strVal val="#ppt_w"/>
                                          </p:val>
                                        </p:tav>
                                        <p:tav tm="100000">
                                          <p:val>
                                            <p:strVal val="#ppt_w"/>
                                          </p:val>
                                        </p:tav>
                                      </p:tavLst>
                                    </p:anim>
                                    <p:anim calcmode="lin" valueType="num">
                                      <p:cBhvr>
                                        <p:cTn id="44" dur="1000" fill="hold"/>
                                        <p:tgtEl>
                                          <p:spTgt spid="550925"/>
                                        </p:tgtEl>
                                        <p:attrNameLst>
                                          <p:attrName>ppt_h</p:attrName>
                                        </p:attrNameLst>
                                      </p:cBhvr>
                                      <p:tavLst>
                                        <p:tav tm="0">
                                          <p:val>
                                            <p:fltVal val="0"/>
                                          </p:val>
                                        </p:tav>
                                        <p:tav tm="100000">
                                          <p:val>
                                            <p:strVal val="#ppt_h"/>
                                          </p:val>
                                        </p:tav>
                                      </p:tavLst>
                                    </p:anim>
                                  </p:childTnLst>
                                </p:cTn>
                              </p:par>
                            </p:childTnLst>
                          </p:cTn>
                        </p:par>
                        <p:par>
                          <p:cTn id="45" fill="hold" nodeType="afterGroup">
                            <p:stCondLst>
                              <p:cond delay="2000"/>
                            </p:stCondLst>
                            <p:childTnLst>
                              <p:par>
                                <p:cTn id="46" presetID="17" presetClass="entr" presetSubtype="4" fill="hold" grpId="0" nodeType="afterEffect">
                                  <p:stCondLst>
                                    <p:cond delay="0"/>
                                  </p:stCondLst>
                                  <p:childTnLst>
                                    <p:set>
                                      <p:cBhvr>
                                        <p:cTn id="47" dur="1" fill="hold">
                                          <p:stCondLst>
                                            <p:cond delay="0"/>
                                          </p:stCondLst>
                                        </p:cTn>
                                        <p:tgtEl>
                                          <p:spTgt spid="550926"/>
                                        </p:tgtEl>
                                        <p:attrNameLst>
                                          <p:attrName>style.visibility</p:attrName>
                                        </p:attrNameLst>
                                      </p:cBhvr>
                                      <p:to>
                                        <p:strVal val="visible"/>
                                      </p:to>
                                    </p:set>
                                    <p:anim calcmode="lin" valueType="num">
                                      <p:cBhvr>
                                        <p:cTn id="48" dur="1000" fill="hold"/>
                                        <p:tgtEl>
                                          <p:spTgt spid="550926"/>
                                        </p:tgtEl>
                                        <p:attrNameLst>
                                          <p:attrName>ppt_x</p:attrName>
                                        </p:attrNameLst>
                                      </p:cBhvr>
                                      <p:tavLst>
                                        <p:tav tm="0">
                                          <p:val>
                                            <p:strVal val="#ppt_x"/>
                                          </p:val>
                                        </p:tav>
                                        <p:tav tm="100000">
                                          <p:val>
                                            <p:strVal val="#ppt_x"/>
                                          </p:val>
                                        </p:tav>
                                      </p:tavLst>
                                    </p:anim>
                                    <p:anim calcmode="lin" valueType="num">
                                      <p:cBhvr>
                                        <p:cTn id="49" dur="1000" fill="hold"/>
                                        <p:tgtEl>
                                          <p:spTgt spid="550926"/>
                                        </p:tgtEl>
                                        <p:attrNameLst>
                                          <p:attrName>ppt_y</p:attrName>
                                        </p:attrNameLst>
                                      </p:cBhvr>
                                      <p:tavLst>
                                        <p:tav tm="0">
                                          <p:val>
                                            <p:strVal val="#ppt_y+#ppt_h/2"/>
                                          </p:val>
                                        </p:tav>
                                        <p:tav tm="100000">
                                          <p:val>
                                            <p:strVal val="#ppt_y"/>
                                          </p:val>
                                        </p:tav>
                                      </p:tavLst>
                                    </p:anim>
                                    <p:anim calcmode="lin" valueType="num">
                                      <p:cBhvr>
                                        <p:cTn id="50" dur="1000" fill="hold"/>
                                        <p:tgtEl>
                                          <p:spTgt spid="550926"/>
                                        </p:tgtEl>
                                        <p:attrNameLst>
                                          <p:attrName>ppt_w</p:attrName>
                                        </p:attrNameLst>
                                      </p:cBhvr>
                                      <p:tavLst>
                                        <p:tav tm="0">
                                          <p:val>
                                            <p:strVal val="#ppt_w"/>
                                          </p:val>
                                        </p:tav>
                                        <p:tav tm="100000">
                                          <p:val>
                                            <p:strVal val="#ppt_w"/>
                                          </p:val>
                                        </p:tav>
                                      </p:tavLst>
                                    </p:anim>
                                    <p:anim calcmode="lin" valueType="num">
                                      <p:cBhvr>
                                        <p:cTn id="51" dur="1000" fill="hold"/>
                                        <p:tgtEl>
                                          <p:spTgt spid="5509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autoUpdateAnimBg="0"/>
      <p:bldP spid="550921" grpId="0"/>
      <p:bldP spid="550923" grpId="0" autoUpdateAnimBg="0"/>
      <p:bldP spid="550925" grpId="0" autoUpdateAnimBg="0"/>
      <p:bldP spid="55092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Where are we now??</a:t>
            </a:r>
          </a:p>
        </p:txBody>
      </p:sp>
      <p:sp>
        <p:nvSpPr>
          <p:cNvPr id="552963" name="Rectangle 3"/>
          <p:cNvSpPr>
            <a:spLocks noChangeArrowheads="1"/>
          </p:cNvSpPr>
          <p:nvPr/>
        </p:nvSpPr>
        <p:spPr bwMode="auto">
          <a:xfrm>
            <a:off x="228600" y="20574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dirty="0"/>
              <a:t>Typical PC Features</a:t>
            </a:r>
          </a:p>
        </p:txBody>
      </p:sp>
      <p:pic>
        <p:nvPicPr>
          <p:cNvPr id="552971" name="Picture 11" descr="obr3588x_0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610600"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p:cNvSpPr txBox="1">
            <a:spLocks noChangeArrowheads="1"/>
          </p:cNvSpPr>
          <p:nvPr/>
        </p:nvSpPr>
        <p:spPr bwMode="auto">
          <a:xfrm>
            <a:off x="-76200" y="60960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dirty="0">
                <a:solidFill>
                  <a:srgbClr val="A50021"/>
                </a:solidFill>
                <a:effectLst>
                  <a:outerShdw blurRad="38100" dist="38100" dir="2700000" algn="tl">
                    <a:srgbClr val="C0C0C0"/>
                  </a:outerShdw>
                </a:effectLst>
                <a:latin typeface="Century" pitchFamily="18" charset="0"/>
                <a:cs typeface="+mn-cs"/>
                <a:hlinkClick r:id="rId4"/>
              </a:rPr>
              <a:t>OK -  </a:t>
            </a:r>
            <a:r>
              <a:rPr lang="en-US" sz="3000" b="1" i="1" dirty="0">
                <a:solidFill>
                  <a:srgbClr val="A50021"/>
                </a:solidFill>
                <a:effectLst>
                  <a:outerShdw blurRad="38100" dist="38100" dir="2700000" algn="tl">
                    <a:srgbClr val="C0C0C0"/>
                  </a:outerShdw>
                </a:effectLst>
                <a:latin typeface="Century" pitchFamily="18" charset="0"/>
                <a:cs typeface="+mn-cs"/>
                <a:hlinkClick r:id="rId4"/>
              </a:rPr>
              <a:t>But where are we now??</a:t>
            </a:r>
            <a:endParaRPr lang="en-US" sz="3000" b="1" i="1" dirty="0">
              <a:solidFill>
                <a:srgbClr val="A50021"/>
              </a:solidFill>
              <a:effectLst>
                <a:outerShdw blurRad="38100" dist="38100" dir="2700000" algn="tl">
                  <a:srgbClr val="C0C0C0"/>
                </a:outerShdw>
              </a:effectLst>
              <a:latin typeface="Century"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2963"/>
                                        </p:tgtEl>
                                        <p:attrNameLst>
                                          <p:attrName>style.visibility</p:attrName>
                                        </p:attrNameLst>
                                      </p:cBhvr>
                                      <p:to>
                                        <p:strVal val="visible"/>
                                      </p:to>
                                    </p:set>
                                    <p:animEffect transition="in" filter="wipe(left)">
                                      <p:cBhvr>
                                        <p:cTn id="7" dur="2000"/>
                                        <p:tgtEl>
                                          <p:spTgt spid="552963"/>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552971"/>
                                        </p:tgtEl>
                                        <p:attrNameLst>
                                          <p:attrName>style.visibility</p:attrName>
                                        </p:attrNameLst>
                                      </p:cBhvr>
                                      <p:to>
                                        <p:strVal val="visible"/>
                                      </p:to>
                                    </p:set>
                                    <p:animScale>
                                      <p:cBhvr>
                                        <p:cTn id="11" dur="1000" decel="50000" fill="hold">
                                          <p:stCondLst>
                                            <p:cond delay="0"/>
                                          </p:stCondLst>
                                        </p:cTn>
                                        <p:tgtEl>
                                          <p:spTgt spid="5529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52971"/>
                                        </p:tgtEl>
                                        <p:attrNameLst>
                                          <p:attrName>ppt_x</p:attrName>
                                          <p:attrName>ppt_y</p:attrName>
                                        </p:attrNameLst>
                                      </p:cBhvr>
                                    </p:animMotion>
                                    <p:animEffect transition="in" filter="fade">
                                      <p:cBhvr>
                                        <p:cTn id="13" dur="1000"/>
                                        <p:tgtEl>
                                          <p:spTgt spid="5529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228600" y="2133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i="1">
                <a:solidFill>
                  <a:srgbClr val="0033CC"/>
                </a:solidFill>
              </a:rPr>
              <a:t>There are also:</a:t>
            </a:r>
          </a:p>
        </p:txBody>
      </p:sp>
      <p:sp>
        <p:nvSpPr>
          <p:cNvPr id="541700" name="Text Box 4"/>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dirty="0">
                <a:solidFill>
                  <a:srgbClr val="A50021"/>
                </a:solidFill>
                <a:effectLst>
                  <a:outerShdw blurRad="38100" dist="38100" dir="2700000" algn="tl">
                    <a:srgbClr val="C0C0C0"/>
                  </a:outerShdw>
                </a:effectLst>
                <a:latin typeface="Century" pitchFamily="18" charset="0"/>
                <a:cs typeface="+mn-cs"/>
              </a:rPr>
              <a:t>Where are we now??</a:t>
            </a:r>
          </a:p>
        </p:txBody>
      </p:sp>
      <p:grpSp>
        <p:nvGrpSpPr>
          <p:cNvPr id="541703" name="Group 7"/>
          <p:cNvGrpSpPr>
            <a:grpSpLocks/>
          </p:cNvGrpSpPr>
          <p:nvPr/>
        </p:nvGrpSpPr>
        <p:grpSpPr bwMode="auto">
          <a:xfrm>
            <a:off x="3352800" y="2057400"/>
            <a:ext cx="5715000" cy="503238"/>
            <a:chOff x="2112" y="1296"/>
            <a:chExt cx="3600" cy="317"/>
          </a:xfrm>
        </p:grpSpPr>
        <p:pic>
          <p:nvPicPr>
            <p:cNvPr id="52235" name="Picture 5" descr="superman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1296"/>
              <a:ext cx="43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Rectangle 6"/>
            <p:cNvSpPr>
              <a:spLocks noChangeArrowheads="1"/>
            </p:cNvSpPr>
            <p:nvPr/>
          </p:nvSpPr>
          <p:spPr bwMode="auto">
            <a:xfrm>
              <a:off x="2448" y="1296"/>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None/>
              </a:pPr>
              <a:r>
                <a:rPr lang="en-US" altLang="en-US" b="1" i="1">
                  <a:solidFill>
                    <a:srgbClr val="990000"/>
                  </a:solidFill>
                </a:rPr>
                <a:t>uper Computers !!!</a:t>
              </a:r>
            </a:p>
          </p:txBody>
        </p:sp>
      </p:grpSp>
      <p:sp>
        <p:nvSpPr>
          <p:cNvPr id="541704" name="Text Box 8"/>
          <p:cNvSpPr txBox="1">
            <a:spLocks noChangeArrowheads="1"/>
          </p:cNvSpPr>
          <p:nvPr/>
        </p:nvSpPr>
        <p:spPr bwMode="auto">
          <a:xfrm>
            <a:off x="914400" y="2625725"/>
            <a:ext cx="82296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Extremely powerful computer systems specifically designed for scientific, engineering, and business applications requiring extremely high speeds for massive numeric computations</a:t>
            </a:r>
          </a:p>
        </p:txBody>
      </p:sp>
      <p:pic>
        <p:nvPicPr>
          <p:cNvPr id="541705" name="Picture 9" descr="Floor-Angle-CRAY-X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13200"/>
            <a:ext cx="2438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06" name="Text Box 10"/>
          <p:cNvSpPr txBox="1">
            <a:spLocks noChangeArrowheads="1"/>
          </p:cNvSpPr>
          <p:nvPr/>
        </p:nvSpPr>
        <p:spPr bwMode="auto">
          <a:xfrm>
            <a:off x="3048000" y="38068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Up to 4,176 processors</a:t>
            </a:r>
          </a:p>
        </p:txBody>
      </p:sp>
      <p:sp>
        <p:nvSpPr>
          <p:cNvPr id="541707" name="Text Box 11"/>
          <p:cNvSpPr txBox="1">
            <a:spLocks noChangeArrowheads="1"/>
          </p:cNvSpPr>
          <p:nvPr/>
        </p:nvSpPr>
        <p:spPr bwMode="auto">
          <a:xfrm>
            <a:off x="3048000" y="4191000"/>
            <a:ext cx="5562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Capability: up to 26 trillion floating point calculations a second</a:t>
            </a:r>
          </a:p>
        </p:txBody>
      </p:sp>
      <p:sp>
        <p:nvSpPr>
          <p:cNvPr id="541708" name="Text Box 12"/>
          <p:cNvSpPr txBox="1">
            <a:spLocks noChangeArrowheads="1"/>
          </p:cNvSpPr>
          <p:nvPr/>
        </p:nvSpPr>
        <p:spPr bwMode="auto">
          <a:xfrm>
            <a:off x="3124200" y="4876800"/>
            <a:ext cx="5943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i="1">
                <a:solidFill>
                  <a:srgbClr val="0033CC"/>
                </a:solidFill>
              </a:rPr>
              <a:t>(it would take 1000 scientists almost 350 years of working around the clock to do the same number of computations the Cray XT3 can do in a single second) </a:t>
            </a:r>
          </a:p>
        </p:txBody>
      </p:sp>
      <p:sp>
        <p:nvSpPr>
          <p:cNvPr id="541709" name="Text Box 13"/>
          <p:cNvSpPr txBox="1">
            <a:spLocks noChangeArrowheads="1"/>
          </p:cNvSpPr>
          <p:nvPr/>
        </p:nvSpPr>
        <p:spPr bwMode="auto">
          <a:xfrm>
            <a:off x="3048000" y="60166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Cost: $200 Million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1698"/>
                                        </p:tgtEl>
                                        <p:attrNameLst>
                                          <p:attrName>style.visibility</p:attrName>
                                        </p:attrNameLst>
                                      </p:cBhvr>
                                      <p:to>
                                        <p:strVal val="visible"/>
                                      </p:to>
                                    </p:set>
                                    <p:animEffect transition="in" filter="wipe(left)">
                                      <p:cBhvr>
                                        <p:cTn id="7" dur="1000"/>
                                        <p:tgtEl>
                                          <p:spTgt spid="541698"/>
                                        </p:tgtEl>
                                      </p:cBhvr>
                                    </p:animEffect>
                                  </p:childTnLst>
                                </p:cTn>
                              </p:par>
                            </p:childTnLst>
                          </p:cTn>
                        </p:par>
                        <p:par>
                          <p:cTn id="8" fill="hold" nodeType="afterGroup">
                            <p:stCondLst>
                              <p:cond delay="1000"/>
                            </p:stCondLst>
                            <p:childTnLst>
                              <p:par>
                                <p:cTn id="9" presetID="34" presetClass="entr" presetSubtype="0" fill="hold" nodeType="afterEffect">
                                  <p:stCondLst>
                                    <p:cond delay="0"/>
                                  </p:stCondLst>
                                  <p:childTnLst>
                                    <p:set>
                                      <p:cBhvr>
                                        <p:cTn id="10" dur="1" fill="hold">
                                          <p:stCondLst>
                                            <p:cond delay="0"/>
                                          </p:stCondLst>
                                        </p:cTn>
                                        <p:tgtEl>
                                          <p:spTgt spid="541703"/>
                                        </p:tgtEl>
                                        <p:attrNameLst>
                                          <p:attrName>style.visibility</p:attrName>
                                        </p:attrNameLst>
                                      </p:cBhvr>
                                      <p:to>
                                        <p:strVal val="visible"/>
                                      </p:to>
                                    </p:set>
                                    <p:anim from="(-#ppt_w/2)" to="(#ppt_x)" calcmode="lin" valueType="num">
                                      <p:cBhvr>
                                        <p:cTn id="11" dur="300" fill="hold">
                                          <p:stCondLst>
                                            <p:cond delay="0"/>
                                          </p:stCondLst>
                                        </p:cTn>
                                        <p:tgtEl>
                                          <p:spTgt spid="541703"/>
                                        </p:tgtEl>
                                        <p:attrNameLst>
                                          <p:attrName>ppt_x</p:attrName>
                                        </p:attrNameLst>
                                      </p:cBhvr>
                                    </p:anim>
                                    <p:anim from="0" to="-1.0" calcmode="lin" valueType="num">
                                      <p:cBhvr>
                                        <p:cTn id="12" dur="100" decel="50000" autoRev="1" fill="hold">
                                          <p:stCondLst>
                                            <p:cond delay="300"/>
                                          </p:stCondLst>
                                        </p:cTn>
                                        <p:tgtEl>
                                          <p:spTgt spid="541703"/>
                                        </p:tgtEl>
                                        <p:attrNameLst>
                                          <p:attrName>xshear</p:attrName>
                                        </p:attrNameLst>
                                      </p:cBhvr>
                                    </p:anim>
                                    <p:animScale>
                                      <p:cBhvr>
                                        <p:cTn id="13" dur="100" decel="100000" autoRev="1" fill="hold">
                                          <p:stCondLst>
                                            <p:cond delay="300"/>
                                          </p:stCondLst>
                                        </p:cTn>
                                        <p:tgtEl>
                                          <p:spTgt spid="541703"/>
                                        </p:tgtEl>
                                      </p:cBhvr>
                                      <p:from x="100000" y="100000"/>
                                      <p:to x="80000" y="100000"/>
                                    </p:animScale>
                                    <p:anim by="(#ppt_h/3+#ppt_w*0.1)" calcmode="lin" valueType="num">
                                      <p:cBhvr additive="sum">
                                        <p:cTn id="14" dur="100" decel="100000" autoRev="1" fill="hold">
                                          <p:stCondLst>
                                            <p:cond delay="300"/>
                                          </p:stCondLst>
                                        </p:cTn>
                                        <p:tgtEl>
                                          <p:spTgt spid="541703"/>
                                        </p:tgtEl>
                                        <p:attrNameLst>
                                          <p:attrName>ppt_x</p:attrName>
                                        </p:attrNameLst>
                                      </p:cBhvr>
                                    </p:anim>
                                  </p:childTnLst>
                                </p:cTn>
                              </p:par>
                            </p:childTnLst>
                          </p:cTn>
                        </p:par>
                        <p:par>
                          <p:cTn id="15" fill="hold" nodeType="afterGroup">
                            <p:stCondLst>
                              <p:cond delay="1500"/>
                            </p:stCondLst>
                            <p:childTnLst>
                              <p:par>
                                <p:cTn id="16" presetID="17" presetClass="entr" presetSubtype="4" fill="hold" grpId="0" nodeType="afterEffect">
                                  <p:stCondLst>
                                    <p:cond delay="0"/>
                                  </p:stCondLst>
                                  <p:childTnLst>
                                    <p:set>
                                      <p:cBhvr>
                                        <p:cTn id="17" dur="1" fill="hold">
                                          <p:stCondLst>
                                            <p:cond delay="0"/>
                                          </p:stCondLst>
                                        </p:cTn>
                                        <p:tgtEl>
                                          <p:spTgt spid="541704"/>
                                        </p:tgtEl>
                                        <p:attrNameLst>
                                          <p:attrName>style.visibility</p:attrName>
                                        </p:attrNameLst>
                                      </p:cBhvr>
                                      <p:to>
                                        <p:strVal val="visible"/>
                                      </p:to>
                                    </p:set>
                                    <p:anim calcmode="lin" valueType="num">
                                      <p:cBhvr>
                                        <p:cTn id="18" dur="1000" fill="hold"/>
                                        <p:tgtEl>
                                          <p:spTgt spid="541704"/>
                                        </p:tgtEl>
                                        <p:attrNameLst>
                                          <p:attrName>ppt_x</p:attrName>
                                        </p:attrNameLst>
                                      </p:cBhvr>
                                      <p:tavLst>
                                        <p:tav tm="0">
                                          <p:val>
                                            <p:strVal val="#ppt_x"/>
                                          </p:val>
                                        </p:tav>
                                        <p:tav tm="100000">
                                          <p:val>
                                            <p:strVal val="#ppt_x"/>
                                          </p:val>
                                        </p:tav>
                                      </p:tavLst>
                                    </p:anim>
                                    <p:anim calcmode="lin" valueType="num">
                                      <p:cBhvr>
                                        <p:cTn id="19" dur="1000" fill="hold"/>
                                        <p:tgtEl>
                                          <p:spTgt spid="541704"/>
                                        </p:tgtEl>
                                        <p:attrNameLst>
                                          <p:attrName>ppt_y</p:attrName>
                                        </p:attrNameLst>
                                      </p:cBhvr>
                                      <p:tavLst>
                                        <p:tav tm="0">
                                          <p:val>
                                            <p:strVal val="#ppt_y+#ppt_h/2"/>
                                          </p:val>
                                        </p:tav>
                                        <p:tav tm="100000">
                                          <p:val>
                                            <p:strVal val="#ppt_y"/>
                                          </p:val>
                                        </p:tav>
                                      </p:tavLst>
                                    </p:anim>
                                    <p:anim calcmode="lin" valueType="num">
                                      <p:cBhvr>
                                        <p:cTn id="20" dur="1000" fill="hold"/>
                                        <p:tgtEl>
                                          <p:spTgt spid="541704"/>
                                        </p:tgtEl>
                                        <p:attrNameLst>
                                          <p:attrName>ppt_w</p:attrName>
                                        </p:attrNameLst>
                                      </p:cBhvr>
                                      <p:tavLst>
                                        <p:tav tm="0">
                                          <p:val>
                                            <p:strVal val="#ppt_w"/>
                                          </p:val>
                                        </p:tav>
                                        <p:tav tm="100000">
                                          <p:val>
                                            <p:strVal val="#ppt_w"/>
                                          </p:val>
                                        </p:tav>
                                      </p:tavLst>
                                    </p:anim>
                                    <p:anim calcmode="lin" valueType="num">
                                      <p:cBhvr>
                                        <p:cTn id="21" dur="1000" fill="hold"/>
                                        <p:tgtEl>
                                          <p:spTgt spid="541704"/>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541705"/>
                                        </p:tgtEl>
                                        <p:attrNameLst>
                                          <p:attrName>style.visibility</p:attrName>
                                        </p:attrNameLst>
                                      </p:cBhvr>
                                      <p:to>
                                        <p:strVal val="visible"/>
                                      </p:to>
                                    </p:set>
                                    <p:anim calcmode="lin" valueType="num">
                                      <p:cBhvr>
                                        <p:cTn id="26" dur="1000" fill="hold"/>
                                        <p:tgtEl>
                                          <p:spTgt spid="541705"/>
                                        </p:tgtEl>
                                        <p:attrNameLst>
                                          <p:attrName>ppt_w</p:attrName>
                                        </p:attrNameLst>
                                      </p:cBhvr>
                                      <p:tavLst>
                                        <p:tav tm="0">
                                          <p:val>
                                            <p:strVal val="#ppt_w*0.05"/>
                                          </p:val>
                                        </p:tav>
                                        <p:tav tm="100000">
                                          <p:val>
                                            <p:strVal val="#ppt_w"/>
                                          </p:val>
                                        </p:tav>
                                      </p:tavLst>
                                    </p:anim>
                                    <p:anim calcmode="lin" valueType="num">
                                      <p:cBhvr>
                                        <p:cTn id="27" dur="1000" fill="hold"/>
                                        <p:tgtEl>
                                          <p:spTgt spid="541705"/>
                                        </p:tgtEl>
                                        <p:attrNameLst>
                                          <p:attrName>ppt_h</p:attrName>
                                        </p:attrNameLst>
                                      </p:cBhvr>
                                      <p:tavLst>
                                        <p:tav tm="0">
                                          <p:val>
                                            <p:strVal val="#ppt_h"/>
                                          </p:val>
                                        </p:tav>
                                        <p:tav tm="100000">
                                          <p:val>
                                            <p:strVal val="#ppt_h"/>
                                          </p:val>
                                        </p:tav>
                                      </p:tavLst>
                                    </p:anim>
                                    <p:anim calcmode="lin" valueType="num">
                                      <p:cBhvr>
                                        <p:cTn id="28" dur="1000" fill="hold"/>
                                        <p:tgtEl>
                                          <p:spTgt spid="541705"/>
                                        </p:tgtEl>
                                        <p:attrNameLst>
                                          <p:attrName>ppt_x</p:attrName>
                                        </p:attrNameLst>
                                      </p:cBhvr>
                                      <p:tavLst>
                                        <p:tav tm="0">
                                          <p:val>
                                            <p:strVal val="#ppt_x-.2"/>
                                          </p:val>
                                        </p:tav>
                                        <p:tav tm="100000">
                                          <p:val>
                                            <p:strVal val="#ppt_x"/>
                                          </p:val>
                                        </p:tav>
                                      </p:tavLst>
                                    </p:anim>
                                    <p:anim calcmode="lin" valueType="num">
                                      <p:cBhvr>
                                        <p:cTn id="29" dur="1000" fill="hold"/>
                                        <p:tgtEl>
                                          <p:spTgt spid="541705"/>
                                        </p:tgtEl>
                                        <p:attrNameLst>
                                          <p:attrName>ppt_y</p:attrName>
                                        </p:attrNameLst>
                                      </p:cBhvr>
                                      <p:tavLst>
                                        <p:tav tm="0">
                                          <p:val>
                                            <p:strVal val="#ppt_y"/>
                                          </p:val>
                                        </p:tav>
                                        <p:tav tm="100000">
                                          <p:val>
                                            <p:strVal val="#ppt_y"/>
                                          </p:val>
                                        </p:tav>
                                      </p:tavLst>
                                    </p:anim>
                                    <p:animEffect transition="in" filter="fade">
                                      <p:cBhvr>
                                        <p:cTn id="30" dur="1000"/>
                                        <p:tgtEl>
                                          <p:spTgt spid="541705"/>
                                        </p:tgtEl>
                                      </p:cBhvr>
                                    </p:animEffect>
                                  </p:childTnLst>
                                </p:cTn>
                              </p:par>
                            </p:childTnLst>
                          </p:cTn>
                        </p:par>
                        <p:par>
                          <p:cTn id="31" fill="hold" nodeType="afterGroup">
                            <p:stCondLst>
                              <p:cond delay="1000"/>
                            </p:stCondLst>
                            <p:childTnLst>
                              <p:par>
                                <p:cTn id="32" presetID="17" presetClass="entr" presetSubtype="8" fill="hold" grpId="0" nodeType="afterEffect">
                                  <p:stCondLst>
                                    <p:cond delay="0"/>
                                  </p:stCondLst>
                                  <p:childTnLst>
                                    <p:set>
                                      <p:cBhvr>
                                        <p:cTn id="33" dur="1" fill="hold">
                                          <p:stCondLst>
                                            <p:cond delay="0"/>
                                          </p:stCondLst>
                                        </p:cTn>
                                        <p:tgtEl>
                                          <p:spTgt spid="541706"/>
                                        </p:tgtEl>
                                        <p:attrNameLst>
                                          <p:attrName>style.visibility</p:attrName>
                                        </p:attrNameLst>
                                      </p:cBhvr>
                                      <p:to>
                                        <p:strVal val="visible"/>
                                      </p:to>
                                    </p:set>
                                    <p:anim calcmode="lin" valueType="num">
                                      <p:cBhvr>
                                        <p:cTn id="34" dur="1000" fill="hold"/>
                                        <p:tgtEl>
                                          <p:spTgt spid="541706"/>
                                        </p:tgtEl>
                                        <p:attrNameLst>
                                          <p:attrName>ppt_x</p:attrName>
                                        </p:attrNameLst>
                                      </p:cBhvr>
                                      <p:tavLst>
                                        <p:tav tm="0">
                                          <p:val>
                                            <p:strVal val="#ppt_x-#ppt_w/2"/>
                                          </p:val>
                                        </p:tav>
                                        <p:tav tm="100000">
                                          <p:val>
                                            <p:strVal val="#ppt_x"/>
                                          </p:val>
                                        </p:tav>
                                      </p:tavLst>
                                    </p:anim>
                                    <p:anim calcmode="lin" valueType="num">
                                      <p:cBhvr>
                                        <p:cTn id="35" dur="1000" fill="hold"/>
                                        <p:tgtEl>
                                          <p:spTgt spid="541706"/>
                                        </p:tgtEl>
                                        <p:attrNameLst>
                                          <p:attrName>ppt_y</p:attrName>
                                        </p:attrNameLst>
                                      </p:cBhvr>
                                      <p:tavLst>
                                        <p:tav tm="0">
                                          <p:val>
                                            <p:strVal val="#ppt_y"/>
                                          </p:val>
                                        </p:tav>
                                        <p:tav tm="100000">
                                          <p:val>
                                            <p:strVal val="#ppt_y"/>
                                          </p:val>
                                        </p:tav>
                                      </p:tavLst>
                                    </p:anim>
                                    <p:anim calcmode="lin" valueType="num">
                                      <p:cBhvr>
                                        <p:cTn id="36" dur="1000" fill="hold"/>
                                        <p:tgtEl>
                                          <p:spTgt spid="541706"/>
                                        </p:tgtEl>
                                        <p:attrNameLst>
                                          <p:attrName>ppt_w</p:attrName>
                                        </p:attrNameLst>
                                      </p:cBhvr>
                                      <p:tavLst>
                                        <p:tav tm="0">
                                          <p:val>
                                            <p:fltVal val="0"/>
                                          </p:val>
                                        </p:tav>
                                        <p:tav tm="100000">
                                          <p:val>
                                            <p:strVal val="#ppt_w"/>
                                          </p:val>
                                        </p:tav>
                                      </p:tavLst>
                                    </p:anim>
                                    <p:anim calcmode="lin" valueType="num">
                                      <p:cBhvr>
                                        <p:cTn id="37" dur="1000" fill="hold"/>
                                        <p:tgtEl>
                                          <p:spTgt spid="541706"/>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2000"/>
                            </p:stCondLst>
                            <p:childTnLst>
                              <p:par>
                                <p:cTn id="39" presetID="17" presetClass="entr" presetSubtype="8" fill="hold" grpId="0" nodeType="afterEffect">
                                  <p:stCondLst>
                                    <p:cond delay="0"/>
                                  </p:stCondLst>
                                  <p:childTnLst>
                                    <p:set>
                                      <p:cBhvr>
                                        <p:cTn id="40" dur="1" fill="hold">
                                          <p:stCondLst>
                                            <p:cond delay="0"/>
                                          </p:stCondLst>
                                        </p:cTn>
                                        <p:tgtEl>
                                          <p:spTgt spid="541707"/>
                                        </p:tgtEl>
                                        <p:attrNameLst>
                                          <p:attrName>style.visibility</p:attrName>
                                        </p:attrNameLst>
                                      </p:cBhvr>
                                      <p:to>
                                        <p:strVal val="visible"/>
                                      </p:to>
                                    </p:set>
                                    <p:anim calcmode="lin" valueType="num">
                                      <p:cBhvr>
                                        <p:cTn id="41" dur="1000" fill="hold"/>
                                        <p:tgtEl>
                                          <p:spTgt spid="541707"/>
                                        </p:tgtEl>
                                        <p:attrNameLst>
                                          <p:attrName>ppt_x</p:attrName>
                                        </p:attrNameLst>
                                      </p:cBhvr>
                                      <p:tavLst>
                                        <p:tav tm="0">
                                          <p:val>
                                            <p:strVal val="#ppt_x-#ppt_w/2"/>
                                          </p:val>
                                        </p:tav>
                                        <p:tav tm="100000">
                                          <p:val>
                                            <p:strVal val="#ppt_x"/>
                                          </p:val>
                                        </p:tav>
                                      </p:tavLst>
                                    </p:anim>
                                    <p:anim calcmode="lin" valueType="num">
                                      <p:cBhvr>
                                        <p:cTn id="42" dur="1000" fill="hold"/>
                                        <p:tgtEl>
                                          <p:spTgt spid="541707"/>
                                        </p:tgtEl>
                                        <p:attrNameLst>
                                          <p:attrName>ppt_y</p:attrName>
                                        </p:attrNameLst>
                                      </p:cBhvr>
                                      <p:tavLst>
                                        <p:tav tm="0">
                                          <p:val>
                                            <p:strVal val="#ppt_y"/>
                                          </p:val>
                                        </p:tav>
                                        <p:tav tm="100000">
                                          <p:val>
                                            <p:strVal val="#ppt_y"/>
                                          </p:val>
                                        </p:tav>
                                      </p:tavLst>
                                    </p:anim>
                                    <p:anim calcmode="lin" valueType="num">
                                      <p:cBhvr>
                                        <p:cTn id="43" dur="1000" fill="hold"/>
                                        <p:tgtEl>
                                          <p:spTgt spid="541707"/>
                                        </p:tgtEl>
                                        <p:attrNameLst>
                                          <p:attrName>ppt_w</p:attrName>
                                        </p:attrNameLst>
                                      </p:cBhvr>
                                      <p:tavLst>
                                        <p:tav tm="0">
                                          <p:val>
                                            <p:fltVal val="0"/>
                                          </p:val>
                                        </p:tav>
                                        <p:tav tm="100000">
                                          <p:val>
                                            <p:strVal val="#ppt_w"/>
                                          </p:val>
                                        </p:tav>
                                      </p:tavLst>
                                    </p:anim>
                                    <p:anim calcmode="lin" valueType="num">
                                      <p:cBhvr>
                                        <p:cTn id="44" dur="1000" fill="hold"/>
                                        <p:tgtEl>
                                          <p:spTgt spid="541707"/>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541708"/>
                                        </p:tgtEl>
                                        <p:attrNameLst>
                                          <p:attrName>style.visibility</p:attrName>
                                        </p:attrNameLst>
                                      </p:cBhvr>
                                      <p:to>
                                        <p:strVal val="visible"/>
                                      </p:to>
                                    </p:set>
                                    <p:animEffect transition="in" filter="fade">
                                      <p:cBhvr>
                                        <p:cTn id="48" dur="2000"/>
                                        <p:tgtEl>
                                          <p:spTgt spid="541708"/>
                                        </p:tgtEl>
                                      </p:cBhvr>
                                    </p:animEffect>
                                  </p:childTnLst>
                                </p:cTn>
                              </p:par>
                            </p:childTnLst>
                          </p:cTn>
                        </p:par>
                        <p:par>
                          <p:cTn id="49" fill="hold" nodeType="afterGroup">
                            <p:stCondLst>
                              <p:cond delay="5000"/>
                            </p:stCondLst>
                            <p:childTnLst>
                              <p:par>
                                <p:cTn id="50" presetID="17" presetClass="entr" presetSubtype="8" fill="hold" grpId="0" nodeType="afterEffect">
                                  <p:stCondLst>
                                    <p:cond delay="0"/>
                                  </p:stCondLst>
                                  <p:childTnLst>
                                    <p:set>
                                      <p:cBhvr>
                                        <p:cTn id="51" dur="1" fill="hold">
                                          <p:stCondLst>
                                            <p:cond delay="0"/>
                                          </p:stCondLst>
                                        </p:cTn>
                                        <p:tgtEl>
                                          <p:spTgt spid="541709"/>
                                        </p:tgtEl>
                                        <p:attrNameLst>
                                          <p:attrName>style.visibility</p:attrName>
                                        </p:attrNameLst>
                                      </p:cBhvr>
                                      <p:to>
                                        <p:strVal val="visible"/>
                                      </p:to>
                                    </p:set>
                                    <p:anim calcmode="lin" valueType="num">
                                      <p:cBhvr>
                                        <p:cTn id="52" dur="1000" fill="hold"/>
                                        <p:tgtEl>
                                          <p:spTgt spid="541709"/>
                                        </p:tgtEl>
                                        <p:attrNameLst>
                                          <p:attrName>ppt_x</p:attrName>
                                        </p:attrNameLst>
                                      </p:cBhvr>
                                      <p:tavLst>
                                        <p:tav tm="0">
                                          <p:val>
                                            <p:strVal val="#ppt_x-#ppt_w/2"/>
                                          </p:val>
                                        </p:tav>
                                        <p:tav tm="100000">
                                          <p:val>
                                            <p:strVal val="#ppt_x"/>
                                          </p:val>
                                        </p:tav>
                                      </p:tavLst>
                                    </p:anim>
                                    <p:anim calcmode="lin" valueType="num">
                                      <p:cBhvr>
                                        <p:cTn id="53" dur="1000" fill="hold"/>
                                        <p:tgtEl>
                                          <p:spTgt spid="541709"/>
                                        </p:tgtEl>
                                        <p:attrNameLst>
                                          <p:attrName>ppt_y</p:attrName>
                                        </p:attrNameLst>
                                      </p:cBhvr>
                                      <p:tavLst>
                                        <p:tav tm="0">
                                          <p:val>
                                            <p:strVal val="#ppt_y"/>
                                          </p:val>
                                        </p:tav>
                                        <p:tav tm="100000">
                                          <p:val>
                                            <p:strVal val="#ppt_y"/>
                                          </p:val>
                                        </p:tav>
                                      </p:tavLst>
                                    </p:anim>
                                    <p:anim calcmode="lin" valueType="num">
                                      <p:cBhvr>
                                        <p:cTn id="54" dur="1000" fill="hold"/>
                                        <p:tgtEl>
                                          <p:spTgt spid="541709"/>
                                        </p:tgtEl>
                                        <p:attrNameLst>
                                          <p:attrName>ppt_w</p:attrName>
                                        </p:attrNameLst>
                                      </p:cBhvr>
                                      <p:tavLst>
                                        <p:tav tm="0">
                                          <p:val>
                                            <p:fltVal val="0"/>
                                          </p:val>
                                        </p:tav>
                                        <p:tav tm="100000">
                                          <p:val>
                                            <p:strVal val="#ppt_w"/>
                                          </p:val>
                                        </p:tav>
                                      </p:tavLst>
                                    </p:anim>
                                    <p:anim calcmode="lin" valueType="num">
                                      <p:cBhvr>
                                        <p:cTn id="55" dur="1000" fill="hold"/>
                                        <p:tgtEl>
                                          <p:spTgt spid="5417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8" grpId="0"/>
      <p:bldP spid="541704" grpId="0" autoUpdateAnimBg="0"/>
      <p:bldP spid="541706" grpId="0" autoUpdateAnimBg="0"/>
      <p:bldP spid="541707" grpId="0" autoUpdateAnimBg="0"/>
      <p:bldP spid="541708" grpId="0"/>
      <p:bldP spid="54170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21336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i="1">
                <a:solidFill>
                  <a:srgbClr val="0033CC"/>
                </a:solidFill>
              </a:rPr>
              <a:t>There are also:</a:t>
            </a:r>
          </a:p>
        </p:txBody>
      </p:sp>
      <p:sp>
        <p:nvSpPr>
          <p:cNvPr id="541700" name="Text Box 4"/>
          <p:cNvSpPr txBox="1">
            <a:spLocks noChangeArrowheads="1"/>
          </p:cNvSpPr>
          <p:nvPr/>
        </p:nvSpPr>
        <p:spPr bwMode="auto">
          <a:xfrm>
            <a:off x="76200" y="14319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Where are we now??</a:t>
            </a:r>
          </a:p>
        </p:txBody>
      </p:sp>
      <p:grpSp>
        <p:nvGrpSpPr>
          <p:cNvPr id="53252" name="Group 7"/>
          <p:cNvGrpSpPr>
            <a:grpSpLocks/>
          </p:cNvGrpSpPr>
          <p:nvPr/>
        </p:nvGrpSpPr>
        <p:grpSpPr bwMode="auto">
          <a:xfrm>
            <a:off x="3352800" y="2057400"/>
            <a:ext cx="5715000" cy="503238"/>
            <a:chOff x="2112" y="1296"/>
            <a:chExt cx="3600" cy="317"/>
          </a:xfrm>
        </p:grpSpPr>
        <p:pic>
          <p:nvPicPr>
            <p:cNvPr id="53259" name="Picture 5" descr="superman_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2" y="1296"/>
              <a:ext cx="43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0" name="Rectangle 6"/>
            <p:cNvSpPr>
              <a:spLocks noChangeArrowheads="1"/>
            </p:cNvSpPr>
            <p:nvPr/>
          </p:nvSpPr>
          <p:spPr bwMode="auto">
            <a:xfrm>
              <a:off x="2448" y="1296"/>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None/>
              </a:pPr>
              <a:r>
                <a:rPr lang="en-US" altLang="en-US" b="1" i="1">
                  <a:solidFill>
                    <a:srgbClr val="990000"/>
                  </a:solidFill>
                </a:rPr>
                <a:t>uper Computers !!!</a:t>
              </a:r>
            </a:p>
          </p:txBody>
        </p:sp>
      </p:grpSp>
      <p:sp>
        <p:nvSpPr>
          <p:cNvPr id="541704" name="Text Box 8"/>
          <p:cNvSpPr txBox="1">
            <a:spLocks noChangeArrowheads="1"/>
          </p:cNvSpPr>
          <p:nvPr/>
        </p:nvSpPr>
        <p:spPr bwMode="auto">
          <a:xfrm>
            <a:off x="914400" y="2625725"/>
            <a:ext cx="82296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Update (2012): IBM’s Sequoia supercomputer </a:t>
            </a:r>
          </a:p>
        </p:txBody>
      </p:sp>
      <p:sp>
        <p:nvSpPr>
          <p:cNvPr id="541706" name="Text Box 10"/>
          <p:cNvSpPr txBox="1">
            <a:spLocks noChangeArrowheads="1"/>
          </p:cNvSpPr>
          <p:nvPr/>
        </p:nvSpPr>
        <p:spPr bwMode="auto">
          <a:xfrm>
            <a:off x="3048000" y="31210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1,572,864 CPU cores</a:t>
            </a:r>
          </a:p>
        </p:txBody>
      </p:sp>
      <p:sp>
        <p:nvSpPr>
          <p:cNvPr id="541707" name="Text Box 11"/>
          <p:cNvSpPr txBox="1">
            <a:spLocks noChangeArrowheads="1"/>
          </p:cNvSpPr>
          <p:nvPr/>
        </p:nvSpPr>
        <p:spPr bwMode="auto">
          <a:xfrm>
            <a:off x="3048000" y="3581400"/>
            <a:ext cx="55626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16.32 petaflop/s</a:t>
            </a:r>
          </a:p>
        </p:txBody>
      </p:sp>
      <p:sp>
        <p:nvSpPr>
          <p:cNvPr id="541708" name="Text Box 12"/>
          <p:cNvSpPr txBox="1">
            <a:spLocks noChangeArrowheads="1"/>
          </p:cNvSpPr>
          <p:nvPr/>
        </p:nvSpPr>
        <p:spPr bwMode="auto">
          <a:xfrm>
            <a:off x="3200400" y="4114800"/>
            <a:ext cx="5943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i="1">
                <a:solidFill>
                  <a:srgbClr val="0033CC"/>
                </a:solidFill>
              </a:rPr>
              <a:t>(55% faster than the 2011 fastest super computer) </a:t>
            </a:r>
          </a:p>
        </p:txBody>
      </p:sp>
      <p:sp>
        <p:nvSpPr>
          <p:cNvPr id="541709" name="Text Box 13"/>
          <p:cNvSpPr txBox="1">
            <a:spLocks noChangeArrowheads="1"/>
          </p:cNvSpPr>
          <p:nvPr/>
        </p:nvSpPr>
        <p:spPr bwMode="auto">
          <a:xfrm>
            <a:off x="3048000" y="4568825"/>
            <a:ext cx="5791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The machine can process in one hour what it would take 6.7 billion people (slightly less than every person on the planet) 320 years to calculate using calculators.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509963"/>
            <a:ext cx="28575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41704"/>
                                        </p:tgtEl>
                                        <p:attrNameLst>
                                          <p:attrName>style.visibility</p:attrName>
                                        </p:attrNameLst>
                                      </p:cBhvr>
                                      <p:to>
                                        <p:strVal val="visible"/>
                                      </p:to>
                                    </p:set>
                                    <p:anim calcmode="lin" valueType="num">
                                      <p:cBhvr>
                                        <p:cTn id="7" dur="1000" fill="hold"/>
                                        <p:tgtEl>
                                          <p:spTgt spid="541704"/>
                                        </p:tgtEl>
                                        <p:attrNameLst>
                                          <p:attrName>ppt_x</p:attrName>
                                        </p:attrNameLst>
                                      </p:cBhvr>
                                      <p:tavLst>
                                        <p:tav tm="0">
                                          <p:val>
                                            <p:strVal val="#ppt_x"/>
                                          </p:val>
                                        </p:tav>
                                        <p:tav tm="100000">
                                          <p:val>
                                            <p:strVal val="#ppt_x"/>
                                          </p:val>
                                        </p:tav>
                                      </p:tavLst>
                                    </p:anim>
                                    <p:anim calcmode="lin" valueType="num">
                                      <p:cBhvr>
                                        <p:cTn id="8" dur="1000" fill="hold"/>
                                        <p:tgtEl>
                                          <p:spTgt spid="541704"/>
                                        </p:tgtEl>
                                        <p:attrNameLst>
                                          <p:attrName>ppt_y</p:attrName>
                                        </p:attrNameLst>
                                      </p:cBhvr>
                                      <p:tavLst>
                                        <p:tav tm="0">
                                          <p:val>
                                            <p:strVal val="#ppt_y+#ppt_h/2"/>
                                          </p:val>
                                        </p:tav>
                                        <p:tav tm="100000">
                                          <p:val>
                                            <p:strVal val="#ppt_y"/>
                                          </p:val>
                                        </p:tav>
                                      </p:tavLst>
                                    </p:anim>
                                    <p:anim calcmode="lin" valueType="num">
                                      <p:cBhvr>
                                        <p:cTn id="9" dur="1000" fill="hold"/>
                                        <p:tgtEl>
                                          <p:spTgt spid="541704"/>
                                        </p:tgtEl>
                                        <p:attrNameLst>
                                          <p:attrName>ppt_w</p:attrName>
                                        </p:attrNameLst>
                                      </p:cBhvr>
                                      <p:tavLst>
                                        <p:tav tm="0">
                                          <p:val>
                                            <p:strVal val="#ppt_w"/>
                                          </p:val>
                                        </p:tav>
                                        <p:tav tm="100000">
                                          <p:val>
                                            <p:strVal val="#ppt_w"/>
                                          </p:val>
                                        </p:tav>
                                      </p:tavLst>
                                    </p:anim>
                                    <p:anim calcmode="lin" valueType="num">
                                      <p:cBhvr>
                                        <p:cTn id="10" dur="1000" fill="hold"/>
                                        <p:tgtEl>
                                          <p:spTgt spid="541704"/>
                                        </p:tgtEl>
                                        <p:attrNameLst>
                                          <p:attrName>ppt_h</p:attrName>
                                        </p:attrNameLst>
                                      </p:cBhvr>
                                      <p:tavLst>
                                        <p:tav tm="0">
                                          <p:val>
                                            <p:fltVal val="0"/>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17" presetClass="entr" presetSubtype="8" fill="hold" grpId="0" nodeType="afterEffect">
                                  <p:stCondLst>
                                    <p:cond delay="0"/>
                                  </p:stCondLst>
                                  <p:childTnLst>
                                    <p:set>
                                      <p:cBhvr>
                                        <p:cTn id="18" dur="1" fill="hold">
                                          <p:stCondLst>
                                            <p:cond delay="0"/>
                                          </p:stCondLst>
                                        </p:cTn>
                                        <p:tgtEl>
                                          <p:spTgt spid="541706"/>
                                        </p:tgtEl>
                                        <p:attrNameLst>
                                          <p:attrName>style.visibility</p:attrName>
                                        </p:attrNameLst>
                                      </p:cBhvr>
                                      <p:to>
                                        <p:strVal val="visible"/>
                                      </p:to>
                                    </p:set>
                                    <p:anim calcmode="lin" valueType="num">
                                      <p:cBhvr>
                                        <p:cTn id="19" dur="1000" fill="hold"/>
                                        <p:tgtEl>
                                          <p:spTgt spid="541706"/>
                                        </p:tgtEl>
                                        <p:attrNameLst>
                                          <p:attrName>ppt_x</p:attrName>
                                        </p:attrNameLst>
                                      </p:cBhvr>
                                      <p:tavLst>
                                        <p:tav tm="0">
                                          <p:val>
                                            <p:strVal val="#ppt_x-#ppt_w/2"/>
                                          </p:val>
                                        </p:tav>
                                        <p:tav tm="100000">
                                          <p:val>
                                            <p:strVal val="#ppt_x"/>
                                          </p:val>
                                        </p:tav>
                                      </p:tavLst>
                                    </p:anim>
                                    <p:anim calcmode="lin" valueType="num">
                                      <p:cBhvr>
                                        <p:cTn id="20" dur="1000" fill="hold"/>
                                        <p:tgtEl>
                                          <p:spTgt spid="541706"/>
                                        </p:tgtEl>
                                        <p:attrNameLst>
                                          <p:attrName>ppt_y</p:attrName>
                                        </p:attrNameLst>
                                      </p:cBhvr>
                                      <p:tavLst>
                                        <p:tav tm="0">
                                          <p:val>
                                            <p:strVal val="#ppt_y"/>
                                          </p:val>
                                        </p:tav>
                                        <p:tav tm="100000">
                                          <p:val>
                                            <p:strVal val="#ppt_y"/>
                                          </p:val>
                                        </p:tav>
                                      </p:tavLst>
                                    </p:anim>
                                    <p:anim calcmode="lin" valueType="num">
                                      <p:cBhvr>
                                        <p:cTn id="21" dur="1000" fill="hold"/>
                                        <p:tgtEl>
                                          <p:spTgt spid="541706"/>
                                        </p:tgtEl>
                                        <p:attrNameLst>
                                          <p:attrName>ppt_w</p:attrName>
                                        </p:attrNameLst>
                                      </p:cBhvr>
                                      <p:tavLst>
                                        <p:tav tm="0">
                                          <p:val>
                                            <p:fltVal val="0"/>
                                          </p:val>
                                        </p:tav>
                                        <p:tav tm="100000">
                                          <p:val>
                                            <p:strVal val="#ppt_w"/>
                                          </p:val>
                                        </p:tav>
                                      </p:tavLst>
                                    </p:anim>
                                    <p:anim calcmode="lin" valueType="num">
                                      <p:cBhvr>
                                        <p:cTn id="22" dur="1000" fill="hold"/>
                                        <p:tgtEl>
                                          <p:spTgt spid="541706"/>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8" fill="hold" grpId="0" nodeType="afterEffect">
                                  <p:stCondLst>
                                    <p:cond delay="0"/>
                                  </p:stCondLst>
                                  <p:childTnLst>
                                    <p:set>
                                      <p:cBhvr>
                                        <p:cTn id="25" dur="1" fill="hold">
                                          <p:stCondLst>
                                            <p:cond delay="0"/>
                                          </p:stCondLst>
                                        </p:cTn>
                                        <p:tgtEl>
                                          <p:spTgt spid="541707"/>
                                        </p:tgtEl>
                                        <p:attrNameLst>
                                          <p:attrName>style.visibility</p:attrName>
                                        </p:attrNameLst>
                                      </p:cBhvr>
                                      <p:to>
                                        <p:strVal val="visible"/>
                                      </p:to>
                                    </p:set>
                                    <p:anim calcmode="lin" valueType="num">
                                      <p:cBhvr>
                                        <p:cTn id="26" dur="1000" fill="hold"/>
                                        <p:tgtEl>
                                          <p:spTgt spid="541707"/>
                                        </p:tgtEl>
                                        <p:attrNameLst>
                                          <p:attrName>ppt_x</p:attrName>
                                        </p:attrNameLst>
                                      </p:cBhvr>
                                      <p:tavLst>
                                        <p:tav tm="0">
                                          <p:val>
                                            <p:strVal val="#ppt_x-#ppt_w/2"/>
                                          </p:val>
                                        </p:tav>
                                        <p:tav tm="100000">
                                          <p:val>
                                            <p:strVal val="#ppt_x"/>
                                          </p:val>
                                        </p:tav>
                                      </p:tavLst>
                                    </p:anim>
                                    <p:anim calcmode="lin" valueType="num">
                                      <p:cBhvr>
                                        <p:cTn id="27" dur="1000" fill="hold"/>
                                        <p:tgtEl>
                                          <p:spTgt spid="541707"/>
                                        </p:tgtEl>
                                        <p:attrNameLst>
                                          <p:attrName>ppt_y</p:attrName>
                                        </p:attrNameLst>
                                      </p:cBhvr>
                                      <p:tavLst>
                                        <p:tav tm="0">
                                          <p:val>
                                            <p:strVal val="#ppt_y"/>
                                          </p:val>
                                        </p:tav>
                                        <p:tav tm="100000">
                                          <p:val>
                                            <p:strVal val="#ppt_y"/>
                                          </p:val>
                                        </p:tav>
                                      </p:tavLst>
                                    </p:anim>
                                    <p:anim calcmode="lin" valueType="num">
                                      <p:cBhvr>
                                        <p:cTn id="28" dur="1000" fill="hold"/>
                                        <p:tgtEl>
                                          <p:spTgt spid="541707"/>
                                        </p:tgtEl>
                                        <p:attrNameLst>
                                          <p:attrName>ppt_w</p:attrName>
                                        </p:attrNameLst>
                                      </p:cBhvr>
                                      <p:tavLst>
                                        <p:tav tm="0">
                                          <p:val>
                                            <p:fltVal val="0"/>
                                          </p:val>
                                        </p:tav>
                                        <p:tav tm="100000">
                                          <p:val>
                                            <p:strVal val="#ppt_w"/>
                                          </p:val>
                                        </p:tav>
                                      </p:tavLst>
                                    </p:anim>
                                    <p:anim calcmode="lin" valueType="num">
                                      <p:cBhvr>
                                        <p:cTn id="29" dur="1000" fill="hold"/>
                                        <p:tgtEl>
                                          <p:spTgt spid="541707"/>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541708"/>
                                        </p:tgtEl>
                                        <p:attrNameLst>
                                          <p:attrName>style.visibility</p:attrName>
                                        </p:attrNameLst>
                                      </p:cBhvr>
                                      <p:to>
                                        <p:strVal val="visible"/>
                                      </p:to>
                                    </p:set>
                                    <p:animEffect transition="in" filter="fade">
                                      <p:cBhvr>
                                        <p:cTn id="33" dur="2000"/>
                                        <p:tgtEl>
                                          <p:spTgt spid="541708"/>
                                        </p:tgtEl>
                                      </p:cBhvr>
                                    </p:animEffect>
                                  </p:childTnLst>
                                </p:cTn>
                              </p:par>
                            </p:childTnLst>
                          </p:cTn>
                        </p:par>
                        <p:par>
                          <p:cTn id="34" fill="hold" nodeType="afterGroup">
                            <p:stCondLst>
                              <p:cond delay="5000"/>
                            </p:stCondLst>
                            <p:childTnLst>
                              <p:par>
                                <p:cTn id="35" presetID="17" presetClass="entr" presetSubtype="8" fill="hold" grpId="0" nodeType="afterEffect">
                                  <p:stCondLst>
                                    <p:cond delay="0"/>
                                  </p:stCondLst>
                                  <p:childTnLst>
                                    <p:set>
                                      <p:cBhvr>
                                        <p:cTn id="36" dur="1" fill="hold">
                                          <p:stCondLst>
                                            <p:cond delay="0"/>
                                          </p:stCondLst>
                                        </p:cTn>
                                        <p:tgtEl>
                                          <p:spTgt spid="541709"/>
                                        </p:tgtEl>
                                        <p:attrNameLst>
                                          <p:attrName>style.visibility</p:attrName>
                                        </p:attrNameLst>
                                      </p:cBhvr>
                                      <p:to>
                                        <p:strVal val="visible"/>
                                      </p:to>
                                    </p:set>
                                    <p:anim calcmode="lin" valueType="num">
                                      <p:cBhvr>
                                        <p:cTn id="37" dur="1000" fill="hold"/>
                                        <p:tgtEl>
                                          <p:spTgt spid="541709"/>
                                        </p:tgtEl>
                                        <p:attrNameLst>
                                          <p:attrName>ppt_x</p:attrName>
                                        </p:attrNameLst>
                                      </p:cBhvr>
                                      <p:tavLst>
                                        <p:tav tm="0">
                                          <p:val>
                                            <p:strVal val="#ppt_x-#ppt_w/2"/>
                                          </p:val>
                                        </p:tav>
                                        <p:tav tm="100000">
                                          <p:val>
                                            <p:strVal val="#ppt_x"/>
                                          </p:val>
                                        </p:tav>
                                      </p:tavLst>
                                    </p:anim>
                                    <p:anim calcmode="lin" valueType="num">
                                      <p:cBhvr>
                                        <p:cTn id="38" dur="1000" fill="hold"/>
                                        <p:tgtEl>
                                          <p:spTgt spid="541709"/>
                                        </p:tgtEl>
                                        <p:attrNameLst>
                                          <p:attrName>ppt_y</p:attrName>
                                        </p:attrNameLst>
                                      </p:cBhvr>
                                      <p:tavLst>
                                        <p:tav tm="0">
                                          <p:val>
                                            <p:strVal val="#ppt_y"/>
                                          </p:val>
                                        </p:tav>
                                        <p:tav tm="100000">
                                          <p:val>
                                            <p:strVal val="#ppt_y"/>
                                          </p:val>
                                        </p:tav>
                                      </p:tavLst>
                                    </p:anim>
                                    <p:anim calcmode="lin" valueType="num">
                                      <p:cBhvr>
                                        <p:cTn id="39" dur="1000" fill="hold"/>
                                        <p:tgtEl>
                                          <p:spTgt spid="541709"/>
                                        </p:tgtEl>
                                        <p:attrNameLst>
                                          <p:attrName>ppt_w</p:attrName>
                                        </p:attrNameLst>
                                      </p:cBhvr>
                                      <p:tavLst>
                                        <p:tav tm="0">
                                          <p:val>
                                            <p:fltVal val="0"/>
                                          </p:val>
                                        </p:tav>
                                        <p:tav tm="100000">
                                          <p:val>
                                            <p:strVal val="#ppt_w"/>
                                          </p:val>
                                        </p:tav>
                                      </p:tavLst>
                                    </p:anim>
                                    <p:anim calcmode="lin" valueType="num">
                                      <p:cBhvr>
                                        <p:cTn id="40" dur="1000" fill="hold"/>
                                        <p:tgtEl>
                                          <p:spTgt spid="5417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autoUpdateAnimBg="0"/>
      <p:bldP spid="541706" grpId="0" autoUpdateAnimBg="0"/>
      <p:bldP spid="541707" grpId="0" autoUpdateAnimBg="0"/>
      <p:bldP spid="541708" grpId="0"/>
      <p:bldP spid="54170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583683" name="Text Box 3"/>
          <p:cNvSpPr txBox="1">
            <a:spLocks noChangeArrowheads="1"/>
          </p:cNvSpPr>
          <p:nvPr/>
        </p:nvSpPr>
        <p:spPr bwMode="auto">
          <a:xfrm>
            <a:off x="304800" y="2438400"/>
            <a:ext cx="8763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True – but if I have more light switches, I have more possible combinations</a:t>
            </a:r>
          </a:p>
        </p:txBody>
      </p:sp>
      <p:sp>
        <p:nvSpPr>
          <p:cNvPr id="583687" name="Text Box 7"/>
          <p:cNvSpPr txBox="1">
            <a:spLocks noChangeArrowheads="1"/>
          </p:cNvSpPr>
          <p:nvPr/>
        </p:nvSpPr>
        <p:spPr bwMode="auto">
          <a:xfrm>
            <a:off x="0" y="18526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But if it is binary, then I can only have two states!!!</a:t>
            </a:r>
          </a:p>
        </p:txBody>
      </p:sp>
      <p:sp>
        <p:nvSpPr>
          <p:cNvPr id="583690" name="Text Box 10"/>
          <p:cNvSpPr txBox="1">
            <a:spLocks noChangeArrowheads="1"/>
          </p:cNvSpPr>
          <p:nvPr/>
        </p:nvSpPr>
        <p:spPr bwMode="auto">
          <a:xfrm>
            <a:off x="304800" y="3124200"/>
            <a:ext cx="8763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Suppose you plan to meet your friend this afternoon, but your not sure if you can, and if you can, when you can</a:t>
            </a:r>
          </a:p>
        </p:txBody>
      </p:sp>
      <p:sp>
        <p:nvSpPr>
          <p:cNvPr id="583691" name="Text Box 11"/>
          <p:cNvSpPr txBox="1">
            <a:spLocks noChangeArrowheads="1"/>
          </p:cNvSpPr>
          <p:nvPr/>
        </p:nvSpPr>
        <p:spPr bwMode="auto">
          <a:xfrm>
            <a:off x="914400" y="3810000"/>
            <a:ext cx="78486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70000"/>
              </a:lnSpc>
              <a:spcBef>
                <a:spcPct val="0"/>
              </a:spcBef>
            </a:pPr>
            <a:r>
              <a:rPr lang="en-US" altLang="en-US">
                <a:solidFill>
                  <a:srgbClr val="0000CC"/>
                </a:solidFill>
              </a:rPr>
              <a:t>You agree on the following scheme:</a:t>
            </a:r>
          </a:p>
        </p:txBody>
      </p:sp>
      <p:grpSp>
        <p:nvGrpSpPr>
          <p:cNvPr id="583694" name="Group 14"/>
          <p:cNvGrpSpPr>
            <a:grpSpLocks/>
          </p:cNvGrpSpPr>
          <p:nvPr/>
        </p:nvGrpSpPr>
        <p:grpSpPr bwMode="auto">
          <a:xfrm>
            <a:off x="1143000" y="4267200"/>
            <a:ext cx="914400" cy="533400"/>
            <a:chOff x="720" y="2784"/>
            <a:chExt cx="576" cy="336"/>
          </a:xfrm>
        </p:grpSpPr>
        <p:pic>
          <p:nvPicPr>
            <p:cNvPr id="9249" name="Picture 12"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13"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695" name="Text Box 15"/>
          <p:cNvSpPr txBox="1">
            <a:spLocks noChangeArrowheads="1"/>
          </p:cNvSpPr>
          <p:nvPr/>
        </p:nvSpPr>
        <p:spPr bwMode="auto">
          <a:xfrm>
            <a:off x="2209800" y="4311650"/>
            <a:ext cx="19812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a:solidFill>
                  <a:srgbClr val="008000"/>
                </a:solidFill>
              </a:rPr>
              <a:t>Both off </a:t>
            </a:r>
            <a:r>
              <a:rPr lang="en-US" altLang="en-US" sz="2200" b="1">
                <a:solidFill>
                  <a:srgbClr val="990000"/>
                </a:solidFill>
              </a:rPr>
              <a:t>(00)</a:t>
            </a:r>
          </a:p>
        </p:txBody>
      </p:sp>
      <p:grpSp>
        <p:nvGrpSpPr>
          <p:cNvPr id="583698" name="Group 18"/>
          <p:cNvGrpSpPr>
            <a:grpSpLocks/>
          </p:cNvGrpSpPr>
          <p:nvPr/>
        </p:nvGrpSpPr>
        <p:grpSpPr bwMode="auto">
          <a:xfrm>
            <a:off x="4343400" y="4276725"/>
            <a:ext cx="3810000" cy="360363"/>
            <a:chOff x="2736" y="2790"/>
            <a:chExt cx="2400" cy="227"/>
          </a:xfrm>
        </p:grpSpPr>
        <p:sp>
          <p:nvSpPr>
            <p:cNvPr id="9247" name="Text Box 16"/>
            <p:cNvSpPr txBox="1">
              <a:spLocks noChangeArrowheads="1"/>
            </p:cNvSpPr>
            <p:nvPr/>
          </p:nvSpPr>
          <p:spPr bwMode="auto">
            <a:xfrm>
              <a:off x="3504" y="2790"/>
              <a:ext cx="16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b="1"/>
                <a:t>I can’t meet</a:t>
              </a:r>
            </a:p>
          </p:txBody>
        </p:sp>
        <p:sp>
          <p:nvSpPr>
            <p:cNvPr id="9248" name="Line 17"/>
            <p:cNvSpPr>
              <a:spLocks noChangeShapeType="1"/>
            </p:cNvSpPr>
            <p:nvPr/>
          </p:nvSpPr>
          <p:spPr bwMode="auto">
            <a:xfrm flipH="1">
              <a:off x="2736" y="2880"/>
              <a:ext cx="67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83699" name="Group 19"/>
          <p:cNvGrpSpPr>
            <a:grpSpLocks/>
          </p:cNvGrpSpPr>
          <p:nvPr/>
        </p:nvGrpSpPr>
        <p:grpSpPr bwMode="auto">
          <a:xfrm>
            <a:off x="1143000" y="4876800"/>
            <a:ext cx="914400" cy="533400"/>
            <a:chOff x="720" y="2784"/>
            <a:chExt cx="576" cy="336"/>
          </a:xfrm>
        </p:grpSpPr>
        <p:pic>
          <p:nvPicPr>
            <p:cNvPr id="9245" name="Picture 20"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21"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02" name="Text Box 22"/>
          <p:cNvSpPr txBox="1">
            <a:spLocks noChangeArrowheads="1"/>
          </p:cNvSpPr>
          <p:nvPr/>
        </p:nvSpPr>
        <p:spPr bwMode="auto">
          <a:xfrm>
            <a:off x="2209800" y="4921250"/>
            <a:ext cx="2895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a:solidFill>
                  <a:srgbClr val="008000"/>
                </a:solidFill>
              </a:rPr>
              <a:t>Left off, Right on </a:t>
            </a:r>
            <a:r>
              <a:rPr lang="en-US" altLang="en-US" sz="2200" b="1">
                <a:solidFill>
                  <a:srgbClr val="990000"/>
                </a:solidFill>
              </a:rPr>
              <a:t>(01)</a:t>
            </a:r>
          </a:p>
        </p:txBody>
      </p:sp>
      <p:grpSp>
        <p:nvGrpSpPr>
          <p:cNvPr id="583703" name="Group 23"/>
          <p:cNvGrpSpPr>
            <a:grpSpLocks/>
          </p:cNvGrpSpPr>
          <p:nvPr/>
        </p:nvGrpSpPr>
        <p:grpSpPr bwMode="auto">
          <a:xfrm>
            <a:off x="5334000" y="4886325"/>
            <a:ext cx="3810000" cy="360363"/>
            <a:chOff x="2736" y="2790"/>
            <a:chExt cx="2400" cy="227"/>
          </a:xfrm>
        </p:grpSpPr>
        <p:sp>
          <p:nvSpPr>
            <p:cNvPr id="9243" name="Text Box 24"/>
            <p:cNvSpPr txBox="1">
              <a:spLocks noChangeArrowheads="1"/>
            </p:cNvSpPr>
            <p:nvPr/>
          </p:nvSpPr>
          <p:spPr bwMode="auto">
            <a:xfrm>
              <a:off x="3504" y="2790"/>
              <a:ext cx="16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b="1"/>
                <a:t>Meet at 1:00 PM</a:t>
              </a:r>
            </a:p>
          </p:txBody>
        </p:sp>
        <p:sp>
          <p:nvSpPr>
            <p:cNvPr id="9244" name="Line 25"/>
            <p:cNvSpPr>
              <a:spLocks noChangeShapeType="1"/>
            </p:cNvSpPr>
            <p:nvPr/>
          </p:nvSpPr>
          <p:spPr bwMode="auto">
            <a:xfrm flipH="1">
              <a:off x="2736" y="2880"/>
              <a:ext cx="67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83706" name="Group 26"/>
          <p:cNvGrpSpPr>
            <a:grpSpLocks/>
          </p:cNvGrpSpPr>
          <p:nvPr/>
        </p:nvGrpSpPr>
        <p:grpSpPr bwMode="auto">
          <a:xfrm>
            <a:off x="1143000" y="5486400"/>
            <a:ext cx="914400" cy="533400"/>
            <a:chOff x="720" y="2784"/>
            <a:chExt cx="576" cy="336"/>
          </a:xfrm>
        </p:grpSpPr>
        <p:pic>
          <p:nvPicPr>
            <p:cNvPr id="9241" name="Picture 27"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28"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09" name="Text Box 29"/>
          <p:cNvSpPr txBox="1">
            <a:spLocks noChangeArrowheads="1"/>
          </p:cNvSpPr>
          <p:nvPr/>
        </p:nvSpPr>
        <p:spPr bwMode="auto">
          <a:xfrm>
            <a:off x="2209800" y="5583238"/>
            <a:ext cx="2895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a:solidFill>
                  <a:srgbClr val="008000"/>
                </a:solidFill>
              </a:rPr>
              <a:t>Left on, Right off </a:t>
            </a:r>
            <a:r>
              <a:rPr lang="en-US" altLang="en-US" sz="2200" b="1">
                <a:solidFill>
                  <a:srgbClr val="990000"/>
                </a:solidFill>
              </a:rPr>
              <a:t>(01)</a:t>
            </a:r>
          </a:p>
        </p:txBody>
      </p:sp>
      <p:grpSp>
        <p:nvGrpSpPr>
          <p:cNvPr id="583710" name="Group 30"/>
          <p:cNvGrpSpPr>
            <a:grpSpLocks/>
          </p:cNvGrpSpPr>
          <p:nvPr/>
        </p:nvGrpSpPr>
        <p:grpSpPr bwMode="auto">
          <a:xfrm>
            <a:off x="5334000" y="5548313"/>
            <a:ext cx="3810000" cy="360362"/>
            <a:chOff x="2736" y="2790"/>
            <a:chExt cx="2400" cy="227"/>
          </a:xfrm>
        </p:grpSpPr>
        <p:sp>
          <p:nvSpPr>
            <p:cNvPr id="9239" name="Text Box 31"/>
            <p:cNvSpPr txBox="1">
              <a:spLocks noChangeArrowheads="1"/>
            </p:cNvSpPr>
            <p:nvPr/>
          </p:nvSpPr>
          <p:spPr bwMode="auto">
            <a:xfrm>
              <a:off x="3504" y="2790"/>
              <a:ext cx="16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b="1"/>
                <a:t>Meet at 2:00 PM</a:t>
              </a:r>
            </a:p>
          </p:txBody>
        </p:sp>
        <p:sp>
          <p:nvSpPr>
            <p:cNvPr id="9240" name="Line 32"/>
            <p:cNvSpPr>
              <a:spLocks noChangeShapeType="1"/>
            </p:cNvSpPr>
            <p:nvPr/>
          </p:nvSpPr>
          <p:spPr bwMode="auto">
            <a:xfrm flipH="1">
              <a:off x="2736" y="2880"/>
              <a:ext cx="67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83713" name="Group 33"/>
          <p:cNvGrpSpPr>
            <a:grpSpLocks/>
          </p:cNvGrpSpPr>
          <p:nvPr/>
        </p:nvGrpSpPr>
        <p:grpSpPr bwMode="auto">
          <a:xfrm>
            <a:off x="1143000" y="6096000"/>
            <a:ext cx="914400" cy="533400"/>
            <a:chOff x="720" y="2784"/>
            <a:chExt cx="576" cy="336"/>
          </a:xfrm>
        </p:grpSpPr>
        <p:pic>
          <p:nvPicPr>
            <p:cNvPr id="9237" name="Picture 34"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35" descr="binary-ligh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2784"/>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16" name="Text Box 36"/>
          <p:cNvSpPr txBox="1">
            <a:spLocks noChangeArrowheads="1"/>
          </p:cNvSpPr>
          <p:nvPr/>
        </p:nvSpPr>
        <p:spPr bwMode="auto">
          <a:xfrm>
            <a:off x="2209800" y="6192838"/>
            <a:ext cx="2895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a:solidFill>
                  <a:srgbClr val="008000"/>
                </a:solidFill>
              </a:rPr>
              <a:t>Both on </a:t>
            </a:r>
            <a:r>
              <a:rPr lang="en-US" altLang="en-US" sz="2200" b="1">
                <a:solidFill>
                  <a:srgbClr val="990000"/>
                </a:solidFill>
              </a:rPr>
              <a:t>(11)</a:t>
            </a:r>
          </a:p>
        </p:txBody>
      </p:sp>
      <p:grpSp>
        <p:nvGrpSpPr>
          <p:cNvPr id="583717" name="Group 37"/>
          <p:cNvGrpSpPr>
            <a:grpSpLocks/>
          </p:cNvGrpSpPr>
          <p:nvPr/>
        </p:nvGrpSpPr>
        <p:grpSpPr bwMode="auto">
          <a:xfrm>
            <a:off x="4419600" y="6157913"/>
            <a:ext cx="3810000" cy="360362"/>
            <a:chOff x="2736" y="2790"/>
            <a:chExt cx="2400" cy="227"/>
          </a:xfrm>
        </p:grpSpPr>
        <p:sp>
          <p:nvSpPr>
            <p:cNvPr id="9235" name="Text Box 38"/>
            <p:cNvSpPr txBox="1">
              <a:spLocks noChangeArrowheads="1"/>
            </p:cNvSpPr>
            <p:nvPr/>
          </p:nvSpPr>
          <p:spPr bwMode="auto">
            <a:xfrm>
              <a:off x="3504" y="2790"/>
              <a:ext cx="16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200" b="1"/>
                <a:t>Meet at 3:00 PM</a:t>
              </a:r>
            </a:p>
          </p:txBody>
        </p:sp>
        <p:sp>
          <p:nvSpPr>
            <p:cNvPr id="9236" name="Line 39"/>
            <p:cNvSpPr>
              <a:spLocks noChangeShapeType="1"/>
            </p:cNvSpPr>
            <p:nvPr/>
          </p:nvSpPr>
          <p:spPr bwMode="auto">
            <a:xfrm flipH="1">
              <a:off x="2736" y="2880"/>
              <a:ext cx="67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83687"/>
                                        </p:tgtEl>
                                        <p:attrNameLst>
                                          <p:attrName>style.visibility</p:attrName>
                                        </p:attrNameLst>
                                      </p:cBhvr>
                                      <p:to>
                                        <p:strVal val="visible"/>
                                      </p:to>
                                    </p:set>
                                    <p:anim calcmode="lin" valueType="num">
                                      <p:cBhvr>
                                        <p:cTn id="7" dur="1000" fill="hold"/>
                                        <p:tgtEl>
                                          <p:spTgt spid="583687"/>
                                        </p:tgtEl>
                                        <p:attrNameLst>
                                          <p:attrName>ppt_w</p:attrName>
                                        </p:attrNameLst>
                                      </p:cBhvr>
                                      <p:tavLst>
                                        <p:tav tm="0">
                                          <p:val>
                                            <p:strVal val="#ppt_w*0.05"/>
                                          </p:val>
                                        </p:tav>
                                        <p:tav tm="100000">
                                          <p:val>
                                            <p:strVal val="#ppt_w"/>
                                          </p:val>
                                        </p:tav>
                                      </p:tavLst>
                                    </p:anim>
                                    <p:anim calcmode="lin" valueType="num">
                                      <p:cBhvr>
                                        <p:cTn id="8" dur="1000" fill="hold"/>
                                        <p:tgtEl>
                                          <p:spTgt spid="583687"/>
                                        </p:tgtEl>
                                        <p:attrNameLst>
                                          <p:attrName>ppt_h</p:attrName>
                                        </p:attrNameLst>
                                      </p:cBhvr>
                                      <p:tavLst>
                                        <p:tav tm="0">
                                          <p:val>
                                            <p:strVal val="#ppt_h"/>
                                          </p:val>
                                        </p:tav>
                                        <p:tav tm="100000">
                                          <p:val>
                                            <p:strVal val="#ppt_h"/>
                                          </p:val>
                                        </p:tav>
                                      </p:tavLst>
                                    </p:anim>
                                    <p:anim calcmode="lin" valueType="num">
                                      <p:cBhvr>
                                        <p:cTn id="9" dur="1000" fill="hold"/>
                                        <p:tgtEl>
                                          <p:spTgt spid="583687"/>
                                        </p:tgtEl>
                                        <p:attrNameLst>
                                          <p:attrName>ppt_x</p:attrName>
                                        </p:attrNameLst>
                                      </p:cBhvr>
                                      <p:tavLst>
                                        <p:tav tm="0">
                                          <p:val>
                                            <p:strVal val="#ppt_x-.2"/>
                                          </p:val>
                                        </p:tav>
                                        <p:tav tm="100000">
                                          <p:val>
                                            <p:strVal val="#ppt_x"/>
                                          </p:val>
                                        </p:tav>
                                      </p:tavLst>
                                    </p:anim>
                                    <p:anim calcmode="lin" valueType="num">
                                      <p:cBhvr>
                                        <p:cTn id="10" dur="1000" fill="hold"/>
                                        <p:tgtEl>
                                          <p:spTgt spid="583687"/>
                                        </p:tgtEl>
                                        <p:attrNameLst>
                                          <p:attrName>ppt_y</p:attrName>
                                        </p:attrNameLst>
                                      </p:cBhvr>
                                      <p:tavLst>
                                        <p:tav tm="0">
                                          <p:val>
                                            <p:strVal val="#ppt_y"/>
                                          </p:val>
                                        </p:tav>
                                        <p:tav tm="100000">
                                          <p:val>
                                            <p:strVal val="#ppt_y"/>
                                          </p:val>
                                        </p:tav>
                                      </p:tavLst>
                                    </p:anim>
                                    <p:animEffect transition="in" filter="fade">
                                      <p:cBhvr>
                                        <p:cTn id="11" dur="1000"/>
                                        <p:tgtEl>
                                          <p:spTgt spid="583687"/>
                                        </p:tgtEl>
                                      </p:cBhvr>
                                    </p:animEffect>
                                  </p:childTnLst>
                                </p:cTn>
                              </p:par>
                            </p:childTnLst>
                          </p:cTn>
                        </p:par>
                        <p:par>
                          <p:cTn id="12" fill="hold" nodeType="afterGroup">
                            <p:stCondLst>
                              <p:cond delay="1000"/>
                            </p:stCondLst>
                            <p:childTnLst>
                              <p:par>
                                <p:cTn id="13" presetID="17" presetClass="entr" presetSubtype="4" fill="hold" grpId="0" nodeType="afterEffect">
                                  <p:stCondLst>
                                    <p:cond delay="0"/>
                                  </p:stCondLst>
                                  <p:childTnLst>
                                    <p:set>
                                      <p:cBhvr>
                                        <p:cTn id="14" dur="1" fill="hold">
                                          <p:stCondLst>
                                            <p:cond delay="0"/>
                                          </p:stCondLst>
                                        </p:cTn>
                                        <p:tgtEl>
                                          <p:spTgt spid="583683"/>
                                        </p:tgtEl>
                                        <p:attrNameLst>
                                          <p:attrName>style.visibility</p:attrName>
                                        </p:attrNameLst>
                                      </p:cBhvr>
                                      <p:to>
                                        <p:strVal val="visible"/>
                                      </p:to>
                                    </p:set>
                                    <p:anim calcmode="lin" valueType="num">
                                      <p:cBhvr>
                                        <p:cTn id="15" dur="1000" fill="hold"/>
                                        <p:tgtEl>
                                          <p:spTgt spid="583683"/>
                                        </p:tgtEl>
                                        <p:attrNameLst>
                                          <p:attrName>ppt_x</p:attrName>
                                        </p:attrNameLst>
                                      </p:cBhvr>
                                      <p:tavLst>
                                        <p:tav tm="0">
                                          <p:val>
                                            <p:strVal val="#ppt_x"/>
                                          </p:val>
                                        </p:tav>
                                        <p:tav tm="100000">
                                          <p:val>
                                            <p:strVal val="#ppt_x"/>
                                          </p:val>
                                        </p:tav>
                                      </p:tavLst>
                                    </p:anim>
                                    <p:anim calcmode="lin" valueType="num">
                                      <p:cBhvr>
                                        <p:cTn id="16" dur="1000" fill="hold"/>
                                        <p:tgtEl>
                                          <p:spTgt spid="583683"/>
                                        </p:tgtEl>
                                        <p:attrNameLst>
                                          <p:attrName>ppt_y</p:attrName>
                                        </p:attrNameLst>
                                      </p:cBhvr>
                                      <p:tavLst>
                                        <p:tav tm="0">
                                          <p:val>
                                            <p:strVal val="#ppt_y+#ppt_h/2"/>
                                          </p:val>
                                        </p:tav>
                                        <p:tav tm="100000">
                                          <p:val>
                                            <p:strVal val="#ppt_y"/>
                                          </p:val>
                                        </p:tav>
                                      </p:tavLst>
                                    </p:anim>
                                    <p:anim calcmode="lin" valueType="num">
                                      <p:cBhvr>
                                        <p:cTn id="17" dur="1000" fill="hold"/>
                                        <p:tgtEl>
                                          <p:spTgt spid="583683"/>
                                        </p:tgtEl>
                                        <p:attrNameLst>
                                          <p:attrName>ppt_w</p:attrName>
                                        </p:attrNameLst>
                                      </p:cBhvr>
                                      <p:tavLst>
                                        <p:tav tm="0">
                                          <p:val>
                                            <p:strVal val="#ppt_w"/>
                                          </p:val>
                                        </p:tav>
                                        <p:tav tm="100000">
                                          <p:val>
                                            <p:strVal val="#ppt_w"/>
                                          </p:val>
                                        </p:tav>
                                      </p:tavLst>
                                    </p:anim>
                                    <p:anim calcmode="lin" valueType="num">
                                      <p:cBhvr>
                                        <p:cTn id="18" dur="1000" fill="hold"/>
                                        <p:tgtEl>
                                          <p:spTgt spid="58368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583690"/>
                                        </p:tgtEl>
                                        <p:attrNameLst>
                                          <p:attrName>style.visibility</p:attrName>
                                        </p:attrNameLst>
                                      </p:cBhvr>
                                      <p:to>
                                        <p:strVal val="visible"/>
                                      </p:to>
                                    </p:set>
                                    <p:anim calcmode="lin" valueType="num">
                                      <p:cBhvr>
                                        <p:cTn id="23" dur="1000" fill="hold"/>
                                        <p:tgtEl>
                                          <p:spTgt spid="583690"/>
                                        </p:tgtEl>
                                        <p:attrNameLst>
                                          <p:attrName>ppt_x</p:attrName>
                                        </p:attrNameLst>
                                      </p:cBhvr>
                                      <p:tavLst>
                                        <p:tav tm="0">
                                          <p:val>
                                            <p:strVal val="#ppt_x"/>
                                          </p:val>
                                        </p:tav>
                                        <p:tav tm="100000">
                                          <p:val>
                                            <p:strVal val="#ppt_x"/>
                                          </p:val>
                                        </p:tav>
                                      </p:tavLst>
                                    </p:anim>
                                    <p:anim calcmode="lin" valueType="num">
                                      <p:cBhvr>
                                        <p:cTn id="24" dur="1000" fill="hold"/>
                                        <p:tgtEl>
                                          <p:spTgt spid="583690"/>
                                        </p:tgtEl>
                                        <p:attrNameLst>
                                          <p:attrName>ppt_y</p:attrName>
                                        </p:attrNameLst>
                                      </p:cBhvr>
                                      <p:tavLst>
                                        <p:tav tm="0">
                                          <p:val>
                                            <p:strVal val="#ppt_y-#ppt_h/2"/>
                                          </p:val>
                                        </p:tav>
                                        <p:tav tm="100000">
                                          <p:val>
                                            <p:strVal val="#ppt_y"/>
                                          </p:val>
                                        </p:tav>
                                      </p:tavLst>
                                    </p:anim>
                                    <p:anim calcmode="lin" valueType="num">
                                      <p:cBhvr>
                                        <p:cTn id="25" dur="1000" fill="hold"/>
                                        <p:tgtEl>
                                          <p:spTgt spid="583690"/>
                                        </p:tgtEl>
                                        <p:attrNameLst>
                                          <p:attrName>ppt_w</p:attrName>
                                        </p:attrNameLst>
                                      </p:cBhvr>
                                      <p:tavLst>
                                        <p:tav tm="0">
                                          <p:val>
                                            <p:strVal val="#ppt_w"/>
                                          </p:val>
                                        </p:tav>
                                        <p:tav tm="100000">
                                          <p:val>
                                            <p:strVal val="#ppt_w"/>
                                          </p:val>
                                        </p:tav>
                                      </p:tavLst>
                                    </p:anim>
                                    <p:anim calcmode="lin" valueType="num">
                                      <p:cBhvr>
                                        <p:cTn id="26" dur="1000" fill="hold"/>
                                        <p:tgtEl>
                                          <p:spTgt spid="583690"/>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000"/>
                            </p:stCondLst>
                            <p:childTnLst>
                              <p:par>
                                <p:cTn id="28" presetID="17" presetClass="entr" presetSubtype="1" fill="hold" grpId="0" nodeType="afterEffect">
                                  <p:stCondLst>
                                    <p:cond delay="0"/>
                                  </p:stCondLst>
                                  <p:childTnLst>
                                    <p:set>
                                      <p:cBhvr>
                                        <p:cTn id="29" dur="1" fill="hold">
                                          <p:stCondLst>
                                            <p:cond delay="0"/>
                                          </p:stCondLst>
                                        </p:cTn>
                                        <p:tgtEl>
                                          <p:spTgt spid="583691"/>
                                        </p:tgtEl>
                                        <p:attrNameLst>
                                          <p:attrName>style.visibility</p:attrName>
                                        </p:attrNameLst>
                                      </p:cBhvr>
                                      <p:to>
                                        <p:strVal val="visible"/>
                                      </p:to>
                                    </p:set>
                                    <p:anim calcmode="lin" valueType="num">
                                      <p:cBhvr>
                                        <p:cTn id="30" dur="500" fill="hold"/>
                                        <p:tgtEl>
                                          <p:spTgt spid="583691"/>
                                        </p:tgtEl>
                                        <p:attrNameLst>
                                          <p:attrName>ppt_x</p:attrName>
                                        </p:attrNameLst>
                                      </p:cBhvr>
                                      <p:tavLst>
                                        <p:tav tm="0">
                                          <p:val>
                                            <p:strVal val="#ppt_x"/>
                                          </p:val>
                                        </p:tav>
                                        <p:tav tm="100000">
                                          <p:val>
                                            <p:strVal val="#ppt_x"/>
                                          </p:val>
                                        </p:tav>
                                      </p:tavLst>
                                    </p:anim>
                                    <p:anim calcmode="lin" valueType="num">
                                      <p:cBhvr>
                                        <p:cTn id="31" dur="500" fill="hold"/>
                                        <p:tgtEl>
                                          <p:spTgt spid="583691"/>
                                        </p:tgtEl>
                                        <p:attrNameLst>
                                          <p:attrName>ppt_y</p:attrName>
                                        </p:attrNameLst>
                                      </p:cBhvr>
                                      <p:tavLst>
                                        <p:tav tm="0">
                                          <p:val>
                                            <p:strVal val="#ppt_y-#ppt_h/2"/>
                                          </p:val>
                                        </p:tav>
                                        <p:tav tm="100000">
                                          <p:val>
                                            <p:strVal val="#ppt_y"/>
                                          </p:val>
                                        </p:tav>
                                      </p:tavLst>
                                    </p:anim>
                                    <p:anim calcmode="lin" valueType="num">
                                      <p:cBhvr>
                                        <p:cTn id="32" dur="500" fill="hold"/>
                                        <p:tgtEl>
                                          <p:spTgt spid="583691"/>
                                        </p:tgtEl>
                                        <p:attrNameLst>
                                          <p:attrName>ppt_w</p:attrName>
                                        </p:attrNameLst>
                                      </p:cBhvr>
                                      <p:tavLst>
                                        <p:tav tm="0">
                                          <p:val>
                                            <p:strVal val="#ppt_w"/>
                                          </p:val>
                                        </p:tav>
                                        <p:tav tm="100000">
                                          <p:val>
                                            <p:strVal val="#ppt_w"/>
                                          </p:val>
                                        </p:tav>
                                      </p:tavLst>
                                    </p:anim>
                                    <p:anim calcmode="lin" valueType="num">
                                      <p:cBhvr>
                                        <p:cTn id="33" dur="500" fill="hold"/>
                                        <p:tgtEl>
                                          <p:spTgt spid="58369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583694"/>
                                        </p:tgtEl>
                                        <p:attrNameLst>
                                          <p:attrName>style.visibility</p:attrName>
                                        </p:attrNameLst>
                                      </p:cBhvr>
                                      <p:to>
                                        <p:strVal val="visible"/>
                                      </p:to>
                                    </p:set>
                                    <p:animEffect transition="in" filter="wipe(left)">
                                      <p:cBhvr>
                                        <p:cTn id="37" dur="1000"/>
                                        <p:tgtEl>
                                          <p:spTgt spid="583694"/>
                                        </p:tgtEl>
                                      </p:cBhvr>
                                    </p:animEffect>
                                  </p:childTnLst>
                                </p:cTn>
                              </p:par>
                            </p:childTnLst>
                          </p:cTn>
                        </p:par>
                        <p:par>
                          <p:cTn id="38" fill="hold" nodeType="afterGroup">
                            <p:stCondLst>
                              <p:cond delay="2500"/>
                            </p:stCondLst>
                            <p:childTnLst>
                              <p:par>
                                <p:cTn id="39" presetID="17" presetClass="entr" presetSubtype="1" fill="hold" grpId="0" nodeType="afterEffect">
                                  <p:stCondLst>
                                    <p:cond delay="0"/>
                                  </p:stCondLst>
                                  <p:childTnLst>
                                    <p:set>
                                      <p:cBhvr>
                                        <p:cTn id="40" dur="1" fill="hold">
                                          <p:stCondLst>
                                            <p:cond delay="0"/>
                                          </p:stCondLst>
                                        </p:cTn>
                                        <p:tgtEl>
                                          <p:spTgt spid="583695"/>
                                        </p:tgtEl>
                                        <p:attrNameLst>
                                          <p:attrName>style.visibility</p:attrName>
                                        </p:attrNameLst>
                                      </p:cBhvr>
                                      <p:to>
                                        <p:strVal val="visible"/>
                                      </p:to>
                                    </p:set>
                                    <p:anim calcmode="lin" valueType="num">
                                      <p:cBhvr>
                                        <p:cTn id="41" dur="1000" fill="hold"/>
                                        <p:tgtEl>
                                          <p:spTgt spid="583695"/>
                                        </p:tgtEl>
                                        <p:attrNameLst>
                                          <p:attrName>ppt_x</p:attrName>
                                        </p:attrNameLst>
                                      </p:cBhvr>
                                      <p:tavLst>
                                        <p:tav tm="0">
                                          <p:val>
                                            <p:strVal val="#ppt_x"/>
                                          </p:val>
                                        </p:tav>
                                        <p:tav tm="100000">
                                          <p:val>
                                            <p:strVal val="#ppt_x"/>
                                          </p:val>
                                        </p:tav>
                                      </p:tavLst>
                                    </p:anim>
                                    <p:anim calcmode="lin" valueType="num">
                                      <p:cBhvr>
                                        <p:cTn id="42" dur="1000" fill="hold"/>
                                        <p:tgtEl>
                                          <p:spTgt spid="583695"/>
                                        </p:tgtEl>
                                        <p:attrNameLst>
                                          <p:attrName>ppt_y</p:attrName>
                                        </p:attrNameLst>
                                      </p:cBhvr>
                                      <p:tavLst>
                                        <p:tav tm="0">
                                          <p:val>
                                            <p:strVal val="#ppt_y-#ppt_h/2"/>
                                          </p:val>
                                        </p:tav>
                                        <p:tav tm="100000">
                                          <p:val>
                                            <p:strVal val="#ppt_y"/>
                                          </p:val>
                                        </p:tav>
                                      </p:tavLst>
                                    </p:anim>
                                    <p:anim calcmode="lin" valueType="num">
                                      <p:cBhvr>
                                        <p:cTn id="43" dur="1000" fill="hold"/>
                                        <p:tgtEl>
                                          <p:spTgt spid="583695"/>
                                        </p:tgtEl>
                                        <p:attrNameLst>
                                          <p:attrName>ppt_w</p:attrName>
                                        </p:attrNameLst>
                                      </p:cBhvr>
                                      <p:tavLst>
                                        <p:tav tm="0">
                                          <p:val>
                                            <p:strVal val="#ppt_w"/>
                                          </p:val>
                                        </p:tav>
                                        <p:tav tm="100000">
                                          <p:val>
                                            <p:strVal val="#ppt_w"/>
                                          </p:val>
                                        </p:tav>
                                      </p:tavLst>
                                    </p:anim>
                                    <p:anim calcmode="lin" valueType="num">
                                      <p:cBhvr>
                                        <p:cTn id="44" dur="1000" fill="hold"/>
                                        <p:tgtEl>
                                          <p:spTgt spid="583695"/>
                                        </p:tgtEl>
                                        <p:attrNameLst>
                                          <p:attrName>ppt_h</p:attrName>
                                        </p:attrNameLst>
                                      </p:cBhvr>
                                      <p:tavLst>
                                        <p:tav tm="0">
                                          <p:val>
                                            <p:fltVal val="0"/>
                                          </p:val>
                                        </p:tav>
                                        <p:tav tm="100000">
                                          <p:val>
                                            <p:strVal val="#ppt_h"/>
                                          </p:val>
                                        </p:tav>
                                      </p:tavLst>
                                    </p:anim>
                                  </p:childTnLst>
                                </p:cTn>
                              </p:par>
                            </p:childTnLst>
                          </p:cTn>
                        </p:par>
                        <p:par>
                          <p:cTn id="45" fill="hold" nodeType="afterGroup">
                            <p:stCondLst>
                              <p:cond delay="3500"/>
                            </p:stCondLst>
                            <p:childTnLst>
                              <p:par>
                                <p:cTn id="46" presetID="22" presetClass="entr" presetSubtype="2" fill="hold" nodeType="afterEffect">
                                  <p:stCondLst>
                                    <p:cond delay="0"/>
                                  </p:stCondLst>
                                  <p:childTnLst>
                                    <p:set>
                                      <p:cBhvr>
                                        <p:cTn id="47" dur="1" fill="hold">
                                          <p:stCondLst>
                                            <p:cond delay="0"/>
                                          </p:stCondLst>
                                        </p:cTn>
                                        <p:tgtEl>
                                          <p:spTgt spid="583698"/>
                                        </p:tgtEl>
                                        <p:attrNameLst>
                                          <p:attrName>style.visibility</p:attrName>
                                        </p:attrNameLst>
                                      </p:cBhvr>
                                      <p:to>
                                        <p:strVal val="visible"/>
                                      </p:to>
                                    </p:set>
                                    <p:animEffect transition="in" filter="wipe(right)">
                                      <p:cBhvr>
                                        <p:cTn id="48" dur="500"/>
                                        <p:tgtEl>
                                          <p:spTgt spid="583698"/>
                                        </p:tgtEl>
                                      </p:cBhvr>
                                    </p:animEffect>
                                  </p:childTnLst>
                                </p:cTn>
                              </p:par>
                            </p:childTnLst>
                          </p:cTn>
                        </p:par>
                        <p:par>
                          <p:cTn id="49" fill="hold" nodeType="afterGroup">
                            <p:stCondLst>
                              <p:cond delay="4000"/>
                            </p:stCondLst>
                            <p:childTnLst>
                              <p:par>
                                <p:cTn id="50" presetID="22" presetClass="entr" presetSubtype="8" fill="hold" nodeType="afterEffect">
                                  <p:stCondLst>
                                    <p:cond delay="0"/>
                                  </p:stCondLst>
                                  <p:childTnLst>
                                    <p:set>
                                      <p:cBhvr>
                                        <p:cTn id="51" dur="1" fill="hold">
                                          <p:stCondLst>
                                            <p:cond delay="0"/>
                                          </p:stCondLst>
                                        </p:cTn>
                                        <p:tgtEl>
                                          <p:spTgt spid="583699"/>
                                        </p:tgtEl>
                                        <p:attrNameLst>
                                          <p:attrName>style.visibility</p:attrName>
                                        </p:attrNameLst>
                                      </p:cBhvr>
                                      <p:to>
                                        <p:strVal val="visible"/>
                                      </p:to>
                                    </p:set>
                                    <p:animEffect transition="in" filter="wipe(left)">
                                      <p:cBhvr>
                                        <p:cTn id="52" dur="1000"/>
                                        <p:tgtEl>
                                          <p:spTgt spid="583699"/>
                                        </p:tgtEl>
                                      </p:cBhvr>
                                    </p:animEffect>
                                  </p:childTnLst>
                                </p:cTn>
                              </p:par>
                            </p:childTnLst>
                          </p:cTn>
                        </p:par>
                        <p:par>
                          <p:cTn id="53" fill="hold" nodeType="afterGroup">
                            <p:stCondLst>
                              <p:cond delay="5000"/>
                            </p:stCondLst>
                            <p:childTnLst>
                              <p:par>
                                <p:cTn id="54" presetID="17" presetClass="entr" presetSubtype="1" fill="hold" grpId="0" nodeType="afterEffect">
                                  <p:stCondLst>
                                    <p:cond delay="0"/>
                                  </p:stCondLst>
                                  <p:childTnLst>
                                    <p:set>
                                      <p:cBhvr>
                                        <p:cTn id="55" dur="1" fill="hold">
                                          <p:stCondLst>
                                            <p:cond delay="0"/>
                                          </p:stCondLst>
                                        </p:cTn>
                                        <p:tgtEl>
                                          <p:spTgt spid="583702"/>
                                        </p:tgtEl>
                                        <p:attrNameLst>
                                          <p:attrName>style.visibility</p:attrName>
                                        </p:attrNameLst>
                                      </p:cBhvr>
                                      <p:to>
                                        <p:strVal val="visible"/>
                                      </p:to>
                                    </p:set>
                                    <p:anim calcmode="lin" valueType="num">
                                      <p:cBhvr>
                                        <p:cTn id="56" dur="1000" fill="hold"/>
                                        <p:tgtEl>
                                          <p:spTgt spid="583702"/>
                                        </p:tgtEl>
                                        <p:attrNameLst>
                                          <p:attrName>ppt_x</p:attrName>
                                        </p:attrNameLst>
                                      </p:cBhvr>
                                      <p:tavLst>
                                        <p:tav tm="0">
                                          <p:val>
                                            <p:strVal val="#ppt_x"/>
                                          </p:val>
                                        </p:tav>
                                        <p:tav tm="100000">
                                          <p:val>
                                            <p:strVal val="#ppt_x"/>
                                          </p:val>
                                        </p:tav>
                                      </p:tavLst>
                                    </p:anim>
                                    <p:anim calcmode="lin" valueType="num">
                                      <p:cBhvr>
                                        <p:cTn id="57" dur="1000" fill="hold"/>
                                        <p:tgtEl>
                                          <p:spTgt spid="583702"/>
                                        </p:tgtEl>
                                        <p:attrNameLst>
                                          <p:attrName>ppt_y</p:attrName>
                                        </p:attrNameLst>
                                      </p:cBhvr>
                                      <p:tavLst>
                                        <p:tav tm="0">
                                          <p:val>
                                            <p:strVal val="#ppt_y-#ppt_h/2"/>
                                          </p:val>
                                        </p:tav>
                                        <p:tav tm="100000">
                                          <p:val>
                                            <p:strVal val="#ppt_y"/>
                                          </p:val>
                                        </p:tav>
                                      </p:tavLst>
                                    </p:anim>
                                    <p:anim calcmode="lin" valueType="num">
                                      <p:cBhvr>
                                        <p:cTn id="58" dur="1000" fill="hold"/>
                                        <p:tgtEl>
                                          <p:spTgt spid="583702"/>
                                        </p:tgtEl>
                                        <p:attrNameLst>
                                          <p:attrName>ppt_w</p:attrName>
                                        </p:attrNameLst>
                                      </p:cBhvr>
                                      <p:tavLst>
                                        <p:tav tm="0">
                                          <p:val>
                                            <p:strVal val="#ppt_w"/>
                                          </p:val>
                                        </p:tav>
                                        <p:tav tm="100000">
                                          <p:val>
                                            <p:strVal val="#ppt_w"/>
                                          </p:val>
                                        </p:tav>
                                      </p:tavLst>
                                    </p:anim>
                                    <p:anim calcmode="lin" valueType="num">
                                      <p:cBhvr>
                                        <p:cTn id="59" dur="1000" fill="hold"/>
                                        <p:tgtEl>
                                          <p:spTgt spid="58370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22" presetClass="entr" presetSubtype="2" fill="hold" nodeType="afterEffect">
                                  <p:stCondLst>
                                    <p:cond delay="0"/>
                                  </p:stCondLst>
                                  <p:childTnLst>
                                    <p:set>
                                      <p:cBhvr>
                                        <p:cTn id="62" dur="1" fill="hold">
                                          <p:stCondLst>
                                            <p:cond delay="0"/>
                                          </p:stCondLst>
                                        </p:cTn>
                                        <p:tgtEl>
                                          <p:spTgt spid="583703"/>
                                        </p:tgtEl>
                                        <p:attrNameLst>
                                          <p:attrName>style.visibility</p:attrName>
                                        </p:attrNameLst>
                                      </p:cBhvr>
                                      <p:to>
                                        <p:strVal val="visible"/>
                                      </p:to>
                                    </p:set>
                                    <p:animEffect transition="in" filter="wipe(right)">
                                      <p:cBhvr>
                                        <p:cTn id="63" dur="500"/>
                                        <p:tgtEl>
                                          <p:spTgt spid="583703"/>
                                        </p:tgtEl>
                                      </p:cBhvr>
                                    </p:animEffect>
                                  </p:childTnLst>
                                </p:cTn>
                              </p:par>
                            </p:childTnLst>
                          </p:cTn>
                        </p:par>
                        <p:par>
                          <p:cTn id="64" fill="hold" nodeType="afterGroup">
                            <p:stCondLst>
                              <p:cond delay="6500"/>
                            </p:stCondLst>
                            <p:childTnLst>
                              <p:par>
                                <p:cTn id="65" presetID="22" presetClass="entr" presetSubtype="8" fill="hold" nodeType="afterEffect">
                                  <p:stCondLst>
                                    <p:cond delay="0"/>
                                  </p:stCondLst>
                                  <p:childTnLst>
                                    <p:set>
                                      <p:cBhvr>
                                        <p:cTn id="66" dur="1" fill="hold">
                                          <p:stCondLst>
                                            <p:cond delay="0"/>
                                          </p:stCondLst>
                                        </p:cTn>
                                        <p:tgtEl>
                                          <p:spTgt spid="583706"/>
                                        </p:tgtEl>
                                        <p:attrNameLst>
                                          <p:attrName>style.visibility</p:attrName>
                                        </p:attrNameLst>
                                      </p:cBhvr>
                                      <p:to>
                                        <p:strVal val="visible"/>
                                      </p:to>
                                    </p:set>
                                    <p:animEffect transition="in" filter="wipe(left)">
                                      <p:cBhvr>
                                        <p:cTn id="67" dur="1000"/>
                                        <p:tgtEl>
                                          <p:spTgt spid="583706"/>
                                        </p:tgtEl>
                                      </p:cBhvr>
                                    </p:animEffect>
                                  </p:childTnLst>
                                </p:cTn>
                              </p:par>
                            </p:childTnLst>
                          </p:cTn>
                        </p:par>
                        <p:par>
                          <p:cTn id="68" fill="hold" nodeType="afterGroup">
                            <p:stCondLst>
                              <p:cond delay="7500"/>
                            </p:stCondLst>
                            <p:childTnLst>
                              <p:par>
                                <p:cTn id="69" presetID="17" presetClass="entr" presetSubtype="1" fill="hold" grpId="0" nodeType="afterEffect">
                                  <p:stCondLst>
                                    <p:cond delay="0"/>
                                  </p:stCondLst>
                                  <p:childTnLst>
                                    <p:set>
                                      <p:cBhvr>
                                        <p:cTn id="70" dur="1" fill="hold">
                                          <p:stCondLst>
                                            <p:cond delay="0"/>
                                          </p:stCondLst>
                                        </p:cTn>
                                        <p:tgtEl>
                                          <p:spTgt spid="583709"/>
                                        </p:tgtEl>
                                        <p:attrNameLst>
                                          <p:attrName>style.visibility</p:attrName>
                                        </p:attrNameLst>
                                      </p:cBhvr>
                                      <p:to>
                                        <p:strVal val="visible"/>
                                      </p:to>
                                    </p:set>
                                    <p:anim calcmode="lin" valueType="num">
                                      <p:cBhvr>
                                        <p:cTn id="71" dur="1000" fill="hold"/>
                                        <p:tgtEl>
                                          <p:spTgt spid="583709"/>
                                        </p:tgtEl>
                                        <p:attrNameLst>
                                          <p:attrName>ppt_x</p:attrName>
                                        </p:attrNameLst>
                                      </p:cBhvr>
                                      <p:tavLst>
                                        <p:tav tm="0">
                                          <p:val>
                                            <p:strVal val="#ppt_x"/>
                                          </p:val>
                                        </p:tav>
                                        <p:tav tm="100000">
                                          <p:val>
                                            <p:strVal val="#ppt_x"/>
                                          </p:val>
                                        </p:tav>
                                      </p:tavLst>
                                    </p:anim>
                                    <p:anim calcmode="lin" valueType="num">
                                      <p:cBhvr>
                                        <p:cTn id="72" dur="1000" fill="hold"/>
                                        <p:tgtEl>
                                          <p:spTgt spid="583709"/>
                                        </p:tgtEl>
                                        <p:attrNameLst>
                                          <p:attrName>ppt_y</p:attrName>
                                        </p:attrNameLst>
                                      </p:cBhvr>
                                      <p:tavLst>
                                        <p:tav tm="0">
                                          <p:val>
                                            <p:strVal val="#ppt_y-#ppt_h/2"/>
                                          </p:val>
                                        </p:tav>
                                        <p:tav tm="100000">
                                          <p:val>
                                            <p:strVal val="#ppt_y"/>
                                          </p:val>
                                        </p:tav>
                                      </p:tavLst>
                                    </p:anim>
                                    <p:anim calcmode="lin" valueType="num">
                                      <p:cBhvr>
                                        <p:cTn id="73" dur="1000" fill="hold"/>
                                        <p:tgtEl>
                                          <p:spTgt spid="583709"/>
                                        </p:tgtEl>
                                        <p:attrNameLst>
                                          <p:attrName>ppt_w</p:attrName>
                                        </p:attrNameLst>
                                      </p:cBhvr>
                                      <p:tavLst>
                                        <p:tav tm="0">
                                          <p:val>
                                            <p:strVal val="#ppt_w"/>
                                          </p:val>
                                        </p:tav>
                                        <p:tav tm="100000">
                                          <p:val>
                                            <p:strVal val="#ppt_w"/>
                                          </p:val>
                                        </p:tav>
                                      </p:tavLst>
                                    </p:anim>
                                    <p:anim calcmode="lin" valueType="num">
                                      <p:cBhvr>
                                        <p:cTn id="74" dur="1000" fill="hold"/>
                                        <p:tgtEl>
                                          <p:spTgt spid="583709"/>
                                        </p:tgtEl>
                                        <p:attrNameLst>
                                          <p:attrName>ppt_h</p:attrName>
                                        </p:attrNameLst>
                                      </p:cBhvr>
                                      <p:tavLst>
                                        <p:tav tm="0">
                                          <p:val>
                                            <p:fltVal val="0"/>
                                          </p:val>
                                        </p:tav>
                                        <p:tav tm="100000">
                                          <p:val>
                                            <p:strVal val="#ppt_h"/>
                                          </p:val>
                                        </p:tav>
                                      </p:tavLst>
                                    </p:anim>
                                  </p:childTnLst>
                                </p:cTn>
                              </p:par>
                            </p:childTnLst>
                          </p:cTn>
                        </p:par>
                        <p:par>
                          <p:cTn id="75" fill="hold" nodeType="afterGroup">
                            <p:stCondLst>
                              <p:cond delay="8500"/>
                            </p:stCondLst>
                            <p:childTnLst>
                              <p:par>
                                <p:cTn id="76" presetID="22" presetClass="entr" presetSubtype="2" fill="hold" nodeType="afterEffect">
                                  <p:stCondLst>
                                    <p:cond delay="0"/>
                                  </p:stCondLst>
                                  <p:childTnLst>
                                    <p:set>
                                      <p:cBhvr>
                                        <p:cTn id="77" dur="1" fill="hold">
                                          <p:stCondLst>
                                            <p:cond delay="0"/>
                                          </p:stCondLst>
                                        </p:cTn>
                                        <p:tgtEl>
                                          <p:spTgt spid="583710"/>
                                        </p:tgtEl>
                                        <p:attrNameLst>
                                          <p:attrName>style.visibility</p:attrName>
                                        </p:attrNameLst>
                                      </p:cBhvr>
                                      <p:to>
                                        <p:strVal val="visible"/>
                                      </p:to>
                                    </p:set>
                                    <p:animEffect transition="in" filter="wipe(right)">
                                      <p:cBhvr>
                                        <p:cTn id="78" dur="500"/>
                                        <p:tgtEl>
                                          <p:spTgt spid="583710"/>
                                        </p:tgtEl>
                                      </p:cBhvr>
                                    </p:animEffect>
                                  </p:childTnLst>
                                </p:cTn>
                              </p:par>
                            </p:childTnLst>
                          </p:cTn>
                        </p:par>
                        <p:par>
                          <p:cTn id="79" fill="hold" nodeType="afterGroup">
                            <p:stCondLst>
                              <p:cond delay="9000"/>
                            </p:stCondLst>
                            <p:childTnLst>
                              <p:par>
                                <p:cTn id="80" presetID="22" presetClass="entr" presetSubtype="8" fill="hold" nodeType="afterEffect">
                                  <p:stCondLst>
                                    <p:cond delay="0"/>
                                  </p:stCondLst>
                                  <p:childTnLst>
                                    <p:set>
                                      <p:cBhvr>
                                        <p:cTn id="81" dur="1" fill="hold">
                                          <p:stCondLst>
                                            <p:cond delay="0"/>
                                          </p:stCondLst>
                                        </p:cTn>
                                        <p:tgtEl>
                                          <p:spTgt spid="583713"/>
                                        </p:tgtEl>
                                        <p:attrNameLst>
                                          <p:attrName>style.visibility</p:attrName>
                                        </p:attrNameLst>
                                      </p:cBhvr>
                                      <p:to>
                                        <p:strVal val="visible"/>
                                      </p:to>
                                    </p:set>
                                    <p:animEffect transition="in" filter="wipe(left)">
                                      <p:cBhvr>
                                        <p:cTn id="82" dur="1000"/>
                                        <p:tgtEl>
                                          <p:spTgt spid="583713"/>
                                        </p:tgtEl>
                                      </p:cBhvr>
                                    </p:animEffect>
                                  </p:childTnLst>
                                </p:cTn>
                              </p:par>
                            </p:childTnLst>
                          </p:cTn>
                        </p:par>
                        <p:par>
                          <p:cTn id="83" fill="hold" nodeType="afterGroup">
                            <p:stCondLst>
                              <p:cond delay="10000"/>
                            </p:stCondLst>
                            <p:childTnLst>
                              <p:par>
                                <p:cTn id="84" presetID="17" presetClass="entr" presetSubtype="1" fill="hold" grpId="0" nodeType="afterEffect">
                                  <p:stCondLst>
                                    <p:cond delay="0"/>
                                  </p:stCondLst>
                                  <p:childTnLst>
                                    <p:set>
                                      <p:cBhvr>
                                        <p:cTn id="85" dur="1" fill="hold">
                                          <p:stCondLst>
                                            <p:cond delay="0"/>
                                          </p:stCondLst>
                                        </p:cTn>
                                        <p:tgtEl>
                                          <p:spTgt spid="583716"/>
                                        </p:tgtEl>
                                        <p:attrNameLst>
                                          <p:attrName>style.visibility</p:attrName>
                                        </p:attrNameLst>
                                      </p:cBhvr>
                                      <p:to>
                                        <p:strVal val="visible"/>
                                      </p:to>
                                    </p:set>
                                    <p:anim calcmode="lin" valueType="num">
                                      <p:cBhvr>
                                        <p:cTn id="86" dur="1000" fill="hold"/>
                                        <p:tgtEl>
                                          <p:spTgt spid="583716"/>
                                        </p:tgtEl>
                                        <p:attrNameLst>
                                          <p:attrName>ppt_x</p:attrName>
                                        </p:attrNameLst>
                                      </p:cBhvr>
                                      <p:tavLst>
                                        <p:tav tm="0">
                                          <p:val>
                                            <p:strVal val="#ppt_x"/>
                                          </p:val>
                                        </p:tav>
                                        <p:tav tm="100000">
                                          <p:val>
                                            <p:strVal val="#ppt_x"/>
                                          </p:val>
                                        </p:tav>
                                      </p:tavLst>
                                    </p:anim>
                                    <p:anim calcmode="lin" valueType="num">
                                      <p:cBhvr>
                                        <p:cTn id="87" dur="1000" fill="hold"/>
                                        <p:tgtEl>
                                          <p:spTgt spid="583716"/>
                                        </p:tgtEl>
                                        <p:attrNameLst>
                                          <p:attrName>ppt_y</p:attrName>
                                        </p:attrNameLst>
                                      </p:cBhvr>
                                      <p:tavLst>
                                        <p:tav tm="0">
                                          <p:val>
                                            <p:strVal val="#ppt_y-#ppt_h/2"/>
                                          </p:val>
                                        </p:tav>
                                        <p:tav tm="100000">
                                          <p:val>
                                            <p:strVal val="#ppt_y"/>
                                          </p:val>
                                        </p:tav>
                                      </p:tavLst>
                                    </p:anim>
                                    <p:anim calcmode="lin" valueType="num">
                                      <p:cBhvr>
                                        <p:cTn id="88" dur="1000" fill="hold"/>
                                        <p:tgtEl>
                                          <p:spTgt spid="583716"/>
                                        </p:tgtEl>
                                        <p:attrNameLst>
                                          <p:attrName>ppt_w</p:attrName>
                                        </p:attrNameLst>
                                      </p:cBhvr>
                                      <p:tavLst>
                                        <p:tav tm="0">
                                          <p:val>
                                            <p:strVal val="#ppt_w"/>
                                          </p:val>
                                        </p:tav>
                                        <p:tav tm="100000">
                                          <p:val>
                                            <p:strVal val="#ppt_w"/>
                                          </p:val>
                                        </p:tav>
                                      </p:tavLst>
                                    </p:anim>
                                    <p:anim calcmode="lin" valueType="num">
                                      <p:cBhvr>
                                        <p:cTn id="89" dur="1000" fill="hold"/>
                                        <p:tgtEl>
                                          <p:spTgt spid="583716"/>
                                        </p:tgtEl>
                                        <p:attrNameLst>
                                          <p:attrName>ppt_h</p:attrName>
                                        </p:attrNameLst>
                                      </p:cBhvr>
                                      <p:tavLst>
                                        <p:tav tm="0">
                                          <p:val>
                                            <p:fltVal val="0"/>
                                          </p:val>
                                        </p:tav>
                                        <p:tav tm="100000">
                                          <p:val>
                                            <p:strVal val="#ppt_h"/>
                                          </p:val>
                                        </p:tav>
                                      </p:tavLst>
                                    </p:anim>
                                  </p:childTnLst>
                                </p:cTn>
                              </p:par>
                            </p:childTnLst>
                          </p:cTn>
                        </p:par>
                        <p:par>
                          <p:cTn id="90" fill="hold" nodeType="afterGroup">
                            <p:stCondLst>
                              <p:cond delay="11000"/>
                            </p:stCondLst>
                            <p:childTnLst>
                              <p:par>
                                <p:cTn id="91" presetID="22" presetClass="entr" presetSubtype="2" fill="hold" nodeType="afterEffect">
                                  <p:stCondLst>
                                    <p:cond delay="0"/>
                                  </p:stCondLst>
                                  <p:childTnLst>
                                    <p:set>
                                      <p:cBhvr>
                                        <p:cTn id="92" dur="1" fill="hold">
                                          <p:stCondLst>
                                            <p:cond delay="0"/>
                                          </p:stCondLst>
                                        </p:cTn>
                                        <p:tgtEl>
                                          <p:spTgt spid="583717"/>
                                        </p:tgtEl>
                                        <p:attrNameLst>
                                          <p:attrName>style.visibility</p:attrName>
                                        </p:attrNameLst>
                                      </p:cBhvr>
                                      <p:to>
                                        <p:strVal val="visible"/>
                                      </p:to>
                                    </p:set>
                                    <p:animEffect transition="in" filter="wipe(right)">
                                      <p:cBhvr>
                                        <p:cTn id="93" dur="500"/>
                                        <p:tgtEl>
                                          <p:spTgt spid="583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autoUpdateAnimBg="0"/>
      <p:bldP spid="583687" grpId="0"/>
      <p:bldP spid="583690" grpId="0" autoUpdateAnimBg="0"/>
      <p:bldP spid="583691" grpId="0" autoUpdateAnimBg="0"/>
      <p:bldP spid="583695" grpId="0" autoUpdateAnimBg="0"/>
      <p:bldP spid="583702" grpId="0" autoUpdateAnimBg="0"/>
      <p:bldP spid="583709" grpId="0" autoUpdateAnimBg="0"/>
      <p:bldP spid="58371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76200" y="12795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dirty="0">
                <a:solidFill>
                  <a:srgbClr val="A50021"/>
                </a:solidFill>
                <a:effectLst>
                  <a:outerShdw blurRad="38100" dist="38100" dir="2700000" algn="tl">
                    <a:srgbClr val="C0C0C0"/>
                  </a:outerShdw>
                </a:effectLst>
                <a:latin typeface="Century" pitchFamily="18" charset="0"/>
                <a:cs typeface="+mn-cs"/>
              </a:rPr>
              <a:t>Where are we </a:t>
            </a:r>
            <a:r>
              <a:rPr lang="en-US" sz="3000" b="1" dirty="0" smtClean="0">
                <a:solidFill>
                  <a:srgbClr val="A50021"/>
                </a:solidFill>
                <a:effectLst>
                  <a:outerShdw blurRad="38100" dist="38100" dir="2700000" algn="tl">
                    <a:srgbClr val="C0C0C0"/>
                  </a:outerShdw>
                </a:effectLst>
                <a:latin typeface="Century" pitchFamily="18" charset="0"/>
                <a:cs typeface="+mn-cs"/>
              </a:rPr>
              <a:t>going??</a:t>
            </a:r>
            <a:endParaRPr lang="en-US" sz="3000" b="1" dirty="0">
              <a:solidFill>
                <a:srgbClr val="A50021"/>
              </a:solidFill>
              <a:effectLst>
                <a:outerShdw blurRad="38100" dist="38100" dir="2700000" algn="tl">
                  <a:srgbClr val="C0C0C0"/>
                </a:outerShdw>
              </a:effectLst>
              <a:latin typeface="Century" pitchFamily="18" charset="0"/>
              <a:cs typeface="+mn-cs"/>
            </a:endParaRPr>
          </a:p>
        </p:txBody>
      </p:sp>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019300"/>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a:spLocks noChangeArrowheads="1"/>
          </p:cNvSpPr>
          <p:nvPr/>
        </p:nvSpPr>
        <p:spPr bwMode="auto">
          <a:xfrm>
            <a:off x="152400" y="2438400"/>
            <a:ext cx="5448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marL="0" indent="0" eaLnBrk="1" hangingPunct="1">
              <a:lnSpc>
                <a:spcPct val="90000"/>
              </a:lnSpc>
              <a:buNone/>
            </a:pPr>
            <a:r>
              <a:rPr lang="en-US" altLang="en-US" b="1" dirty="0" smtClean="0"/>
              <a:t>Google Glass</a:t>
            </a:r>
            <a:endParaRPr lang="en-US" altLang="en-US" b="1" dirty="0"/>
          </a:p>
        </p:txBody>
      </p:sp>
      <p:pic>
        <p:nvPicPr>
          <p:cNvPr id="183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3874293"/>
            <a:ext cx="2933700" cy="165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3124200"/>
            <a:ext cx="5524500" cy="3139321"/>
          </a:xfrm>
          <a:prstGeom prst="rect">
            <a:avLst/>
          </a:prstGeom>
        </p:spPr>
        <p:txBody>
          <a:bodyPr wrap="square">
            <a:spAutoFit/>
          </a:bodyPr>
          <a:lstStyle/>
          <a:p>
            <a:r>
              <a:rPr lang="en-US" sz="1800" dirty="0" smtClean="0"/>
              <a:t>On Aug. 21, 2013, Dr. Christopher </a:t>
            </a:r>
            <a:r>
              <a:rPr lang="en-US" sz="1800" dirty="0" err="1" smtClean="0"/>
              <a:t>Kaeding</a:t>
            </a:r>
            <a:r>
              <a:rPr lang="en-US" sz="1800" dirty="0" smtClean="0"/>
              <a:t>, director of sports medicine at Ohio State University </a:t>
            </a:r>
            <a:r>
              <a:rPr lang="en-US" sz="1800" dirty="0" err="1" smtClean="0"/>
              <a:t>Wexner</a:t>
            </a:r>
            <a:r>
              <a:rPr lang="en-US" sz="1800" dirty="0" smtClean="0"/>
              <a:t> Medical Center, wore Google Glass as he performed surgery on the anterior cruciate ligament (ACL) in the knee of a 47-year-old woman.</a:t>
            </a:r>
          </a:p>
          <a:p>
            <a:endParaRPr lang="en-US" sz="1800" dirty="0" smtClean="0"/>
          </a:p>
          <a:p>
            <a:r>
              <a:rPr lang="en-US" sz="1800" dirty="0" smtClean="0"/>
              <a:t>The procedure was </a:t>
            </a:r>
            <a:r>
              <a:rPr lang="en-US" sz="1800" dirty="0" err="1" smtClean="0"/>
              <a:t>livestreamed</a:t>
            </a:r>
            <a:r>
              <a:rPr lang="en-US" sz="1800" dirty="0" smtClean="0"/>
              <a:t> to a group of medical students, who watched on laptops, and to Dr. Robert </a:t>
            </a:r>
            <a:r>
              <a:rPr lang="en-US" sz="1800" dirty="0" err="1" smtClean="0"/>
              <a:t>Magnussen</a:t>
            </a:r>
            <a:r>
              <a:rPr lang="en-US" sz="1800" dirty="0" smtClean="0"/>
              <a:t>, an assistant professor of clinical orthopedics at Ohio State, who watched from his office.</a:t>
            </a:r>
          </a:p>
        </p:txBody>
      </p:sp>
      <p:sp>
        <p:nvSpPr>
          <p:cNvPr id="4" name="Rectangle 3"/>
          <p:cNvSpPr/>
          <p:nvPr/>
        </p:nvSpPr>
        <p:spPr>
          <a:xfrm>
            <a:off x="139700" y="6474023"/>
            <a:ext cx="8775700" cy="307777"/>
          </a:xfrm>
          <a:prstGeom prst="rect">
            <a:avLst/>
          </a:prstGeom>
        </p:spPr>
        <p:txBody>
          <a:bodyPr wrap="square">
            <a:spAutoFit/>
          </a:bodyPr>
          <a:lstStyle/>
          <a:p>
            <a:r>
              <a:rPr lang="en-US" sz="1400" dirty="0" smtClean="0"/>
              <a:t>Read more: http://</a:t>
            </a:r>
            <a:r>
              <a:rPr lang="en-US" sz="1400" dirty="0" err="1" smtClean="0"/>
              <a:t>www.foxnews.com</a:t>
            </a:r>
            <a:r>
              <a:rPr lang="en-US" sz="1400" dirty="0" smtClean="0"/>
              <a:t>/science/2013/08/28/</a:t>
            </a:r>
            <a:r>
              <a:rPr lang="en-US" sz="1400" dirty="0" err="1" smtClean="0"/>
              <a:t>google</a:t>
            </a:r>
            <a:r>
              <a:rPr lang="en-US" sz="1400" dirty="0" smtClean="0"/>
              <a:t>-glass-to-</a:t>
            </a:r>
            <a:r>
              <a:rPr lang="en-US" sz="1400" dirty="0" err="1" smtClean="0"/>
              <a:t>livestream</a:t>
            </a:r>
            <a:r>
              <a:rPr lang="en-US" sz="1400" dirty="0" smtClean="0"/>
              <a:t>-surgery/#</a:t>
            </a:r>
            <a:r>
              <a:rPr lang="en-US" sz="1400" dirty="0" err="1" smtClean="0"/>
              <a:t>ixzz2e2eS3lkc</a:t>
            </a:r>
            <a:endParaRPr lang="en-US" sz="1400" dirty="0"/>
          </a:p>
        </p:txBody>
      </p:sp>
    </p:spTree>
    <p:extLst>
      <p:ext uri="{BB962C8B-B14F-4D97-AF65-F5344CB8AC3E}">
        <p14:creationId xmlns:p14="http://schemas.microsoft.com/office/powerpoint/2010/main" val="23813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2" fill="hold" nodeType="withEffect">
                                  <p:stCondLst>
                                    <p:cond delay="0"/>
                                  </p:stCondLst>
                                  <p:childTnLst>
                                    <p:set>
                                      <p:cBhvr>
                                        <p:cTn id="12" dur="1" fill="hold">
                                          <p:stCondLst>
                                            <p:cond delay="0"/>
                                          </p:stCondLst>
                                        </p:cTn>
                                        <p:tgtEl>
                                          <p:spTgt spid="183298"/>
                                        </p:tgtEl>
                                        <p:attrNameLst>
                                          <p:attrName>style.visibility</p:attrName>
                                        </p:attrNameLst>
                                      </p:cBhvr>
                                      <p:to>
                                        <p:strVal val="visible"/>
                                      </p:to>
                                    </p:set>
                                    <p:animEffect transition="in" filter="wipe(right)">
                                      <p:cBhvr>
                                        <p:cTn id="13" dur="500"/>
                                        <p:tgtEl>
                                          <p:spTgt spid="1832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183299"/>
                                        </p:tgtEl>
                                        <p:attrNameLst>
                                          <p:attrName>style.visibility</p:attrName>
                                        </p:attrNameLst>
                                      </p:cBhvr>
                                      <p:to>
                                        <p:strVal val="visible"/>
                                      </p:to>
                                    </p:set>
                                    <p:animEffect transition="in" filter="wipe(down)">
                                      <p:cBhvr>
                                        <p:cTn id="21" dur="500"/>
                                        <p:tgtEl>
                                          <p:spTgt spid="183299"/>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552962"/>
                                        </p:tgtEl>
                                        <p:attrNameLst>
                                          <p:attrName>style.visibility</p:attrName>
                                        </p:attrNameLst>
                                      </p:cBhvr>
                                      <p:to>
                                        <p:strVal val="visible"/>
                                      </p:to>
                                    </p:set>
                                    <p:animEffect transition="in" filter="checkerboard(across)">
                                      <p:cBhvr>
                                        <p:cTn id="25" dur="500"/>
                                        <p:tgtEl>
                                          <p:spTgt spid="55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p:bldP spid="8"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Text Box 2"/>
          <p:cNvSpPr txBox="1">
            <a:spLocks noChangeArrowheads="1"/>
          </p:cNvSpPr>
          <p:nvPr/>
        </p:nvSpPr>
        <p:spPr bwMode="auto">
          <a:xfrm>
            <a:off x="76200" y="1279525"/>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Where are we now??</a:t>
            </a:r>
          </a:p>
        </p:txBody>
      </p:sp>
      <p:sp>
        <p:nvSpPr>
          <p:cNvPr id="8" name="Rectangle 3"/>
          <p:cNvSpPr>
            <a:spLocks noChangeArrowheads="1"/>
          </p:cNvSpPr>
          <p:nvPr/>
        </p:nvSpPr>
        <p:spPr bwMode="auto">
          <a:xfrm>
            <a:off x="152400" y="1828800"/>
            <a:ext cx="594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marL="0" indent="0" eaLnBrk="1" hangingPunct="1">
              <a:lnSpc>
                <a:spcPct val="90000"/>
              </a:lnSpc>
              <a:buNone/>
            </a:pPr>
            <a:endParaRPr lang="en-US" altLang="en-US" b="1" dirty="0"/>
          </a:p>
        </p:txBody>
      </p:sp>
      <p:sp>
        <p:nvSpPr>
          <p:cNvPr id="3" name="Rectangle 2"/>
          <p:cNvSpPr/>
          <p:nvPr/>
        </p:nvSpPr>
        <p:spPr>
          <a:xfrm>
            <a:off x="76200" y="2457271"/>
            <a:ext cx="5524500" cy="1477328"/>
          </a:xfrm>
          <a:prstGeom prst="rect">
            <a:avLst/>
          </a:prstGeom>
        </p:spPr>
        <p:txBody>
          <a:bodyPr wrap="square">
            <a:spAutoFit/>
          </a:bodyPr>
          <a:lstStyle/>
          <a:p>
            <a:pPr marL="285750" indent="-285750">
              <a:buFont typeface="Arial" panose="020B0604020202020204" pitchFamily="34" charset="0"/>
              <a:buChar char="•"/>
            </a:pPr>
            <a:r>
              <a:rPr lang="en-US" sz="1800" dirty="0" smtClean="0"/>
              <a:t>1.63-inch (4.1-centimeter) screen </a:t>
            </a:r>
          </a:p>
          <a:p>
            <a:pPr marL="285750" indent="-285750">
              <a:buFont typeface="Arial" panose="020B0604020202020204" pitchFamily="34" charset="0"/>
              <a:buChar char="•"/>
            </a:pPr>
            <a:r>
              <a:rPr lang="en-US" sz="1800" dirty="0" smtClean="0"/>
              <a:t>1.9-megapixel camera</a:t>
            </a:r>
          </a:p>
          <a:p>
            <a:pPr marL="285750" indent="-285750">
              <a:buFont typeface="Arial" panose="020B0604020202020204" pitchFamily="34" charset="0"/>
              <a:buChar char="•"/>
            </a:pPr>
            <a:r>
              <a:rPr lang="en-US" sz="1800" dirty="0" smtClean="0"/>
              <a:t>syncs with tablets and smartphones using Google Inc.’s Android software to make phone calls.</a:t>
            </a:r>
          </a:p>
          <a:p>
            <a:pPr marL="285750" indent="-285750">
              <a:buFont typeface="Arial" panose="020B0604020202020204" pitchFamily="34" charset="0"/>
              <a:buChar char="•"/>
            </a:pPr>
            <a:r>
              <a:rPr lang="en-US" sz="1800" dirty="0"/>
              <a:t>$299</a:t>
            </a:r>
          </a:p>
        </p:txBody>
      </p:sp>
      <p:pic>
        <p:nvPicPr>
          <p:cNvPr id="197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400" y="1841500"/>
            <a:ext cx="3173000" cy="212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1937468"/>
            <a:ext cx="6019800" cy="424732"/>
          </a:xfrm>
          <a:prstGeom prst="rect">
            <a:avLst/>
          </a:prstGeom>
        </p:spPr>
        <p:txBody>
          <a:bodyPr wrap="square">
            <a:spAutoFit/>
          </a:bodyPr>
          <a:lstStyle/>
          <a:p>
            <a:pPr marL="0" indent="0" eaLnBrk="1" hangingPunct="1">
              <a:lnSpc>
                <a:spcPct val="90000"/>
              </a:lnSpc>
              <a:buNone/>
            </a:pPr>
            <a:r>
              <a:rPr lang="en-US" altLang="en-US" b="1" dirty="0" smtClean="0"/>
              <a:t>Samsung’s Galaxy Gear (</a:t>
            </a:r>
            <a:r>
              <a:rPr lang="en-US" dirty="0" smtClean="0"/>
              <a:t>Sep 5, 2013)</a:t>
            </a:r>
          </a:p>
        </p:txBody>
      </p:sp>
    </p:spTree>
    <p:extLst>
      <p:ext uri="{BB962C8B-B14F-4D97-AF65-F5344CB8AC3E}">
        <p14:creationId xmlns:p14="http://schemas.microsoft.com/office/powerpoint/2010/main" val="33583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97634"/>
                                        </p:tgtEl>
                                        <p:attrNameLst>
                                          <p:attrName>style.visibility</p:attrName>
                                        </p:attrNameLst>
                                      </p:cBhvr>
                                      <p:to>
                                        <p:strVal val="visible"/>
                                      </p:to>
                                    </p:set>
                                    <p:animEffect transition="in" filter="wipe(right)">
                                      <p:cBhvr>
                                        <p:cTn id="10" dur="500"/>
                                        <p:tgtEl>
                                          <p:spTgt spid="1976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40675"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40676" name="Text Box 4"/>
          <p:cNvSpPr txBox="1">
            <a:spLocks noChangeArrowheads="1"/>
          </p:cNvSpPr>
          <p:nvPr/>
        </p:nvSpPr>
        <p:spPr bwMode="auto">
          <a:xfrm>
            <a:off x="838200" y="2232025"/>
            <a:ext cx="8305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Hardware that converts data into electronic form for direct entry or through a telecommunications network into a computer system</a:t>
            </a:r>
          </a:p>
        </p:txBody>
      </p:sp>
      <p:sp>
        <p:nvSpPr>
          <p:cNvPr id="540677" name="Text Box 5"/>
          <p:cNvSpPr txBox="1">
            <a:spLocks noChangeArrowheads="1"/>
          </p:cNvSpPr>
          <p:nvPr/>
        </p:nvSpPr>
        <p:spPr bwMode="auto">
          <a:xfrm>
            <a:off x="838200" y="33496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Keyboard</a:t>
            </a:r>
          </a:p>
        </p:txBody>
      </p:sp>
      <p:pic>
        <p:nvPicPr>
          <p:cNvPr id="540678" name="Picture 6" descr="keyboard-b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71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79" name="Text Box 7"/>
          <p:cNvSpPr txBox="1">
            <a:spLocks noChangeArrowheads="1"/>
          </p:cNvSpPr>
          <p:nvPr/>
        </p:nvSpPr>
        <p:spPr bwMode="auto">
          <a:xfrm>
            <a:off x="1143000" y="3733800"/>
            <a:ext cx="3124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i="1">
                <a:solidFill>
                  <a:srgbClr val="0033CC"/>
                </a:solidFill>
              </a:rPr>
              <a:t>(Not common until the Late 1970s, early 1980s) </a:t>
            </a:r>
          </a:p>
        </p:txBody>
      </p:sp>
      <p:sp>
        <p:nvSpPr>
          <p:cNvPr id="540680" name="Text Box 8"/>
          <p:cNvSpPr txBox="1">
            <a:spLocks noChangeArrowheads="1"/>
          </p:cNvSpPr>
          <p:nvPr/>
        </p:nvSpPr>
        <p:spPr bwMode="auto">
          <a:xfrm>
            <a:off x="838200" y="4419600"/>
            <a:ext cx="403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Graphical User Interfaces</a:t>
            </a:r>
          </a:p>
        </p:txBody>
      </p:sp>
      <p:sp>
        <p:nvSpPr>
          <p:cNvPr id="540683" name="Rectangle 11"/>
          <p:cNvSpPr>
            <a:spLocks noChangeArrowheads="1"/>
          </p:cNvSpPr>
          <p:nvPr/>
        </p:nvSpPr>
        <p:spPr bwMode="auto">
          <a:xfrm>
            <a:off x="4800600" y="4343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None/>
            </a:pPr>
            <a:r>
              <a:rPr lang="en-US" altLang="en-US" b="1">
                <a:solidFill>
                  <a:srgbClr val="990000"/>
                </a:solidFill>
              </a:rPr>
              <a:t>(GUIs)</a:t>
            </a:r>
          </a:p>
        </p:txBody>
      </p:sp>
      <p:sp>
        <p:nvSpPr>
          <p:cNvPr id="540684" name="Text Box 12"/>
          <p:cNvSpPr txBox="1">
            <a:spLocks noChangeArrowheads="1"/>
          </p:cNvSpPr>
          <p:nvPr/>
        </p:nvSpPr>
        <p:spPr bwMode="auto">
          <a:xfrm>
            <a:off x="1143000" y="4800600"/>
            <a:ext cx="4724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8000"/>
                </a:solidFill>
              </a:rPr>
              <a:t>Icons, menus, windows, buttons, bars, etc used for user selection</a:t>
            </a:r>
          </a:p>
        </p:txBody>
      </p:sp>
      <p:pic>
        <p:nvPicPr>
          <p:cNvPr id="540685" name="Picture 13" descr="icon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0674"/>
                                        </p:tgtEl>
                                        <p:attrNameLst>
                                          <p:attrName>style.visibility</p:attrName>
                                        </p:attrNameLst>
                                      </p:cBhvr>
                                      <p:to>
                                        <p:strVal val="visible"/>
                                      </p:to>
                                    </p:set>
                                    <p:animEffect transition="in" filter="checkerboard(across)">
                                      <p:cBhvr>
                                        <p:cTn id="7" dur="500"/>
                                        <p:tgtEl>
                                          <p:spTgt spid="540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0675"/>
                                        </p:tgtEl>
                                        <p:attrNameLst>
                                          <p:attrName>style.visibility</p:attrName>
                                        </p:attrNameLst>
                                      </p:cBhvr>
                                      <p:to>
                                        <p:strVal val="visible"/>
                                      </p:to>
                                    </p:set>
                                    <p:animEffect transition="in" filter="wipe(left)">
                                      <p:cBhvr>
                                        <p:cTn id="11" dur="2000"/>
                                        <p:tgtEl>
                                          <p:spTgt spid="540675"/>
                                        </p:tgtEl>
                                      </p:cBhvr>
                                    </p:animEffect>
                                  </p:childTnLst>
                                </p:cTn>
                              </p:par>
                            </p:childTnLst>
                          </p:cTn>
                        </p:par>
                        <p:par>
                          <p:cTn id="12" fill="hold" nodeType="afterGroup">
                            <p:stCondLst>
                              <p:cond delay="2500"/>
                            </p:stCondLst>
                            <p:childTnLst>
                              <p:par>
                                <p:cTn id="13" presetID="17" presetClass="entr" presetSubtype="4" fill="hold" grpId="0" nodeType="afterEffect">
                                  <p:stCondLst>
                                    <p:cond delay="0"/>
                                  </p:stCondLst>
                                  <p:childTnLst>
                                    <p:set>
                                      <p:cBhvr>
                                        <p:cTn id="14" dur="1" fill="hold">
                                          <p:stCondLst>
                                            <p:cond delay="0"/>
                                          </p:stCondLst>
                                        </p:cTn>
                                        <p:tgtEl>
                                          <p:spTgt spid="540676"/>
                                        </p:tgtEl>
                                        <p:attrNameLst>
                                          <p:attrName>style.visibility</p:attrName>
                                        </p:attrNameLst>
                                      </p:cBhvr>
                                      <p:to>
                                        <p:strVal val="visible"/>
                                      </p:to>
                                    </p:set>
                                    <p:anim calcmode="lin" valueType="num">
                                      <p:cBhvr>
                                        <p:cTn id="15" dur="1000" fill="hold"/>
                                        <p:tgtEl>
                                          <p:spTgt spid="540676"/>
                                        </p:tgtEl>
                                        <p:attrNameLst>
                                          <p:attrName>ppt_x</p:attrName>
                                        </p:attrNameLst>
                                      </p:cBhvr>
                                      <p:tavLst>
                                        <p:tav tm="0">
                                          <p:val>
                                            <p:strVal val="#ppt_x"/>
                                          </p:val>
                                        </p:tav>
                                        <p:tav tm="100000">
                                          <p:val>
                                            <p:strVal val="#ppt_x"/>
                                          </p:val>
                                        </p:tav>
                                      </p:tavLst>
                                    </p:anim>
                                    <p:anim calcmode="lin" valueType="num">
                                      <p:cBhvr>
                                        <p:cTn id="16" dur="1000" fill="hold"/>
                                        <p:tgtEl>
                                          <p:spTgt spid="540676"/>
                                        </p:tgtEl>
                                        <p:attrNameLst>
                                          <p:attrName>ppt_y</p:attrName>
                                        </p:attrNameLst>
                                      </p:cBhvr>
                                      <p:tavLst>
                                        <p:tav tm="0">
                                          <p:val>
                                            <p:strVal val="#ppt_y+#ppt_h/2"/>
                                          </p:val>
                                        </p:tav>
                                        <p:tav tm="100000">
                                          <p:val>
                                            <p:strVal val="#ppt_y"/>
                                          </p:val>
                                        </p:tav>
                                      </p:tavLst>
                                    </p:anim>
                                    <p:anim calcmode="lin" valueType="num">
                                      <p:cBhvr>
                                        <p:cTn id="17" dur="1000" fill="hold"/>
                                        <p:tgtEl>
                                          <p:spTgt spid="540676"/>
                                        </p:tgtEl>
                                        <p:attrNameLst>
                                          <p:attrName>ppt_w</p:attrName>
                                        </p:attrNameLst>
                                      </p:cBhvr>
                                      <p:tavLst>
                                        <p:tav tm="0">
                                          <p:val>
                                            <p:strVal val="#ppt_w"/>
                                          </p:val>
                                        </p:tav>
                                        <p:tav tm="100000">
                                          <p:val>
                                            <p:strVal val="#ppt_w"/>
                                          </p:val>
                                        </p:tav>
                                      </p:tavLst>
                                    </p:anim>
                                    <p:anim calcmode="lin" valueType="num">
                                      <p:cBhvr>
                                        <p:cTn id="18" dur="1000" fill="hold"/>
                                        <p:tgtEl>
                                          <p:spTgt spid="54067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500"/>
                            </p:stCondLst>
                            <p:childTnLst>
                              <p:par>
                                <p:cTn id="20" presetID="17" presetClass="entr" presetSubtype="8" fill="hold" grpId="0" nodeType="afterEffect">
                                  <p:stCondLst>
                                    <p:cond delay="0"/>
                                  </p:stCondLst>
                                  <p:childTnLst>
                                    <p:set>
                                      <p:cBhvr>
                                        <p:cTn id="21" dur="1" fill="hold">
                                          <p:stCondLst>
                                            <p:cond delay="0"/>
                                          </p:stCondLst>
                                        </p:cTn>
                                        <p:tgtEl>
                                          <p:spTgt spid="540677"/>
                                        </p:tgtEl>
                                        <p:attrNameLst>
                                          <p:attrName>style.visibility</p:attrName>
                                        </p:attrNameLst>
                                      </p:cBhvr>
                                      <p:to>
                                        <p:strVal val="visible"/>
                                      </p:to>
                                    </p:set>
                                    <p:anim calcmode="lin" valueType="num">
                                      <p:cBhvr>
                                        <p:cTn id="22" dur="1000" fill="hold"/>
                                        <p:tgtEl>
                                          <p:spTgt spid="540677"/>
                                        </p:tgtEl>
                                        <p:attrNameLst>
                                          <p:attrName>ppt_x</p:attrName>
                                        </p:attrNameLst>
                                      </p:cBhvr>
                                      <p:tavLst>
                                        <p:tav tm="0">
                                          <p:val>
                                            <p:strVal val="#ppt_x-#ppt_w/2"/>
                                          </p:val>
                                        </p:tav>
                                        <p:tav tm="100000">
                                          <p:val>
                                            <p:strVal val="#ppt_x"/>
                                          </p:val>
                                        </p:tav>
                                      </p:tavLst>
                                    </p:anim>
                                    <p:anim calcmode="lin" valueType="num">
                                      <p:cBhvr>
                                        <p:cTn id="23" dur="1000" fill="hold"/>
                                        <p:tgtEl>
                                          <p:spTgt spid="540677"/>
                                        </p:tgtEl>
                                        <p:attrNameLst>
                                          <p:attrName>ppt_y</p:attrName>
                                        </p:attrNameLst>
                                      </p:cBhvr>
                                      <p:tavLst>
                                        <p:tav tm="0">
                                          <p:val>
                                            <p:strVal val="#ppt_y"/>
                                          </p:val>
                                        </p:tav>
                                        <p:tav tm="100000">
                                          <p:val>
                                            <p:strVal val="#ppt_y"/>
                                          </p:val>
                                        </p:tav>
                                      </p:tavLst>
                                    </p:anim>
                                    <p:anim calcmode="lin" valueType="num">
                                      <p:cBhvr>
                                        <p:cTn id="24" dur="1000" fill="hold"/>
                                        <p:tgtEl>
                                          <p:spTgt spid="540677"/>
                                        </p:tgtEl>
                                        <p:attrNameLst>
                                          <p:attrName>ppt_w</p:attrName>
                                        </p:attrNameLst>
                                      </p:cBhvr>
                                      <p:tavLst>
                                        <p:tav tm="0">
                                          <p:val>
                                            <p:fltVal val="0"/>
                                          </p:val>
                                        </p:tav>
                                        <p:tav tm="100000">
                                          <p:val>
                                            <p:strVal val="#ppt_w"/>
                                          </p:val>
                                        </p:tav>
                                      </p:tavLst>
                                    </p:anim>
                                    <p:anim calcmode="lin" valueType="num">
                                      <p:cBhvr>
                                        <p:cTn id="25" dur="1000" fill="hold"/>
                                        <p:tgtEl>
                                          <p:spTgt spid="540677"/>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4500"/>
                            </p:stCondLst>
                            <p:childTnLst>
                              <p:par>
                                <p:cTn id="27" presetID="9" presetClass="entr" presetSubtype="0" fill="hold" nodeType="afterEffect">
                                  <p:stCondLst>
                                    <p:cond delay="0"/>
                                  </p:stCondLst>
                                  <p:childTnLst>
                                    <p:set>
                                      <p:cBhvr>
                                        <p:cTn id="28" dur="1" fill="hold">
                                          <p:stCondLst>
                                            <p:cond delay="0"/>
                                          </p:stCondLst>
                                        </p:cTn>
                                        <p:tgtEl>
                                          <p:spTgt spid="540678"/>
                                        </p:tgtEl>
                                        <p:attrNameLst>
                                          <p:attrName>style.visibility</p:attrName>
                                        </p:attrNameLst>
                                      </p:cBhvr>
                                      <p:to>
                                        <p:strVal val="visible"/>
                                      </p:to>
                                    </p:set>
                                    <p:animEffect transition="in" filter="dissolve">
                                      <p:cBhvr>
                                        <p:cTn id="29" dur="1000"/>
                                        <p:tgtEl>
                                          <p:spTgt spid="540678"/>
                                        </p:tgtEl>
                                      </p:cBhvr>
                                    </p:animEffect>
                                  </p:childTnLst>
                                </p:cTn>
                              </p:par>
                            </p:childTnLst>
                          </p:cTn>
                        </p:par>
                        <p:par>
                          <p:cTn id="30" fill="hold" nodeType="afterGroup">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540679"/>
                                        </p:tgtEl>
                                        <p:attrNameLst>
                                          <p:attrName>style.visibility</p:attrName>
                                        </p:attrNameLst>
                                      </p:cBhvr>
                                      <p:to>
                                        <p:strVal val="visible"/>
                                      </p:to>
                                    </p:set>
                                    <p:animEffect transition="in" filter="fade">
                                      <p:cBhvr>
                                        <p:cTn id="33" dur="2000"/>
                                        <p:tgtEl>
                                          <p:spTgt spid="540679"/>
                                        </p:tgtEl>
                                      </p:cBhvr>
                                    </p:animEffect>
                                  </p:childTnLst>
                                </p:cTn>
                              </p:par>
                            </p:childTnLst>
                          </p:cTn>
                        </p:par>
                        <p:par>
                          <p:cTn id="34" fill="hold" nodeType="afterGroup">
                            <p:stCondLst>
                              <p:cond delay="7500"/>
                            </p:stCondLst>
                            <p:childTnLst>
                              <p:par>
                                <p:cTn id="35" presetID="17" presetClass="entr" presetSubtype="8" fill="hold" grpId="0" nodeType="afterEffect">
                                  <p:stCondLst>
                                    <p:cond delay="0"/>
                                  </p:stCondLst>
                                  <p:childTnLst>
                                    <p:set>
                                      <p:cBhvr>
                                        <p:cTn id="36" dur="1" fill="hold">
                                          <p:stCondLst>
                                            <p:cond delay="0"/>
                                          </p:stCondLst>
                                        </p:cTn>
                                        <p:tgtEl>
                                          <p:spTgt spid="540680"/>
                                        </p:tgtEl>
                                        <p:attrNameLst>
                                          <p:attrName>style.visibility</p:attrName>
                                        </p:attrNameLst>
                                      </p:cBhvr>
                                      <p:to>
                                        <p:strVal val="visible"/>
                                      </p:to>
                                    </p:set>
                                    <p:anim calcmode="lin" valueType="num">
                                      <p:cBhvr>
                                        <p:cTn id="37" dur="1000" fill="hold"/>
                                        <p:tgtEl>
                                          <p:spTgt spid="540680"/>
                                        </p:tgtEl>
                                        <p:attrNameLst>
                                          <p:attrName>ppt_x</p:attrName>
                                        </p:attrNameLst>
                                      </p:cBhvr>
                                      <p:tavLst>
                                        <p:tav tm="0">
                                          <p:val>
                                            <p:strVal val="#ppt_x-#ppt_w/2"/>
                                          </p:val>
                                        </p:tav>
                                        <p:tav tm="100000">
                                          <p:val>
                                            <p:strVal val="#ppt_x"/>
                                          </p:val>
                                        </p:tav>
                                      </p:tavLst>
                                    </p:anim>
                                    <p:anim calcmode="lin" valueType="num">
                                      <p:cBhvr>
                                        <p:cTn id="38" dur="1000" fill="hold"/>
                                        <p:tgtEl>
                                          <p:spTgt spid="540680"/>
                                        </p:tgtEl>
                                        <p:attrNameLst>
                                          <p:attrName>ppt_y</p:attrName>
                                        </p:attrNameLst>
                                      </p:cBhvr>
                                      <p:tavLst>
                                        <p:tav tm="0">
                                          <p:val>
                                            <p:strVal val="#ppt_y"/>
                                          </p:val>
                                        </p:tav>
                                        <p:tav tm="100000">
                                          <p:val>
                                            <p:strVal val="#ppt_y"/>
                                          </p:val>
                                        </p:tav>
                                      </p:tavLst>
                                    </p:anim>
                                    <p:anim calcmode="lin" valueType="num">
                                      <p:cBhvr>
                                        <p:cTn id="39" dur="1000" fill="hold"/>
                                        <p:tgtEl>
                                          <p:spTgt spid="540680"/>
                                        </p:tgtEl>
                                        <p:attrNameLst>
                                          <p:attrName>ppt_w</p:attrName>
                                        </p:attrNameLst>
                                      </p:cBhvr>
                                      <p:tavLst>
                                        <p:tav tm="0">
                                          <p:val>
                                            <p:fltVal val="0"/>
                                          </p:val>
                                        </p:tav>
                                        <p:tav tm="100000">
                                          <p:val>
                                            <p:strVal val="#ppt_w"/>
                                          </p:val>
                                        </p:tav>
                                      </p:tavLst>
                                    </p:anim>
                                    <p:anim calcmode="lin" valueType="num">
                                      <p:cBhvr>
                                        <p:cTn id="40" dur="1000" fill="hold"/>
                                        <p:tgtEl>
                                          <p:spTgt spid="540680"/>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8500"/>
                            </p:stCondLst>
                            <p:childTnLst>
                              <p:par>
                                <p:cTn id="42" presetID="22" presetClass="entr" presetSubtype="2" fill="hold" grpId="0" nodeType="afterEffect">
                                  <p:stCondLst>
                                    <p:cond delay="0"/>
                                  </p:stCondLst>
                                  <p:childTnLst>
                                    <p:set>
                                      <p:cBhvr>
                                        <p:cTn id="43" dur="1" fill="hold">
                                          <p:stCondLst>
                                            <p:cond delay="0"/>
                                          </p:stCondLst>
                                        </p:cTn>
                                        <p:tgtEl>
                                          <p:spTgt spid="540683"/>
                                        </p:tgtEl>
                                        <p:attrNameLst>
                                          <p:attrName>style.visibility</p:attrName>
                                        </p:attrNameLst>
                                      </p:cBhvr>
                                      <p:to>
                                        <p:strVal val="visible"/>
                                      </p:to>
                                    </p:set>
                                    <p:animEffect transition="in" filter="wipe(right)">
                                      <p:cBhvr>
                                        <p:cTn id="44" dur="1000"/>
                                        <p:tgtEl>
                                          <p:spTgt spid="540683"/>
                                        </p:tgtEl>
                                      </p:cBhvr>
                                    </p:animEffect>
                                  </p:childTnLst>
                                </p:cTn>
                              </p:par>
                            </p:childTnLst>
                          </p:cTn>
                        </p:par>
                        <p:par>
                          <p:cTn id="45" fill="hold" nodeType="afterGroup">
                            <p:stCondLst>
                              <p:cond delay="9500"/>
                            </p:stCondLst>
                            <p:childTnLst>
                              <p:par>
                                <p:cTn id="46" presetID="17" presetClass="entr" presetSubtype="1" fill="hold" grpId="0" nodeType="afterEffect">
                                  <p:stCondLst>
                                    <p:cond delay="0"/>
                                  </p:stCondLst>
                                  <p:childTnLst>
                                    <p:set>
                                      <p:cBhvr>
                                        <p:cTn id="47" dur="1" fill="hold">
                                          <p:stCondLst>
                                            <p:cond delay="0"/>
                                          </p:stCondLst>
                                        </p:cTn>
                                        <p:tgtEl>
                                          <p:spTgt spid="540684"/>
                                        </p:tgtEl>
                                        <p:attrNameLst>
                                          <p:attrName>style.visibility</p:attrName>
                                        </p:attrNameLst>
                                      </p:cBhvr>
                                      <p:to>
                                        <p:strVal val="visible"/>
                                      </p:to>
                                    </p:set>
                                    <p:anim calcmode="lin" valueType="num">
                                      <p:cBhvr>
                                        <p:cTn id="48" dur="1000" fill="hold"/>
                                        <p:tgtEl>
                                          <p:spTgt spid="540684"/>
                                        </p:tgtEl>
                                        <p:attrNameLst>
                                          <p:attrName>ppt_x</p:attrName>
                                        </p:attrNameLst>
                                      </p:cBhvr>
                                      <p:tavLst>
                                        <p:tav tm="0">
                                          <p:val>
                                            <p:strVal val="#ppt_x"/>
                                          </p:val>
                                        </p:tav>
                                        <p:tav tm="100000">
                                          <p:val>
                                            <p:strVal val="#ppt_x"/>
                                          </p:val>
                                        </p:tav>
                                      </p:tavLst>
                                    </p:anim>
                                    <p:anim calcmode="lin" valueType="num">
                                      <p:cBhvr>
                                        <p:cTn id="49" dur="1000" fill="hold"/>
                                        <p:tgtEl>
                                          <p:spTgt spid="540684"/>
                                        </p:tgtEl>
                                        <p:attrNameLst>
                                          <p:attrName>ppt_y</p:attrName>
                                        </p:attrNameLst>
                                      </p:cBhvr>
                                      <p:tavLst>
                                        <p:tav tm="0">
                                          <p:val>
                                            <p:strVal val="#ppt_y-#ppt_h/2"/>
                                          </p:val>
                                        </p:tav>
                                        <p:tav tm="100000">
                                          <p:val>
                                            <p:strVal val="#ppt_y"/>
                                          </p:val>
                                        </p:tav>
                                      </p:tavLst>
                                    </p:anim>
                                    <p:anim calcmode="lin" valueType="num">
                                      <p:cBhvr>
                                        <p:cTn id="50" dur="1000" fill="hold"/>
                                        <p:tgtEl>
                                          <p:spTgt spid="540684"/>
                                        </p:tgtEl>
                                        <p:attrNameLst>
                                          <p:attrName>ppt_w</p:attrName>
                                        </p:attrNameLst>
                                      </p:cBhvr>
                                      <p:tavLst>
                                        <p:tav tm="0">
                                          <p:val>
                                            <p:strVal val="#ppt_w"/>
                                          </p:val>
                                        </p:tav>
                                        <p:tav tm="100000">
                                          <p:val>
                                            <p:strVal val="#ppt_w"/>
                                          </p:val>
                                        </p:tav>
                                      </p:tavLst>
                                    </p:anim>
                                    <p:anim calcmode="lin" valueType="num">
                                      <p:cBhvr>
                                        <p:cTn id="51" dur="1000" fill="hold"/>
                                        <p:tgtEl>
                                          <p:spTgt spid="540684"/>
                                        </p:tgtEl>
                                        <p:attrNameLst>
                                          <p:attrName>ppt_h</p:attrName>
                                        </p:attrNameLst>
                                      </p:cBhvr>
                                      <p:tavLst>
                                        <p:tav tm="0">
                                          <p:val>
                                            <p:fltVal val="0"/>
                                          </p:val>
                                        </p:tav>
                                        <p:tav tm="100000">
                                          <p:val>
                                            <p:strVal val="#ppt_h"/>
                                          </p:val>
                                        </p:tav>
                                      </p:tavLst>
                                    </p:anim>
                                  </p:childTnLst>
                                </p:cTn>
                              </p:par>
                            </p:childTnLst>
                          </p:cTn>
                        </p:par>
                        <p:par>
                          <p:cTn id="52" fill="hold" nodeType="afterGroup">
                            <p:stCondLst>
                              <p:cond delay="10500"/>
                            </p:stCondLst>
                            <p:childTnLst>
                              <p:par>
                                <p:cTn id="53" presetID="54" presetClass="entr" presetSubtype="0" accel="100000" fill="hold" nodeType="afterEffect">
                                  <p:stCondLst>
                                    <p:cond delay="0"/>
                                  </p:stCondLst>
                                  <p:childTnLst>
                                    <p:set>
                                      <p:cBhvr>
                                        <p:cTn id="54" dur="1" fill="hold">
                                          <p:stCondLst>
                                            <p:cond delay="0"/>
                                          </p:stCondLst>
                                        </p:cTn>
                                        <p:tgtEl>
                                          <p:spTgt spid="540685"/>
                                        </p:tgtEl>
                                        <p:attrNameLst>
                                          <p:attrName>style.visibility</p:attrName>
                                        </p:attrNameLst>
                                      </p:cBhvr>
                                      <p:to>
                                        <p:strVal val="visible"/>
                                      </p:to>
                                    </p:set>
                                    <p:anim calcmode="lin" valueType="num">
                                      <p:cBhvr>
                                        <p:cTn id="55" dur="2000" fill="hold"/>
                                        <p:tgtEl>
                                          <p:spTgt spid="540685"/>
                                        </p:tgtEl>
                                        <p:attrNameLst>
                                          <p:attrName>ppt_w</p:attrName>
                                        </p:attrNameLst>
                                      </p:cBhvr>
                                      <p:tavLst>
                                        <p:tav tm="0">
                                          <p:val>
                                            <p:strVal val="#ppt_w*0.05"/>
                                          </p:val>
                                        </p:tav>
                                        <p:tav tm="100000">
                                          <p:val>
                                            <p:strVal val="#ppt_w"/>
                                          </p:val>
                                        </p:tav>
                                      </p:tavLst>
                                    </p:anim>
                                    <p:anim calcmode="lin" valueType="num">
                                      <p:cBhvr>
                                        <p:cTn id="56" dur="2000" fill="hold"/>
                                        <p:tgtEl>
                                          <p:spTgt spid="540685"/>
                                        </p:tgtEl>
                                        <p:attrNameLst>
                                          <p:attrName>ppt_h</p:attrName>
                                        </p:attrNameLst>
                                      </p:cBhvr>
                                      <p:tavLst>
                                        <p:tav tm="0">
                                          <p:val>
                                            <p:strVal val="#ppt_h"/>
                                          </p:val>
                                        </p:tav>
                                        <p:tav tm="100000">
                                          <p:val>
                                            <p:strVal val="#ppt_h"/>
                                          </p:val>
                                        </p:tav>
                                      </p:tavLst>
                                    </p:anim>
                                    <p:anim calcmode="lin" valueType="num">
                                      <p:cBhvr>
                                        <p:cTn id="57" dur="2000" fill="hold"/>
                                        <p:tgtEl>
                                          <p:spTgt spid="540685"/>
                                        </p:tgtEl>
                                        <p:attrNameLst>
                                          <p:attrName>ppt_x</p:attrName>
                                        </p:attrNameLst>
                                      </p:cBhvr>
                                      <p:tavLst>
                                        <p:tav tm="0">
                                          <p:val>
                                            <p:strVal val="#ppt_x-.2"/>
                                          </p:val>
                                        </p:tav>
                                        <p:tav tm="100000">
                                          <p:val>
                                            <p:strVal val="#ppt_x"/>
                                          </p:val>
                                        </p:tav>
                                      </p:tavLst>
                                    </p:anim>
                                    <p:anim calcmode="lin" valueType="num">
                                      <p:cBhvr>
                                        <p:cTn id="58" dur="2000" fill="hold"/>
                                        <p:tgtEl>
                                          <p:spTgt spid="540685"/>
                                        </p:tgtEl>
                                        <p:attrNameLst>
                                          <p:attrName>ppt_y</p:attrName>
                                        </p:attrNameLst>
                                      </p:cBhvr>
                                      <p:tavLst>
                                        <p:tav tm="0">
                                          <p:val>
                                            <p:strVal val="#ppt_y"/>
                                          </p:val>
                                        </p:tav>
                                        <p:tav tm="100000">
                                          <p:val>
                                            <p:strVal val="#ppt_y"/>
                                          </p:val>
                                        </p:tav>
                                      </p:tavLst>
                                    </p:anim>
                                    <p:animEffect transition="in" filter="fade">
                                      <p:cBhvr>
                                        <p:cTn id="59" dur="2000"/>
                                        <p:tgtEl>
                                          <p:spTgt spid="54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4" grpId="0" autoUpdateAnimBg="0"/>
      <p:bldP spid="540675" grpId="0"/>
      <p:bldP spid="540676" grpId="0" autoUpdateAnimBg="0"/>
      <p:bldP spid="540677" grpId="0" autoUpdateAnimBg="0"/>
      <p:bldP spid="540679" grpId="0"/>
      <p:bldP spid="540680" grpId="0" autoUpdateAnimBg="0"/>
      <p:bldP spid="540683" grpId="0"/>
      <p:bldP spid="54068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5299"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5300" name="Text Box 4"/>
          <p:cNvSpPr txBox="1">
            <a:spLocks noChangeArrowheads="1"/>
          </p:cNvSpPr>
          <p:nvPr/>
        </p:nvSpPr>
        <p:spPr bwMode="auto">
          <a:xfrm>
            <a:off x="838200" y="22860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Pointing Devices</a:t>
            </a:r>
          </a:p>
        </p:txBody>
      </p:sp>
      <p:sp>
        <p:nvSpPr>
          <p:cNvPr id="557061" name="Text Box 5"/>
          <p:cNvSpPr txBox="1">
            <a:spLocks noChangeArrowheads="1"/>
          </p:cNvSpPr>
          <p:nvPr/>
        </p:nvSpPr>
        <p:spPr bwMode="auto">
          <a:xfrm>
            <a:off x="1066800" y="2663825"/>
            <a:ext cx="3657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rPr>
              <a:t>   Electronic Mouse</a:t>
            </a:r>
          </a:p>
        </p:txBody>
      </p:sp>
      <p:pic>
        <p:nvPicPr>
          <p:cNvPr id="557062" name="Picture 6" descr="hoverstop_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81200"/>
            <a:ext cx="16383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3" name="Text Box 7"/>
          <p:cNvSpPr txBox="1">
            <a:spLocks noChangeArrowheads="1"/>
          </p:cNvSpPr>
          <p:nvPr/>
        </p:nvSpPr>
        <p:spPr bwMode="auto">
          <a:xfrm>
            <a:off x="1447800" y="2971800"/>
            <a:ext cx="563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Moving mouse on pad moves cursor on screen.  Pressing buttons on mouse activates activities represented by selected icons.</a:t>
            </a:r>
          </a:p>
        </p:txBody>
      </p:sp>
      <p:sp>
        <p:nvSpPr>
          <p:cNvPr id="557064" name="Text Box 8"/>
          <p:cNvSpPr txBox="1">
            <a:spLocks noChangeArrowheads="1"/>
          </p:cNvSpPr>
          <p:nvPr/>
        </p:nvSpPr>
        <p:spPr bwMode="auto">
          <a:xfrm>
            <a:off x="1066800" y="3962400"/>
            <a:ext cx="3657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rPr>
              <a:t>   Trackball</a:t>
            </a:r>
          </a:p>
        </p:txBody>
      </p:sp>
      <p:pic>
        <p:nvPicPr>
          <p:cNvPr id="557065" name="Picture 9" descr="track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3581400"/>
            <a:ext cx="18669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6" name="Text Box 10"/>
          <p:cNvSpPr txBox="1">
            <a:spLocks noChangeArrowheads="1"/>
          </p:cNvSpPr>
          <p:nvPr/>
        </p:nvSpPr>
        <p:spPr bwMode="auto">
          <a:xfrm>
            <a:off x="1447800" y="4343400"/>
            <a:ext cx="563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Stationary device with a roller ball on top used to move cursor on screen.</a:t>
            </a:r>
          </a:p>
        </p:txBody>
      </p:sp>
      <p:sp>
        <p:nvSpPr>
          <p:cNvPr id="557067" name="Text Box 11"/>
          <p:cNvSpPr txBox="1">
            <a:spLocks noChangeArrowheads="1"/>
          </p:cNvSpPr>
          <p:nvPr/>
        </p:nvSpPr>
        <p:spPr bwMode="auto">
          <a:xfrm>
            <a:off x="1066800" y="5133975"/>
            <a:ext cx="3657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rPr>
              <a:t>   Pointing Stick</a:t>
            </a:r>
          </a:p>
        </p:txBody>
      </p:sp>
      <p:sp>
        <p:nvSpPr>
          <p:cNvPr id="557068" name="Text Box 12"/>
          <p:cNvSpPr txBox="1">
            <a:spLocks noChangeArrowheads="1"/>
          </p:cNvSpPr>
          <p:nvPr/>
        </p:nvSpPr>
        <p:spPr bwMode="auto">
          <a:xfrm>
            <a:off x="1447800" y="5514975"/>
            <a:ext cx="563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Small button-like device which moves cursor in direction of pressure placed on stick.</a:t>
            </a:r>
          </a:p>
        </p:txBody>
      </p:sp>
      <p:pic>
        <p:nvPicPr>
          <p:cNvPr id="557069" name="Picture 13" descr="ibmpoint"/>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197475"/>
            <a:ext cx="178117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57061"/>
                                        </p:tgtEl>
                                        <p:attrNameLst>
                                          <p:attrName>style.visibility</p:attrName>
                                        </p:attrNameLst>
                                      </p:cBhvr>
                                      <p:to>
                                        <p:strVal val="visible"/>
                                      </p:to>
                                    </p:set>
                                    <p:anim calcmode="lin" valueType="num">
                                      <p:cBhvr>
                                        <p:cTn id="7" dur="1000" fill="hold"/>
                                        <p:tgtEl>
                                          <p:spTgt spid="557061"/>
                                        </p:tgtEl>
                                        <p:attrNameLst>
                                          <p:attrName>ppt_x</p:attrName>
                                        </p:attrNameLst>
                                      </p:cBhvr>
                                      <p:tavLst>
                                        <p:tav tm="0">
                                          <p:val>
                                            <p:strVal val="#ppt_x"/>
                                          </p:val>
                                        </p:tav>
                                        <p:tav tm="100000">
                                          <p:val>
                                            <p:strVal val="#ppt_x"/>
                                          </p:val>
                                        </p:tav>
                                      </p:tavLst>
                                    </p:anim>
                                    <p:anim calcmode="lin" valueType="num">
                                      <p:cBhvr>
                                        <p:cTn id="8" dur="1000" fill="hold"/>
                                        <p:tgtEl>
                                          <p:spTgt spid="557061"/>
                                        </p:tgtEl>
                                        <p:attrNameLst>
                                          <p:attrName>ppt_y</p:attrName>
                                        </p:attrNameLst>
                                      </p:cBhvr>
                                      <p:tavLst>
                                        <p:tav tm="0">
                                          <p:val>
                                            <p:strVal val="#ppt_y-#ppt_h/2"/>
                                          </p:val>
                                        </p:tav>
                                        <p:tav tm="100000">
                                          <p:val>
                                            <p:strVal val="#ppt_y"/>
                                          </p:val>
                                        </p:tav>
                                      </p:tavLst>
                                    </p:anim>
                                    <p:anim calcmode="lin" valueType="num">
                                      <p:cBhvr>
                                        <p:cTn id="9" dur="1000" fill="hold"/>
                                        <p:tgtEl>
                                          <p:spTgt spid="557061"/>
                                        </p:tgtEl>
                                        <p:attrNameLst>
                                          <p:attrName>ppt_w</p:attrName>
                                        </p:attrNameLst>
                                      </p:cBhvr>
                                      <p:tavLst>
                                        <p:tav tm="0">
                                          <p:val>
                                            <p:strVal val="#ppt_w"/>
                                          </p:val>
                                        </p:tav>
                                        <p:tav tm="100000">
                                          <p:val>
                                            <p:strVal val="#ppt_w"/>
                                          </p:val>
                                        </p:tav>
                                      </p:tavLst>
                                    </p:anim>
                                    <p:anim calcmode="lin" valueType="num">
                                      <p:cBhvr>
                                        <p:cTn id="10" dur="1000" fill="hold"/>
                                        <p:tgtEl>
                                          <p:spTgt spid="557061"/>
                                        </p:tgtEl>
                                        <p:attrNameLst>
                                          <p:attrName>ppt_h</p:attrName>
                                        </p:attrNameLst>
                                      </p:cBhvr>
                                      <p:tavLst>
                                        <p:tav tm="0">
                                          <p:val>
                                            <p:fltVal val="0"/>
                                          </p:val>
                                        </p:tav>
                                        <p:tav tm="100000">
                                          <p:val>
                                            <p:strVal val="#ppt_h"/>
                                          </p:val>
                                        </p:tav>
                                      </p:tavLst>
                                    </p:anim>
                                  </p:childTnLst>
                                </p:cTn>
                              </p:par>
                              <p:par>
                                <p:cTn id="11" presetID="22" presetClass="entr" presetSubtype="4" fill="hold" nodeType="withEffect">
                                  <p:stCondLst>
                                    <p:cond delay="0"/>
                                  </p:stCondLst>
                                  <p:childTnLst>
                                    <p:set>
                                      <p:cBhvr>
                                        <p:cTn id="12" dur="1" fill="hold">
                                          <p:stCondLst>
                                            <p:cond delay="0"/>
                                          </p:stCondLst>
                                        </p:cTn>
                                        <p:tgtEl>
                                          <p:spTgt spid="557062"/>
                                        </p:tgtEl>
                                        <p:attrNameLst>
                                          <p:attrName>style.visibility</p:attrName>
                                        </p:attrNameLst>
                                      </p:cBhvr>
                                      <p:to>
                                        <p:strVal val="visible"/>
                                      </p:to>
                                    </p:set>
                                    <p:animEffect transition="in" filter="wipe(down)">
                                      <p:cBhvr>
                                        <p:cTn id="13" dur="1000"/>
                                        <p:tgtEl>
                                          <p:spTgt spid="557062"/>
                                        </p:tgtEl>
                                      </p:cBhvr>
                                    </p:animEffect>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557063"/>
                                        </p:tgtEl>
                                        <p:attrNameLst>
                                          <p:attrName>style.visibility</p:attrName>
                                        </p:attrNameLst>
                                      </p:cBhvr>
                                      <p:to>
                                        <p:strVal val="visible"/>
                                      </p:to>
                                    </p:set>
                                    <p:anim calcmode="lin" valueType="num">
                                      <p:cBhvr>
                                        <p:cTn id="17" dur="1000" fill="hold"/>
                                        <p:tgtEl>
                                          <p:spTgt spid="557063"/>
                                        </p:tgtEl>
                                        <p:attrNameLst>
                                          <p:attrName>ppt_x</p:attrName>
                                        </p:attrNameLst>
                                      </p:cBhvr>
                                      <p:tavLst>
                                        <p:tav tm="0">
                                          <p:val>
                                            <p:strVal val="#ppt_x"/>
                                          </p:val>
                                        </p:tav>
                                        <p:tav tm="100000">
                                          <p:val>
                                            <p:strVal val="#ppt_x"/>
                                          </p:val>
                                        </p:tav>
                                      </p:tavLst>
                                    </p:anim>
                                    <p:anim calcmode="lin" valueType="num">
                                      <p:cBhvr>
                                        <p:cTn id="18" dur="1000" fill="hold"/>
                                        <p:tgtEl>
                                          <p:spTgt spid="557063"/>
                                        </p:tgtEl>
                                        <p:attrNameLst>
                                          <p:attrName>ppt_y</p:attrName>
                                        </p:attrNameLst>
                                      </p:cBhvr>
                                      <p:tavLst>
                                        <p:tav tm="0">
                                          <p:val>
                                            <p:strVal val="#ppt_y+#ppt_h/2"/>
                                          </p:val>
                                        </p:tav>
                                        <p:tav tm="100000">
                                          <p:val>
                                            <p:strVal val="#ppt_y"/>
                                          </p:val>
                                        </p:tav>
                                      </p:tavLst>
                                    </p:anim>
                                    <p:anim calcmode="lin" valueType="num">
                                      <p:cBhvr>
                                        <p:cTn id="19" dur="1000" fill="hold"/>
                                        <p:tgtEl>
                                          <p:spTgt spid="557063"/>
                                        </p:tgtEl>
                                        <p:attrNameLst>
                                          <p:attrName>ppt_w</p:attrName>
                                        </p:attrNameLst>
                                      </p:cBhvr>
                                      <p:tavLst>
                                        <p:tav tm="0">
                                          <p:val>
                                            <p:strVal val="#ppt_w"/>
                                          </p:val>
                                        </p:tav>
                                        <p:tav tm="100000">
                                          <p:val>
                                            <p:strVal val="#ppt_w"/>
                                          </p:val>
                                        </p:tav>
                                      </p:tavLst>
                                    </p:anim>
                                    <p:anim calcmode="lin" valueType="num">
                                      <p:cBhvr>
                                        <p:cTn id="20" dur="1000" fill="hold"/>
                                        <p:tgtEl>
                                          <p:spTgt spid="557063"/>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557064"/>
                                        </p:tgtEl>
                                        <p:attrNameLst>
                                          <p:attrName>style.visibility</p:attrName>
                                        </p:attrNameLst>
                                      </p:cBhvr>
                                      <p:to>
                                        <p:strVal val="visible"/>
                                      </p:to>
                                    </p:set>
                                    <p:anim calcmode="lin" valueType="num">
                                      <p:cBhvr>
                                        <p:cTn id="24" dur="1000" fill="hold"/>
                                        <p:tgtEl>
                                          <p:spTgt spid="557064"/>
                                        </p:tgtEl>
                                        <p:attrNameLst>
                                          <p:attrName>ppt_x</p:attrName>
                                        </p:attrNameLst>
                                      </p:cBhvr>
                                      <p:tavLst>
                                        <p:tav tm="0">
                                          <p:val>
                                            <p:strVal val="#ppt_x"/>
                                          </p:val>
                                        </p:tav>
                                        <p:tav tm="100000">
                                          <p:val>
                                            <p:strVal val="#ppt_x"/>
                                          </p:val>
                                        </p:tav>
                                      </p:tavLst>
                                    </p:anim>
                                    <p:anim calcmode="lin" valueType="num">
                                      <p:cBhvr>
                                        <p:cTn id="25" dur="1000" fill="hold"/>
                                        <p:tgtEl>
                                          <p:spTgt spid="557064"/>
                                        </p:tgtEl>
                                        <p:attrNameLst>
                                          <p:attrName>ppt_y</p:attrName>
                                        </p:attrNameLst>
                                      </p:cBhvr>
                                      <p:tavLst>
                                        <p:tav tm="0">
                                          <p:val>
                                            <p:strVal val="#ppt_y-#ppt_h/2"/>
                                          </p:val>
                                        </p:tav>
                                        <p:tav tm="100000">
                                          <p:val>
                                            <p:strVal val="#ppt_y"/>
                                          </p:val>
                                        </p:tav>
                                      </p:tavLst>
                                    </p:anim>
                                    <p:anim calcmode="lin" valueType="num">
                                      <p:cBhvr>
                                        <p:cTn id="26" dur="1000" fill="hold"/>
                                        <p:tgtEl>
                                          <p:spTgt spid="557064"/>
                                        </p:tgtEl>
                                        <p:attrNameLst>
                                          <p:attrName>ppt_w</p:attrName>
                                        </p:attrNameLst>
                                      </p:cBhvr>
                                      <p:tavLst>
                                        <p:tav tm="0">
                                          <p:val>
                                            <p:strVal val="#ppt_w"/>
                                          </p:val>
                                        </p:tav>
                                        <p:tav tm="100000">
                                          <p:val>
                                            <p:strVal val="#ppt_w"/>
                                          </p:val>
                                        </p:tav>
                                      </p:tavLst>
                                    </p:anim>
                                    <p:anim calcmode="lin" valueType="num">
                                      <p:cBhvr>
                                        <p:cTn id="27" dur="1000" fill="hold"/>
                                        <p:tgtEl>
                                          <p:spTgt spid="557064"/>
                                        </p:tgtEl>
                                        <p:attrNameLst>
                                          <p:attrName>ppt_h</p:attrName>
                                        </p:attrNameLst>
                                      </p:cBhvr>
                                      <p:tavLst>
                                        <p:tav tm="0">
                                          <p:val>
                                            <p:fltVal val="0"/>
                                          </p:val>
                                        </p:tav>
                                        <p:tav tm="100000">
                                          <p:val>
                                            <p:strVal val="#ppt_h"/>
                                          </p:val>
                                        </p:tav>
                                      </p:tavLst>
                                    </p:anim>
                                  </p:childTnLst>
                                </p:cTn>
                              </p:par>
                              <p:par>
                                <p:cTn id="28" presetID="22" presetClass="entr" presetSubtype="4" fill="hold" nodeType="withEffect">
                                  <p:stCondLst>
                                    <p:cond delay="0"/>
                                  </p:stCondLst>
                                  <p:childTnLst>
                                    <p:set>
                                      <p:cBhvr>
                                        <p:cTn id="29" dur="1" fill="hold">
                                          <p:stCondLst>
                                            <p:cond delay="0"/>
                                          </p:stCondLst>
                                        </p:cTn>
                                        <p:tgtEl>
                                          <p:spTgt spid="557065"/>
                                        </p:tgtEl>
                                        <p:attrNameLst>
                                          <p:attrName>style.visibility</p:attrName>
                                        </p:attrNameLst>
                                      </p:cBhvr>
                                      <p:to>
                                        <p:strVal val="visible"/>
                                      </p:to>
                                    </p:set>
                                    <p:animEffect transition="in" filter="wipe(down)">
                                      <p:cBhvr>
                                        <p:cTn id="30" dur="1000"/>
                                        <p:tgtEl>
                                          <p:spTgt spid="557065"/>
                                        </p:tgtEl>
                                      </p:cBhvr>
                                    </p:animEffect>
                                  </p:childTnLst>
                                </p:cTn>
                              </p:par>
                            </p:childTnLst>
                          </p:cTn>
                        </p:par>
                        <p:par>
                          <p:cTn id="31" fill="hold" nodeType="afterGroup">
                            <p:stCondLst>
                              <p:cond delay="3000"/>
                            </p:stCondLst>
                            <p:childTnLst>
                              <p:par>
                                <p:cTn id="32" presetID="17" presetClass="entr" presetSubtype="4" fill="hold" grpId="0" nodeType="afterEffect">
                                  <p:stCondLst>
                                    <p:cond delay="0"/>
                                  </p:stCondLst>
                                  <p:childTnLst>
                                    <p:set>
                                      <p:cBhvr>
                                        <p:cTn id="33" dur="1" fill="hold">
                                          <p:stCondLst>
                                            <p:cond delay="0"/>
                                          </p:stCondLst>
                                        </p:cTn>
                                        <p:tgtEl>
                                          <p:spTgt spid="557066"/>
                                        </p:tgtEl>
                                        <p:attrNameLst>
                                          <p:attrName>style.visibility</p:attrName>
                                        </p:attrNameLst>
                                      </p:cBhvr>
                                      <p:to>
                                        <p:strVal val="visible"/>
                                      </p:to>
                                    </p:set>
                                    <p:anim calcmode="lin" valueType="num">
                                      <p:cBhvr>
                                        <p:cTn id="34" dur="1000" fill="hold"/>
                                        <p:tgtEl>
                                          <p:spTgt spid="557066"/>
                                        </p:tgtEl>
                                        <p:attrNameLst>
                                          <p:attrName>ppt_x</p:attrName>
                                        </p:attrNameLst>
                                      </p:cBhvr>
                                      <p:tavLst>
                                        <p:tav tm="0">
                                          <p:val>
                                            <p:strVal val="#ppt_x"/>
                                          </p:val>
                                        </p:tav>
                                        <p:tav tm="100000">
                                          <p:val>
                                            <p:strVal val="#ppt_x"/>
                                          </p:val>
                                        </p:tav>
                                      </p:tavLst>
                                    </p:anim>
                                    <p:anim calcmode="lin" valueType="num">
                                      <p:cBhvr>
                                        <p:cTn id="35" dur="1000" fill="hold"/>
                                        <p:tgtEl>
                                          <p:spTgt spid="557066"/>
                                        </p:tgtEl>
                                        <p:attrNameLst>
                                          <p:attrName>ppt_y</p:attrName>
                                        </p:attrNameLst>
                                      </p:cBhvr>
                                      <p:tavLst>
                                        <p:tav tm="0">
                                          <p:val>
                                            <p:strVal val="#ppt_y+#ppt_h/2"/>
                                          </p:val>
                                        </p:tav>
                                        <p:tav tm="100000">
                                          <p:val>
                                            <p:strVal val="#ppt_y"/>
                                          </p:val>
                                        </p:tav>
                                      </p:tavLst>
                                    </p:anim>
                                    <p:anim calcmode="lin" valueType="num">
                                      <p:cBhvr>
                                        <p:cTn id="36" dur="1000" fill="hold"/>
                                        <p:tgtEl>
                                          <p:spTgt spid="557066"/>
                                        </p:tgtEl>
                                        <p:attrNameLst>
                                          <p:attrName>ppt_w</p:attrName>
                                        </p:attrNameLst>
                                      </p:cBhvr>
                                      <p:tavLst>
                                        <p:tav tm="0">
                                          <p:val>
                                            <p:strVal val="#ppt_w"/>
                                          </p:val>
                                        </p:tav>
                                        <p:tav tm="100000">
                                          <p:val>
                                            <p:strVal val="#ppt_w"/>
                                          </p:val>
                                        </p:tav>
                                      </p:tavLst>
                                    </p:anim>
                                    <p:anim calcmode="lin" valueType="num">
                                      <p:cBhvr>
                                        <p:cTn id="37" dur="1000" fill="hold"/>
                                        <p:tgtEl>
                                          <p:spTgt spid="55706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000"/>
                            </p:stCondLst>
                            <p:childTnLst>
                              <p:par>
                                <p:cTn id="39" presetID="17" presetClass="entr" presetSubtype="1" fill="hold" grpId="0" nodeType="afterEffect">
                                  <p:stCondLst>
                                    <p:cond delay="0"/>
                                  </p:stCondLst>
                                  <p:childTnLst>
                                    <p:set>
                                      <p:cBhvr>
                                        <p:cTn id="40" dur="1" fill="hold">
                                          <p:stCondLst>
                                            <p:cond delay="0"/>
                                          </p:stCondLst>
                                        </p:cTn>
                                        <p:tgtEl>
                                          <p:spTgt spid="557067"/>
                                        </p:tgtEl>
                                        <p:attrNameLst>
                                          <p:attrName>style.visibility</p:attrName>
                                        </p:attrNameLst>
                                      </p:cBhvr>
                                      <p:to>
                                        <p:strVal val="visible"/>
                                      </p:to>
                                    </p:set>
                                    <p:anim calcmode="lin" valueType="num">
                                      <p:cBhvr>
                                        <p:cTn id="41" dur="1000" fill="hold"/>
                                        <p:tgtEl>
                                          <p:spTgt spid="557067"/>
                                        </p:tgtEl>
                                        <p:attrNameLst>
                                          <p:attrName>ppt_x</p:attrName>
                                        </p:attrNameLst>
                                      </p:cBhvr>
                                      <p:tavLst>
                                        <p:tav tm="0">
                                          <p:val>
                                            <p:strVal val="#ppt_x"/>
                                          </p:val>
                                        </p:tav>
                                        <p:tav tm="100000">
                                          <p:val>
                                            <p:strVal val="#ppt_x"/>
                                          </p:val>
                                        </p:tav>
                                      </p:tavLst>
                                    </p:anim>
                                    <p:anim calcmode="lin" valueType="num">
                                      <p:cBhvr>
                                        <p:cTn id="42" dur="1000" fill="hold"/>
                                        <p:tgtEl>
                                          <p:spTgt spid="557067"/>
                                        </p:tgtEl>
                                        <p:attrNameLst>
                                          <p:attrName>ppt_y</p:attrName>
                                        </p:attrNameLst>
                                      </p:cBhvr>
                                      <p:tavLst>
                                        <p:tav tm="0">
                                          <p:val>
                                            <p:strVal val="#ppt_y-#ppt_h/2"/>
                                          </p:val>
                                        </p:tav>
                                        <p:tav tm="100000">
                                          <p:val>
                                            <p:strVal val="#ppt_y"/>
                                          </p:val>
                                        </p:tav>
                                      </p:tavLst>
                                    </p:anim>
                                    <p:anim calcmode="lin" valueType="num">
                                      <p:cBhvr>
                                        <p:cTn id="43" dur="1000" fill="hold"/>
                                        <p:tgtEl>
                                          <p:spTgt spid="557067"/>
                                        </p:tgtEl>
                                        <p:attrNameLst>
                                          <p:attrName>ppt_w</p:attrName>
                                        </p:attrNameLst>
                                      </p:cBhvr>
                                      <p:tavLst>
                                        <p:tav tm="0">
                                          <p:val>
                                            <p:strVal val="#ppt_w"/>
                                          </p:val>
                                        </p:tav>
                                        <p:tav tm="100000">
                                          <p:val>
                                            <p:strVal val="#ppt_w"/>
                                          </p:val>
                                        </p:tav>
                                      </p:tavLst>
                                    </p:anim>
                                    <p:anim calcmode="lin" valueType="num">
                                      <p:cBhvr>
                                        <p:cTn id="44" dur="1000" fill="hold"/>
                                        <p:tgtEl>
                                          <p:spTgt spid="557067"/>
                                        </p:tgtEl>
                                        <p:attrNameLst>
                                          <p:attrName>ppt_h</p:attrName>
                                        </p:attrNameLst>
                                      </p:cBhvr>
                                      <p:tavLst>
                                        <p:tav tm="0">
                                          <p:val>
                                            <p:fltVal val="0"/>
                                          </p:val>
                                        </p:tav>
                                        <p:tav tm="100000">
                                          <p:val>
                                            <p:strVal val="#ppt_h"/>
                                          </p:val>
                                        </p:tav>
                                      </p:tavLst>
                                    </p:anim>
                                  </p:childTnLst>
                                </p:cTn>
                              </p:par>
                              <p:par>
                                <p:cTn id="45" presetID="22" presetClass="entr" presetSubtype="4" fill="hold" nodeType="withEffect">
                                  <p:stCondLst>
                                    <p:cond delay="0"/>
                                  </p:stCondLst>
                                  <p:childTnLst>
                                    <p:set>
                                      <p:cBhvr>
                                        <p:cTn id="46" dur="1" fill="hold">
                                          <p:stCondLst>
                                            <p:cond delay="0"/>
                                          </p:stCondLst>
                                        </p:cTn>
                                        <p:tgtEl>
                                          <p:spTgt spid="557069"/>
                                        </p:tgtEl>
                                        <p:attrNameLst>
                                          <p:attrName>style.visibility</p:attrName>
                                        </p:attrNameLst>
                                      </p:cBhvr>
                                      <p:to>
                                        <p:strVal val="visible"/>
                                      </p:to>
                                    </p:set>
                                    <p:animEffect transition="in" filter="wipe(down)">
                                      <p:cBhvr>
                                        <p:cTn id="47" dur="1000"/>
                                        <p:tgtEl>
                                          <p:spTgt spid="557069"/>
                                        </p:tgtEl>
                                      </p:cBhvr>
                                    </p:animEffect>
                                  </p:childTnLst>
                                </p:cTn>
                              </p:par>
                            </p:childTnLst>
                          </p:cTn>
                        </p:par>
                        <p:par>
                          <p:cTn id="48" fill="hold" nodeType="afterGroup">
                            <p:stCondLst>
                              <p:cond delay="5000"/>
                            </p:stCondLst>
                            <p:childTnLst>
                              <p:par>
                                <p:cTn id="49" presetID="17" presetClass="entr" presetSubtype="4" fill="hold" grpId="0" nodeType="afterEffect">
                                  <p:stCondLst>
                                    <p:cond delay="0"/>
                                  </p:stCondLst>
                                  <p:childTnLst>
                                    <p:set>
                                      <p:cBhvr>
                                        <p:cTn id="50" dur="1" fill="hold">
                                          <p:stCondLst>
                                            <p:cond delay="0"/>
                                          </p:stCondLst>
                                        </p:cTn>
                                        <p:tgtEl>
                                          <p:spTgt spid="557068"/>
                                        </p:tgtEl>
                                        <p:attrNameLst>
                                          <p:attrName>style.visibility</p:attrName>
                                        </p:attrNameLst>
                                      </p:cBhvr>
                                      <p:to>
                                        <p:strVal val="visible"/>
                                      </p:to>
                                    </p:set>
                                    <p:anim calcmode="lin" valueType="num">
                                      <p:cBhvr>
                                        <p:cTn id="51" dur="1000" fill="hold"/>
                                        <p:tgtEl>
                                          <p:spTgt spid="557068"/>
                                        </p:tgtEl>
                                        <p:attrNameLst>
                                          <p:attrName>ppt_x</p:attrName>
                                        </p:attrNameLst>
                                      </p:cBhvr>
                                      <p:tavLst>
                                        <p:tav tm="0">
                                          <p:val>
                                            <p:strVal val="#ppt_x"/>
                                          </p:val>
                                        </p:tav>
                                        <p:tav tm="100000">
                                          <p:val>
                                            <p:strVal val="#ppt_x"/>
                                          </p:val>
                                        </p:tav>
                                      </p:tavLst>
                                    </p:anim>
                                    <p:anim calcmode="lin" valueType="num">
                                      <p:cBhvr>
                                        <p:cTn id="52" dur="1000" fill="hold"/>
                                        <p:tgtEl>
                                          <p:spTgt spid="557068"/>
                                        </p:tgtEl>
                                        <p:attrNameLst>
                                          <p:attrName>ppt_y</p:attrName>
                                        </p:attrNameLst>
                                      </p:cBhvr>
                                      <p:tavLst>
                                        <p:tav tm="0">
                                          <p:val>
                                            <p:strVal val="#ppt_y+#ppt_h/2"/>
                                          </p:val>
                                        </p:tav>
                                        <p:tav tm="100000">
                                          <p:val>
                                            <p:strVal val="#ppt_y"/>
                                          </p:val>
                                        </p:tav>
                                      </p:tavLst>
                                    </p:anim>
                                    <p:anim calcmode="lin" valueType="num">
                                      <p:cBhvr>
                                        <p:cTn id="53" dur="1000" fill="hold"/>
                                        <p:tgtEl>
                                          <p:spTgt spid="557068"/>
                                        </p:tgtEl>
                                        <p:attrNameLst>
                                          <p:attrName>ppt_w</p:attrName>
                                        </p:attrNameLst>
                                      </p:cBhvr>
                                      <p:tavLst>
                                        <p:tav tm="0">
                                          <p:val>
                                            <p:strVal val="#ppt_w"/>
                                          </p:val>
                                        </p:tav>
                                        <p:tav tm="100000">
                                          <p:val>
                                            <p:strVal val="#ppt_w"/>
                                          </p:val>
                                        </p:tav>
                                      </p:tavLst>
                                    </p:anim>
                                    <p:anim calcmode="lin" valueType="num">
                                      <p:cBhvr>
                                        <p:cTn id="54" dur="1000" fill="hold"/>
                                        <p:tgtEl>
                                          <p:spTgt spid="557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1" grpId="0" autoUpdateAnimBg="0"/>
      <p:bldP spid="557063" grpId="0" autoUpdateAnimBg="0"/>
      <p:bldP spid="557064" grpId="0" autoUpdateAnimBg="0"/>
      <p:bldP spid="557066" grpId="0" autoUpdateAnimBg="0"/>
      <p:bldP spid="557067" grpId="0" autoUpdateAnimBg="0"/>
      <p:bldP spid="55706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632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6324" name="Text Box 5"/>
          <p:cNvSpPr txBox="1">
            <a:spLocks noChangeArrowheads="1"/>
          </p:cNvSpPr>
          <p:nvPr/>
        </p:nvSpPr>
        <p:spPr bwMode="auto">
          <a:xfrm>
            <a:off x="838200" y="22860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Pointing Devices</a:t>
            </a:r>
          </a:p>
        </p:txBody>
      </p:sp>
      <p:sp>
        <p:nvSpPr>
          <p:cNvPr id="555016" name="Text Box 8"/>
          <p:cNvSpPr txBox="1">
            <a:spLocks noChangeArrowheads="1"/>
          </p:cNvSpPr>
          <p:nvPr/>
        </p:nvSpPr>
        <p:spPr bwMode="auto">
          <a:xfrm>
            <a:off x="1066800" y="2663825"/>
            <a:ext cx="3657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rPr>
              <a:t>   Pointing Stick</a:t>
            </a:r>
          </a:p>
        </p:txBody>
      </p:sp>
      <p:sp>
        <p:nvSpPr>
          <p:cNvPr id="555018" name="Text Box 10"/>
          <p:cNvSpPr txBox="1">
            <a:spLocks noChangeArrowheads="1"/>
          </p:cNvSpPr>
          <p:nvPr/>
        </p:nvSpPr>
        <p:spPr bwMode="auto">
          <a:xfrm>
            <a:off x="1447800" y="2971800"/>
            <a:ext cx="563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Pen-sized pointing sticks are used to "click" on the screen. It has a small tip so you can use it precisely</a:t>
            </a:r>
          </a:p>
        </p:txBody>
      </p:sp>
      <p:sp>
        <p:nvSpPr>
          <p:cNvPr id="555019" name="Text Box 11"/>
          <p:cNvSpPr txBox="1">
            <a:spLocks noChangeArrowheads="1"/>
          </p:cNvSpPr>
          <p:nvPr/>
        </p:nvSpPr>
        <p:spPr bwMode="auto">
          <a:xfrm>
            <a:off x="1066800" y="3886200"/>
            <a:ext cx="3657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rPr>
              <a:t>   Touchpad</a:t>
            </a:r>
          </a:p>
        </p:txBody>
      </p:sp>
      <p:sp>
        <p:nvSpPr>
          <p:cNvPr id="555022" name="Text Box 14"/>
          <p:cNvSpPr txBox="1">
            <a:spLocks noChangeArrowheads="1"/>
          </p:cNvSpPr>
          <p:nvPr/>
        </p:nvSpPr>
        <p:spPr bwMode="auto">
          <a:xfrm>
            <a:off x="1447800" y="4191000"/>
            <a:ext cx="449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Small rectangular touch-sensitive surface which moves the cursor in the direction of finger moves on the pad.</a:t>
            </a:r>
          </a:p>
        </p:txBody>
      </p:sp>
      <p:sp>
        <p:nvSpPr>
          <p:cNvPr id="555023" name="Text Box 15"/>
          <p:cNvSpPr txBox="1">
            <a:spLocks noChangeArrowheads="1"/>
          </p:cNvSpPr>
          <p:nvPr/>
        </p:nvSpPr>
        <p:spPr bwMode="auto">
          <a:xfrm>
            <a:off x="1066800" y="5133975"/>
            <a:ext cx="36576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pPr>
            <a:r>
              <a:rPr lang="en-US" altLang="en-US" sz="2200" b="1">
                <a:solidFill>
                  <a:srgbClr val="0000CC"/>
                </a:solidFill>
              </a:rPr>
              <a:t>   Touch Screen</a:t>
            </a:r>
          </a:p>
        </p:txBody>
      </p:sp>
      <p:sp>
        <p:nvSpPr>
          <p:cNvPr id="555024" name="Text Box 16"/>
          <p:cNvSpPr txBox="1">
            <a:spLocks noChangeArrowheads="1"/>
          </p:cNvSpPr>
          <p:nvPr/>
        </p:nvSpPr>
        <p:spPr bwMode="auto">
          <a:xfrm>
            <a:off x="1447800" y="5514975"/>
            <a:ext cx="563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Video display screen that emits a grid of infrared beams, sound waves, or a slight electric current that is broken when the screen is touched.</a:t>
            </a:r>
          </a:p>
        </p:txBody>
      </p:sp>
      <p:pic>
        <p:nvPicPr>
          <p:cNvPr id="555026" name="Picture 18" descr="penpoint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812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5029" name="Group 21"/>
          <p:cNvGrpSpPr>
            <a:grpSpLocks/>
          </p:cNvGrpSpPr>
          <p:nvPr/>
        </p:nvGrpSpPr>
        <p:grpSpPr bwMode="auto">
          <a:xfrm>
            <a:off x="6019800" y="3505200"/>
            <a:ext cx="2776538" cy="1495425"/>
            <a:chOff x="3792" y="2208"/>
            <a:chExt cx="1749" cy="942"/>
          </a:xfrm>
        </p:grpSpPr>
        <p:pic>
          <p:nvPicPr>
            <p:cNvPr id="56334" name="Picture 19" descr="touchp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2496"/>
              <a:ext cx="981"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20" descr="exttouchp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2208"/>
              <a:ext cx="660"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5030" name="Picture 22" descr="touch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1816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55016"/>
                                        </p:tgtEl>
                                        <p:attrNameLst>
                                          <p:attrName>style.visibility</p:attrName>
                                        </p:attrNameLst>
                                      </p:cBhvr>
                                      <p:to>
                                        <p:strVal val="visible"/>
                                      </p:to>
                                    </p:set>
                                    <p:anim calcmode="lin" valueType="num">
                                      <p:cBhvr>
                                        <p:cTn id="7" dur="1000" fill="hold"/>
                                        <p:tgtEl>
                                          <p:spTgt spid="555016"/>
                                        </p:tgtEl>
                                        <p:attrNameLst>
                                          <p:attrName>ppt_x</p:attrName>
                                        </p:attrNameLst>
                                      </p:cBhvr>
                                      <p:tavLst>
                                        <p:tav tm="0">
                                          <p:val>
                                            <p:strVal val="#ppt_x"/>
                                          </p:val>
                                        </p:tav>
                                        <p:tav tm="100000">
                                          <p:val>
                                            <p:strVal val="#ppt_x"/>
                                          </p:val>
                                        </p:tav>
                                      </p:tavLst>
                                    </p:anim>
                                    <p:anim calcmode="lin" valueType="num">
                                      <p:cBhvr>
                                        <p:cTn id="8" dur="1000" fill="hold"/>
                                        <p:tgtEl>
                                          <p:spTgt spid="555016"/>
                                        </p:tgtEl>
                                        <p:attrNameLst>
                                          <p:attrName>ppt_y</p:attrName>
                                        </p:attrNameLst>
                                      </p:cBhvr>
                                      <p:tavLst>
                                        <p:tav tm="0">
                                          <p:val>
                                            <p:strVal val="#ppt_y-#ppt_h/2"/>
                                          </p:val>
                                        </p:tav>
                                        <p:tav tm="100000">
                                          <p:val>
                                            <p:strVal val="#ppt_y"/>
                                          </p:val>
                                        </p:tav>
                                      </p:tavLst>
                                    </p:anim>
                                    <p:anim calcmode="lin" valueType="num">
                                      <p:cBhvr>
                                        <p:cTn id="9" dur="1000" fill="hold"/>
                                        <p:tgtEl>
                                          <p:spTgt spid="555016"/>
                                        </p:tgtEl>
                                        <p:attrNameLst>
                                          <p:attrName>ppt_w</p:attrName>
                                        </p:attrNameLst>
                                      </p:cBhvr>
                                      <p:tavLst>
                                        <p:tav tm="0">
                                          <p:val>
                                            <p:strVal val="#ppt_w"/>
                                          </p:val>
                                        </p:tav>
                                        <p:tav tm="100000">
                                          <p:val>
                                            <p:strVal val="#ppt_w"/>
                                          </p:val>
                                        </p:tav>
                                      </p:tavLst>
                                    </p:anim>
                                    <p:anim calcmode="lin" valueType="num">
                                      <p:cBhvr>
                                        <p:cTn id="10" dur="1000" fill="hold"/>
                                        <p:tgtEl>
                                          <p:spTgt spid="555016"/>
                                        </p:tgtEl>
                                        <p:attrNameLst>
                                          <p:attrName>ppt_h</p:attrName>
                                        </p:attrNameLst>
                                      </p:cBhvr>
                                      <p:tavLst>
                                        <p:tav tm="0">
                                          <p:val>
                                            <p:fltVal val="0"/>
                                          </p:val>
                                        </p:tav>
                                        <p:tav tm="100000">
                                          <p:val>
                                            <p:strVal val="#ppt_h"/>
                                          </p:val>
                                        </p:tav>
                                      </p:tavLst>
                                    </p:anim>
                                  </p:childTnLst>
                                </p:cTn>
                              </p:par>
                              <p:par>
                                <p:cTn id="11" presetID="22" presetClass="entr" presetSubtype="4" fill="hold" nodeType="withEffect">
                                  <p:stCondLst>
                                    <p:cond delay="0"/>
                                  </p:stCondLst>
                                  <p:childTnLst>
                                    <p:set>
                                      <p:cBhvr>
                                        <p:cTn id="12" dur="1" fill="hold">
                                          <p:stCondLst>
                                            <p:cond delay="0"/>
                                          </p:stCondLst>
                                        </p:cTn>
                                        <p:tgtEl>
                                          <p:spTgt spid="555026"/>
                                        </p:tgtEl>
                                        <p:attrNameLst>
                                          <p:attrName>style.visibility</p:attrName>
                                        </p:attrNameLst>
                                      </p:cBhvr>
                                      <p:to>
                                        <p:strVal val="visible"/>
                                      </p:to>
                                    </p:set>
                                    <p:animEffect transition="in" filter="wipe(down)">
                                      <p:cBhvr>
                                        <p:cTn id="13" dur="1000"/>
                                        <p:tgtEl>
                                          <p:spTgt spid="555026"/>
                                        </p:tgtEl>
                                      </p:cBhvr>
                                    </p:animEffect>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555018"/>
                                        </p:tgtEl>
                                        <p:attrNameLst>
                                          <p:attrName>style.visibility</p:attrName>
                                        </p:attrNameLst>
                                      </p:cBhvr>
                                      <p:to>
                                        <p:strVal val="visible"/>
                                      </p:to>
                                    </p:set>
                                    <p:anim calcmode="lin" valueType="num">
                                      <p:cBhvr>
                                        <p:cTn id="17" dur="1000" fill="hold"/>
                                        <p:tgtEl>
                                          <p:spTgt spid="555018"/>
                                        </p:tgtEl>
                                        <p:attrNameLst>
                                          <p:attrName>ppt_x</p:attrName>
                                        </p:attrNameLst>
                                      </p:cBhvr>
                                      <p:tavLst>
                                        <p:tav tm="0">
                                          <p:val>
                                            <p:strVal val="#ppt_x"/>
                                          </p:val>
                                        </p:tav>
                                        <p:tav tm="100000">
                                          <p:val>
                                            <p:strVal val="#ppt_x"/>
                                          </p:val>
                                        </p:tav>
                                      </p:tavLst>
                                    </p:anim>
                                    <p:anim calcmode="lin" valueType="num">
                                      <p:cBhvr>
                                        <p:cTn id="18" dur="1000" fill="hold"/>
                                        <p:tgtEl>
                                          <p:spTgt spid="555018"/>
                                        </p:tgtEl>
                                        <p:attrNameLst>
                                          <p:attrName>ppt_y</p:attrName>
                                        </p:attrNameLst>
                                      </p:cBhvr>
                                      <p:tavLst>
                                        <p:tav tm="0">
                                          <p:val>
                                            <p:strVal val="#ppt_y+#ppt_h/2"/>
                                          </p:val>
                                        </p:tav>
                                        <p:tav tm="100000">
                                          <p:val>
                                            <p:strVal val="#ppt_y"/>
                                          </p:val>
                                        </p:tav>
                                      </p:tavLst>
                                    </p:anim>
                                    <p:anim calcmode="lin" valueType="num">
                                      <p:cBhvr>
                                        <p:cTn id="19" dur="1000" fill="hold"/>
                                        <p:tgtEl>
                                          <p:spTgt spid="555018"/>
                                        </p:tgtEl>
                                        <p:attrNameLst>
                                          <p:attrName>ppt_w</p:attrName>
                                        </p:attrNameLst>
                                      </p:cBhvr>
                                      <p:tavLst>
                                        <p:tav tm="0">
                                          <p:val>
                                            <p:strVal val="#ppt_w"/>
                                          </p:val>
                                        </p:tav>
                                        <p:tav tm="100000">
                                          <p:val>
                                            <p:strVal val="#ppt_w"/>
                                          </p:val>
                                        </p:tav>
                                      </p:tavLst>
                                    </p:anim>
                                    <p:anim calcmode="lin" valueType="num">
                                      <p:cBhvr>
                                        <p:cTn id="20" dur="1000" fill="hold"/>
                                        <p:tgtEl>
                                          <p:spTgt spid="555018"/>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17" presetClass="entr" presetSubtype="1" fill="hold" grpId="0" nodeType="afterEffect">
                                  <p:stCondLst>
                                    <p:cond delay="0"/>
                                  </p:stCondLst>
                                  <p:childTnLst>
                                    <p:set>
                                      <p:cBhvr>
                                        <p:cTn id="23" dur="1" fill="hold">
                                          <p:stCondLst>
                                            <p:cond delay="0"/>
                                          </p:stCondLst>
                                        </p:cTn>
                                        <p:tgtEl>
                                          <p:spTgt spid="555019"/>
                                        </p:tgtEl>
                                        <p:attrNameLst>
                                          <p:attrName>style.visibility</p:attrName>
                                        </p:attrNameLst>
                                      </p:cBhvr>
                                      <p:to>
                                        <p:strVal val="visible"/>
                                      </p:to>
                                    </p:set>
                                    <p:anim calcmode="lin" valueType="num">
                                      <p:cBhvr>
                                        <p:cTn id="24" dur="1000" fill="hold"/>
                                        <p:tgtEl>
                                          <p:spTgt spid="555019"/>
                                        </p:tgtEl>
                                        <p:attrNameLst>
                                          <p:attrName>ppt_x</p:attrName>
                                        </p:attrNameLst>
                                      </p:cBhvr>
                                      <p:tavLst>
                                        <p:tav tm="0">
                                          <p:val>
                                            <p:strVal val="#ppt_x"/>
                                          </p:val>
                                        </p:tav>
                                        <p:tav tm="100000">
                                          <p:val>
                                            <p:strVal val="#ppt_x"/>
                                          </p:val>
                                        </p:tav>
                                      </p:tavLst>
                                    </p:anim>
                                    <p:anim calcmode="lin" valueType="num">
                                      <p:cBhvr>
                                        <p:cTn id="25" dur="1000" fill="hold"/>
                                        <p:tgtEl>
                                          <p:spTgt spid="555019"/>
                                        </p:tgtEl>
                                        <p:attrNameLst>
                                          <p:attrName>ppt_y</p:attrName>
                                        </p:attrNameLst>
                                      </p:cBhvr>
                                      <p:tavLst>
                                        <p:tav tm="0">
                                          <p:val>
                                            <p:strVal val="#ppt_y-#ppt_h/2"/>
                                          </p:val>
                                        </p:tav>
                                        <p:tav tm="100000">
                                          <p:val>
                                            <p:strVal val="#ppt_y"/>
                                          </p:val>
                                        </p:tav>
                                      </p:tavLst>
                                    </p:anim>
                                    <p:anim calcmode="lin" valueType="num">
                                      <p:cBhvr>
                                        <p:cTn id="26" dur="1000" fill="hold"/>
                                        <p:tgtEl>
                                          <p:spTgt spid="555019"/>
                                        </p:tgtEl>
                                        <p:attrNameLst>
                                          <p:attrName>ppt_w</p:attrName>
                                        </p:attrNameLst>
                                      </p:cBhvr>
                                      <p:tavLst>
                                        <p:tav tm="0">
                                          <p:val>
                                            <p:strVal val="#ppt_w"/>
                                          </p:val>
                                        </p:tav>
                                        <p:tav tm="100000">
                                          <p:val>
                                            <p:strVal val="#ppt_w"/>
                                          </p:val>
                                        </p:tav>
                                      </p:tavLst>
                                    </p:anim>
                                    <p:anim calcmode="lin" valueType="num">
                                      <p:cBhvr>
                                        <p:cTn id="27" dur="1000" fill="hold"/>
                                        <p:tgtEl>
                                          <p:spTgt spid="555019"/>
                                        </p:tgtEl>
                                        <p:attrNameLst>
                                          <p:attrName>ppt_h</p:attrName>
                                        </p:attrNameLst>
                                      </p:cBhvr>
                                      <p:tavLst>
                                        <p:tav tm="0">
                                          <p:val>
                                            <p:fltVal val="0"/>
                                          </p:val>
                                        </p:tav>
                                        <p:tav tm="100000">
                                          <p:val>
                                            <p:strVal val="#ppt_h"/>
                                          </p:val>
                                        </p:tav>
                                      </p:tavLst>
                                    </p:anim>
                                  </p:childTnLst>
                                </p:cTn>
                              </p:par>
                              <p:par>
                                <p:cTn id="28" presetID="22" presetClass="entr" presetSubtype="4" fill="hold" nodeType="withEffect">
                                  <p:stCondLst>
                                    <p:cond delay="0"/>
                                  </p:stCondLst>
                                  <p:childTnLst>
                                    <p:set>
                                      <p:cBhvr>
                                        <p:cTn id="29" dur="1" fill="hold">
                                          <p:stCondLst>
                                            <p:cond delay="0"/>
                                          </p:stCondLst>
                                        </p:cTn>
                                        <p:tgtEl>
                                          <p:spTgt spid="555029"/>
                                        </p:tgtEl>
                                        <p:attrNameLst>
                                          <p:attrName>style.visibility</p:attrName>
                                        </p:attrNameLst>
                                      </p:cBhvr>
                                      <p:to>
                                        <p:strVal val="visible"/>
                                      </p:to>
                                    </p:set>
                                    <p:animEffect transition="in" filter="wipe(down)">
                                      <p:cBhvr>
                                        <p:cTn id="30" dur="1000"/>
                                        <p:tgtEl>
                                          <p:spTgt spid="555029"/>
                                        </p:tgtEl>
                                      </p:cBhvr>
                                    </p:animEffect>
                                  </p:childTnLst>
                                </p:cTn>
                              </p:par>
                            </p:childTnLst>
                          </p:cTn>
                        </p:par>
                        <p:par>
                          <p:cTn id="31" fill="hold" nodeType="afterGroup">
                            <p:stCondLst>
                              <p:cond delay="3000"/>
                            </p:stCondLst>
                            <p:childTnLst>
                              <p:par>
                                <p:cTn id="32" presetID="17" presetClass="entr" presetSubtype="4" fill="hold" grpId="0" nodeType="afterEffect">
                                  <p:stCondLst>
                                    <p:cond delay="0"/>
                                  </p:stCondLst>
                                  <p:childTnLst>
                                    <p:set>
                                      <p:cBhvr>
                                        <p:cTn id="33" dur="1" fill="hold">
                                          <p:stCondLst>
                                            <p:cond delay="0"/>
                                          </p:stCondLst>
                                        </p:cTn>
                                        <p:tgtEl>
                                          <p:spTgt spid="555022"/>
                                        </p:tgtEl>
                                        <p:attrNameLst>
                                          <p:attrName>style.visibility</p:attrName>
                                        </p:attrNameLst>
                                      </p:cBhvr>
                                      <p:to>
                                        <p:strVal val="visible"/>
                                      </p:to>
                                    </p:set>
                                    <p:anim calcmode="lin" valueType="num">
                                      <p:cBhvr>
                                        <p:cTn id="34" dur="1000" fill="hold"/>
                                        <p:tgtEl>
                                          <p:spTgt spid="555022"/>
                                        </p:tgtEl>
                                        <p:attrNameLst>
                                          <p:attrName>ppt_x</p:attrName>
                                        </p:attrNameLst>
                                      </p:cBhvr>
                                      <p:tavLst>
                                        <p:tav tm="0">
                                          <p:val>
                                            <p:strVal val="#ppt_x"/>
                                          </p:val>
                                        </p:tav>
                                        <p:tav tm="100000">
                                          <p:val>
                                            <p:strVal val="#ppt_x"/>
                                          </p:val>
                                        </p:tav>
                                      </p:tavLst>
                                    </p:anim>
                                    <p:anim calcmode="lin" valueType="num">
                                      <p:cBhvr>
                                        <p:cTn id="35" dur="1000" fill="hold"/>
                                        <p:tgtEl>
                                          <p:spTgt spid="555022"/>
                                        </p:tgtEl>
                                        <p:attrNameLst>
                                          <p:attrName>ppt_y</p:attrName>
                                        </p:attrNameLst>
                                      </p:cBhvr>
                                      <p:tavLst>
                                        <p:tav tm="0">
                                          <p:val>
                                            <p:strVal val="#ppt_y+#ppt_h/2"/>
                                          </p:val>
                                        </p:tav>
                                        <p:tav tm="100000">
                                          <p:val>
                                            <p:strVal val="#ppt_y"/>
                                          </p:val>
                                        </p:tav>
                                      </p:tavLst>
                                    </p:anim>
                                    <p:anim calcmode="lin" valueType="num">
                                      <p:cBhvr>
                                        <p:cTn id="36" dur="1000" fill="hold"/>
                                        <p:tgtEl>
                                          <p:spTgt spid="555022"/>
                                        </p:tgtEl>
                                        <p:attrNameLst>
                                          <p:attrName>ppt_w</p:attrName>
                                        </p:attrNameLst>
                                      </p:cBhvr>
                                      <p:tavLst>
                                        <p:tav tm="0">
                                          <p:val>
                                            <p:strVal val="#ppt_w"/>
                                          </p:val>
                                        </p:tav>
                                        <p:tav tm="100000">
                                          <p:val>
                                            <p:strVal val="#ppt_w"/>
                                          </p:val>
                                        </p:tav>
                                      </p:tavLst>
                                    </p:anim>
                                    <p:anim calcmode="lin" valueType="num">
                                      <p:cBhvr>
                                        <p:cTn id="37" dur="1000" fill="hold"/>
                                        <p:tgtEl>
                                          <p:spTgt spid="555022"/>
                                        </p:tgtEl>
                                        <p:attrNameLst>
                                          <p:attrName>ppt_h</p:attrName>
                                        </p:attrNameLst>
                                      </p:cBhvr>
                                      <p:tavLst>
                                        <p:tav tm="0">
                                          <p:val>
                                            <p:fltVal val="0"/>
                                          </p:val>
                                        </p:tav>
                                        <p:tav tm="100000">
                                          <p:val>
                                            <p:strVal val="#ppt_h"/>
                                          </p:val>
                                        </p:tav>
                                      </p:tavLst>
                                    </p:anim>
                                  </p:childTnLst>
                                </p:cTn>
                              </p:par>
                            </p:childTnLst>
                          </p:cTn>
                        </p:par>
                        <p:par>
                          <p:cTn id="38" fill="hold" nodeType="afterGroup">
                            <p:stCondLst>
                              <p:cond delay="4000"/>
                            </p:stCondLst>
                            <p:childTnLst>
                              <p:par>
                                <p:cTn id="39" presetID="17" presetClass="entr" presetSubtype="1" fill="hold" grpId="0" nodeType="afterEffect">
                                  <p:stCondLst>
                                    <p:cond delay="0"/>
                                  </p:stCondLst>
                                  <p:childTnLst>
                                    <p:set>
                                      <p:cBhvr>
                                        <p:cTn id="40" dur="1" fill="hold">
                                          <p:stCondLst>
                                            <p:cond delay="0"/>
                                          </p:stCondLst>
                                        </p:cTn>
                                        <p:tgtEl>
                                          <p:spTgt spid="555023"/>
                                        </p:tgtEl>
                                        <p:attrNameLst>
                                          <p:attrName>style.visibility</p:attrName>
                                        </p:attrNameLst>
                                      </p:cBhvr>
                                      <p:to>
                                        <p:strVal val="visible"/>
                                      </p:to>
                                    </p:set>
                                    <p:anim calcmode="lin" valueType="num">
                                      <p:cBhvr>
                                        <p:cTn id="41" dur="1000" fill="hold"/>
                                        <p:tgtEl>
                                          <p:spTgt spid="555023"/>
                                        </p:tgtEl>
                                        <p:attrNameLst>
                                          <p:attrName>ppt_x</p:attrName>
                                        </p:attrNameLst>
                                      </p:cBhvr>
                                      <p:tavLst>
                                        <p:tav tm="0">
                                          <p:val>
                                            <p:strVal val="#ppt_x"/>
                                          </p:val>
                                        </p:tav>
                                        <p:tav tm="100000">
                                          <p:val>
                                            <p:strVal val="#ppt_x"/>
                                          </p:val>
                                        </p:tav>
                                      </p:tavLst>
                                    </p:anim>
                                    <p:anim calcmode="lin" valueType="num">
                                      <p:cBhvr>
                                        <p:cTn id="42" dur="1000" fill="hold"/>
                                        <p:tgtEl>
                                          <p:spTgt spid="555023"/>
                                        </p:tgtEl>
                                        <p:attrNameLst>
                                          <p:attrName>ppt_y</p:attrName>
                                        </p:attrNameLst>
                                      </p:cBhvr>
                                      <p:tavLst>
                                        <p:tav tm="0">
                                          <p:val>
                                            <p:strVal val="#ppt_y-#ppt_h/2"/>
                                          </p:val>
                                        </p:tav>
                                        <p:tav tm="100000">
                                          <p:val>
                                            <p:strVal val="#ppt_y"/>
                                          </p:val>
                                        </p:tav>
                                      </p:tavLst>
                                    </p:anim>
                                    <p:anim calcmode="lin" valueType="num">
                                      <p:cBhvr>
                                        <p:cTn id="43" dur="1000" fill="hold"/>
                                        <p:tgtEl>
                                          <p:spTgt spid="555023"/>
                                        </p:tgtEl>
                                        <p:attrNameLst>
                                          <p:attrName>ppt_w</p:attrName>
                                        </p:attrNameLst>
                                      </p:cBhvr>
                                      <p:tavLst>
                                        <p:tav tm="0">
                                          <p:val>
                                            <p:strVal val="#ppt_w"/>
                                          </p:val>
                                        </p:tav>
                                        <p:tav tm="100000">
                                          <p:val>
                                            <p:strVal val="#ppt_w"/>
                                          </p:val>
                                        </p:tav>
                                      </p:tavLst>
                                    </p:anim>
                                    <p:anim calcmode="lin" valueType="num">
                                      <p:cBhvr>
                                        <p:cTn id="44" dur="1000" fill="hold"/>
                                        <p:tgtEl>
                                          <p:spTgt spid="555023"/>
                                        </p:tgtEl>
                                        <p:attrNameLst>
                                          <p:attrName>ppt_h</p:attrName>
                                        </p:attrNameLst>
                                      </p:cBhvr>
                                      <p:tavLst>
                                        <p:tav tm="0">
                                          <p:val>
                                            <p:fltVal val="0"/>
                                          </p:val>
                                        </p:tav>
                                        <p:tav tm="100000">
                                          <p:val>
                                            <p:strVal val="#ppt_h"/>
                                          </p:val>
                                        </p:tav>
                                      </p:tavLst>
                                    </p:anim>
                                  </p:childTnLst>
                                </p:cTn>
                              </p:par>
                              <p:par>
                                <p:cTn id="45" presetID="22" presetClass="entr" presetSubtype="4" fill="hold" nodeType="withEffect">
                                  <p:stCondLst>
                                    <p:cond delay="0"/>
                                  </p:stCondLst>
                                  <p:childTnLst>
                                    <p:set>
                                      <p:cBhvr>
                                        <p:cTn id="46" dur="1" fill="hold">
                                          <p:stCondLst>
                                            <p:cond delay="0"/>
                                          </p:stCondLst>
                                        </p:cTn>
                                        <p:tgtEl>
                                          <p:spTgt spid="555030"/>
                                        </p:tgtEl>
                                        <p:attrNameLst>
                                          <p:attrName>style.visibility</p:attrName>
                                        </p:attrNameLst>
                                      </p:cBhvr>
                                      <p:to>
                                        <p:strVal val="visible"/>
                                      </p:to>
                                    </p:set>
                                    <p:animEffect transition="in" filter="wipe(down)">
                                      <p:cBhvr>
                                        <p:cTn id="47" dur="1000"/>
                                        <p:tgtEl>
                                          <p:spTgt spid="555030"/>
                                        </p:tgtEl>
                                      </p:cBhvr>
                                    </p:animEffect>
                                  </p:childTnLst>
                                </p:cTn>
                              </p:par>
                            </p:childTnLst>
                          </p:cTn>
                        </p:par>
                        <p:par>
                          <p:cTn id="48" fill="hold" nodeType="afterGroup">
                            <p:stCondLst>
                              <p:cond delay="5000"/>
                            </p:stCondLst>
                            <p:childTnLst>
                              <p:par>
                                <p:cTn id="49" presetID="17" presetClass="entr" presetSubtype="4" fill="hold" grpId="0" nodeType="afterEffect">
                                  <p:stCondLst>
                                    <p:cond delay="0"/>
                                  </p:stCondLst>
                                  <p:childTnLst>
                                    <p:set>
                                      <p:cBhvr>
                                        <p:cTn id="50" dur="1" fill="hold">
                                          <p:stCondLst>
                                            <p:cond delay="0"/>
                                          </p:stCondLst>
                                        </p:cTn>
                                        <p:tgtEl>
                                          <p:spTgt spid="555024"/>
                                        </p:tgtEl>
                                        <p:attrNameLst>
                                          <p:attrName>style.visibility</p:attrName>
                                        </p:attrNameLst>
                                      </p:cBhvr>
                                      <p:to>
                                        <p:strVal val="visible"/>
                                      </p:to>
                                    </p:set>
                                    <p:anim calcmode="lin" valueType="num">
                                      <p:cBhvr>
                                        <p:cTn id="51" dur="1000" fill="hold"/>
                                        <p:tgtEl>
                                          <p:spTgt spid="555024"/>
                                        </p:tgtEl>
                                        <p:attrNameLst>
                                          <p:attrName>ppt_x</p:attrName>
                                        </p:attrNameLst>
                                      </p:cBhvr>
                                      <p:tavLst>
                                        <p:tav tm="0">
                                          <p:val>
                                            <p:strVal val="#ppt_x"/>
                                          </p:val>
                                        </p:tav>
                                        <p:tav tm="100000">
                                          <p:val>
                                            <p:strVal val="#ppt_x"/>
                                          </p:val>
                                        </p:tav>
                                      </p:tavLst>
                                    </p:anim>
                                    <p:anim calcmode="lin" valueType="num">
                                      <p:cBhvr>
                                        <p:cTn id="52" dur="1000" fill="hold"/>
                                        <p:tgtEl>
                                          <p:spTgt spid="555024"/>
                                        </p:tgtEl>
                                        <p:attrNameLst>
                                          <p:attrName>ppt_y</p:attrName>
                                        </p:attrNameLst>
                                      </p:cBhvr>
                                      <p:tavLst>
                                        <p:tav tm="0">
                                          <p:val>
                                            <p:strVal val="#ppt_y+#ppt_h/2"/>
                                          </p:val>
                                        </p:tav>
                                        <p:tav tm="100000">
                                          <p:val>
                                            <p:strVal val="#ppt_y"/>
                                          </p:val>
                                        </p:tav>
                                      </p:tavLst>
                                    </p:anim>
                                    <p:anim calcmode="lin" valueType="num">
                                      <p:cBhvr>
                                        <p:cTn id="53" dur="1000" fill="hold"/>
                                        <p:tgtEl>
                                          <p:spTgt spid="555024"/>
                                        </p:tgtEl>
                                        <p:attrNameLst>
                                          <p:attrName>ppt_w</p:attrName>
                                        </p:attrNameLst>
                                      </p:cBhvr>
                                      <p:tavLst>
                                        <p:tav tm="0">
                                          <p:val>
                                            <p:strVal val="#ppt_w"/>
                                          </p:val>
                                        </p:tav>
                                        <p:tav tm="100000">
                                          <p:val>
                                            <p:strVal val="#ppt_w"/>
                                          </p:val>
                                        </p:tav>
                                      </p:tavLst>
                                    </p:anim>
                                    <p:anim calcmode="lin" valueType="num">
                                      <p:cBhvr>
                                        <p:cTn id="54" dur="1000" fill="hold"/>
                                        <p:tgtEl>
                                          <p:spTgt spid="5550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6" grpId="0" autoUpdateAnimBg="0"/>
      <p:bldP spid="555018" grpId="0" autoUpdateAnimBg="0"/>
      <p:bldP spid="555019" grpId="0" autoUpdateAnimBg="0"/>
      <p:bldP spid="555022" grpId="0" autoUpdateAnimBg="0"/>
      <p:bldP spid="555023" grpId="0" autoUpdateAnimBg="0"/>
      <p:bldP spid="55502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7347"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59120" name="Text Box 16"/>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Pen-based computing</a:t>
            </a:r>
          </a:p>
        </p:txBody>
      </p:sp>
      <p:sp>
        <p:nvSpPr>
          <p:cNvPr id="559121" name="Text Box 17"/>
          <p:cNvSpPr txBox="1">
            <a:spLocks noChangeArrowheads="1"/>
          </p:cNvSpPr>
          <p:nvPr/>
        </p:nvSpPr>
        <p:spPr bwMode="auto">
          <a:xfrm>
            <a:off x="1143000" y="2860675"/>
            <a:ext cx="34290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Pressure-sensitive layer under slate-like liquid crystal display screen and software that digitizes hand-writing, hand printing, and hand drawing</a:t>
            </a:r>
          </a:p>
        </p:txBody>
      </p:sp>
      <p:pic>
        <p:nvPicPr>
          <p:cNvPr id="559122" name="Picture 18" descr="penbased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19338"/>
            <a:ext cx="45466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9120"/>
                                        </p:tgtEl>
                                        <p:attrNameLst>
                                          <p:attrName>style.visibility</p:attrName>
                                        </p:attrNameLst>
                                      </p:cBhvr>
                                      <p:to>
                                        <p:strVal val="visible"/>
                                      </p:to>
                                    </p:set>
                                    <p:animEffect transition="in" filter="wipe(left)">
                                      <p:cBhvr>
                                        <p:cTn id="7" dur="500"/>
                                        <p:tgtEl>
                                          <p:spTgt spid="559120"/>
                                        </p:tgtEl>
                                      </p:cBhvr>
                                    </p:animEffect>
                                  </p:childTnLst>
                                </p:cTn>
                              </p:par>
                              <p:par>
                                <p:cTn id="8" presetID="39" presetClass="entr" presetSubtype="0" accel="100000" fill="hold" nodeType="withEffect">
                                  <p:stCondLst>
                                    <p:cond delay="0"/>
                                  </p:stCondLst>
                                  <p:childTnLst>
                                    <p:set>
                                      <p:cBhvr>
                                        <p:cTn id="9" dur="1" fill="hold">
                                          <p:stCondLst>
                                            <p:cond delay="0"/>
                                          </p:stCondLst>
                                        </p:cTn>
                                        <p:tgtEl>
                                          <p:spTgt spid="559122"/>
                                        </p:tgtEl>
                                        <p:attrNameLst>
                                          <p:attrName>style.visibility</p:attrName>
                                        </p:attrNameLst>
                                      </p:cBhvr>
                                      <p:to>
                                        <p:strVal val="visible"/>
                                      </p:to>
                                    </p:set>
                                    <p:anim calcmode="lin" valueType="num">
                                      <p:cBhvr>
                                        <p:cTn id="10" dur="1000" fill="hold"/>
                                        <p:tgtEl>
                                          <p:spTgt spid="559122"/>
                                        </p:tgtEl>
                                        <p:attrNameLst>
                                          <p:attrName>ppt_h</p:attrName>
                                        </p:attrNameLst>
                                      </p:cBhvr>
                                      <p:tavLst>
                                        <p:tav tm="0">
                                          <p:val>
                                            <p:strVal val="#ppt_h/20"/>
                                          </p:val>
                                        </p:tav>
                                        <p:tav tm="50000">
                                          <p:val>
                                            <p:strVal val="#ppt_h/20"/>
                                          </p:val>
                                        </p:tav>
                                        <p:tav tm="100000">
                                          <p:val>
                                            <p:strVal val="#ppt_h"/>
                                          </p:val>
                                        </p:tav>
                                      </p:tavLst>
                                    </p:anim>
                                    <p:anim calcmode="lin" valueType="num">
                                      <p:cBhvr>
                                        <p:cTn id="11" dur="1000" fill="hold"/>
                                        <p:tgtEl>
                                          <p:spTgt spid="559122"/>
                                        </p:tgtEl>
                                        <p:attrNameLst>
                                          <p:attrName>ppt_w</p:attrName>
                                        </p:attrNameLst>
                                      </p:cBhvr>
                                      <p:tavLst>
                                        <p:tav tm="0">
                                          <p:val>
                                            <p:strVal val="#ppt_w+.3"/>
                                          </p:val>
                                        </p:tav>
                                        <p:tav tm="50000">
                                          <p:val>
                                            <p:strVal val="#ppt_w+.3"/>
                                          </p:val>
                                        </p:tav>
                                        <p:tav tm="100000">
                                          <p:val>
                                            <p:strVal val="#ppt_w"/>
                                          </p:val>
                                        </p:tav>
                                      </p:tavLst>
                                    </p:anim>
                                    <p:anim calcmode="lin" valueType="num">
                                      <p:cBhvr>
                                        <p:cTn id="12" dur="1000" fill="hold"/>
                                        <p:tgtEl>
                                          <p:spTgt spid="559122"/>
                                        </p:tgtEl>
                                        <p:attrNameLst>
                                          <p:attrName>ppt_x</p:attrName>
                                        </p:attrNameLst>
                                      </p:cBhvr>
                                      <p:tavLst>
                                        <p:tav tm="0">
                                          <p:val>
                                            <p:strVal val="#ppt_x-.3"/>
                                          </p:val>
                                        </p:tav>
                                        <p:tav tm="50000">
                                          <p:val>
                                            <p:strVal val="#ppt_x"/>
                                          </p:val>
                                        </p:tav>
                                        <p:tav tm="100000">
                                          <p:val>
                                            <p:strVal val="#ppt_x"/>
                                          </p:val>
                                        </p:tav>
                                      </p:tavLst>
                                    </p:anim>
                                    <p:anim calcmode="lin" valueType="num">
                                      <p:cBhvr>
                                        <p:cTn id="13" dur="1000" fill="hold"/>
                                        <p:tgtEl>
                                          <p:spTgt spid="55912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7" presetClass="entr" presetSubtype="4" fill="hold" grpId="0" nodeType="afterEffect">
                                  <p:stCondLst>
                                    <p:cond delay="0"/>
                                  </p:stCondLst>
                                  <p:childTnLst>
                                    <p:set>
                                      <p:cBhvr>
                                        <p:cTn id="16" dur="1" fill="hold">
                                          <p:stCondLst>
                                            <p:cond delay="0"/>
                                          </p:stCondLst>
                                        </p:cTn>
                                        <p:tgtEl>
                                          <p:spTgt spid="559121"/>
                                        </p:tgtEl>
                                        <p:attrNameLst>
                                          <p:attrName>style.visibility</p:attrName>
                                        </p:attrNameLst>
                                      </p:cBhvr>
                                      <p:to>
                                        <p:strVal val="visible"/>
                                      </p:to>
                                    </p:set>
                                    <p:anim calcmode="lin" valueType="num">
                                      <p:cBhvr>
                                        <p:cTn id="17" dur="1000" fill="hold"/>
                                        <p:tgtEl>
                                          <p:spTgt spid="559121"/>
                                        </p:tgtEl>
                                        <p:attrNameLst>
                                          <p:attrName>ppt_x</p:attrName>
                                        </p:attrNameLst>
                                      </p:cBhvr>
                                      <p:tavLst>
                                        <p:tav tm="0">
                                          <p:val>
                                            <p:strVal val="#ppt_x"/>
                                          </p:val>
                                        </p:tav>
                                        <p:tav tm="100000">
                                          <p:val>
                                            <p:strVal val="#ppt_x"/>
                                          </p:val>
                                        </p:tav>
                                      </p:tavLst>
                                    </p:anim>
                                    <p:anim calcmode="lin" valueType="num">
                                      <p:cBhvr>
                                        <p:cTn id="18" dur="1000" fill="hold"/>
                                        <p:tgtEl>
                                          <p:spTgt spid="559121"/>
                                        </p:tgtEl>
                                        <p:attrNameLst>
                                          <p:attrName>ppt_y</p:attrName>
                                        </p:attrNameLst>
                                      </p:cBhvr>
                                      <p:tavLst>
                                        <p:tav tm="0">
                                          <p:val>
                                            <p:strVal val="#ppt_y+#ppt_h/2"/>
                                          </p:val>
                                        </p:tav>
                                        <p:tav tm="100000">
                                          <p:val>
                                            <p:strVal val="#ppt_y"/>
                                          </p:val>
                                        </p:tav>
                                      </p:tavLst>
                                    </p:anim>
                                    <p:anim calcmode="lin" valueType="num">
                                      <p:cBhvr>
                                        <p:cTn id="19" dur="1000" fill="hold"/>
                                        <p:tgtEl>
                                          <p:spTgt spid="559121"/>
                                        </p:tgtEl>
                                        <p:attrNameLst>
                                          <p:attrName>ppt_w</p:attrName>
                                        </p:attrNameLst>
                                      </p:cBhvr>
                                      <p:tavLst>
                                        <p:tav tm="0">
                                          <p:val>
                                            <p:strVal val="#ppt_w"/>
                                          </p:val>
                                        </p:tav>
                                        <p:tav tm="100000">
                                          <p:val>
                                            <p:strVal val="#ppt_w"/>
                                          </p:val>
                                        </p:tav>
                                      </p:tavLst>
                                    </p:anim>
                                    <p:anim calcmode="lin" valueType="num">
                                      <p:cBhvr>
                                        <p:cTn id="20" dur="1000" fill="hold"/>
                                        <p:tgtEl>
                                          <p:spTgt spid="559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20" grpId="0"/>
      <p:bldP spid="559121"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8371"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65252" name="Text Box 4"/>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Speech Recognition</a:t>
            </a:r>
          </a:p>
        </p:txBody>
      </p:sp>
      <p:sp>
        <p:nvSpPr>
          <p:cNvPr id="565253" name="Text Box 5"/>
          <p:cNvSpPr txBox="1">
            <a:spLocks noChangeArrowheads="1"/>
          </p:cNvSpPr>
          <p:nvPr/>
        </p:nvSpPr>
        <p:spPr bwMode="auto">
          <a:xfrm>
            <a:off x="1143000" y="2663825"/>
            <a:ext cx="426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Discrete</a:t>
            </a:r>
          </a:p>
        </p:txBody>
      </p:sp>
      <p:pic>
        <p:nvPicPr>
          <p:cNvPr id="565254" name="Picture 6" descr="speech recog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3200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5255" name="Text Box 7"/>
          <p:cNvSpPr txBox="1">
            <a:spLocks noChangeArrowheads="1"/>
          </p:cNvSpPr>
          <p:nvPr/>
        </p:nvSpPr>
        <p:spPr bwMode="auto">
          <a:xfrm>
            <a:off x="1447800" y="3048000"/>
            <a:ext cx="3962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User must pause between each spoken word</a:t>
            </a:r>
          </a:p>
        </p:txBody>
      </p:sp>
      <p:sp>
        <p:nvSpPr>
          <p:cNvPr id="565256" name="Text Box 8"/>
          <p:cNvSpPr txBox="1">
            <a:spLocks noChangeArrowheads="1"/>
          </p:cNvSpPr>
          <p:nvPr/>
        </p:nvSpPr>
        <p:spPr bwMode="auto">
          <a:xfrm>
            <a:off x="1143000" y="3810000"/>
            <a:ext cx="426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Continuous</a:t>
            </a:r>
          </a:p>
        </p:txBody>
      </p:sp>
      <p:sp>
        <p:nvSpPr>
          <p:cNvPr id="565257" name="Text Box 9"/>
          <p:cNvSpPr txBox="1">
            <a:spLocks noChangeArrowheads="1"/>
          </p:cNvSpPr>
          <p:nvPr/>
        </p:nvSpPr>
        <p:spPr bwMode="auto">
          <a:xfrm>
            <a:off x="1447800" y="4194175"/>
            <a:ext cx="3962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Software can recognize conversationally-paced speech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5252"/>
                                        </p:tgtEl>
                                        <p:attrNameLst>
                                          <p:attrName>style.visibility</p:attrName>
                                        </p:attrNameLst>
                                      </p:cBhvr>
                                      <p:to>
                                        <p:strVal val="visible"/>
                                      </p:to>
                                    </p:set>
                                    <p:animEffect transition="in" filter="wipe(left)">
                                      <p:cBhvr>
                                        <p:cTn id="7" dur="500"/>
                                        <p:tgtEl>
                                          <p:spTgt spid="565252"/>
                                        </p:tgtEl>
                                      </p:cBhvr>
                                    </p:animEffect>
                                  </p:childTnLst>
                                </p:cTn>
                              </p:par>
                            </p:childTnLst>
                          </p:cTn>
                        </p:par>
                        <p:par>
                          <p:cTn id="8" fill="hold" nodeType="afterGroup">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565253"/>
                                        </p:tgtEl>
                                        <p:attrNameLst>
                                          <p:attrName>style.visibility</p:attrName>
                                        </p:attrNameLst>
                                      </p:cBhvr>
                                      <p:to>
                                        <p:strVal val="visible"/>
                                      </p:to>
                                    </p:set>
                                    <p:anim calcmode="lin" valueType="num">
                                      <p:cBhvr>
                                        <p:cTn id="11" dur="1000" fill="hold"/>
                                        <p:tgtEl>
                                          <p:spTgt spid="565253"/>
                                        </p:tgtEl>
                                        <p:attrNameLst>
                                          <p:attrName>ppt_x</p:attrName>
                                        </p:attrNameLst>
                                      </p:cBhvr>
                                      <p:tavLst>
                                        <p:tav tm="0">
                                          <p:val>
                                            <p:strVal val="#ppt_x"/>
                                          </p:val>
                                        </p:tav>
                                        <p:tav tm="100000">
                                          <p:val>
                                            <p:strVal val="#ppt_x"/>
                                          </p:val>
                                        </p:tav>
                                      </p:tavLst>
                                    </p:anim>
                                    <p:anim calcmode="lin" valueType="num">
                                      <p:cBhvr>
                                        <p:cTn id="12" dur="1000" fill="hold"/>
                                        <p:tgtEl>
                                          <p:spTgt spid="565253"/>
                                        </p:tgtEl>
                                        <p:attrNameLst>
                                          <p:attrName>ppt_y</p:attrName>
                                        </p:attrNameLst>
                                      </p:cBhvr>
                                      <p:tavLst>
                                        <p:tav tm="0">
                                          <p:val>
                                            <p:strVal val="#ppt_y+#ppt_h/2"/>
                                          </p:val>
                                        </p:tav>
                                        <p:tav tm="100000">
                                          <p:val>
                                            <p:strVal val="#ppt_y"/>
                                          </p:val>
                                        </p:tav>
                                      </p:tavLst>
                                    </p:anim>
                                    <p:anim calcmode="lin" valueType="num">
                                      <p:cBhvr>
                                        <p:cTn id="13" dur="1000" fill="hold"/>
                                        <p:tgtEl>
                                          <p:spTgt spid="565253"/>
                                        </p:tgtEl>
                                        <p:attrNameLst>
                                          <p:attrName>ppt_w</p:attrName>
                                        </p:attrNameLst>
                                      </p:cBhvr>
                                      <p:tavLst>
                                        <p:tav tm="0">
                                          <p:val>
                                            <p:strVal val="#ppt_w"/>
                                          </p:val>
                                        </p:tav>
                                        <p:tav tm="100000">
                                          <p:val>
                                            <p:strVal val="#ppt_w"/>
                                          </p:val>
                                        </p:tav>
                                      </p:tavLst>
                                    </p:anim>
                                    <p:anim calcmode="lin" valueType="num">
                                      <p:cBhvr>
                                        <p:cTn id="14" dur="1000" fill="hold"/>
                                        <p:tgtEl>
                                          <p:spTgt spid="565253"/>
                                        </p:tgtEl>
                                        <p:attrNameLst>
                                          <p:attrName>ppt_h</p:attrName>
                                        </p:attrNameLst>
                                      </p:cBhvr>
                                      <p:tavLst>
                                        <p:tav tm="0">
                                          <p:val>
                                            <p:fltVal val="0"/>
                                          </p:val>
                                        </p:tav>
                                        <p:tav tm="100000">
                                          <p:val>
                                            <p:strVal val="#ppt_h"/>
                                          </p:val>
                                        </p:tav>
                                      </p:tavLst>
                                    </p:anim>
                                  </p:childTnLst>
                                </p:cTn>
                              </p:par>
                              <p:par>
                                <p:cTn id="15" presetID="30" presetClass="entr" presetSubtype="0" fill="hold" nodeType="withEffect">
                                  <p:stCondLst>
                                    <p:cond delay="0"/>
                                  </p:stCondLst>
                                  <p:childTnLst>
                                    <p:set>
                                      <p:cBhvr>
                                        <p:cTn id="16" dur="1" fill="hold">
                                          <p:stCondLst>
                                            <p:cond delay="0"/>
                                          </p:stCondLst>
                                        </p:cTn>
                                        <p:tgtEl>
                                          <p:spTgt spid="565254"/>
                                        </p:tgtEl>
                                        <p:attrNameLst>
                                          <p:attrName>style.visibility</p:attrName>
                                        </p:attrNameLst>
                                      </p:cBhvr>
                                      <p:to>
                                        <p:strVal val="visible"/>
                                      </p:to>
                                    </p:set>
                                    <p:animEffect transition="in" filter="fade">
                                      <p:cBhvr>
                                        <p:cTn id="17" dur="800" decel="100000"/>
                                        <p:tgtEl>
                                          <p:spTgt spid="565254"/>
                                        </p:tgtEl>
                                      </p:cBhvr>
                                    </p:animEffect>
                                    <p:anim calcmode="lin" valueType="num">
                                      <p:cBhvr>
                                        <p:cTn id="18" dur="800" decel="100000" fill="hold"/>
                                        <p:tgtEl>
                                          <p:spTgt spid="565254"/>
                                        </p:tgtEl>
                                        <p:attrNameLst>
                                          <p:attrName>style.rotation</p:attrName>
                                        </p:attrNameLst>
                                      </p:cBhvr>
                                      <p:tavLst>
                                        <p:tav tm="0">
                                          <p:val>
                                            <p:fltVal val="-90"/>
                                          </p:val>
                                        </p:tav>
                                        <p:tav tm="100000">
                                          <p:val>
                                            <p:fltVal val="0"/>
                                          </p:val>
                                        </p:tav>
                                      </p:tavLst>
                                    </p:anim>
                                    <p:anim calcmode="lin" valueType="num">
                                      <p:cBhvr>
                                        <p:cTn id="19" dur="800" decel="100000" fill="hold"/>
                                        <p:tgtEl>
                                          <p:spTgt spid="565254"/>
                                        </p:tgtEl>
                                        <p:attrNameLst>
                                          <p:attrName>ppt_x</p:attrName>
                                        </p:attrNameLst>
                                      </p:cBhvr>
                                      <p:tavLst>
                                        <p:tav tm="0">
                                          <p:val>
                                            <p:strVal val="#ppt_x+0.4"/>
                                          </p:val>
                                        </p:tav>
                                        <p:tav tm="100000">
                                          <p:val>
                                            <p:strVal val="#ppt_x-0.05"/>
                                          </p:val>
                                        </p:tav>
                                      </p:tavLst>
                                    </p:anim>
                                    <p:anim calcmode="lin" valueType="num">
                                      <p:cBhvr>
                                        <p:cTn id="20" dur="800" decel="100000" fill="hold"/>
                                        <p:tgtEl>
                                          <p:spTgt spid="56525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6525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65254"/>
                                        </p:tgtEl>
                                        <p:attrNameLst>
                                          <p:attrName>ppt_y</p:attrName>
                                        </p:attrNameLst>
                                      </p:cBhvr>
                                      <p:tavLst>
                                        <p:tav tm="0">
                                          <p:val>
                                            <p:strVal val="#ppt_y+0.1"/>
                                          </p:val>
                                        </p:tav>
                                        <p:tav tm="100000">
                                          <p:val>
                                            <p:strVal val="#ppt_y"/>
                                          </p:val>
                                        </p:tav>
                                      </p:tavLst>
                                    </p:anim>
                                  </p:childTnLst>
                                </p:cTn>
                              </p:par>
                            </p:childTnLst>
                          </p:cTn>
                        </p:par>
                        <p:par>
                          <p:cTn id="23" fill="hold" nodeType="afterGroup">
                            <p:stCondLst>
                              <p:cond delay="1500"/>
                            </p:stCondLst>
                            <p:childTnLst>
                              <p:par>
                                <p:cTn id="24" presetID="17" presetClass="entr" presetSubtype="4" fill="hold" grpId="0" nodeType="afterEffect">
                                  <p:stCondLst>
                                    <p:cond delay="0"/>
                                  </p:stCondLst>
                                  <p:childTnLst>
                                    <p:set>
                                      <p:cBhvr>
                                        <p:cTn id="25" dur="1" fill="hold">
                                          <p:stCondLst>
                                            <p:cond delay="0"/>
                                          </p:stCondLst>
                                        </p:cTn>
                                        <p:tgtEl>
                                          <p:spTgt spid="565255"/>
                                        </p:tgtEl>
                                        <p:attrNameLst>
                                          <p:attrName>style.visibility</p:attrName>
                                        </p:attrNameLst>
                                      </p:cBhvr>
                                      <p:to>
                                        <p:strVal val="visible"/>
                                      </p:to>
                                    </p:set>
                                    <p:anim calcmode="lin" valueType="num">
                                      <p:cBhvr>
                                        <p:cTn id="26" dur="1000" fill="hold"/>
                                        <p:tgtEl>
                                          <p:spTgt spid="565255"/>
                                        </p:tgtEl>
                                        <p:attrNameLst>
                                          <p:attrName>ppt_x</p:attrName>
                                        </p:attrNameLst>
                                      </p:cBhvr>
                                      <p:tavLst>
                                        <p:tav tm="0">
                                          <p:val>
                                            <p:strVal val="#ppt_x"/>
                                          </p:val>
                                        </p:tav>
                                        <p:tav tm="100000">
                                          <p:val>
                                            <p:strVal val="#ppt_x"/>
                                          </p:val>
                                        </p:tav>
                                      </p:tavLst>
                                    </p:anim>
                                    <p:anim calcmode="lin" valueType="num">
                                      <p:cBhvr>
                                        <p:cTn id="27" dur="1000" fill="hold"/>
                                        <p:tgtEl>
                                          <p:spTgt spid="565255"/>
                                        </p:tgtEl>
                                        <p:attrNameLst>
                                          <p:attrName>ppt_y</p:attrName>
                                        </p:attrNameLst>
                                      </p:cBhvr>
                                      <p:tavLst>
                                        <p:tav tm="0">
                                          <p:val>
                                            <p:strVal val="#ppt_y+#ppt_h/2"/>
                                          </p:val>
                                        </p:tav>
                                        <p:tav tm="100000">
                                          <p:val>
                                            <p:strVal val="#ppt_y"/>
                                          </p:val>
                                        </p:tav>
                                      </p:tavLst>
                                    </p:anim>
                                    <p:anim calcmode="lin" valueType="num">
                                      <p:cBhvr>
                                        <p:cTn id="28" dur="1000" fill="hold"/>
                                        <p:tgtEl>
                                          <p:spTgt spid="565255"/>
                                        </p:tgtEl>
                                        <p:attrNameLst>
                                          <p:attrName>ppt_w</p:attrName>
                                        </p:attrNameLst>
                                      </p:cBhvr>
                                      <p:tavLst>
                                        <p:tav tm="0">
                                          <p:val>
                                            <p:strVal val="#ppt_w"/>
                                          </p:val>
                                        </p:tav>
                                        <p:tav tm="100000">
                                          <p:val>
                                            <p:strVal val="#ppt_w"/>
                                          </p:val>
                                        </p:tav>
                                      </p:tavLst>
                                    </p:anim>
                                    <p:anim calcmode="lin" valueType="num">
                                      <p:cBhvr>
                                        <p:cTn id="29" dur="1000" fill="hold"/>
                                        <p:tgtEl>
                                          <p:spTgt spid="56525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2500"/>
                            </p:stCondLst>
                            <p:childTnLst>
                              <p:par>
                                <p:cTn id="31" presetID="17" presetClass="entr" presetSubtype="4" fill="hold" grpId="0" nodeType="afterEffect">
                                  <p:stCondLst>
                                    <p:cond delay="0"/>
                                  </p:stCondLst>
                                  <p:childTnLst>
                                    <p:set>
                                      <p:cBhvr>
                                        <p:cTn id="32" dur="1" fill="hold">
                                          <p:stCondLst>
                                            <p:cond delay="0"/>
                                          </p:stCondLst>
                                        </p:cTn>
                                        <p:tgtEl>
                                          <p:spTgt spid="565256"/>
                                        </p:tgtEl>
                                        <p:attrNameLst>
                                          <p:attrName>style.visibility</p:attrName>
                                        </p:attrNameLst>
                                      </p:cBhvr>
                                      <p:to>
                                        <p:strVal val="visible"/>
                                      </p:to>
                                    </p:set>
                                    <p:anim calcmode="lin" valueType="num">
                                      <p:cBhvr>
                                        <p:cTn id="33" dur="1000" fill="hold"/>
                                        <p:tgtEl>
                                          <p:spTgt spid="565256"/>
                                        </p:tgtEl>
                                        <p:attrNameLst>
                                          <p:attrName>ppt_x</p:attrName>
                                        </p:attrNameLst>
                                      </p:cBhvr>
                                      <p:tavLst>
                                        <p:tav tm="0">
                                          <p:val>
                                            <p:strVal val="#ppt_x"/>
                                          </p:val>
                                        </p:tav>
                                        <p:tav tm="100000">
                                          <p:val>
                                            <p:strVal val="#ppt_x"/>
                                          </p:val>
                                        </p:tav>
                                      </p:tavLst>
                                    </p:anim>
                                    <p:anim calcmode="lin" valueType="num">
                                      <p:cBhvr>
                                        <p:cTn id="34" dur="1000" fill="hold"/>
                                        <p:tgtEl>
                                          <p:spTgt spid="565256"/>
                                        </p:tgtEl>
                                        <p:attrNameLst>
                                          <p:attrName>ppt_y</p:attrName>
                                        </p:attrNameLst>
                                      </p:cBhvr>
                                      <p:tavLst>
                                        <p:tav tm="0">
                                          <p:val>
                                            <p:strVal val="#ppt_y+#ppt_h/2"/>
                                          </p:val>
                                        </p:tav>
                                        <p:tav tm="100000">
                                          <p:val>
                                            <p:strVal val="#ppt_y"/>
                                          </p:val>
                                        </p:tav>
                                      </p:tavLst>
                                    </p:anim>
                                    <p:anim calcmode="lin" valueType="num">
                                      <p:cBhvr>
                                        <p:cTn id="35" dur="1000" fill="hold"/>
                                        <p:tgtEl>
                                          <p:spTgt spid="565256"/>
                                        </p:tgtEl>
                                        <p:attrNameLst>
                                          <p:attrName>ppt_w</p:attrName>
                                        </p:attrNameLst>
                                      </p:cBhvr>
                                      <p:tavLst>
                                        <p:tav tm="0">
                                          <p:val>
                                            <p:strVal val="#ppt_w"/>
                                          </p:val>
                                        </p:tav>
                                        <p:tav tm="100000">
                                          <p:val>
                                            <p:strVal val="#ppt_w"/>
                                          </p:val>
                                        </p:tav>
                                      </p:tavLst>
                                    </p:anim>
                                    <p:anim calcmode="lin" valueType="num">
                                      <p:cBhvr>
                                        <p:cTn id="36" dur="1000" fill="hold"/>
                                        <p:tgtEl>
                                          <p:spTgt spid="565256"/>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17" presetClass="entr" presetSubtype="4" fill="hold" grpId="0" nodeType="afterEffect">
                                  <p:stCondLst>
                                    <p:cond delay="0"/>
                                  </p:stCondLst>
                                  <p:childTnLst>
                                    <p:set>
                                      <p:cBhvr>
                                        <p:cTn id="39" dur="1" fill="hold">
                                          <p:stCondLst>
                                            <p:cond delay="0"/>
                                          </p:stCondLst>
                                        </p:cTn>
                                        <p:tgtEl>
                                          <p:spTgt spid="565257"/>
                                        </p:tgtEl>
                                        <p:attrNameLst>
                                          <p:attrName>style.visibility</p:attrName>
                                        </p:attrNameLst>
                                      </p:cBhvr>
                                      <p:to>
                                        <p:strVal val="visible"/>
                                      </p:to>
                                    </p:set>
                                    <p:anim calcmode="lin" valueType="num">
                                      <p:cBhvr>
                                        <p:cTn id="40" dur="1000" fill="hold"/>
                                        <p:tgtEl>
                                          <p:spTgt spid="565257"/>
                                        </p:tgtEl>
                                        <p:attrNameLst>
                                          <p:attrName>ppt_x</p:attrName>
                                        </p:attrNameLst>
                                      </p:cBhvr>
                                      <p:tavLst>
                                        <p:tav tm="0">
                                          <p:val>
                                            <p:strVal val="#ppt_x"/>
                                          </p:val>
                                        </p:tav>
                                        <p:tav tm="100000">
                                          <p:val>
                                            <p:strVal val="#ppt_x"/>
                                          </p:val>
                                        </p:tav>
                                      </p:tavLst>
                                    </p:anim>
                                    <p:anim calcmode="lin" valueType="num">
                                      <p:cBhvr>
                                        <p:cTn id="41" dur="1000" fill="hold"/>
                                        <p:tgtEl>
                                          <p:spTgt spid="565257"/>
                                        </p:tgtEl>
                                        <p:attrNameLst>
                                          <p:attrName>ppt_y</p:attrName>
                                        </p:attrNameLst>
                                      </p:cBhvr>
                                      <p:tavLst>
                                        <p:tav tm="0">
                                          <p:val>
                                            <p:strVal val="#ppt_y+#ppt_h/2"/>
                                          </p:val>
                                        </p:tav>
                                        <p:tav tm="100000">
                                          <p:val>
                                            <p:strVal val="#ppt_y"/>
                                          </p:val>
                                        </p:tav>
                                      </p:tavLst>
                                    </p:anim>
                                    <p:anim calcmode="lin" valueType="num">
                                      <p:cBhvr>
                                        <p:cTn id="42" dur="1000" fill="hold"/>
                                        <p:tgtEl>
                                          <p:spTgt spid="565257"/>
                                        </p:tgtEl>
                                        <p:attrNameLst>
                                          <p:attrName>ppt_w</p:attrName>
                                        </p:attrNameLst>
                                      </p:cBhvr>
                                      <p:tavLst>
                                        <p:tav tm="0">
                                          <p:val>
                                            <p:strVal val="#ppt_w"/>
                                          </p:val>
                                        </p:tav>
                                        <p:tav tm="100000">
                                          <p:val>
                                            <p:strVal val="#ppt_w"/>
                                          </p:val>
                                        </p:tav>
                                      </p:tavLst>
                                    </p:anim>
                                    <p:anim calcmode="lin" valueType="num">
                                      <p:cBhvr>
                                        <p:cTn id="43" dur="1000" fill="hold"/>
                                        <p:tgtEl>
                                          <p:spTgt spid="5652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2" grpId="0"/>
      <p:bldP spid="565253" grpId="0" autoUpdateAnimBg="0"/>
      <p:bldP spid="565255" grpId="0" autoUpdateAnimBg="0"/>
      <p:bldP spid="565256" grpId="0" autoUpdateAnimBg="0"/>
      <p:bldP spid="565257"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9395"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61156" name="Text Box 4"/>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Optical Scanning</a:t>
            </a:r>
          </a:p>
        </p:txBody>
      </p:sp>
      <p:sp>
        <p:nvSpPr>
          <p:cNvPr id="561157" name="Text Box 5"/>
          <p:cNvSpPr txBox="1">
            <a:spLocks noChangeArrowheads="1"/>
          </p:cNvSpPr>
          <p:nvPr/>
        </p:nvSpPr>
        <p:spPr bwMode="auto">
          <a:xfrm>
            <a:off x="1143000" y="2663825"/>
            <a:ext cx="4876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Devices that read text or graphics and convert them into digital input for your computer</a:t>
            </a:r>
          </a:p>
        </p:txBody>
      </p:sp>
      <p:pic>
        <p:nvPicPr>
          <p:cNvPr id="561163" name="Picture 11" descr="sc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1752600"/>
            <a:ext cx="2647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64" name="Text Box 12"/>
          <p:cNvSpPr txBox="1">
            <a:spLocks noChangeArrowheads="1"/>
          </p:cNvSpPr>
          <p:nvPr/>
        </p:nvSpPr>
        <p:spPr bwMode="auto">
          <a:xfrm>
            <a:off x="838200" y="37306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Optical Character Recognition (OCR)</a:t>
            </a:r>
          </a:p>
        </p:txBody>
      </p:sp>
      <p:sp>
        <p:nvSpPr>
          <p:cNvPr id="561165" name="Text Box 13"/>
          <p:cNvSpPr txBox="1">
            <a:spLocks noChangeArrowheads="1"/>
          </p:cNvSpPr>
          <p:nvPr/>
        </p:nvSpPr>
        <p:spPr bwMode="auto">
          <a:xfrm>
            <a:off x="1143000" y="4213225"/>
            <a:ext cx="4876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The machine identification of printed characters through the use of light-sensitive devices</a:t>
            </a:r>
          </a:p>
        </p:txBody>
      </p:sp>
      <p:pic>
        <p:nvPicPr>
          <p:cNvPr id="561166" name="Picture 14" descr="O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91000"/>
            <a:ext cx="1905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1156"/>
                                        </p:tgtEl>
                                        <p:attrNameLst>
                                          <p:attrName>style.visibility</p:attrName>
                                        </p:attrNameLst>
                                      </p:cBhvr>
                                      <p:to>
                                        <p:strVal val="visible"/>
                                      </p:to>
                                    </p:set>
                                    <p:animEffect transition="in" filter="wipe(left)">
                                      <p:cBhvr>
                                        <p:cTn id="7" dur="500"/>
                                        <p:tgtEl>
                                          <p:spTgt spid="561156"/>
                                        </p:tgtEl>
                                      </p:cBhvr>
                                    </p:animEffect>
                                  </p:childTnLst>
                                </p:cTn>
                              </p:par>
                              <p:par>
                                <p:cTn id="8" presetID="30" presetClass="entr" presetSubtype="0" fill="hold" nodeType="withEffect">
                                  <p:stCondLst>
                                    <p:cond delay="0"/>
                                  </p:stCondLst>
                                  <p:childTnLst>
                                    <p:set>
                                      <p:cBhvr>
                                        <p:cTn id="9" dur="1" fill="hold">
                                          <p:stCondLst>
                                            <p:cond delay="0"/>
                                          </p:stCondLst>
                                        </p:cTn>
                                        <p:tgtEl>
                                          <p:spTgt spid="561163"/>
                                        </p:tgtEl>
                                        <p:attrNameLst>
                                          <p:attrName>style.visibility</p:attrName>
                                        </p:attrNameLst>
                                      </p:cBhvr>
                                      <p:to>
                                        <p:strVal val="visible"/>
                                      </p:to>
                                    </p:set>
                                    <p:animEffect transition="in" filter="fade">
                                      <p:cBhvr>
                                        <p:cTn id="10" dur="800" decel="100000"/>
                                        <p:tgtEl>
                                          <p:spTgt spid="561163"/>
                                        </p:tgtEl>
                                      </p:cBhvr>
                                    </p:animEffect>
                                    <p:anim calcmode="lin" valueType="num">
                                      <p:cBhvr>
                                        <p:cTn id="11" dur="800" decel="100000" fill="hold"/>
                                        <p:tgtEl>
                                          <p:spTgt spid="561163"/>
                                        </p:tgtEl>
                                        <p:attrNameLst>
                                          <p:attrName>style.rotation</p:attrName>
                                        </p:attrNameLst>
                                      </p:cBhvr>
                                      <p:tavLst>
                                        <p:tav tm="0">
                                          <p:val>
                                            <p:fltVal val="-90"/>
                                          </p:val>
                                        </p:tav>
                                        <p:tav tm="100000">
                                          <p:val>
                                            <p:fltVal val="0"/>
                                          </p:val>
                                        </p:tav>
                                      </p:tavLst>
                                    </p:anim>
                                    <p:anim calcmode="lin" valueType="num">
                                      <p:cBhvr>
                                        <p:cTn id="12" dur="800" decel="100000" fill="hold"/>
                                        <p:tgtEl>
                                          <p:spTgt spid="561163"/>
                                        </p:tgtEl>
                                        <p:attrNameLst>
                                          <p:attrName>ppt_x</p:attrName>
                                        </p:attrNameLst>
                                      </p:cBhvr>
                                      <p:tavLst>
                                        <p:tav tm="0">
                                          <p:val>
                                            <p:strVal val="#ppt_x+0.4"/>
                                          </p:val>
                                        </p:tav>
                                        <p:tav tm="100000">
                                          <p:val>
                                            <p:strVal val="#ppt_x-0.05"/>
                                          </p:val>
                                        </p:tav>
                                      </p:tavLst>
                                    </p:anim>
                                    <p:anim calcmode="lin" valueType="num">
                                      <p:cBhvr>
                                        <p:cTn id="13" dur="800" decel="100000" fill="hold"/>
                                        <p:tgtEl>
                                          <p:spTgt spid="561163"/>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561163"/>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561163"/>
                                        </p:tgtEl>
                                        <p:attrNameLst>
                                          <p:attrName>ppt_y</p:attrName>
                                        </p:attrNameLst>
                                      </p:cBhvr>
                                      <p:tavLst>
                                        <p:tav tm="0">
                                          <p:val>
                                            <p:strVal val="#ppt_y+0.1"/>
                                          </p:val>
                                        </p:tav>
                                        <p:tav tm="100000">
                                          <p:val>
                                            <p:strVal val="#ppt_y"/>
                                          </p:val>
                                        </p:tav>
                                      </p:tavLst>
                                    </p:anim>
                                  </p:childTnLst>
                                </p:cTn>
                              </p:par>
                            </p:childTnLst>
                          </p:cTn>
                        </p:par>
                        <p:par>
                          <p:cTn id="16" fill="hold" nodeType="afterGroup">
                            <p:stCondLst>
                              <p:cond delay="1000"/>
                            </p:stCondLst>
                            <p:childTnLst>
                              <p:par>
                                <p:cTn id="17" presetID="17" presetClass="entr" presetSubtype="4" fill="hold" grpId="0" nodeType="afterEffect">
                                  <p:stCondLst>
                                    <p:cond delay="0"/>
                                  </p:stCondLst>
                                  <p:childTnLst>
                                    <p:set>
                                      <p:cBhvr>
                                        <p:cTn id="18" dur="1" fill="hold">
                                          <p:stCondLst>
                                            <p:cond delay="0"/>
                                          </p:stCondLst>
                                        </p:cTn>
                                        <p:tgtEl>
                                          <p:spTgt spid="561157"/>
                                        </p:tgtEl>
                                        <p:attrNameLst>
                                          <p:attrName>style.visibility</p:attrName>
                                        </p:attrNameLst>
                                      </p:cBhvr>
                                      <p:to>
                                        <p:strVal val="visible"/>
                                      </p:to>
                                    </p:set>
                                    <p:anim calcmode="lin" valueType="num">
                                      <p:cBhvr>
                                        <p:cTn id="19" dur="1000" fill="hold"/>
                                        <p:tgtEl>
                                          <p:spTgt spid="561157"/>
                                        </p:tgtEl>
                                        <p:attrNameLst>
                                          <p:attrName>ppt_x</p:attrName>
                                        </p:attrNameLst>
                                      </p:cBhvr>
                                      <p:tavLst>
                                        <p:tav tm="0">
                                          <p:val>
                                            <p:strVal val="#ppt_x"/>
                                          </p:val>
                                        </p:tav>
                                        <p:tav tm="100000">
                                          <p:val>
                                            <p:strVal val="#ppt_x"/>
                                          </p:val>
                                        </p:tav>
                                      </p:tavLst>
                                    </p:anim>
                                    <p:anim calcmode="lin" valueType="num">
                                      <p:cBhvr>
                                        <p:cTn id="20" dur="1000" fill="hold"/>
                                        <p:tgtEl>
                                          <p:spTgt spid="561157"/>
                                        </p:tgtEl>
                                        <p:attrNameLst>
                                          <p:attrName>ppt_y</p:attrName>
                                        </p:attrNameLst>
                                      </p:cBhvr>
                                      <p:tavLst>
                                        <p:tav tm="0">
                                          <p:val>
                                            <p:strVal val="#ppt_y+#ppt_h/2"/>
                                          </p:val>
                                        </p:tav>
                                        <p:tav tm="100000">
                                          <p:val>
                                            <p:strVal val="#ppt_y"/>
                                          </p:val>
                                        </p:tav>
                                      </p:tavLst>
                                    </p:anim>
                                    <p:anim calcmode="lin" valueType="num">
                                      <p:cBhvr>
                                        <p:cTn id="21" dur="1000" fill="hold"/>
                                        <p:tgtEl>
                                          <p:spTgt spid="561157"/>
                                        </p:tgtEl>
                                        <p:attrNameLst>
                                          <p:attrName>ppt_w</p:attrName>
                                        </p:attrNameLst>
                                      </p:cBhvr>
                                      <p:tavLst>
                                        <p:tav tm="0">
                                          <p:val>
                                            <p:strVal val="#ppt_w"/>
                                          </p:val>
                                        </p:tav>
                                        <p:tav tm="100000">
                                          <p:val>
                                            <p:strVal val="#ppt_w"/>
                                          </p:val>
                                        </p:tav>
                                      </p:tavLst>
                                    </p:anim>
                                    <p:anim calcmode="lin" valueType="num">
                                      <p:cBhvr>
                                        <p:cTn id="22" dur="1000" fill="hold"/>
                                        <p:tgtEl>
                                          <p:spTgt spid="561157"/>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61164"/>
                                        </p:tgtEl>
                                        <p:attrNameLst>
                                          <p:attrName>style.visibility</p:attrName>
                                        </p:attrNameLst>
                                      </p:cBhvr>
                                      <p:to>
                                        <p:strVal val="visible"/>
                                      </p:to>
                                    </p:set>
                                    <p:animEffect transition="in" filter="wipe(left)">
                                      <p:cBhvr>
                                        <p:cTn id="26" dur="500"/>
                                        <p:tgtEl>
                                          <p:spTgt spid="561164"/>
                                        </p:tgtEl>
                                      </p:cBhvr>
                                    </p:animEffect>
                                  </p:childTnLst>
                                </p:cTn>
                              </p:par>
                              <p:par>
                                <p:cTn id="27" presetID="30" presetClass="entr" presetSubtype="0" fill="hold" nodeType="withEffect">
                                  <p:stCondLst>
                                    <p:cond delay="0"/>
                                  </p:stCondLst>
                                  <p:childTnLst>
                                    <p:set>
                                      <p:cBhvr>
                                        <p:cTn id="28" dur="1" fill="hold">
                                          <p:stCondLst>
                                            <p:cond delay="0"/>
                                          </p:stCondLst>
                                        </p:cTn>
                                        <p:tgtEl>
                                          <p:spTgt spid="561166"/>
                                        </p:tgtEl>
                                        <p:attrNameLst>
                                          <p:attrName>style.visibility</p:attrName>
                                        </p:attrNameLst>
                                      </p:cBhvr>
                                      <p:to>
                                        <p:strVal val="visible"/>
                                      </p:to>
                                    </p:set>
                                    <p:animEffect transition="in" filter="fade">
                                      <p:cBhvr>
                                        <p:cTn id="29" dur="800" decel="100000"/>
                                        <p:tgtEl>
                                          <p:spTgt spid="561166"/>
                                        </p:tgtEl>
                                      </p:cBhvr>
                                    </p:animEffect>
                                    <p:anim calcmode="lin" valueType="num">
                                      <p:cBhvr>
                                        <p:cTn id="30" dur="800" decel="100000" fill="hold"/>
                                        <p:tgtEl>
                                          <p:spTgt spid="561166"/>
                                        </p:tgtEl>
                                        <p:attrNameLst>
                                          <p:attrName>style.rotation</p:attrName>
                                        </p:attrNameLst>
                                      </p:cBhvr>
                                      <p:tavLst>
                                        <p:tav tm="0">
                                          <p:val>
                                            <p:fltVal val="-90"/>
                                          </p:val>
                                        </p:tav>
                                        <p:tav tm="100000">
                                          <p:val>
                                            <p:fltVal val="0"/>
                                          </p:val>
                                        </p:tav>
                                      </p:tavLst>
                                    </p:anim>
                                    <p:anim calcmode="lin" valueType="num">
                                      <p:cBhvr>
                                        <p:cTn id="31" dur="800" decel="100000" fill="hold"/>
                                        <p:tgtEl>
                                          <p:spTgt spid="561166"/>
                                        </p:tgtEl>
                                        <p:attrNameLst>
                                          <p:attrName>ppt_x</p:attrName>
                                        </p:attrNameLst>
                                      </p:cBhvr>
                                      <p:tavLst>
                                        <p:tav tm="0">
                                          <p:val>
                                            <p:strVal val="#ppt_x+0.4"/>
                                          </p:val>
                                        </p:tav>
                                        <p:tav tm="100000">
                                          <p:val>
                                            <p:strVal val="#ppt_x-0.05"/>
                                          </p:val>
                                        </p:tav>
                                      </p:tavLst>
                                    </p:anim>
                                    <p:anim calcmode="lin" valueType="num">
                                      <p:cBhvr>
                                        <p:cTn id="32" dur="800" decel="100000" fill="hold"/>
                                        <p:tgtEl>
                                          <p:spTgt spid="56116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6116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61166"/>
                                        </p:tgtEl>
                                        <p:attrNameLst>
                                          <p:attrName>ppt_y</p:attrName>
                                        </p:attrNameLst>
                                      </p:cBhvr>
                                      <p:tavLst>
                                        <p:tav tm="0">
                                          <p:val>
                                            <p:strVal val="#ppt_y+0.1"/>
                                          </p:val>
                                        </p:tav>
                                        <p:tav tm="100000">
                                          <p:val>
                                            <p:strVal val="#ppt_y"/>
                                          </p:val>
                                        </p:tav>
                                      </p:tavLst>
                                    </p:anim>
                                  </p:childTnLst>
                                </p:cTn>
                              </p:par>
                            </p:childTnLst>
                          </p:cTn>
                        </p:par>
                        <p:par>
                          <p:cTn id="35" fill="hold" nodeType="afterGroup">
                            <p:stCondLst>
                              <p:cond delay="3000"/>
                            </p:stCondLst>
                            <p:childTnLst>
                              <p:par>
                                <p:cTn id="36" presetID="17" presetClass="entr" presetSubtype="4" fill="hold" grpId="0" nodeType="afterEffect">
                                  <p:stCondLst>
                                    <p:cond delay="0"/>
                                  </p:stCondLst>
                                  <p:childTnLst>
                                    <p:set>
                                      <p:cBhvr>
                                        <p:cTn id="37" dur="1" fill="hold">
                                          <p:stCondLst>
                                            <p:cond delay="0"/>
                                          </p:stCondLst>
                                        </p:cTn>
                                        <p:tgtEl>
                                          <p:spTgt spid="561165"/>
                                        </p:tgtEl>
                                        <p:attrNameLst>
                                          <p:attrName>style.visibility</p:attrName>
                                        </p:attrNameLst>
                                      </p:cBhvr>
                                      <p:to>
                                        <p:strVal val="visible"/>
                                      </p:to>
                                    </p:set>
                                    <p:anim calcmode="lin" valueType="num">
                                      <p:cBhvr>
                                        <p:cTn id="38" dur="1000" fill="hold"/>
                                        <p:tgtEl>
                                          <p:spTgt spid="561165"/>
                                        </p:tgtEl>
                                        <p:attrNameLst>
                                          <p:attrName>ppt_x</p:attrName>
                                        </p:attrNameLst>
                                      </p:cBhvr>
                                      <p:tavLst>
                                        <p:tav tm="0">
                                          <p:val>
                                            <p:strVal val="#ppt_x"/>
                                          </p:val>
                                        </p:tav>
                                        <p:tav tm="100000">
                                          <p:val>
                                            <p:strVal val="#ppt_x"/>
                                          </p:val>
                                        </p:tav>
                                      </p:tavLst>
                                    </p:anim>
                                    <p:anim calcmode="lin" valueType="num">
                                      <p:cBhvr>
                                        <p:cTn id="39" dur="1000" fill="hold"/>
                                        <p:tgtEl>
                                          <p:spTgt spid="561165"/>
                                        </p:tgtEl>
                                        <p:attrNameLst>
                                          <p:attrName>ppt_y</p:attrName>
                                        </p:attrNameLst>
                                      </p:cBhvr>
                                      <p:tavLst>
                                        <p:tav tm="0">
                                          <p:val>
                                            <p:strVal val="#ppt_y+#ppt_h/2"/>
                                          </p:val>
                                        </p:tav>
                                        <p:tav tm="100000">
                                          <p:val>
                                            <p:strVal val="#ppt_y"/>
                                          </p:val>
                                        </p:tav>
                                      </p:tavLst>
                                    </p:anim>
                                    <p:anim calcmode="lin" valueType="num">
                                      <p:cBhvr>
                                        <p:cTn id="40" dur="1000" fill="hold"/>
                                        <p:tgtEl>
                                          <p:spTgt spid="561165"/>
                                        </p:tgtEl>
                                        <p:attrNameLst>
                                          <p:attrName>ppt_w</p:attrName>
                                        </p:attrNameLst>
                                      </p:cBhvr>
                                      <p:tavLst>
                                        <p:tav tm="0">
                                          <p:val>
                                            <p:strVal val="#ppt_w"/>
                                          </p:val>
                                        </p:tav>
                                        <p:tav tm="100000">
                                          <p:val>
                                            <p:strVal val="#ppt_w"/>
                                          </p:val>
                                        </p:tav>
                                      </p:tavLst>
                                    </p:anim>
                                    <p:anim calcmode="lin" valueType="num">
                                      <p:cBhvr>
                                        <p:cTn id="41" dur="1000" fill="hold"/>
                                        <p:tgtEl>
                                          <p:spTgt spid="5611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6" grpId="0"/>
      <p:bldP spid="561157" grpId="0" autoUpdateAnimBg="0"/>
      <p:bldP spid="561164" grpId="0"/>
      <p:bldP spid="56116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0419"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95972" name="Text Box 4"/>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hlinkClick r:id="rId3"/>
              </a:rPr>
              <a:t>Magnetic Stripe </a:t>
            </a:r>
            <a:endParaRPr lang="en-US" altLang="en-US"/>
          </a:p>
        </p:txBody>
      </p:sp>
      <p:sp>
        <p:nvSpPr>
          <p:cNvPr id="595973" name="Text Box 5"/>
          <p:cNvSpPr txBox="1">
            <a:spLocks noChangeArrowheads="1"/>
          </p:cNvSpPr>
          <p:nvPr/>
        </p:nvSpPr>
        <p:spPr bwMode="auto">
          <a:xfrm>
            <a:off x="1143000" y="2663825"/>
            <a:ext cx="4876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devices that read data stored in the magnetic stripe on the back of cards</a:t>
            </a:r>
          </a:p>
        </p:txBody>
      </p:sp>
      <p:sp>
        <p:nvSpPr>
          <p:cNvPr id="595975" name="Text Box 7"/>
          <p:cNvSpPr txBox="1">
            <a:spLocks noChangeArrowheads="1"/>
          </p:cNvSpPr>
          <p:nvPr/>
        </p:nvSpPr>
        <p:spPr bwMode="auto">
          <a:xfrm>
            <a:off x="838200" y="37306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hlinkClick r:id="rId4"/>
              </a:rPr>
              <a:t>Smart Cards </a:t>
            </a:r>
            <a:endParaRPr lang="en-US" altLang="en-US"/>
          </a:p>
        </p:txBody>
      </p:sp>
      <p:sp>
        <p:nvSpPr>
          <p:cNvPr id="595976" name="Text Box 8"/>
          <p:cNvSpPr txBox="1">
            <a:spLocks noChangeArrowheads="1"/>
          </p:cNvSpPr>
          <p:nvPr/>
        </p:nvSpPr>
        <p:spPr bwMode="auto">
          <a:xfrm>
            <a:off x="1143000" y="4213225"/>
            <a:ext cx="4876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devices that read a microprocessor chip embedded in a card</a:t>
            </a:r>
          </a:p>
        </p:txBody>
      </p:sp>
      <p:pic>
        <p:nvPicPr>
          <p:cNvPr id="595978" name="Picture 10" descr="magstri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133600"/>
            <a:ext cx="23717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979" name="Picture 11" descr="smart card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175" y="3657600"/>
            <a:ext cx="15716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980" name="Text Box 12"/>
          <p:cNvSpPr txBox="1">
            <a:spLocks noChangeArrowheads="1"/>
          </p:cNvSpPr>
          <p:nvPr/>
        </p:nvSpPr>
        <p:spPr bwMode="auto">
          <a:xfrm>
            <a:off x="838200" y="53054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Point of Sale (POS) </a:t>
            </a:r>
          </a:p>
        </p:txBody>
      </p:sp>
      <p:sp>
        <p:nvSpPr>
          <p:cNvPr id="595981" name="Text Box 13"/>
          <p:cNvSpPr txBox="1">
            <a:spLocks noChangeArrowheads="1"/>
          </p:cNvSpPr>
          <p:nvPr/>
        </p:nvSpPr>
        <p:spPr bwMode="auto">
          <a:xfrm>
            <a:off x="1143000" y="57150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devices that read a bar codes</a:t>
            </a:r>
          </a:p>
        </p:txBody>
      </p:sp>
      <p:pic>
        <p:nvPicPr>
          <p:cNvPr id="595982" name="Picture 14" descr="pos_scan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1816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5972"/>
                                        </p:tgtEl>
                                        <p:attrNameLst>
                                          <p:attrName>style.visibility</p:attrName>
                                        </p:attrNameLst>
                                      </p:cBhvr>
                                      <p:to>
                                        <p:strVal val="visible"/>
                                      </p:to>
                                    </p:set>
                                    <p:animEffect transition="in" filter="wipe(left)">
                                      <p:cBhvr>
                                        <p:cTn id="7" dur="500"/>
                                        <p:tgtEl>
                                          <p:spTgt spid="595972"/>
                                        </p:tgtEl>
                                      </p:cBhvr>
                                    </p:animEffect>
                                  </p:childTnLst>
                                </p:cTn>
                              </p:par>
                              <p:par>
                                <p:cTn id="8" presetID="30" presetClass="entr" presetSubtype="0" fill="hold" nodeType="withEffect">
                                  <p:stCondLst>
                                    <p:cond delay="0"/>
                                  </p:stCondLst>
                                  <p:childTnLst>
                                    <p:set>
                                      <p:cBhvr>
                                        <p:cTn id="9" dur="1" fill="hold">
                                          <p:stCondLst>
                                            <p:cond delay="0"/>
                                          </p:stCondLst>
                                        </p:cTn>
                                        <p:tgtEl>
                                          <p:spTgt spid="595978"/>
                                        </p:tgtEl>
                                        <p:attrNameLst>
                                          <p:attrName>style.visibility</p:attrName>
                                        </p:attrNameLst>
                                      </p:cBhvr>
                                      <p:to>
                                        <p:strVal val="visible"/>
                                      </p:to>
                                    </p:set>
                                    <p:animEffect transition="in" filter="fade">
                                      <p:cBhvr>
                                        <p:cTn id="10" dur="800" decel="100000"/>
                                        <p:tgtEl>
                                          <p:spTgt spid="595978"/>
                                        </p:tgtEl>
                                      </p:cBhvr>
                                    </p:animEffect>
                                    <p:anim calcmode="lin" valueType="num">
                                      <p:cBhvr>
                                        <p:cTn id="11" dur="800" decel="100000" fill="hold"/>
                                        <p:tgtEl>
                                          <p:spTgt spid="595978"/>
                                        </p:tgtEl>
                                        <p:attrNameLst>
                                          <p:attrName>style.rotation</p:attrName>
                                        </p:attrNameLst>
                                      </p:cBhvr>
                                      <p:tavLst>
                                        <p:tav tm="0">
                                          <p:val>
                                            <p:fltVal val="-90"/>
                                          </p:val>
                                        </p:tav>
                                        <p:tav tm="100000">
                                          <p:val>
                                            <p:fltVal val="0"/>
                                          </p:val>
                                        </p:tav>
                                      </p:tavLst>
                                    </p:anim>
                                    <p:anim calcmode="lin" valueType="num">
                                      <p:cBhvr>
                                        <p:cTn id="12" dur="800" decel="100000" fill="hold"/>
                                        <p:tgtEl>
                                          <p:spTgt spid="595978"/>
                                        </p:tgtEl>
                                        <p:attrNameLst>
                                          <p:attrName>ppt_x</p:attrName>
                                        </p:attrNameLst>
                                      </p:cBhvr>
                                      <p:tavLst>
                                        <p:tav tm="0">
                                          <p:val>
                                            <p:strVal val="#ppt_x+0.4"/>
                                          </p:val>
                                        </p:tav>
                                        <p:tav tm="100000">
                                          <p:val>
                                            <p:strVal val="#ppt_x-0.05"/>
                                          </p:val>
                                        </p:tav>
                                      </p:tavLst>
                                    </p:anim>
                                    <p:anim calcmode="lin" valueType="num">
                                      <p:cBhvr>
                                        <p:cTn id="13" dur="800" decel="100000" fill="hold"/>
                                        <p:tgtEl>
                                          <p:spTgt spid="595978"/>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595978"/>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595978"/>
                                        </p:tgtEl>
                                        <p:attrNameLst>
                                          <p:attrName>ppt_y</p:attrName>
                                        </p:attrNameLst>
                                      </p:cBhvr>
                                      <p:tavLst>
                                        <p:tav tm="0">
                                          <p:val>
                                            <p:strVal val="#ppt_y+0.1"/>
                                          </p:val>
                                        </p:tav>
                                        <p:tav tm="100000">
                                          <p:val>
                                            <p:strVal val="#ppt_y"/>
                                          </p:val>
                                        </p:tav>
                                      </p:tavLst>
                                    </p:anim>
                                  </p:childTnLst>
                                </p:cTn>
                              </p:par>
                            </p:childTnLst>
                          </p:cTn>
                        </p:par>
                        <p:par>
                          <p:cTn id="16" fill="hold" nodeType="afterGroup">
                            <p:stCondLst>
                              <p:cond delay="1000"/>
                            </p:stCondLst>
                            <p:childTnLst>
                              <p:par>
                                <p:cTn id="17" presetID="17" presetClass="entr" presetSubtype="4" fill="hold" grpId="0" nodeType="afterEffect">
                                  <p:stCondLst>
                                    <p:cond delay="0"/>
                                  </p:stCondLst>
                                  <p:childTnLst>
                                    <p:set>
                                      <p:cBhvr>
                                        <p:cTn id="18" dur="1" fill="hold">
                                          <p:stCondLst>
                                            <p:cond delay="0"/>
                                          </p:stCondLst>
                                        </p:cTn>
                                        <p:tgtEl>
                                          <p:spTgt spid="595973"/>
                                        </p:tgtEl>
                                        <p:attrNameLst>
                                          <p:attrName>style.visibility</p:attrName>
                                        </p:attrNameLst>
                                      </p:cBhvr>
                                      <p:to>
                                        <p:strVal val="visible"/>
                                      </p:to>
                                    </p:set>
                                    <p:anim calcmode="lin" valueType="num">
                                      <p:cBhvr>
                                        <p:cTn id="19" dur="1000" fill="hold"/>
                                        <p:tgtEl>
                                          <p:spTgt spid="595973"/>
                                        </p:tgtEl>
                                        <p:attrNameLst>
                                          <p:attrName>ppt_x</p:attrName>
                                        </p:attrNameLst>
                                      </p:cBhvr>
                                      <p:tavLst>
                                        <p:tav tm="0">
                                          <p:val>
                                            <p:strVal val="#ppt_x"/>
                                          </p:val>
                                        </p:tav>
                                        <p:tav tm="100000">
                                          <p:val>
                                            <p:strVal val="#ppt_x"/>
                                          </p:val>
                                        </p:tav>
                                      </p:tavLst>
                                    </p:anim>
                                    <p:anim calcmode="lin" valueType="num">
                                      <p:cBhvr>
                                        <p:cTn id="20" dur="1000" fill="hold"/>
                                        <p:tgtEl>
                                          <p:spTgt spid="595973"/>
                                        </p:tgtEl>
                                        <p:attrNameLst>
                                          <p:attrName>ppt_y</p:attrName>
                                        </p:attrNameLst>
                                      </p:cBhvr>
                                      <p:tavLst>
                                        <p:tav tm="0">
                                          <p:val>
                                            <p:strVal val="#ppt_y+#ppt_h/2"/>
                                          </p:val>
                                        </p:tav>
                                        <p:tav tm="100000">
                                          <p:val>
                                            <p:strVal val="#ppt_y"/>
                                          </p:val>
                                        </p:tav>
                                      </p:tavLst>
                                    </p:anim>
                                    <p:anim calcmode="lin" valueType="num">
                                      <p:cBhvr>
                                        <p:cTn id="21" dur="1000" fill="hold"/>
                                        <p:tgtEl>
                                          <p:spTgt spid="595973"/>
                                        </p:tgtEl>
                                        <p:attrNameLst>
                                          <p:attrName>ppt_w</p:attrName>
                                        </p:attrNameLst>
                                      </p:cBhvr>
                                      <p:tavLst>
                                        <p:tav tm="0">
                                          <p:val>
                                            <p:strVal val="#ppt_w"/>
                                          </p:val>
                                        </p:tav>
                                        <p:tav tm="100000">
                                          <p:val>
                                            <p:strVal val="#ppt_w"/>
                                          </p:val>
                                        </p:tav>
                                      </p:tavLst>
                                    </p:anim>
                                    <p:anim calcmode="lin" valueType="num">
                                      <p:cBhvr>
                                        <p:cTn id="22" dur="1000" fill="hold"/>
                                        <p:tgtEl>
                                          <p:spTgt spid="59597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95975"/>
                                        </p:tgtEl>
                                        <p:attrNameLst>
                                          <p:attrName>style.visibility</p:attrName>
                                        </p:attrNameLst>
                                      </p:cBhvr>
                                      <p:to>
                                        <p:strVal val="visible"/>
                                      </p:to>
                                    </p:set>
                                    <p:animEffect transition="in" filter="wipe(left)">
                                      <p:cBhvr>
                                        <p:cTn id="26" dur="500"/>
                                        <p:tgtEl>
                                          <p:spTgt spid="595975"/>
                                        </p:tgtEl>
                                      </p:cBhvr>
                                    </p:animEffect>
                                  </p:childTnLst>
                                </p:cTn>
                              </p:par>
                              <p:par>
                                <p:cTn id="27" presetID="30" presetClass="entr" presetSubtype="0" fill="hold" nodeType="withEffect">
                                  <p:stCondLst>
                                    <p:cond delay="0"/>
                                  </p:stCondLst>
                                  <p:childTnLst>
                                    <p:set>
                                      <p:cBhvr>
                                        <p:cTn id="28" dur="1" fill="hold">
                                          <p:stCondLst>
                                            <p:cond delay="0"/>
                                          </p:stCondLst>
                                        </p:cTn>
                                        <p:tgtEl>
                                          <p:spTgt spid="595979"/>
                                        </p:tgtEl>
                                        <p:attrNameLst>
                                          <p:attrName>style.visibility</p:attrName>
                                        </p:attrNameLst>
                                      </p:cBhvr>
                                      <p:to>
                                        <p:strVal val="visible"/>
                                      </p:to>
                                    </p:set>
                                    <p:animEffect transition="in" filter="fade">
                                      <p:cBhvr>
                                        <p:cTn id="29" dur="800" decel="100000"/>
                                        <p:tgtEl>
                                          <p:spTgt spid="595979"/>
                                        </p:tgtEl>
                                      </p:cBhvr>
                                    </p:animEffect>
                                    <p:anim calcmode="lin" valueType="num">
                                      <p:cBhvr>
                                        <p:cTn id="30" dur="800" decel="100000" fill="hold"/>
                                        <p:tgtEl>
                                          <p:spTgt spid="595979"/>
                                        </p:tgtEl>
                                        <p:attrNameLst>
                                          <p:attrName>style.rotation</p:attrName>
                                        </p:attrNameLst>
                                      </p:cBhvr>
                                      <p:tavLst>
                                        <p:tav tm="0">
                                          <p:val>
                                            <p:fltVal val="-90"/>
                                          </p:val>
                                        </p:tav>
                                        <p:tav tm="100000">
                                          <p:val>
                                            <p:fltVal val="0"/>
                                          </p:val>
                                        </p:tav>
                                      </p:tavLst>
                                    </p:anim>
                                    <p:anim calcmode="lin" valueType="num">
                                      <p:cBhvr>
                                        <p:cTn id="31" dur="800" decel="100000" fill="hold"/>
                                        <p:tgtEl>
                                          <p:spTgt spid="595979"/>
                                        </p:tgtEl>
                                        <p:attrNameLst>
                                          <p:attrName>ppt_x</p:attrName>
                                        </p:attrNameLst>
                                      </p:cBhvr>
                                      <p:tavLst>
                                        <p:tav tm="0">
                                          <p:val>
                                            <p:strVal val="#ppt_x+0.4"/>
                                          </p:val>
                                        </p:tav>
                                        <p:tav tm="100000">
                                          <p:val>
                                            <p:strVal val="#ppt_x-0.05"/>
                                          </p:val>
                                        </p:tav>
                                      </p:tavLst>
                                    </p:anim>
                                    <p:anim calcmode="lin" valueType="num">
                                      <p:cBhvr>
                                        <p:cTn id="32" dur="800" decel="100000" fill="hold"/>
                                        <p:tgtEl>
                                          <p:spTgt spid="59597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9597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95979"/>
                                        </p:tgtEl>
                                        <p:attrNameLst>
                                          <p:attrName>ppt_y</p:attrName>
                                        </p:attrNameLst>
                                      </p:cBhvr>
                                      <p:tavLst>
                                        <p:tav tm="0">
                                          <p:val>
                                            <p:strVal val="#ppt_y+0.1"/>
                                          </p:val>
                                        </p:tav>
                                        <p:tav tm="100000">
                                          <p:val>
                                            <p:strVal val="#ppt_y"/>
                                          </p:val>
                                        </p:tav>
                                      </p:tavLst>
                                    </p:anim>
                                  </p:childTnLst>
                                </p:cTn>
                              </p:par>
                            </p:childTnLst>
                          </p:cTn>
                        </p:par>
                        <p:par>
                          <p:cTn id="35" fill="hold" nodeType="afterGroup">
                            <p:stCondLst>
                              <p:cond delay="3000"/>
                            </p:stCondLst>
                            <p:childTnLst>
                              <p:par>
                                <p:cTn id="36" presetID="17" presetClass="entr" presetSubtype="4" fill="hold" grpId="0" nodeType="afterEffect">
                                  <p:stCondLst>
                                    <p:cond delay="0"/>
                                  </p:stCondLst>
                                  <p:childTnLst>
                                    <p:set>
                                      <p:cBhvr>
                                        <p:cTn id="37" dur="1" fill="hold">
                                          <p:stCondLst>
                                            <p:cond delay="0"/>
                                          </p:stCondLst>
                                        </p:cTn>
                                        <p:tgtEl>
                                          <p:spTgt spid="595976"/>
                                        </p:tgtEl>
                                        <p:attrNameLst>
                                          <p:attrName>style.visibility</p:attrName>
                                        </p:attrNameLst>
                                      </p:cBhvr>
                                      <p:to>
                                        <p:strVal val="visible"/>
                                      </p:to>
                                    </p:set>
                                    <p:anim calcmode="lin" valueType="num">
                                      <p:cBhvr>
                                        <p:cTn id="38" dur="1000" fill="hold"/>
                                        <p:tgtEl>
                                          <p:spTgt spid="595976"/>
                                        </p:tgtEl>
                                        <p:attrNameLst>
                                          <p:attrName>ppt_x</p:attrName>
                                        </p:attrNameLst>
                                      </p:cBhvr>
                                      <p:tavLst>
                                        <p:tav tm="0">
                                          <p:val>
                                            <p:strVal val="#ppt_x"/>
                                          </p:val>
                                        </p:tav>
                                        <p:tav tm="100000">
                                          <p:val>
                                            <p:strVal val="#ppt_x"/>
                                          </p:val>
                                        </p:tav>
                                      </p:tavLst>
                                    </p:anim>
                                    <p:anim calcmode="lin" valueType="num">
                                      <p:cBhvr>
                                        <p:cTn id="39" dur="1000" fill="hold"/>
                                        <p:tgtEl>
                                          <p:spTgt spid="595976"/>
                                        </p:tgtEl>
                                        <p:attrNameLst>
                                          <p:attrName>ppt_y</p:attrName>
                                        </p:attrNameLst>
                                      </p:cBhvr>
                                      <p:tavLst>
                                        <p:tav tm="0">
                                          <p:val>
                                            <p:strVal val="#ppt_y+#ppt_h/2"/>
                                          </p:val>
                                        </p:tav>
                                        <p:tav tm="100000">
                                          <p:val>
                                            <p:strVal val="#ppt_y"/>
                                          </p:val>
                                        </p:tav>
                                      </p:tavLst>
                                    </p:anim>
                                    <p:anim calcmode="lin" valueType="num">
                                      <p:cBhvr>
                                        <p:cTn id="40" dur="1000" fill="hold"/>
                                        <p:tgtEl>
                                          <p:spTgt spid="595976"/>
                                        </p:tgtEl>
                                        <p:attrNameLst>
                                          <p:attrName>ppt_w</p:attrName>
                                        </p:attrNameLst>
                                      </p:cBhvr>
                                      <p:tavLst>
                                        <p:tav tm="0">
                                          <p:val>
                                            <p:strVal val="#ppt_w"/>
                                          </p:val>
                                        </p:tav>
                                        <p:tav tm="100000">
                                          <p:val>
                                            <p:strVal val="#ppt_w"/>
                                          </p:val>
                                        </p:tav>
                                      </p:tavLst>
                                    </p:anim>
                                    <p:anim calcmode="lin" valueType="num">
                                      <p:cBhvr>
                                        <p:cTn id="41" dur="1000" fill="hold"/>
                                        <p:tgtEl>
                                          <p:spTgt spid="595976"/>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595980"/>
                                        </p:tgtEl>
                                        <p:attrNameLst>
                                          <p:attrName>style.visibility</p:attrName>
                                        </p:attrNameLst>
                                      </p:cBhvr>
                                      <p:to>
                                        <p:strVal val="visible"/>
                                      </p:to>
                                    </p:set>
                                    <p:animEffect transition="in" filter="wipe(left)">
                                      <p:cBhvr>
                                        <p:cTn id="45" dur="500"/>
                                        <p:tgtEl>
                                          <p:spTgt spid="595980"/>
                                        </p:tgtEl>
                                      </p:cBhvr>
                                    </p:animEffect>
                                  </p:childTnLst>
                                </p:cTn>
                              </p:par>
                              <p:par>
                                <p:cTn id="46" presetID="30" presetClass="entr" presetSubtype="0" fill="hold" nodeType="withEffect">
                                  <p:stCondLst>
                                    <p:cond delay="0"/>
                                  </p:stCondLst>
                                  <p:childTnLst>
                                    <p:set>
                                      <p:cBhvr>
                                        <p:cTn id="47" dur="1" fill="hold">
                                          <p:stCondLst>
                                            <p:cond delay="0"/>
                                          </p:stCondLst>
                                        </p:cTn>
                                        <p:tgtEl>
                                          <p:spTgt spid="595982"/>
                                        </p:tgtEl>
                                        <p:attrNameLst>
                                          <p:attrName>style.visibility</p:attrName>
                                        </p:attrNameLst>
                                      </p:cBhvr>
                                      <p:to>
                                        <p:strVal val="visible"/>
                                      </p:to>
                                    </p:set>
                                    <p:animEffect transition="in" filter="fade">
                                      <p:cBhvr>
                                        <p:cTn id="48" dur="800" decel="100000"/>
                                        <p:tgtEl>
                                          <p:spTgt spid="595982"/>
                                        </p:tgtEl>
                                      </p:cBhvr>
                                    </p:animEffect>
                                    <p:anim calcmode="lin" valueType="num">
                                      <p:cBhvr>
                                        <p:cTn id="49" dur="800" decel="100000" fill="hold"/>
                                        <p:tgtEl>
                                          <p:spTgt spid="595982"/>
                                        </p:tgtEl>
                                        <p:attrNameLst>
                                          <p:attrName>style.rotation</p:attrName>
                                        </p:attrNameLst>
                                      </p:cBhvr>
                                      <p:tavLst>
                                        <p:tav tm="0">
                                          <p:val>
                                            <p:fltVal val="-90"/>
                                          </p:val>
                                        </p:tav>
                                        <p:tav tm="100000">
                                          <p:val>
                                            <p:fltVal val="0"/>
                                          </p:val>
                                        </p:tav>
                                      </p:tavLst>
                                    </p:anim>
                                    <p:anim calcmode="lin" valueType="num">
                                      <p:cBhvr>
                                        <p:cTn id="50" dur="800" decel="100000" fill="hold"/>
                                        <p:tgtEl>
                                          <p:spTgt spid="595982"/>
                                        </p:tgtEl>
                                        <p:attrNameLst>
                                          <p:attrName>ppt_x</p:attrName>
                                        </p:attrNameLst>
                                      </p:cBhvr>
                                      <p:tavLst>
                                        <p:tav tm="0">
                                          <p:val>
                                            <p:strVal val="#ppt_x+0.4"/>
                                          </p:val>
                                        </p:tav>
                                        <p:tav tm="100000">
                                          <p:val>
                                            <p:strVal val="#ppt_x-0.05"/>
                                          </p:val>
                                        </p:tav>
                                      </p:tavLst>
                                    </p:anim>
                                    <p:anim calcmode="lin" valueType="num">
                                      <p:cBhvr>
                                        <p:cTn id="51" dur="800" decel="100000" fill="hold"/>
                                        <p:tgtEl>
                                          <p:spTgt spid="59598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9598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95982"/>
                                        </p:tgtEl>
                                        <p:attrNameLst>
                                          <p:attrName>ppt_y</p:attrName>
                                        </p:attrNameLst>
                                      </p:cBhvr>
                                      <p:tavLst>
                                        <p:tav tm="0">
                                          <p:val>
                                            <p:strVal val="#ppt_y+0.1"/>
                                          </p:val>
                                        </p:tav>
                                        <p:tav tm="100000">
                                          <p:val>
                                            <p:strVal val="#ppt_y"/>
                                          </p:val>
                                        </p:tav>
                                      </p:tavLst>
                                    </p:anim>
                                  </p:childTnLst>
                                </p:cTn>
                              </p:par>
                            </p:childTnLst>
                          </p:cTn>
                        </p:par>
                        <p:par>
                          <p:cTn id="54" fill="hold" nodeType="afterGroup">
                            <p:stCondLst>
                              <p:cond delay="5000"/>
                            </p:stCondLst>
                            <p:childTnLst>
                              <p:par>
                                <p:cTn id="55" presetID="17" presetClass="entr" presetSubtype="4" fill="hold" grpId="0" nodeType="afterEffect">
                                  <p:stCondLst>
                                    <p:cond delay="0"/>
                                  </p:stCondLst>
                                  <p:childTnLst>
                                    <p:set>
                                      <p:cBhvr>
                                        <p:cTn id="56" dur="1" fill="hold">
                                          <p:stCondLst>
                                            <p:cond delay="0"/>
                                          </p:stCondLst>
                                        </p:cTn>
                                        <p:tgtEl>
                                          <p:spTgt spid="595981"/>
                                        </p:tgtEl>
                                        <p:attrNameLst>
                                          <p:attrName>style.visibility</p:attrName>
                                        </p:attrNameLst>
                                      </p:cBhvr>
                                      <p:to>
                                        <p:strVal val="visible"/>
                                      </p:to>
                                    </p:set>
                                    <p:anim calcmode="lin" valueType="num">
                                      <p:cBhvr>
                                        <p:cTn id="57" dur="1000" fill="hold"/>
                                        <p:tgtEl>
                                          <p:spTgt spid="595981"/>
                                        </p:tgtEl>
                                        <p:attrNameLst>
                                          <p:attrName>ppt_x</p:attrName>
                                        </p:attrNameLst>
                                      </p:cBhvr>
                                      <p:tavLst>
                                        <p:tav tm="0">
                                          <p:val>
                                            <p:strVal val="#ppt_x"/>
                                          </p:val>
                                        </p:tav>
                                        <p:tav tm="100000">
                                          <p:val>
                                            <p:strVal val="#ppt_x"/>
                                          </p:val>
                                        </p:tav>
                                      </p:tavLst>
                                    </p:anim>
                                    <p:anim calcmode="lin" valueType="num">
                                      <p:cBhvr>
                                        <p:cTn id="58" dur="1000" fill="hold"/>
                                        <p:tgtEl>
                                          <p:spTgt spid="595981"/>
                                        </p:tgtEl>
                                        <p:attrNameLst>
                                          <p:attrName>ppt_y</p:attrName>
                                        </p:attrNameLst>
                                      </p:cBhvr>
                                      <p:tavLst>
                                        <p:tav tm="0">
                                          <p:val>
                                            <p:strVal val="#ppt_y+#ppt_h/2"/>
                                          </p:val>
                                        </p:tav>
                                        <p:tav tm="100000">
                                          <p:val>
                                            <p:strVal val="#ppt_y"/>
                                          </p:val>
                                        </p:tav>
                                      </p:tavLst>
                                    </p:anim>
                                    <p:anim calcmode="lin" valueType="num">
                                      <p:cBhvr>
                                        <p:cTn id="59" dur="1000" fill="hold"/>
                                        <p:tgtEl>
                                          <p:spTgt spid="595981"/>
                                        </p:tgtEl>
                                        <p:attrNameLst>
                                          <p:attrName>ppt_w</p:attrName>
                                        </p:attrNameLst>
                                      </p:cBhvr>
                                      <p:tavLst>
                                        <p:tav tm="0">
                                          <p:val>
                                            <p:strVal val="#ppt_w"/>
                                          </p:val>
                                        </p:tav>
                                        <p:tav tm="100000">
                                          <p:val>
                                            <p:strVal val="#ppt_w"/>
                                          </p:val>
                                        </p:tav>
                                      </p:tavLst>
                                    </p:anim>
                                    <p:anim calcmode="lin" valueType="num">
                                      <p:cBhvr>
                                        <p:cTn id="60" dur="1000" fill="hold"/>
                                        <p:tgtEl>
                                          <p:spTgt spid="5959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p:bldP spid="595973" grpId="0" autoUpdateAnimBg="0"/>
      <p:bldP spid="595975" grpId="0"/>
      <p:bldP spid="595976" grpId="0" autoUpdateAnimBg="0"/>
      <p:bldP spid="595980" grpId="0"/>
      <p:bldP spid="59598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144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Input Devices:</a:t>
            </a:r>
          </a:p>
        </p:txBody>
      </p:sp>
      <p:sp>
        <p:nvSpPr>
          <p:cNvPr id="598020" name="Text Box 4"/>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Digital Cameras </a:t>
            </a:r>
          </a:p>
        </p:txBody>
      </p:sp>
      <p:sp>
        <p:nvSpPr>
          <p:cNvPr id="598021" name="Text Box 5"/>
          <p:cNvSpPr txBox="1">
            <a:spLocks noChangeArrowheads="1"/>
          </p:cNvSpPr>
          <p:nvPr/>
        </p:nvSpPr>
        <p:spPr bwMode="auto">
          <a:xfrm>
            <a:off x="1143000" y="2663825"/>
            <a:ext cx="4876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devices that allow you to capture, store, and download still photos and full motion pictures</a:t>
            </a:r>
          </a:p>
        </p:txBody>
      </p:sp>
      <p:sp>
        <p:nvSpPr>
          <p:cNvPr id="598022" name="Text Box 6"/>
          <p:cNvSpPr txBox="1">
            <a:spLocks noChangeArrowheads="1"/>
          </p:cNvSpPr>
          <p:nvPr/>
        </p:nvSpPr>
        <p:spPr bwMode="auto">
          <a:xfrm>
            <a:off x="838200" y="40354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Magnetic Ink Recognition (</a:t>
            </a:r>
            <a:r>
              <a:rPr lang="en-US" altLang="en-US">
                <a:solidFill>
                  <a:srgbClr val="990000"/>
                </a:solidFill>
              </a:rPr>
              <a:t>MICR</a:t>
            </a:r>
            <a:r>
              <a:rPr lang="en-US" altLang="en-US"/>
              <a:t>) </a:t>
            </a:r>
          </a:p>
        </p:txBody>
      </p:sp>
      <p:sp>
        <p:nvSpPr>
          <p:cNvPr id="598023" name="Text Box 7"/>
          <p:cNvSpPr txBox="1">
            <a:spLocks noChangeArrowheads="1"/>
          </p:cNvSpPr>
          <p:nvPr/>
        </p:nvSpPr>
        <p:spPr bwMode="auto">
          <a:xfrm>
            <a:off x="1143000" y="4518025"/>
            <a:ext cx="4495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devices that can read characters printed on source documents with an iron oxide-based ink</a:t>
            </a:r>
          </a:p>
        </p:txBody>
      </p:sp>
      <p:pic>
        <p:nvPicPr>
          <p:cNvPr id="598029" name="Picture 13" descr="dig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09800"/>
            <a:ext cx="20574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30" name="Picture 14" descr="micr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3400"/>
            <a:ext cx="33528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8020"/>
                                        </p:tgtEl>
                                        <p:attrNameLst>
                                          <p:attrName>style.visibility</p:attrName>
                                        </p:attrNameLst>
                                      </p:cBhvr>
                                      <p:to>
                                        <p:strVal val="visible"/>
                                      </p:to>
                                    </p:set>
                                    <p:animEffect transition="in" filter="wipe(left)">
                                      <p:cBhvr>
                                        <p:cTn id="7" dur="500"/>
                                        <p:tgtEl>
                                          <p:spTgt spid="598020"/>
                                        </p:tgtEl>
                                      </p:cBhvr>
                                    </p:animEffect>
                                  </p:childTnLst>
                                </p:cTn>
                              </p:par>
                              <p:par>
                                <p:cTn id="8" presetID="30" presetClass="entr" presetSubtype="0" fill="hold" nodeType="withEffect">
                                  <p:stCondLst>
                                    <p:cond delay="0"/>
                                  </p:stCondLst>
                                  <p:childTnLst>
                                    <p:set>
                                      <p:cBhvr>
                                        <p:cTn id="9" dur="1" fill="hold">
                                          <p:stCondLst>
                                            <p:cond delay="0"/>
                                          </p:stCondLst>
                                        </p:cTn>
                                        <p:tgtEl>
                                          <p:spTgt spid="598029"/>
                                        </p:tgtEl>
                                        <p:attrNameLst>
                                          <p:attrName>style.visibility</p:attrName>
                                        </p:attrNameLst>
                                      </p:cBhvr>
                                      <p:to>
                                        <p:strVal val="visible"/>
                                      </p:to>
                                    </p:set>
                                    <p:animEffect transition="in" filter="fade">
                                      <p:cBhvr>
                                        <p:cTn id="10" dur="800" decel="100000"/>
                                        <p:tgtEl>
                                          <p:spTgt spid="598029"/>
                                        </p:tgtEl>
                                      </p:cBhvr>
                                    </p:animEffect>
                                    <p:anim calcmode="lin" valueType="num">
                                      <p:cBhvr>
                                        <p:cTn id="11" dur="800" decel="100000" fill="hold"/>
                                        <p:tgtEl>
                                          <p:spTgt spid="598029"/>
                                        </p:tgtEl>
                                        <p:attrNameLst>
                                          <p:attrName>style.rotation</p:attrName>
                                        </p:attrNameLst>
                                      </p:cBhvr>
                                      <p:tavLst>
                                        <p:tav tm="0">
                                          <p:val>
                                            <p:fltVal val="-90"/>
                                          </p:val>
                                        </p:tav>
                                        <p:tav tm="100000">
                                          <p:val>
                                            <p:fltVal val="0"/>
                                          </p:val>
                                        </p:tav>
                                      </p:tavLst>
                                    </p:anim>
                                    <p:anim calcmode="lin" valueType="num">
                                      <p:cBhvr>
                                        <p:cTn id="12" dur="800" decel="100000" fill="hold"/>
                                        <p:tgtEl>
                                          <p:spTgt spid="598029"/>
                                        </p:tgtEl>
                                        <p:attrNameLst>
                                          <p:attrName>ppt_x</p:attrName>
                                        </p:attrNameLst>
                                      </p:cBhvr>
                                      <p:tavLst>
                                        <p:tav tm="0">
                                          <p:val>
                                            <p:strVal val="#ppt_x+0.4"/>
                                          </p:val>
                                        </p:tav>
                                        <p:tav tm="100000">
                                          <p:val>
                                            <p:strVal val="#ppt_x-0.05"/>
                                          </p:val>
                                        </p:tav>
                                      </p:tavLst>
                                    </p:anim>
                                    <p:anim calcmode="lin" valueType="num">
                                      <p:cBhvr>
                                        <p:cTn id="13" dur="800" decel="100000" fill="hold"/>
                                        <p:tgtEl>
                                          <p:spTgt spid="598029"/>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598029"/>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598029"/>
                                        </p:tgtEl>
                                        <p:attrNameLst>
                                          <p:attrName>ppt_y</p:attrName>
                                        </p:attrNameLst>
                                      </p:cBhvr>
                                      <p:tavLst>
                                        <p:tav tm="0">
                                          <p:val>
                                            <p:strVal val="#ppt_y+0.1"/>
                                          </p:val>
                                        </p:tav>
                                        <p:tav tm="100000">
                                          <p:val>
                                            <p:strVal val="#ppt_y"/>
                                          </p:val>
                                        </p:tav>
                                      </p:tavLst>
                                    </p:anim>
                                  </p:childTnLst>
                                </p:cTn>
                              </p:par>
                            </p:childTnLst>
                          </p:cTn>
                        </p:par>
                        <p:par>
                          <p:cTn id="16" fill="hold" nodeType="afterGroup">
                            <p:stCondLst>
                              <p:cond delay="1000"/>
                            </p:stCondLst>
                            <p:childTnLst>
                              <p:par>
                                <p:cTn id="17" presetID="17" presetClass="entr" presetSubtype="4" fill="hold" grpId="0" nodeType="afterEffect">
                                  <p:stCondLst>
                                    <p:cond delay="0"/>
                                  </p:stCondLst>
                                  <p:childTnLst>
                                    <p:set>
                                      <p:cBhvr>
                                        <p:cTn id="18" dur="1" fill="hold">
                                          <p:stCondLst>
                                            <p:cond delay="0"/>
                                          </p:stCondLst>
                                        </p:cTn>
                                        <p:tgtEl>
                                          <p:spTgt spid="598021"/>
                                        </p:tgtEl>
                                        <p:attrNameLst>
                                          <p:attrName>style.visibility</p:attrName>
                                        </p:attrNameLst>
                                      </p:cBhvr>
                                      <p:to>
                                        <p:strVal val="visible"/>
                                      </p:to>
                                    </p:set>
                                    <p:anim calcmode="lin" valueType="num">
                                      <p:cBhvr>
                                        <p:cTn id="19" dur="1000" fill="hold"/>
                                        <p:tgtEl>
                                          <p:spTgt spid="598021"/>
                                        </p:tgtEl>
                                        <p:attrNameLst>
                                          <p:attrName>ppt_x</p:attrName>
                                        </p:attrNameLst>
                                      </p:cBhvr>
                                      <p:tavLst>
                                        <p:tav tm="0">
                                          <p:val>
                                            <p:strVal val="#ppt_x"/>
                                          </p:val>
                                        </p:tav>
                                        <p:tav tm="100000">
                                          <p:val>
                                            <p:strVal val="#ppt_x"/>
                                          </p:val>
                                        </p:tav>
                                      </p:tavLst>
                                    </p:anim>
                                    <p:anim calcmode="lin" valueType="num">
                                      <p:cBhvr>
                                        <p:cTn id="20" dur="1000" fill="hold"/>
                                        <p:tgtEl>
                                          <p:spTgt spid="598021"/>
                                        </p:tgtEl>
                                        <p:attrNameLst>
                                          <p:attrName>ppt_y</p:attrName>
                                        </p:attrNameLst>
                                      </p:cBhvr>
                                      <p:tavLst>
                                        <p:tav tm="0">
                                          <p:val>
                                            <p:strVal val="#ppt_y+#ppt_h/2"/>
                                          </p:val>
                                        </p:tav>
                                        <p:tav tm="100000">
                                          <p:val>
                                            <p:strVal val="#ppt_y"/>
                                          </p:val>
                                        </p:tav>
                                      </p:tavLst>
                                    </p:anim>
                                    <p:anim calcmode="lin" valueType="num">
                                      <p:cBhvr>
                                        <p:cTn id="21" dur="1000" fill="hold"/>
                                        <p:tgtEl>
                                          <p:spTgt spid="598021"/>
                                        </p:tgtEl>
                                        <p:attrNameLst>
                                          <p:attrName>ppt_w</p:attrName>
                                        </p:attrNameLst>
                                      </p:cBhvr>
                                      <p:tavLst>
                                        <p:tav tm="0">
                                          <p:val>
                                            <p:strVal val="#ppt_w"/>
                                          </p:val>
                                        </p:tav>
                                        <p:tav tm="100000">
                                          <p:val>
                                            <p:strVal val="#ppt_w"/>
                                          </p:val>
                                        </p:tav>
                                      </p:tavLst>
                                    </p:anim>
                                    <p:anim calcmode="lin" valueType="num">
                                      <p:cBhvr>
                                        <p:cTn id="22" dur="1000" fill="hold"/>
                                        <p:tgtEl>
                                          <p:spTgt spid="598021"/>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98022"/>
                                        </p:tgtEl>
                                        <p:attrNameLst>
                                          <p:attrName>style.visibility</p:attrName>
                                        </p:attrNameLst>
                                      </p:cBhvr>
                                      <p:to>
                                        <p:strVal val="visible"/>
                                      </p:to>
                                    </p:set>
                                    <p:animEffect transition="in" filter="wipe(left)">
                                      <p:cBhvr>
                                        <p:cTn id="26" dur="500"/>
                                        <p:tgtEl>
                                          <p:spTgt spid="598022"/>
                                        </p:tgtEl>
                                      </p:cBhvr>
                                    </p:animEffect>
                                  </p:childTnLst>
                                </p:cTn>
                              </p:par>
                              <p:par>
                                <p:cTn id="27" presetID="30" presetClass="entr" presetSubtype="0" fill="hold" nodeType="withEffect">
                                  <p:stCondLst>
                                    <p:cond delay="0"/>
                                  </p:stCondLst>
                                  <p:childTnLst>
                                    <p:set>
                                      <p:cBhvr>
                                        <p:cTn id="28" dur="1" fill="hold">
                                          <p:stCondLst>
                                            <p:cond delay="0"/>
                                          </p:stCondLst>
                                        </p:cTn>
                                        <p:tgtEl>
                                          <p:spTgt spid="598030"/>
                                        </p:tgtEl>
                                        <p:attrNameLst>
                                          <p:attrName>style.visibility</p:attrName>
                                        </p:attrNameLst>
                                      </p:cBhvr>
                                      <p:to>
                                        <p:strVal val="visible"/>
                                      </p:to>
                                    </p:set>
                                    <p:animEffect transition="in" filter="fade">
                                      <p:cBhvr>
                                        <p:cTn id="29" dur="800" decel="100000"/>
                                        <p:tgtEl>
                                          <p:spTgt spid="598030"/>
                                        </p:tgtEl>
                                      </p:cBhvr>
                                    </p:animEffect>
                                    <p:anim calcmode="lin" valueType="num">
                                      <p:cBhvr>
                                        <p:cTn id="30" dur="800" decel="100000" fill="hold"/>
                                        <p:tgtEl>
                                          <p:spTgt spid="598030"/>
                                        </p:tgtEl>
                                        <p:attrNameLst>
                                          <p:attrName>style.rotation</p:attrName>
                                        </p:attrNameLst>
                                      </p:cBhvr>
                                      <p:tavLst>
                                        <p:tav tm="0">
                                          <p:val>
                                            <p:fltVal val="-90"/>
                                          </p:val>
                                        </p:tav>
                                        <p:tav tm="100000">
                                          <p:val>
                                            <p:fltVal val="0"/>
                                          </p:val>
                                        </p:tav>
                                      </p:tavLst>
                                    </p:anim>
                                    <p:anim calcmode="lin" valueType="num">
                                      <p:cBhvr>
                                        <p:cTn id="31" dur="800" decel="100000" fill="hold"/>
                                        <p:tgtEl>
                                          <p:spTgt spid="598030"/>
                                        </p:tgtEl>
                                        <p:attrNameLst>
                                          <p:attrName>ppt_x</p:attrName>
                                        </p:attrNameLst>
                                      </p:cBhvr>
                                      <p:tavLst>
                                        <p:tav tm="0">
                                          <p:val>
                                            <p:strVal val="#ppt_x+0.4"/>
                                          </p:val>
                                        </p:tav>
                                        <p:tav tm="100000">
                                          <p:val>
                                            <p:strVal val="#ppt_x-0.05"/>
                                          </p:val>
                                        </p:tav>
                                      </p:tavLst>
                                    </p:anim>
                                    <p:anim calcmode="lin" valueType="num">
                                      <p:cBhvr>
                                        <p:cTn id="32" dur="800" decel="100000" fill="hold"/>
                                        <p:tgtEl>
                                          <p:spTgt spid="598030"/>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598030"/>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598030"/>
                                        </p:tgtEl>
                                        <p:attrNameLst>
                                          <p:attrName>ppt_y</p:attrName>
                                        </p:attrNameLst>
                                      </p:cBhvr>
                                      <p:tavLst>
                                        <p:tav tm="0">
                                          <p:val>
                                            <p:strVal val="#ppt_y+0.1"/>
                                          </p:val>
                                        </p:tav>
                                        <p:tav tm="100000">
                                          <p:val>
                                            <p:strVal val="#ppt_y"/>
                                          </p:val>
                                        </p:tav>
                                      </p:tavLst>
                                    </p:anim>
                                  </p:childTnLst>
                                </p:cTn>
                              </p:par>
                            </p:childTnLst>
                          </p:cTn>
                        </p:par>
                        <p:par>
                          <p:cTn id="35" fill="hold" nodeType="afterGroup">
                            <p:stCondLst>
                              <p:cond delay="3000"/>
                            </p:stCondLst>
                            <p:childTnLst>
                              <p:par>
                                <p:cTn id="36" presetID="17" presetClass="entr" presetSubtype="4" fill="hold" grpId="0" nodeType="afterEffect">
                                  <p:stCondLst>
                                    <p:cond delay="0"/>
                                  </p:stCondLst>
                                  <p:childTnLst>
                                    <p:set>
                                      <p:cBhvr>
                                        <p:cTn id="37" dur="1" fill="hold">
                                          <p:stCondLst>
                                            <p:cond delay="0"/>
                                          </p:stCondLst>
                                        </p:cTn>
                                        <p:tgtEl>
                                          <p:spTgt spid="598023"/>
                                        </p:tgtEl>
                                        <p:attrNameLst>
                                          <p:attrName>style.visibility</p:attrName>
                                        </p:attrNameLst>
                                      </p:cBhvr>
                                      <p:to>
                                        <p:strVal val="visible"/>
                                      </p:to>
                                    </p:set>
                                    <p:anim calcmode="lin" valueType="num">
                                      <p:cBhvr>
                                        <p:cTn id="38" dur="1000" fill="hold"/>
                                        <p:tgtEl>
                                          <p:spTgt spid="598023"/>
                                        </p:tgtEl>
                                        <p:attrNameLst>
                                          <p:attrName>ppt_x</p:attrName>
                                        </p:attrNameLst>
                                      </p:cBhvr>
                                      <p:tavLst>
                                        <p:tav tm="0">
                                          <p:val>
                                            <p:strVal val="#ppt_x"/>
                                          </p:val>
                                        </p:tav>
                                        <p:tav tm="100000">
                                          <p:val>
                                            <p:strVal val="#ppt_x"/>
                                          </p:val>
                                        </p:tav>
                                      </p:tavLst>
                                    </p:anim>
                                    <p:anim calcmode="lin" valueType="num">
                                      <p:cBhvr>
                                        <p:cTn id="39" dur="1000" fill="hold"/>
                                        <p:tgtEl>
                                          <p:spTgt spid="598023"/>
                                        </p:tgtEl>
                                        <p:attrNameLst>
                                          <p:attrName>ppt_y</p:attrName>
                                        </p:attrNameLst>
                                      </p:cBhvr>
                                      <p:tavLst>
                                        <p:tav tm="0">
                                          <p:val>
                                            <p:strVal val="#ppt_y+#ppt_h/2"/>
                                          </p:val>
                                        </p:tav>
                                        <p:tav tm="100000">
                                          <p:val>
                                            <p:strVal val="#ppt_y"/>
                                          </p:val>
                                        </p:tav>
                                      </p:tavLst>
                                    </p:anim>
                                    <p:anim calcmode="lin" valueType="num">
                                      <p:cBhvr>
                                        <p:cTn id="40" dur="1000" fill="hold"/>
                                        <p:tgtEl>
                                          <p:spTgt spid="598023"/>
                                        </p:tgtEl>
                                        <p:attrNameLst>
                                          <p:attrName>ppt_w</p:attrName>
                                        </p:attrNameLst>
                                      </p:cBhvr>
                                      <p:tavLst>
                                        <p:tav tm="0">
                                          <p:val>
                                            <p:strVal val="#ppt_w"/>
                                          </p:val>
                                        </p:tav>
                                        <p:tav tm="100000">
                                          <p:val>
                                            <p:strVal val="#ppt_w"/>
                                          </p:val>
                                        </p:tav>
                                      </p:tavLst>
                                    </p:anim>
                                    <p:anim calcmode="lin" valueType="num">
                                      <p:cBhvr>
                                        <p:cTn id="41" dur="1000" fill="hold"/>
                                        <p:tgtEl>
                                          <p:spTgt spid="5980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p:bldP spid="598021" grpId="0" autoUpdateAnimBg="0"/>
      <p:bldP spid="598022" grpId="0"/>
      <p:bldP spid="5980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008000"/>
                </a:solidFill>
                <a:effectLst>
                  <a:outerShdw blurRad="38100" dist="38100" dir="2700000" algn="tl">
                    <a:srgbClr val="C0C0C0"/>
                  </a:outerShdw>
                </a:effectLst>
                <a:latin typeface="Century" pitchFamily="18" charset="0"/>
                <a:cs typeface="+mn-cs"/>
              </a:rPr>
              <a:t>How does it work??</a:t>
            </a:r>
          </a:p>
        </p:txBody>
      </p:sp>
      <p:sp>
        <p:nvSpPr>
          <p:cNvPr id="585731" name="Text Box 3"/>
          <p:cNvSpPr txBox="1">
            <a:spLocks noChangeArrowheads="1"/>
          </p:cNvSpPr>
          <p:nvPr/>
        </p:nvSpPr>
        <p:spPr bwMode="auto">
          <a:xfrm>
            <a:off x="304800" y="2438400"/>
            <a:ext cx="8763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 typeface="Wingdings" pitchFamily="2" charset="2"/>
              <a:buChar char="q"/>
            </a:pPr>
            <a:r>
              <a:rPr lang="en-US" altLang="en-US"/>
              <a:t>Actually, every time you add a light-switch, you </a:t>
            </a:r>
            <a:r>
              <a:rPr lang="en-US" altLang="en-US" b="1" i="1"/>
              <a:t>double</a:t>
            </a:r>
            <a:r>
              <a:rPr lang="en-US" altLang="en-US"/>
              <a:t> the number of possible combinations</a:t>
            </a:r>
          </a:p>
        </p:txBody>
      </p:sp>
      <p:sp>
        <p:nvSpPr>
          <p:cNvPr id="585732" name="Text Box 4"/>
          <p:cNvSpPr txBox="1">
            <a:spLocks noChangeArrowheads="1"/>
          </p:cNvSpPr>
          <p:nvPr/>
        </p:nvSpPr>
        <p:spPr bwMode="auto">
          <a:xfrm>
            <a:off x="0" y="1852613"/>
            <a:ext cx="914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600" b="1" i="1">
                <a:solidFill>
                  <a:srgbClr val="990000"/>
                </a:solidFill>
                <a:effectLst>
                  <a:outerShdw blurRad="38100" dist="38100" dir="2700000" algn="tl">
                    <a:srgbClr val="C0C0C0"/>
                  </a:outerShdw>
                </a:effectLst>
                <a:latin typeface="Century" pitchFamily="18" charset="0"/>
                <a:cs typeface="+mn-cs"/>
              </a:rPr>
              <a:t>So every time I add a light-switch, I have 2 more states??</a:t>
            </a:r>
          </a:p>
        </p:txBody>
      </p:sp>
      <p:sp>
        <p:nvSpPr>
          <p:cNvPr id="585734" name="Text Box 6"/>
          <p:cNvSpPr txBox="1">
            <a:spLocks noChangeArrowheads="1"/>
          </p:cNvSpPr>
          <p:nvPr/>
        </p:nvSpPr>
        <p:spPr bwMode="auto">
          <a:xfrm>
            <a:off x="838200" y="3157538"/>
            <a:ext cx="78486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70000"/>
              </a:lnSpc>
              <a:spcBef>
                <a:spcPct val="0"/>
              </a:spcBef>
            </a:pPr>
            <a:r>
              <a:rPr lang="en-US" altLang="en-US">
                <a:solidFill>
                  <a:srgbClr val="0000CC"/>
                </a:solidFill>
              </a:rPr>
              <a:t>With 3 light-switches, you have </a:t>
            </a:r>
            <a:r>
              <a:rPr lang="en-US" altLang="en-US" b="1" i="1">
                <a:solidFill>
                  <a:srgbClr val="0000CC"/>
                </a:solidFill>
              </a:rPr>
              <a:t>8</a:t>
            </a:r>
            <a:r>
              <a:rPr lang="en-US" altLang="en-US">
                <a:solidFill>
                  <a:srgbClr val="0000CC"/>
                </a:solidFill>
              </a:rPr>
              <a:t> combinations:</a:t>
            </a:r>
          </a:p>
        </p:txBody>
      </p:sp>
      <p:sp>
        <p:nvSpPr>
          <p:cNvPr id="585763" name="Text Box 35"/>
          <p:cNvSpPr txBox="1">
            <a:spLocks noChangeArrowheads="1"/>
          </p:cNvSpPr>
          <p:nvPr/>
        </p:nvSpPr>
        <p:spPr bwMode="auto">
          <a:xfrm>
            <a:off x="685800" y="3540125"/>
            <a:ext cx="7620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buFontTx/>
              <a:buNone/>
            </a:pPr>
            <a:r>
              <a:rPr lang="en-US" altLang="en-US" b="1">
                <a:latin typeface="Times New Roman" pitchFamily="18" charset="0"/>
              </a:rPr>
              <a:t>000      100</a:t>
            </a:r>
          </a:p>
          <a:p>
            <a:pPr algn="ctr" eaLnBrk="1" hangingPunct="1">
              <a:spcBef>
                <a:spcPct val="0"/>
              </a:spcBef>
              <a:buFontTx/>
              <a:buNone/>
            </a:pPr>
            <a:r>
              <a:rPr lang="en-US" altLang="en-US" b="1">
                <a:latin typeface="Times New Roman" pitchFamily="18" charset="0"/>
              </a:rPr>
              <a:t>001	101</a:t>
            </a:r>
          </a:p>
          <a:p>
            <a:pPr algn="ctr" eaLnBrk="1" hangingPunct="1">
              <a:spcBef>
                <a:spcPct val="0"/>
              </a:spcBef>
              <a:buFontTx/>
              <a:buNone/>
            </a:pPr>
            <a:r>
              <a:rPr lang="en-US" altLang="en-US" b="1">
                <a:latin typeface="Times New Roman" pitchFamily="18" charset="0"/>
              </a:rPr>
              <a:t>010	110</a:t>
            </a:r>
          </a:p>
          <a:p>
            <a:pPr algn="ctr" eaLnBrk="1" hangingPunct="1">
              <a:spcBef>
                <a:spcPct val="0"/>
              </a:spcBef>
              <a:buFontTx/>
              <a:buNone/>
            </a:pPr>
            <a:r>
              <a:rPr lang="en-US" altLang="en-US" b="1">
                <a:latin typeface="Times New Roman" pitchFamily="18" charset="0"/>
              </a:rPr>
              <a:t>011	111</a:t>
            </a:r>
            <a:endParaRPr lang="en-US" altLang="en-US">
              <a:latin typeface="Times New Roman" pitchFamily="18" charset="0"/>
            </a:endParaRPr>
          </a:p>
        </p:txBody>
      </p:sp>
      <p:sp>
        <p:nvSpPr>
          <p:cNvPr id="585764" name="Text Box 36"/>
          <p:cNvSpPr txBox="1">
            <a:spLocks noChangeArrowheads="1"/>
          </p:cNvSpPr>
          <p:nvPr/>
        </p:nvSpPr>
        <p:spPr bwMode="auto">
          <a:xfrm>
            <a:off x="838200" y="4800600"/>
            <a:ext cx="78486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70000"/>
              </a:lnSpc>
              <a:spcBef>
                <a:spcPct val="0"/>
              </a:spcBef>
            </a:pPr>
            <a:r>
              <a:rPr lang="en-US" altLang="en-US">
                <a:solidFill>
                  <a:srgbClr val="0000CC"/>
                </a:solidFill>
              </a:rPr>
              <a:t>With 4 light-switches, you have </a:t>
            </a:r>
            <a:r>
              <a:rPr lang="en-US" altLang="en-US" b="1" i="1">
                <a:solidFill>
                  <a:srgbClr val="0000CC"/>
                </a:solidFill>
              </a:rPr>
              <a:t>16</a:t>
            </a:r>
            <a:r>
              <a:rPr lang="en-US" altLang="en-US">
                <a:solidFill>
                  <a:srgbClr val="0000CC"/>
                </a:solidFill>
              </a:rPr>
              <a:t> combinations:</a:t>
            </a:r>
          </a:p>
        </p:txBody>
      </p:sp>
      <p:sp>
        <p:nvSpPr>
          <p:cNvPr id="585765" name="Text Box 37"/>
          <p:cNvSpPr txBox="1">
            <a:spLocks noChangeArrowheads="1"/>
          </p:cNvSpPr>
          <p:nvPr/>
        </p:nvSpPr>
        <p:spPr bwMode="auto">
          <a:xfrm>
            <a:off x="685800" y="5235575"/>
            <a:ext cx="7620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ctr" eaLnBrk="1" hangingPunct="1">
              <a:buFontTx/>
              <a:buNone/>
            </a:pPr>
            <a:r>
              <a:rPr lang="en-US" altLang="en-US" sz="2200" b="1">
                <a:latin typeface="Times New Roman" pitchFamily="18" charset="0"/>
              </a:rPr>
              <a:t>0000     0100	1000	1100</a:t>
            </a:r>
          </a:p>
          <a:p>
            <a:pPr algn="ctr" eaLnBrk="1" hangingPunct="1">
              <a:spcBef>
                <a:spcPct val="0"/>
              </a:spcBef>
              <a:buFontTx/>
              <a:buNone/>
            </a:pPr>
            <a:r>
              <a:rPr lang="en-US" altLang="en-US" sz="2200" b="1">
                <a:latin typeface="Times New Roman" pitchFamily="18" charset="0"/>
              </a:rPr>
              <a:t>0001	0101	1001	1101</a:t>
            </a:r>
          </a:p>
          <a:p>
            <a:pPr algn="ctr" eaLnBrk="1" hangingPunct="1">
              <a:spcBef>
                <a:spcPct val="0"/>
              </a:spcBef>
              <a:buFontTx/>
              <a:buNone/>
            </a:pPr>
            <a:r>
              <a:rPr lang="en-US" altLang="en-US" sz="2200" b="1">
                <a:latin typeface="Times New Roman" pitchFamily="18" charset="0"/>
              </a:rPr>
              <a:t>0010	0110	1010	1110</a:t>
            </a:r>
          </a:p>
          <a:p>
            <a:pPr algn="ctr" eaLnBrk="1" hangingPunct="1">
              <a:spcBef>
                <a:spcPct val="0"/>
              </a:spcBef>
              <a:buFontTx/>
              <a:buNone/>
            </a:pPr>
            <a:r>
              <a:rPr lang="en-US" altLang="en-US" sz="2200" b="1">
                <a:latin typeface="Times New Roman" pitchFamily="18" charset="0"/>
              </a:rPr>
              <a:t>0011	0111	1100	1111</a:t>
            </a:r>
            <a:endParaRPr lang="en-US" altLang="en-U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85732"/>
                                        </p:tgtEl>
                                        <p:attrNameLst>
                                          <p:attrName>style.visibility</p:attrName>
                                        </p:attrNameLst>
                                      </p:cBhvr>
                                      <p:to>
                                        <p:strVal val="visible"/>
                                      </p:to>
                                    </p:set>
                                    <p:anim calcmode="lin" valueType="num">
                                      <p:cBhvr>
                                        <p:cTn id="7" dur="1000" fill="hold"/>
                                        <p:tgtEl>
                                          <p:spTgt spid="585732"/>
                                        </p:tgtEl>
                                        <p:attrNameLst>
                                          <p:attrName>ppt_w</p:attrName>
                                        </p:attrNameLst>
                                      </p:cBhvr>
                                      <p:tavLst>
                                        <p:tav tm="0">
                                          <p:val>
                                            <p:strVal val="#ppt_w*0.05"/>
                                          </p:val>
                                        </p:tav>
                                        <p:tav tm="100000">
                                          <p:val>
                                            <p:strVal val="#ppt_w"/>
                                          </p:val>
                                        </p:tav>
                                      </p:tavLst>
                                    </p:anim>
                                    <p:anim calcmode="lin" valueType="num">
                                      <p:cBhvr>
                                        <p:cTn id="8" dur="1000" fill="hold"/>
                                        <p:tgtEl>
                                          <p:spTgt spid="585732"/>
                                        </p:tgtEl>
                                        <p:attrNameLst>
                                          <p:attrName>ppt_h</p:attrName>
                                        </p:attrNameLst>
                                      </p:cBhvr>
                                      <p:tavLst>
                                        <p:tav tm="0">
                                          <p:val>
                                            <p:strVal val="#ppt_h"/>
                                          </p:val>
                                        </p:tav>
                                        <p:tav tm="100000">
                                          <p:val>
                                            <p:strVal val="#ppt_h"/>
                                          </p:val>
                                        </p:tav>
                                      </p:tavLst>
                                    </p:anim>
                                    <p:anim calcmode="lin" valueType="num">
                                      <p:cBhvr>
                                        <p:cTn id="9" dur="1000" fill="hold"/>
                                        <p:tgtEl>
                                          <p:spTgt spid="585732"/>
                                        </p:tgtEl>
                                        <p:attrNameLst>
                                          <p:attrName>ppt_x</p:attrName>
                                        </p:attrNameLst>
                                      </p:cBhvr>
                                      <p:tavLst>
                                        <p:tav tm="0">
                                          <p:val>
                                            <p:strVal val="#ppt_x-.2"/>
                                          </p:val>
                                        </p:tav>
                                        <p:tav tm="100000">
                                          <p:val>
                                            <p:strVal val="#ppt_x"/>
                                          </p:val>
                                        </p:tav>
                                      </p:tavLst>
                                    </p:anim>
                                    <p:anim calcmode="lin" valueType="num">
                                      <p:cBhvr>
                                        <p:cTn id="10" dur="1000" fill="hold"/>
                                        <p:tgtEl>
                                          <p:spTgt spid="585732"/>
                                        </p:tgtEl>
                                        <p:attrNameLst>
                                          <p:attrName>ppt_y</p:attrName>
                                        </p:attrNameLst>
                                      </p:cBhvr>
                                      <p:tavLst>
                                        <p:tav tm="0">
                                          <p:val>
                                            <p:strVal val="#ppt_y"/>
                                          </p:val>
                                        </p:tav>
                                        <p:tav tm="100000">
                                          <p:val>
                                            <p:strVal val="#ppt_y"/>
                                          </p:val>
                                        </p:tav>
                                      </p:tavLst>
                                    </p:anim>
                                    <p:animEffect transition="in" filter="fade">
                                      <p:cBhvr>
                                        <p:cTn id="11" dur="1000"/>
                                        <p:tgtEl>
                                          <p:spTgt spid="585732"/>
                                        </p:tgtEl>
                                      </p:cBhvr>
                                    </p:animEffect>
                                  </p:childTnLst>
                                </p:cTn>
                              </p:par>
                            </p:childTnLst>
                          </p:cTn>
                        </p:par>
                        <p:par>
                          <p:cTn id="12" fill="hold" nodeType="afterGroup">
                            <p:stCondLst>
                              <p:cond delay="1000"/>
                            </p:stCondLst>
                            <p:childTnLst>
                              <p:par>
                                <p:cTn id="13" presetID="17" presetClass="entr" presetSubtype="4" fill="hold" grpId="0" nodeType="afterEffect">
                                  <p:stCondLst>
                                    <p:cond delay="0"/>
                                  </p:stCondLst>
                                  <p:childTnLst>
                                    <p:set>
                                      <p:cBhvr>
                                        <p:cTn id="14" dur="1" fill="hold">
                                          <p:stCondLst>
                                            <p:cond delay="0"/>
                                          </p:stCondLst>
                                        </p:cTn>
                                        <p:tgtEl>
                                          <p:spTgt spid="585731"/>
                                        </p:tgtEl>
                                        <p:attrNameLst>
                                          <p:attrName>style.visibility</p:attrName>
                                        </p:attrNameLst>
                                      </p:cBhvr>
                                      <p:to>
                                        <p:strVal val="visible"/>
                                      </p:to>
                                    </p:set>
                                    <p:anim calcmode="lin" valueType="num">
                                      <p:cBhvr>
                                        <p:cTn id="15" dur="1000" fill="hold"/>
                                        <p:tgtEl>
                                          <p:spTgt spid="585731"/>
                                        </p:tgtEl>
                                        <p:attrNameLst>
                                          <p:attrName>ppt_x</p:attrName>
                                        </p:attrNameLst>
                                      </p:cBhvr>
                                      <p:tavLst>
                                        <p:tav tm="0">
                                          <p:val>
                                            <p:strVal val="#ppt_x"/>
                                          </p:val>
                                        </p:tav>
                                        <p:tav tm="100000">
                                          <p:val>
                                            <p:strVal val="#ppt_x"/>
                                          </p:val>
                                        </p:tav>
                                      </p:tavLst>
                                    </p:anim>
                                    <p:anim calcmode="lin" valueType="num">
                                      <p:cBhvr>
                                        <p:cTn id="16" dur="1000" fill="hold"/>
                                        <p:tgtEl>
                                          <p:spTgt spid="585731"/>
                                        </p:tgtEl>
                                        <p:attrNameLst>
                                          <p:attrName>ppt_y</p:attrName>
                                        </p:attrNameLst>
                                      </p:cBhvr>
                                      <p:tavLst>
                                        <p:tav tm="0">
                                          <p:val>
                                            <p:strVal val="#ppt_y+#ppt_h/2"/>
                                          </p:val>
                                        </p:tav>
                                        <p:tav tm="100000">
                                          <p:val>
                                            <p:strVal val="#ppt_y"/>
                                          </p:val>
                                        </p:tav>
                                      </p:tavLst>
                                    </p:anim>
                                    <p:anim calcmode="lin" valueType="num">
                                      <p:cBhvr>
                                        <p:cTn id="17" dur="1000" fill="hold"/>
                                        <p:tgtEl>
                                          <p:spTgt spid="585731"/>
                                        </p:tgtEl>
                                        <p:attrNameLst>
                                          <p:attrName>ppt_w</p:attrName>
                                        </p:attrNameLst>
                                      </p:cBhvr>
                                      <p:tavLst>
                                        <p:tav tm="0">
                                          <p:val>
                                            <p:strVal val="#ppt_w"/>
                                          </p:val>
                                        </p:tav>
                                        <p:tav tm="100000">
                                          <p:val>
                                            <p:strVal val="#ppt_w"/>
                                          </p:val>
                                        </p:tav>
                                      </p:tavLst>
                                    </p:anim>
                                    <p:anim calcmode="lin" valueType="num">
                                      <p:cBhvr>
                                        <p:cTn id="18" dur="1000" fill="hold"/>
                                        <p:tgtEl>
                                          <p:spTgt spid="58573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2000"/>
                            </p:stCondLst>
                            <p:childTnLst>
                              <p:par>
                                <p:cTn id="20" presetID="17" presetClass="entr" presetSubtype="1" fill="hold" grpId="0" nodeType="afterEffect">
                                  <p:stCondLst>
                                    <p:cond delay="0"/>
                                  </p:stCondLst>
                                  <p:childTnLst>
                                    <p:set>
                                      <p:cBhvr>
                                        <p:cTn id="21" dur="1" fill="hold">
                                          <p:stCondLst>
                                            <p:cond delay="0"/>
                                          </p:stCondLst>
                                        </p:cTn>
                                        <p:tgtEl>
                                          <p:spTgt spid="585734"/>
                                        </p:tgtEl>
                                        <p:attrNameLst>
                                          <p:attrName>style.visibility</p:attrName>
                                        </p:attrNameLst>
                                      </p:cBhvr>
                                      <p:to>
                                        <p:strVal val="visible"/>
                                      </p:to>
                                    </p:set>
                                    <p:anim calcmode="lin" valueType="num">
                                      <p:cBhvr>
                                        <p:cTn id="22" dur="500" fill="hold"/>
                                        <p:tgtEl>
                                          <p:spTgt spid="585734"/>
                                        </p:tgtEl>
                                        <p:attrNameLst>
                                          <p:attrName>ppt_x</p:attrName>
                                        </p:attrNameLst>
                                      </p:cBhvr>
                                      <p:tavLst>
                                        <p:tav tm="0">
                                          <p:val>
                                            <p:strVal val="#ppt_x"/>
                                          </p:val>
                                        </p:tav>
                                        <p:tav tm="100000">
                                          <p:val>
                                            <p:strVal val="#ppt_x"/>
                                          </p:val>
                                        </p:tav>
                                      </p:tavLst>
                                    </p:anim>
                                    <p:anim calcmode="lin" valueType="num">
                                      <p:cBhvr>
                                        <p:cTn id="23" dur="500" fill="hold"/>
                                        <p:tgtEl>
                                          <p:spTgt spid="585734"/>
                                        </p:tgtEl>
                                        <p:attrNameLst>
                                          <p:attrName>ppt_y</p:attrName>
                                        </p:attrNameLst>
                                      </p:cBhvr>
                                      <p:tavLst>
                                        <p:tav tm="0">
                                          <p:val>
                                            <p:strVal val="#ppt_y-#ppt_h/2"/>
                                          </p:val>
                                        </p:tav>
                                        <p:tav tm="100000">
                                          <p:val>
                                            <p:strVal val="#ppt_y"/>
                                          </p:val>
                                        </p:tav>
                                      </p:tavLst>
                                    </p:anim>
                                    <p:anim calcmode="lin" valueType="num">
                                      <p:cBhvr>
                                        <p:cTn id="24" dur="500" fill="hold"/>
                                        <p:tgtEl>
                                          <p:spTgt spid="585734"/>
                                        </p:tgtEl>
                                        <p:attrNameLst>
                                          <p:attrName>ppt_w</p:attrName>
                                        </p:attrNameLst>
                                      </p:cBhvr>
                                      <p:tavLst>
                                        <p:tav tm="0">
                                          <p:val>
                                            <p:strVal val="#ppt_w"/>
                                          </p:val>
                                        </p:tav>
                                        <p:tav tm="100000">
                                          <p:val>
                                            <p:strVal val="#ppt_w"/>
                                          </p:val>
                                        </p:tav>
                                      </p:tavLst>
                                    </p:anim>
                                    <p:anim calcmode="lin" valueType="num">
                                      <p:cBhvr>
                                        <p:cTn id="25" dur="500" fill="hold"/>
                                        <p:tgtEl>
                                          <p:spTgt spid="585734"/>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585763"/>
                                        </p:tgtEl>
                                        <p:attrNameLst>
                                          <p:attrName>style.visibility</p:attrName>
                                        </p:attrNameLst>
                                      </p:cBhvr>
                                      <p:to>
                                        <p:strVal val="visible"/>
                                      </p:to>
                                    </p:set>
                                    <p:animEffect transition="in" filter="randombar(horizontal)">
                                      <p:cBhvr>
                                        <p:cTn id="29" dur="500"/>
                                        <p:tgtEl>
                                          <p:spTgt spid="585763"/>
                                        </p:tgtEl>
                                      </p:cBhvr>
                                    </p:animEffect>
                                  </p:childTnLst>
                                </p:cTn>
                              </p:par>
                            </p:childTnLst>
                          </p:cTn>
                        </p:par>
                        <p:par>
                          <p:cTn id="30" fill="hold" nodeType="afterGroup">
                            <p:stCondLst>
                              <p:cond delay="3000"/>
                            </p:stCondLst>
                            <p:childTnLst>
                              <p:par>
                                <p:cTn id="31" presetID="17" presetClass="entr" presetSubtype="1" fill="hold" grpId="0" nodeType="afterEffect">
                                  <p:stCondLst>
                                    <p:cond delay="0"/>
                                  </p:stCondLst>
                                  <p:childTnLst>
                                    <p:set>
                                      <p:cBhvr>
                                        <p:cTn id="32" dur="1" fill="hold">
                                          <p:stCondLst>
                                            <p:cond delay="0"/>
                                          </p:stCondLst>
                                        </p:cTn>
                                        <p:tgtEl>
                                          <p:spTgt spid="585764"/>
                                        </p:tgtEl>
                                        <p:attrNameLst>
                                          <p:attrName>style.visibility</p:attrName>
                                        </p:attrNameLst>
                                      </p:cBhvr>
                                      <p:to>
                                        <p:strVal val="visible"/>
                                      </p:to>
                                    </p:set>
                                    <p:anim calcmode="lin" valueType="num">
                                      <p:cBhvr>
                                        <p:cTn id="33" dur="500" fill="hold"/>
                                        <p:tgtEl>
                                          <p:spTgt spid="585764"/>
                                        </p:tgtEl>
                                        <p:attrNameLst>
                                          <p:attrName>ppt_x</p:attrName>
                                        </p:attrNameLst>
                                      </p:cBhvr>
                                      <p:tavLst>
                                        <p:tav tm="0">
                                          <p:val>
                                            <p:strVal val="#ppt_x"/>
                                          </p:val>
                                        </p:tav>
                                        <p:tav tm="100000">
                                          <p:val>
                                            <p:strVal val="#ppt_x"/>
                                          </p:val>
                                        </p:tav>
                                      </p:tavLst>
                                    </p:anim>
                                    <p:anim calcmode="lin" valueType="num">
                                      <p:cBhvr>
                                        <p:cTn id="34" dur="500" fill="hold"/>
                                        <p:tgtEl>
                                          <p:spTgt spid="585764"/>
                                        </p:tgtEl>
                                        <p:attrNameLst>
                                          <p:attrName>ppt_y</p:attrName>
                                        </p:attrNameLst>
                                      </p:cBhvr>
                                      <p:tavLst>
                                        <p:tav tm="0">
                                          <p:val>
                                            <p:strVal val="#ppt_y-#ppt_h/2"/>
                                          </p:val>
                                        </p:tav>
                                        <p:tav tm="100000">
                                          <p:val>
                                            <p:strVal val="#ppt_y"/>
                                          </p:val>
                                        </p:tav>
                                      </p:tavLst>
                                    </p:anim>
                                    <p:anim calcmode="lin" valueType="num">
                                      <p:cBhvr>
                                        <p:cTn id="35" dur="500" fill="hold"/>
                                        <p:tgtEl>
                                          <p:spTgt spid="585764"/>
                                        </p:tgtEl>
                                        <p:attrNameLst>
                                          <p:attrName>ppt_w</p:attrName>
                                        </p:attrNameLst>
                                      </p:cBhvr>
                                      <p:tavLst>
                                        <p:tav tm="0">
                                          <p:val>
                                            <p:strVal val="#ppt_w"/>
                                          </p:val>
                                        </p:tav>
                                        <p:tav tm="100000">
                                          <p:val>
                                            <p:strVal val="#ppt_w"/>
                                          </p:val>
                                        </p:tav>
                                      </p:tavLst>
                                    </p:anim>
                                    <p:anim calcmode="lin" valueType="num">
                                      <p:cBhvr>
                                        <p:cTn id="36" dur="500" fill="hold"/>
                                        <p:tgtEl>
                                          <p:spTgt spid="585764"/>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14" presetClass="entr" presetSubtype="5" fill="hold" grpId="0" nodeType="afterEffect">
                                  <p:stCondLst>
                                    <p:cond delay="500"/>
                                  </p:stCondLst>
                                  <p:childTnLst>
                                    <p:set>
                                      <p:cBhvr>
                                        <p:cTn id="39" dur="1" fill="hold">
                                          <p:stCondLst>
                                            <p:cond delay="0"/>
                                          </p:stCondLst>
                                        </p:cTn>
                                        <p:tgtEl>
                                          <p:spTgt spid="585765"/>
                                        </p:tgtEl>
                                        <p:attrNameLst>
                                          <p:attrName>style.visibility</p:attrName>
                                        </p:attrNameLst>
                                      </p:cBhvr>
                                      <p:to>
                                        <p:strVal val="visible"/>
                                      </p:to>
                                    </p:set>
                                    <p:animEffect transition="in" filter="randombar(vertical)">
                                      <p:cBhvr>
                                        <p:cTn id="40" dur="500"/>
                                        <p:tgtEl>
                                          <p:spTgt spid="58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autoUpdateAnimBg="0"/>
      <p:bldP spid="585732" grpId="0"/>
      <p:bldP spid="585734" grpId="0" autoUpdateAnimBg="0"/>
      <p:bldP spid="585763" grpId="0" autoUpdateAnimBg="0"/>
      <p:bldP spid="585764" grpId="0" autoUpdateAnimBg="0"/>
      <p:bldP spid="58576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2467"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sp>
        <p:nvSpPr>
          <p:cNvPr id="618501" name="Text Box 5"/>
          <p:cNvSpPr txBox="1">
            <a:spLocks noChangeArrowheads="1"/>
          </p:cNvSpPr>
          <p:nvPr/>
        </p:nvSpPr>
        <p:spPr bwMode="auto">
          <a:xfrm>
            <a:off x="838200" y="2209800"/>
            <a:ext cx="80772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Throughput (Conceived of by Babbage in 1822)</a:t>
            </a:r>
          </a:p>
        </p:txBody>
      </p:sp>
      <p:sp>
        <p:nvSpPr>
          <p:cNvPr id="618502" name="Rectangle 6"/>
          <p:cNvSpPr>
            <a:spLocks noChangeArrowheads="1"/>
          </p:cNvSpPr>
          <p:nvPr/>
        </p:nvSpPr>
        <p:spPr bwMode="auto">
          <a:xfrm>
            <a:off x="1219200" y="2627313"/>
            <a:ext cx="7543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spcBef>
                <a:spcPct val="0"/>
              </a:spcBef>
              <a:buFontTx/>
              <a:buChar char="o"/>
            </a:pPr>
            <a:r>
              <a:rPr lang="en-US" altLang="en-US">
                <a:solidFill>
                  <a:srgbClr val="990000"/>
                </a:solidFill>
              </a:rPr>
              <a:t>Ability of a microprocessor to perform useful computation or data processing assignments during a given period of time</a:t>
            </a:r>
          </a:p>
        </p:txBody>
      </p:sp>
      <p:sp>
        <p:nvSpPr>
          <p:cNvPr id="618503" name="Rectangle 7"/>
          <p:cNvSpPr>
            <a:spLocks noChangeArrowheads="1"/>
          </p:cNvSpPr>
          <p:nvPr/>
        </p:nvSpPr>
        <p:spPr bwMode="auto">
          <a:xfrm>
            <a:off x="1219200" y="3730625"/>
            <a:ext cx="7543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spcBef>
                <a:spcPct val="0"/>
              </a:spcBef>
              <a:buFontTx/>
              <a:buChar char="o"/>
            </a:pPr>
            <a:r>
              <a:rPr lang="en-US" altLang="en-US">
                <a:solidFill>
                  <a:srgbClr val="990000"/>
                </a:solidFill>
              </a:rPr>
              <a:t>Dependent upon:</a:t>
            </a:r>
          </a:p>
        </p:txBody>
      </p:sp>
      <p:sp>
        <p:nvSpPr>
          <p:cNvPr id="618504" name="Rectangle 8"/>
          <p:cNvSpPr>
            <a:spLocks noChangeArrowheads="1"/>
          </p:cNvSpPr>
          <p:nvPr/>
        </p:nvSpPr>
        <p:spPr bwMode="auto">
          <a:xfrm>
            <a:off x="1600200" y="4151313"/>
            <a:ext cx="7543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spcBef>
                <a:spcPct val="0"/>
              </a:spcBef>
            </a:pPr>
            <a:r>
              <a:rPr lang="en-US" altLang="en-US">
                <a:solidFill>
                  <a:srgbClr val="0033CC"/>
                </a:solidFill>
              </a:rPr>
              <a:t>CPU (Registers, Clock speed)</a:t>
            </a:r>
          </a:p>
        </p:txBody>
      </p:sp>
      <p:sp>
        <p:nvSpPr>
          <p:cNvPr id="618505" name="Rectangle 9"/>
          <p:cNvSpPr>
            <a:spLocks noChangeArrowheads="1"/>
          </p:cNvSpPr>
          <p:nvPr/>
        </p:nvSpPr>
        <p:spPr bwMode="auto">
          <a:xfrm>
            <a:off x="1600200" y="4621213"/>
            <a:ext cx="7543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spcBef>
                <a:spcPct val="0"/>
              </a:spcBef>
            </a:pPr>
            <a:r>
              <a:rPr lang="en-US" altLang="en-US">
                <a:solidFill>
                  <a:srgbClr val="0033CC"/>
                </a:solidFill>
              </a:rPr>
              <a:t>Buses – the size of circuitry paths that interconnect microprocessor components</a:t>
            </a:r>
          </a:p>
        </p:txBody>
      </p:sp>
      <p:sp>
        <p:nvSpPr>
          <p:cNvPr id="618506" name="Rectangle 10"/>
          <p:cNvSpPr>
            <a:spLocks noChangeArrowheads="1"/>
          </p:cNvSpPr>
          <p:nvPr/>
        </p:nvSpPr>
        <p:spPr bwMode="auto">
          <a:xfrm>
            <a:off x="1600200" y="5370513"/>
            <a:ext cx="7543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spcBef>
                <a:spcPct val="0"/>
              </a:spcBef>
            </a:pPr>
            <a:r>
              <a:rPr lang="en-US" altLang="en-US">
                <a:solidFill>
                  <a:srgbClr val="0033CC"/>
                </a:solidFill>
              </a:rPr>
              <a:t>Cache – high-speed memory</a:t>
            </a:r>
          </a:p>
        </p:txBody>
      </p:sp>
      <p:sp>
        <p:nvSpPr>
          <p:cNvPr id="618507" name="Rectangle 11"/>
          <p:cNvSpPr>
            <a:spLocks noChangeArrowheads="1"/>
          </p:cNvSpPr>
          <p:nvPr/>
        </p:nvSpPr>
        <p:spPr bwMode="auto">
          <a:xfrm>
            <a:off x="1600200" y="5827713"/>
            <a:ext cx="7543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spcBef>
                <a:spcPct val="0"/>
              </a:spcBef>
            </a:pPr>
            <a:r>
              <a:rPr lang="en-US" altLang="en-US">
                <a:solidFill>
                  <a:srgbClr val="0033CC"/>
                </a:solidFill>
              </a:rPr>
              <a:t>Specialized Processors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8501"/>
                                        </p:tgtEl>
                                        <p:attrNameLst>
                                          <p:attrName>style.visibility</p:attrName>
                                        </p:attrNameLst>
                                      </p:cBhvr>
                                      <p:to>
                                        <p:strVal val="visible"/>
                                      </p:to>
                                    </p:set>
                                    <p:animEffect transition="in" filter="wipe(left)">
                                      <p:cBhvr>
                                        <p:cTn id="7" dur="500"/>
                                        <p:tgtEl>
                                          <p:spTgt spid="618501"/>
                                        </p:tgtEl>
                                      </p:cBhvr>
                                    </p:animEffect>
                                  </p:childTnLst>
                                </p:cTn>
                              </p:par>
                            </p:childTnLst>
                          </p:cTn>
                        </p:par>
                        <p:par>
                          <p:cTn id="8" fill="hold" nodeType="afterGroup">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618502"/>
                                        </p:tgtEl>
                                        <p:attrNameLst>
                                          <p:attrName>style.visibility</p:attrName>
                                        </p:attrNameLst>
                                      </p:cBhvr>
                                      <p:to>
                                        <p:strVal val="visible"/>
                                      </p:to>
                                    </p:set>
                                    <p:anim calcmode="lin" valueType="num">
                                      <p:cBhvr>
                                        <p:cTn id="11" dur="1000" fill="hold"/>
                                        <p:tgtEl>
                                          <p:spTgt spid="618502"/>
                                        </p:tgtEl>
                                        <p:attrNameLst>
                                          <p:attrName>ppt_w</p:attrName>
                                        </p:attrNameLst>
                                      </p:cBhvr>
                                      <p:tavLst>
                                        <p:tav tm="0">
                                          <p:val>
                                            <p:strVal val="#ppt_w+.3"/>
                                          </p:val>
                                        </p:tav>
                                        <p:tav tm="100000">
                                          <p:val>
                                            <p:strVal val="#ppt_w"/>
                                          </p:val>
                                        </p:tav>
                                      </p:tavLst>
                                    </p:anim>
                                    <p:anim calcmode="lin" valueType="num">
                                      <p:cBhvr>
                                        <p:cTn id="12" dur="1000" fill="hold"/>
                                        <p:tgtEl>
                                          <p:spTgt spid="618502"/>
                                        </p:tgtEl>
                                        <p:attrNameLst>
                                          <p:attrName>ppt_h</p:attrName>
                                        </p:attrNameLst>
                                      </p:cBhvr>
                                      <p:tavLst>
                                        <p:tav tm="0">
                                          <p:val>
                                            <p:strVal val="#ppt_h"/>
                                          </p:val>
                                        </p:tav>
                                        <p:tav tm="100000">
                                          <p:val>
                                            <p:strVal val="#ppt_h"/>
                                          </p:val>
                                        </p:tav>
                                      </p:tavLst>
                                    </p:anim>
                                    <p:animEffect transition="in" filter="fade">
                                      <p:cBhvr>
                                        <p:cTn id="13" dur="1000"/>
                                        <p:tgtEl>
                                          <p:spTgt spid="618502"/>
                                        </p:tgtEl>
                                      </p:cBhvr>
                                    </p:animEffect>
                                  </p:childTnLst>
                                </p:cTn>
                              </p:par>
                            </p:childTnLst>
                          </p:cTn>
                        </p:par>
                        <p:par>
                          <p:cTn id="14" fill="hold" nodeType="afterGroup">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18503"/>
                                        </p:tgtEl>
                                        <p:attrNameLst>
                                          <p:attrName>style.visibility</p:attrName>
                                        </p:attrNameLst>
                                      </p:cBhvr>
                                      <p:to>
                                        <p:strVal val="visible"/>
                                      </p:to>
                                    </p:set>
                                    <p:animEffect transition="in" filter="wipe(down)">
                                      <p:cBhvr>
                                        <p:cTn id="17" dur="1000"/>
                                        <p:tgtEl>
                                          <p:spTgt spid="618503"/>
                                        </p:tgtEl>
                                      </p:cBhvr>
                                    </p:animEffect>
                                  </p:childTnLst>
                                </p:cTn>
                              </p:par>
                            </p:childTnLst>
                          </p:cTn>
                        </p:par>
                        <p:par>
                          <p:cTn id="18" fill="hold" nodeType="afterGroup">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618504"/>
                                        </p:tgtEl>
                                        <p:attrNameLst>
                                          <p:attrName>style.visibility</p:attrName>
                                        </p:attrNameLst>
                                      </p:cBhvr>
                                      <p:to>
                                        <p:strVal val="visible"/>
                                      </p:to>
                                    </p:set>
                                    <p:animEffect transition="in" filter="wipe(left)">
                                      <p:cBhvr>
                                        <p:cTn id="21" dur="1000"/>
                                        <p:tgtEl>
                                          <p:spTgt spid="618504"/>
                                        </p:tgtEl>
                                      </p:cBhvr>
                                    </p:animEffect>
                                  </p:childTnLst>
                                </p:cTn>
                              </p:par>
                            </p:childTnLst>
                          </p:cTn>
                        </p:par>
                        <p:par>
                          <p:cTn id="22" fill="hold" nodeType="afterGroup">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618505"/>
                                        </p:tgtEl>
                                        <p:attrNameLst>
                                          <p:attrName>style.visibility</p:attrName>
                                        </p:attrNameLst>
                                      </p:cBhvr>
                                      <p:to>
                                        <p:strVal val="visible"/>
                                      </p:to>
                                    </p:set>
                                    <p:animEffect transition="in" filter="wipe(left)">
                                      <p:cBhvr>
                                        <p:cTn id="25" dur="1000"/>
                                        <p:tgtEl>
                                          <p:spTgt spid="618505"/>
                                        </p:tgtEl>
                                      </p:cBhvr>
                                    </p:animEffect>
                                  </p:childTnLst>
                                </p:cTn>
                              </p:par>
                            </p:childTnLst>
                          </p:cTn>
                        </p:par>
                        <p:par>
                          <p:cTn id="26" fill="hold" nodeType="afterGroup">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618506"/>
                                        </p:tgtEl>
                                        <p:attrNameLst>
                                          <p:attrName>style.visibility</p:attrName>
                                        </p:attrNameLst>
                                      </p:cBhvr>
                                      <p:to>
                                        <p:strVal val="visible"/>
                                      </p:to>
                                    </p:set>
                                    <p:animEffect transition="in" filter="wipe(left)">
                                      <p:cBhvr>
                                        <p:cTn id="29" dur="1000"/>
                                        <p:tgtEl>
                                          <p:spTgt spid="618506"/>
                                        </p:tgtEl>
                                      </p:cBhvr>
                                    </p:animEffect>
                                  </p:childTnLst>
                                </p:cTn>
                              </p:par>
                            </p:childTnLst>
                          </p:cTn>
                        </p:par>
                        <p:par>
                          <p:cTn id="30" fill="hold" nodeType="afterGroup">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618507"/>
                                        </p:tgtEl>
                                        <p:attrNameLst>
                                          <p:attrName>style.visibility</p:attrName>
                                        </p:attrNameLst>
                                      </p:cBhvr>
                                      <p:to>
                                        <p:strVal val="visible"/>
                                      </p:to>
                                    </p:set>
                                    <p:animEffect transition="in" filter="wipe(left)">
                                      <p:cBhvr>
                                        <p:cTn id="33" dur="1000"/>
                                        <p:tgtEl>
                                          <p:spTgt spid="618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1" grpId="0"/>
      <p:bldP spid="618502" grpId="0"/>
      <p:bldP spid="618503" grpId="0"/>
      <p:bldP spid="618504" grpId="0"/>
      <p:bldP spid="618505" grpId="0"/>
      <p:bldP spid="618506" grpId="0"/>
      <p:bldP spid="61850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dirty="0">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3491"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pic>
        <p:nvPicPr>
          <p:cNvPr id="630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2743200"/>
            <a:ext cx="318928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0789" name="Text Box 5"/>
          <p:cNvSpPr txBox="1">
            <a:spLocks noChangeArrowheads="1"/>
          </p:cNvSpPr>
          <p:nvPr/>
        </p:nvSpPr>
        <p:spPr bwMode="auto">
          <a:xfrm>
            <a:off x="838200" y="2359025"/>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Central Processing Unit (CPU)</a:t>
            </a:r>
          </a:p>
        </p:txBody>
      </p:sp>
      <p:sp>
        <p:nvSpPr>
          <p:cNvPr id="630790" name="Rectangle 6"/>
          <p:cNvSpPr>
            <a:spLocks noChangeArrowheads="1"/>
          </p:cNvSpPr>
          <p:nvPr/>
        </p:nvSpPr>
        <p:spPr bwMode="auto">
          <a:xfrm>
            <a:off x="1066800" y="2895600"/>
            <a:ext cx="464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100000"/>
              </a:lnSpc>
              <a:spcBef>
                <a:spcPct val="0"/>
              </a:spcBef>
              <a:buFontTx/>
              <a:buNone/>
            </a:pPr>
            <a:r>
              <a:rPr lang="en-US" altLang="en-US">
                <a:solidFill>
                  <a:srgbClr val="990000"/>
                </a:solidFill>
              </a:rPr>
              <a:t>The component in a digital computer that interprets computer program instructions and processes data </a:t>
            </a:r>
          </a:p>
        </p:txBody>
      </p:sp>
      <p:pic>
        <p:nvPicPr>
          <p:cNvPr id="630792" name="Picture 8" descr="http://t2.gstatic.com/images?q=tbn:ANd9GcQhZNM4WPP9JTRdPsmeh7VjAO9uzNd3hnkh8UiD0PeeYiN2GF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013" y="1728788"/>
            <a:ext cx="15478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0789"/>
                                        </p:tgtEl>
                                        <p:attrNameLst>
                                          <p:attrName>style.visibility</p:attrName>
                                        </p:attrNameLst>
                                      </p:cBhvr>
                                      <p:to>
                                        <p:strVal val="visible"/>
                                      </p:to>
                                    </p:set>
                                    <p:animEffect transition="in" filter="wipe(left)">
                                      <p:cBhvr>
                                        <p:cTn id="7" dur="1000"/>
                                        <p:tgtEl>
                                          <p:spTgt spid="630789"/>
                                        </p:tgtEl>
                                      </p:cBhvr>
                                    </p:animEffect>
                                  </p:childTnLst>
                                </p:cTn>
                              </p:par>
                              <p:par>
                                <p:cTn id="8" presetID="55" presetClass="entr" presetSubtype="0" fill="hold" nodeType="withEffect">
                                  <p:stCondLst>
                                    <p:cond delay="0"/>
                                  </p:stCondLst>
                                  <p:childTnLst>
                                    <p:set>
                                      <p:cBhvr>
                                        <p:cTn id="9" dur="1" fill="hold">
                                          <p:stCondLst>
                                            <p:cond delay="0"/>
                                          </p:stCondLst>
                                        </p:cTn>
                                        <p:tgtEl>
                                          <p:spTgt spid="630792"/>
                                        </p:tgtEl>
                                        <p:attrNameLst>
                                          <p:attrName>style.visibility</p:attrName>
                                        </p:attrNameLst>
                                      </p:cBhvr>
                                      <p:to>
                                        <p:strVal val="visible"/>
                                      </p:to>
                                    </p:set>
                                    <p:anim calcmode="lin" valueType="num">
                                      <p:cBhvr>
                                        <p:cTn id="10" dur="1000" fill="hold"/>
                                        <p:tgtEl>
                                          <p:spTgt spid="630792"/>
                                        </p:tgtEl>
                                        <p:attrNameLst>
                                          <p:attrName>ppt_w</p:attrName>
                                        </p:attrNameLst>
                                      </p:cBhvr>
                                      <p:tavLst>
                                        <p:tav tm="0">
                                          <p:val>
                                            <p:strVal val="#ppt_w*0.70"/>
                                          </p:val>
                                        </p:tav>
                                        <p:tav tm="100000">
                                          <p:val>
                                            <p:strVal val="#ppt_w"/>
                                          </p:val>
                                        </p:tav>
                                      </p:tavLst>
                                    </p:anim>
                                    <p:anim calcmode="lin" valueType="num">
                                      <p:cBhvr>
                                        <p:cTn id="11" dur="1000" fill="hold"/>
                                        <p:tgtEl>
                                          <p:spTgt spid="630792"/>
                                        </p:tgtEl>
                                        <p:attrNameLst>
                                          <p:attrName>ppt_h</p:attrName>
                                        </p:attrNameLst>
                                      </p:cBhvr>
                                      <p:tavLst>
                                        <p:tav tm="0">
                                          <p:val>
                                            <p:strVal val="#ppt_h"/>
                                          </p:val>
                                        </p:tav>
                                        <p:tav tm="100000">
                                          <p:val>
                                            <p:strVal val="#ppt_h"/>
                                          </p:val>
                                        </p:tav>
                                      </p:tavLst>
                                    </p:anim>
                                    <p:animEffect transition="in" filter="fade">
                                      <p:cBhvr>
                                        <p:cTn id="12" dur="1000"/>
                                        <p:tgtEl>
                                          <p:spTgt spid="630792"/>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630790"/>
                                        </p:tgtEl>
                                        <p:attrNameLst>
                                          <p:attrName>style.visibility</p:attrName>
                                        </p:attrNameLst>
                                      </p:cBhvr>
                                      <p:to>
                                        <p:strVal val="visible"/>
                                      </p:to>
                                    </p:se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630788"/>
                                        </p:tgtEl>
                                        <p:attrNameLst>
                                          <p:attrName>style.visibility</p:attrName>
                                        </p:attrNameLst>
                                      </p:cBhvr>
                                      <p:to>
                                        <p:strVal val="visible"/>
                                      </p:to>
                                    </p:set>
                                    <p:animEffect transition="in" filter="wipe(right)">
                                      <p:cBhvr>
                                        <p:cTn id="19" dur="500"/>
                                        <p:tgtEl>
                                          <p:spTgt spid="630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9" grpId="0" autoUpdateAnimBg="0"/>
      <p:bldP spid="63079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4515"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90888"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Text Box 5"/>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Central Processing Unit (CPU)</a:t>
            </a:r>
          </a:p>
        </p:txBody>
      </p:sp>
      <p:sp>
        <p:nvSpPr>
          <p:cNvPr id="617479" name="Line 7"/>
          <p:cNvSpPr>
            <a:spLocks noChangeShapeType="1"/>
          </p:cNvSpPr>
          <p:nvPr/>
        </p:nvSpPr>
        <p:spPr bwMode="auto">
          <a:xfrm flipH="1">
            <a:off x="5029200" y="4343400"/>
            <a:ext cx="685800"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17480" name="Text Box 8"/>
          <p:cNvSpPr txBox="1">
            <a:spLocks noChangeArrowheads="1"/>
          </p:cNvSpPr>
          <p:nvPr/>
        </p:nvSpPr>
        <p:spPr bwMode="auto">
          <a:xfrm>
            <a:off x="152400" y="2763838"/>
            <a:ext cx="3657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200" b="1">
                <a:solidFill>
                  <a:srgbClr val="0000CC"/>
                </a:solidFill>
              </a:rPr>
              <a:t>   Control Unit</a:t>
            </a:r>
          </a:p>
        </p:txBody>
      </p:sp>
      <p:sp>
        <p:nvSpPr>
          <p:cNvPr id="617481" name="Text Box 9"/>
          <p:cNvSpPr txBox="1">
            <a:spLocks noChangeArrowheads="1"/>
          </p:cNvSpPr>
          <p:nvPr/>
        </p:nvSpPr>
        <p:spPr bwMode="auto">
          <a:xfrm>
            <a:off x="457200" y="3124200"/>
            <a:ext cx="4267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Contains circuitry that uses electrical signals to direct the entire computer system to carry out, or execute, stored program instructions. </a:t>
            </a:r>
          </a:p>
        </p:txBody>
      </p:sp>
      <p:sp>
        <p:nvSpPr>
          <p:cNvPr id="617482" name="Rectangle 10"/>
          <p:cNvSpPr>
            <a:spLocks noChangeArrowheads="1"/>
          </p:cNvSpPr>
          <p:nvPr/>
        </p:nvSpPr>
        <p:spPr bwMode="auto">
          <a:xfrm>
            <a:off x="457200" y="4518025"/>
            <a:ext cx="4343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Like an orchestra leader, the control unit does not execute program instructions; rather, it directs other parts of the system to do so. </a:t>
            </a:r>
          </a:p>
        </p:txBody>
      </p:sp>
      <p:sp>
        <p:nvSpPr>
          <p:cNvPr id="617483" name="Rectangle 11"/>
          <p:cNvSpPr>
            <a:spLocks noChangeArrowheads="1"/>
          </p:cNvSpPr>
          <p:nvPr/>
        </p:nvSpPr>
        <p:spPr bwMode="auto">
          <a:xfrm>
            <a:off x="457200" y="5946775"/>
            <a:ext cx="6705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The control unit must communicate with both the arithmetic/logic unit and memory.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17479"/>
                                        </p:tgtEl>
                                        <p:attrNameLst>
                                          <p:attrName>style.visibility</p:attrName>
                                        </p:attrNameLst>
                                      </p:cBhvr>
                                      <p:to>
                                        <p:strVal val="visible"/>
                                      </p:to>
                                    </p:set>
                                    <p:animEffect transition="in" filter="wipe(right)">
                                      <p:cBhvr>
                                        <p:cTn id="7" dur="500"/>
                                        <p:tgtEl>
                                          <p:spTgt spid="617479"/>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617480"/>
                                        </p:tgtEl>
                                        <p:attrNameLst>
                                          <p:attrName>style.visibility</p:attrName>
                                        </p:attrNameLst>
                                      </p:cBhvr>
                                      <p:to>
                                        <p:strVal val="visible"/>
                                      </p:to>
                                    </p:set>
                                    <p:anim calcmode="lin" valueType="num">
                                      <p:cBhvr>
                                        <p:cTn id="11" dur="1000" fill="hold"/>
                                        <p:tgtEl>
                                          <p:spTgt spid="617480"/>
                                        </p:tgtEl>
                                        <p:attrNameLst>
                                          <p:attrName>ppt_x</p:attrName>
                                        </p:attrNameLst>
                                      </p:cBhvr>
                                      <p:tavLst>
                                        <p:tav tm="0">
                                          <p:val>
                                            <p:strVal val="#ppt_x"/>
                                          </p:val>
                                        </p:tav>
                                        <p:tav tm="100000">
                                          <p:val>
                                            <p:strVal val="#ppt_x"/>
                                          </p:val>
                                        </p:tav>
                                      </p:tavLst>
                                    </p:anim>
                                    <p:anim calcmode="lin" valueType="num">
                                      <p:cBhvr>
                                        <p:cTn id="12" dur="1000" fill="hold"/>
                                        <p:tgtEl>
                                          <p:spTgt spid="617480"/>
                                        </p:tgtEl>
                                        <p:attrNameLst>
                                          <p:attrName>ppt_y</p:attrName>
                                        </p:attrNameLst>
                                      </p:cBhvr>
                                      <p:tavLst>
                                        <p:tav tm="0">
                                          <p:val>
                                            <p:strVal val="#ppt_y-#ppt_h/2"/>
                                          </p:val>
                                        </p:tav>
                                        <p:tav tm="100000">
                                          <p:val>
                                            <p:strVal val="#ppt_y"/>
                                          </p:val>
                                        </p:tav>
                                      </p:tavLst>
                                    </p:anim>
                                    <p:anim calcmode="lin" valueType="num">
                                      <p:cBhvr>
                                        <p:cTn id="13" dur="1000" fill="hold"/>
                                        <p:tgtEl>
                                          <p:spTgt spid="617480"/>
                                        </p:tgtEl>
                                        <p:attrNameLst>
                                          <p:attrName>ppt_w</p:attrName>
                                        </p:attrNameLst>
                                      </p:cBhvr>
                                      <p:tavLst>
                                        <p:tav tm="0">
                                          <p:val>
                                            <p:strVal val="#ppt_w"/>
                                          </p:val>
                                        </p:tav>
                                        <p:tav tm="100000">
                                          <p:val>
                                            <p:strVal val="#ppt_w"/>
                                          </p:val>
                                        </p:tav>
                                      </p:tavLst>
                                    </p:anim>
                                    <p:anim calcmode="lin" valueType="num">
                                      <p:cBhvr>
                                        <p:cTn id="14" dur="1000" fill="hold"/>
                                        <p:tgtEl>
                                          <p:spTgt spid="617480"/>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17" presetClass="entr" presetSubtype="4" fill="hold" grpId="0" nodeType="afterEffect">
                                  <p:stCondLst>
                                    <p:cond delay="0"/>
                                  </p:stCondLst>
                                  <p:childTnLst>
                                    <p:set>
                                      <p:cBhvr>
                                        <p:cTn id="17" dur="1" fill="hold">
                                          <p:stCondLst>
                                            <p:cond delay="0"/>
                                          </p:stCondLst>
                                        </p:cTn>
                                        <p:tgtEl>
                                          <p:spTgt spid="617481"/>
                                        </p:tgtEl>
                                        <p:attrNameLst>
                                          <p:attrName>style.visibility</p:attrName>
                                        </p:attrNameLst>
                                      </p:cBhvr>
                                      <p:to>
                                        <p:strVal val="visible"/>
                                      </p:to>
                                    </p:set>
                                    <p:anim calcmode="lin" valueType="num">
                                      <p:cBhvr>
                                        <p:cTn id="18" dur="1000" fill="hold"/>
                                        <p:tgtEl>
                                          <p:spTgt spid="617481"/>
                                        </p:tgtEl>
                                        <p:attrNameLst>
                                          <p:attrName>ppt_x</p:attrName>
                                        </p:attrNameLst>
                                      </p:cBhvr>
                                      <p:tavLst>
                                        <p:tav tm="0">
                                          <p:val>
                                            <p:strVal val="#ppt_x"/>
                                          </p:val>
                                        </p:tav>
                                        <p:tav tm="100000">
                                          <p:val>
                                            <p:strVal val="#ppt_x"/>
                                          </p:val>
                                        </p:tav>
                                      </p:tavLst>
                                    </p:anim>
                                    <p:anim calcmode="lin" valueType="num">
                                      <p:cBhvr>
                                        <p:cTn id="19" dur="1000" fill="hold"/>
                                        <p:tgtEl>
                                          <p:spTgt spid="617481"/>
                                        </p:tgtEl>
                                        <p:attrNameLst>
                                          <p:attrName>ppt_y</p:attrName>
                                        </p:attrNameLst>
                                      </p:cBhvr>
                                      <p:tavLst>
                                        <p:tav tm="0">
                                          <p:val>
                                            <p:strVal val="#ppt_y+#ppt_h/2"/>
                                          </p:val>
                                        </p:tav>
                                        <p:tav tm="100000">
                                          <p:val>
                                            <p:strVal val="#ppt_y"/>
                                          </p:val>
                                        </p:tav>
                                      </p:tavLst>
                                    </p:anim>
                                    <p:anim calcmode="lin" valueType="num">
                                      <p:cBhvr>
                                        <p:cTn id="20" dur="1000" fill="hold"/>
                                        <p:tgtEl>
                                          <p:spTgt spid="617481"/>
                                        </p:tgtEl>
                                        <p:attrNameLst>
                                          <p:attrName>ppt_w</p:attrName>
                                        </p:attrNameLst>
                                      </p:cBhvr>
                                      <p:tavLst>
                                        <p:tav tm="0">
                                          <p:val>
                                            <p:strVal val="#ppt_w"/>
                                          </p:val>
                                        </p:tav>
                                        <p:tav tm="100000">
                                          <p:val>
                                            <p:strVal val="#ppt_w"/>
                                          </p:val>
                                        </p:tav>
                                      </p:tavLst>
                                    </p:anim>
                                    <p:anim calcmode="lin" valueType="num">
                                      <p:cBhvr>
                                        <p:cTn id="21" dur="1000" fill="hold"/>
                                        <p:tgtEl>
                                          <p:spTgt spid="617481"/>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17" presetClass="entr" presetSubtype="1" fill="hold" grpId="0" nodeType="afterEffect">
                                  <p:stCondLst>
                                    <p:cond delay="0"/>
                                  </p:stCondLst>
                                  <p:childTnLst>
                                    <p:set>
                                      <p:cBhvr>
                                        <p:cTn id="24" dur="1" fill="hold">
                                          <p:stCondLst>
                                            <p:cond delay="0"/>
                                          </p:stCondLst>
                                        </p:cTn>
                                        <p:tgtEl>
                                          <p:spTgt spid="617482"/>
                                        </p:tgtEl>
                                        <p:attrNameLst>
                                          <p:attrName>style.visibility</p:attrName>
                                        </p:attrNameLst>
                                      </p:cBhvr>
                                      <p:to>
                                        <p:strVal val="visible"/>
                                      </p:to>
                                    </p:set>
                                    <p:anim calcmode="lin" valueType="num">
                                      <p:cBhvr>
                                        <p:cTn id="25" dur="1000" fill="hold"/>
                                        <p:tgtEl>
                                          <p:spTgt spid="617482"/>
                                        </p:tgtEl>
                                        <p:attrNameLst>
                                          <p:attrName>ppt_x</p:attrName>
                                        </p:attrNameLst>
                                      </p:cBhvr>
                                      <p:tavLst>
                                        <p:tav tm="0">
                                          <p:val>
                                            <p:strVal val="#ppt_x"/>
                                          </p:val>
                                        </p:tav>
                                        <p:tav tm="100000">
                                          <p:val>
                                            <p:strVal val="#ppt_x"/>
                                          </p:val>
                                        </p:tav>
                                      </p:tavLst>
                                    </p:anim>
                                    <p:anim calcmode="lin" valueType="num">
                                      <p:cBhvr>
                                        <p:cTn id="26" dur="1000" fill="hold"/>
                                        <p:tgtEl>
                                          <p:spTgt spid="617482"/>
                                        </p:tgtEl>
                                        <p:attrNameLst>
                                          <p:attrName>ppt_y</p:attrName>
                                        </p:attrNameLst>
                                      </p:cBhvr>
                                      <p:tavLst>
                                        <p:tav tm="0">
                                          <p:val>
                                            <p:strVal val="#ppt_y-#ppt_h/2"/>
                                          </p:val>
                                        </p:tav>
                                        <p:tav tm="100000">
                                          <p:val>
                                            <p:strVal val="#ppt_y"/>
                                          </p:val>
                                        </p:tav>
                                      </p:tavLst>
                                    </p:anim>
                                    <p:anim calcmode="lin" valueType="num">
                                      <p:cBhvr>
                                        <p:cTn id="27" dur="1000" fill="hold"/>
                                        <p:tgtEl>
                                          <p:spTgt spid="617482"/>
                                        </p:tgtEl>
                                        <p:attrNameLst>
                                          <p:attrName>ppt_w</p:attrName>
                                        </p:attrNameLst>
                                      </p:cBhvr>
                                      <p:tavLst>
                                        <p:tav tm="0">
                                          <p:val>
                                            <p:strVal val="#ppt_w"/>
                                          </p:val>
                                        </p:tav>
                                        <p:tav tm="100000">
                                          <p:val>
                                            <p:strVal val="#ppt_w"/>
                                          </p:val>
                                        </p:tav>
                                      </p:tavLst>
                                    </p:anim>
                                    <p:anim calcmode="lin" valueType="num">
                                      <p:cBhvr>
                                        <p:cTn id="28" dur="1000" fill="hold"/>
                                        <p:tgtEl>
                                          <p:spTgt spid="61748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500"/>
                            </p:stCondLst>
                            <p:childTnLst>
                              <p:par>
                                <p:cTn id="30" presetID="17" presetClass="entr" presetSubtype="8" fill="hold" grpId="0" nodeType="afterEffect">
                                  <p:stCondLst>
                                    <p:cond delay="0"/>
                                  </p:stCondLst>
                                  <p:childTnLst>
                                    <p:set>
                                      <p:cBhvr>
                                        <p:cTn id="31" dur="1" fill="hold">
                                          <p:stCondLst>
                                            <p:cond delay="0"/>
                                          </p:stCondLst>
                                        </p:cTn>
                                        <p:tgtEl>
                                          <p:spTgt spid="617483"/>
                                        </p:tgtEl>
                                        <p:attrNameLst>
                                          <p:attrName>style.visibility</p:attrName>
                                        </p:attrNameLst>
                                      </p:cBhvr>
                                      <p:to>
                                        <p:strVal val="visible"/>
                                      </p:to>
                                    </p:set>
                                    <p:anim calcmode="lin" valueType="num">
                                      <p:cBhvr>
                                        <p:cTn id="32" dur="1000" fill="hold"/>
                                        <p:tgtEl>
                                          <p:spTgt spid="617483"/>
                                        </p:tgtEl>
                                        <p:attrNameLst>
                                          <p:attrName>ppt_x</p:attrName>
                                        </p:attrNameLst>
                                      </p:cBhvr>
                                      <p:tavLst>
                                        <p:tav tm="0">
                                          <p:val>
                                            <p:strVal val="#ppt_x-#ppt_w/2"/>
                                          </p:val>
                                        </p:tav>
                                        <p:tav tm="100000">
                                          <p:val>
                                            <p:strVal val="#ppt_x"/>
                                          </p:val>
                                        </p:tav>
                                      </p:tavLst>
                                    </p:anim>
                                    <p:anim calcmode="lin" valueType="num">
                                      <p:cBhvr>
                                        <p:cTn id="33" dur="1000" fill="hold"/>
                                        <p:tgtEl>
                                          <p:spTgt spid="617483"/>
                                        </p:tgtEl>
                                        <p:attrNameLst>
                                          <p:attrName>ppt_y</p:attrName>
                                        </p:attrNameLst>
                                      </p:cBhvr>
                                      <p:tavLst>
                                        <p:tav tm="0">
                                          <p:val>
                                            <p:strVal val="#ppt_y"/>
                                          </p:val>
                                        </p:tav>
                                        <p:tav tm="100000">
                                          <p:val>
                                            <p:strVal val="#ppt_y"/>
                                          </p:val>
                                        </p:tav>
                                      </p:tavLst>
                                    </p:anim>
                                    <p:anim calcmode="lin" valueType="num">
                                      <p:cBhvr>
                                        <p:cTn id="34" dur="1000" fill="hold"/>
                                        <p:tgtEl>
                                          <p:spTgt spid="617483"/>
                                        </p:tgtEl>
                                        <p:attrNameLst>
                                          <p:attrName>ppt_w</p:attrName>
                                        </p:attrNameLst>
                                      </p:cBhvr>
                                      <p:tavLst>
                                        <p:tav tm="0">
                                          <p:val>
                                            <p:fltVal val="0"/>
                                          </p:val>
                                        </p:tav>
                                        <p:tav tm="100000">
                                          <p:val>
                                            <p:strVal val="#ppt_w"/>
                                          </p:val>
                                        </p:tav>
                                      </p:tavLst>
                                    </p:anim>
                                    <p:anim calcmode="lin" valueType="num">
                                      <p:cBhvr>
                                        <p:cTn id="35" dur="1000" fill="hold"/>
                                        <p:tgtEl>
                                          <p:spTgt spid="6174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9" grpId="0" animBg="1"/>
      <p:bldP spid="617480" grpId="0" autoUpdateAnimBg="0"/>
      <p:bldP spid="617481" grpId="0" autoUpdateAnimBg="0"/>
      <p:bldP spid="617482" grpId="0"/>
      <p:bldP spid="61748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5539"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pic>
        <p:nvPicPr>
          <p:cNvPr id="655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90888"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Text Box 5"/>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Central Processing Unit (CPU)</a:t>
            </a:r>
          </a:p>
        </p:txBody>
      </p:sp>
      <p:sp>
        <p:nvSpPr>
          <p:cNvPr id="622598" name="Line 6"/>
          <p:cNvSpPr>
            <a:spLocks noChangeShapeType="1"/>
          </p:cNvSpPr>
          <p:nvPr/>
        </p:nvSpPr>
        <p:spPr bwMode="auto">
          <a:xfrm flipH="1">
            <a:off x="5029200" y="3505200"/>
            <a:ext cx="685800"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2599" name="Text Box 7"/>
          <p:cNvSpPr txBox="1">
            <a:spLocks noChangeArrowheads="1"/>
          </p:cNvSpPr>
          <p:nvPr/>
        </p:nvSpPr>
        <p:spPr bwMode="auto">
          <a:xfrm>
            <a:off x="152400" y="2763838"/>
            <a:ext cx="41910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200" b="1">
                <a:solidFill>
                  <a:srgbClr val="0000CC"/>
                </a:solidFill>
              </a:rPr>
              <a:t>   Arithmetic Logic Unit (ALU)</a:t>
            </a:r>
          </a:p>
        </p:txBody>
      </p:sp>
      <p:sp>
        <p:nvSpPr>
          <p:cNvPr id="622600" name="Text Box 8"/>
          <p:cNvSpPr txBox="1">
            <a:spLocks noChangeArrowheads="1"/>
          </p:cNvSpPr>
          <p:nvPr/>
        </p:nvSpPr>
        <p:spPr bwMode="auto">
          <a:xfrm>
            <a:off x="457200" y="3124200"/>
            <a:ext cx="4267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The arithmetic/logic unit (ALU) contains the electronic circuitry that executes all arithmetic and logical operations</a:t>
            </a:r>
          </a:p>
        </p:txBody>
      </p:sp>
      <p:sp>
        <p:nvSpPr>
          <p:cNvPr id="622601" name="Rectangle 9"/>
          <p:cNvSpPr>
            <a:spLocks noChangeArrowheads="1"/>
          </p:cNvSpPr>
          <p:nvPr/>
        </p:nvSpPr>
        <p:spPr bwMode="auto">
          <a:xfrm>
            <a:off x="457200" y="4324350"/>
            <a:ext cx="4343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The arithmetic/logic unit can perform four kinds of arithmetic operations, or mathematical calculations: addition, subtraction, multiplication, and division.</a:t>
            </a:r>
          </a:p>
        </p:txBody>
      </p:sp>
      <p:sp>
        <p:nvSpPr>
          <p:cNvPr id="622602" name="Rectangle 10"/>
          <p:cNvSpPr>
            <a:spLocks noChangeArrowheads="1"/>
          </p:cNvSpPr>
          <p:nvPr/>
        </p:nvSpPr>
        <p:spPr bwMode="auto">
          <a:xfrm>
            <a:off x="457200" y="5791200"/>
            <a:ext cx="800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As its name implies, the arithmetic/logic unit also performs logical operations. (A logical operation is usually a comparison).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22598"/>
                                        </p:tgtEl>
                                        <p:attrNameLst>
                                          <p:attrName>style.visibility</p:attrName>
                                        </p:attrNameLst>
                                      </p:cBhvr>
                                      <p:to>
                                        <p:strVal val="visible"/>
                                      </p:to>
                                    </p:set>
                                    <p:animEffect transition="in" filter="wipe(right)">
                                      <p:cBhvr>
                                        <p:cTn id="7" dur="500"/>
                                        <p:tgtEl>
                                          <p:spTgt spid="622598"/>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622599"/>
                                        </p:tgtEl>
                                        <p:attrNameLst>
                                          <p:attrName>style.visibility</p:attrName>
                                        </p:attrNameLst>
                                      </p:cBhvr>
                                      <p:to>
                                        <p:strVal val="visible"/>
                                      </p:to>
                                    </p:set>
                                    <p:anim calcmode="lin" valueType="num">
                                      <p:cBhvr>
                                        <p:cTn id="11" dur="1000" fill="hold"/>
                                        <p:tgtEl>
                                          <p:spTgt spid="622599"/>
                                        </p:tgtEl>
                                        <p:attrNameLst>
                                          <p:attrName>ppt_x</p:attrName>
                                        </p:attrNameLst>
                                      </p:cBhvr>
                                      <p:tavLst>
                                        <p:tav tm="0">
                                          <p:val>
                                            <p:strVal val="#ppt_x"/>
                                          </p:val>
                                        </p:tav>
                                        <p:tav tm="100000">
                                          <p:val>
                                            <p:strVal val="#ppt_x"/>
                                          </p:val>
                                        </p:tav>
                                      </p:tavLst>
                                    </p:anim>
                                    <p:anim calcmode="lin" valueType="num">
                                      <p:cBhvr>
                                        <p:cTn id="12" dur="1000" fill="hold"/>
                                        <p:tgtEl>
                                          <p:spTgt spid="622599"/>
                                        </p:tgtEl>
                                        <p:attrNameLst>
                                          <p:attrName>ppt_y</p:attrName>
                                        </p:attrNameLst>
                                      </p:cBhvr>
                                      <p:tavLst>
                                        <p:tav tm="0">
                                          <p:val>
                                            <p:strVal val="#ppt_y-#ppt_h/2"/>
                                          </p:val>
                                        </p:tav>
                                        <p:tav tm="100000">
                                          <p:val>
                                            <p:strVal val="#ppt_y"/>
                                          </p:val>
                                        </p:tav>
                                      </p:tavLst>
                                    </p:anim>
                                    <p:anim calcmode="lin" valueType="num">
                                      <p:cBhvr>
                                        <p:cTn id="13" dur="1000" fill="hold"/>
                                        <p:tgtEl>
                                          <p:spTgt spid="622599"/>
                                        </p:tgtEl>
                                        <p:attrNameLst>
                                          <p:attrName>ppt_w</p:attrName>
                                        </p:attrNameLst>
                                      </p:cBhvr>
                                      <p:tavLst>
                                        <p:tav tm="0">
                                          <p:val>
                                            <p:strVal val="#ppt_w"/>
                                          </p:val>
                                        </p:tav>
                                        <p:tav tm="100000">
                                          <p:val>
                                            <p:strVal val="#ppt_w"/>
                                          </p:val>
                                        </p:tav>
                                      </p:tavLst>
                                    </p:anim>
                                    <p:anim calcmode="lin" valueType="num">
                                      <p:cBhvr>
                                        <p:cTn id="14" dur="1000" fill="hold"/>
                                        <p:tgtEl>
                                          <p:spTgt spid="62259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17" presetClass="entr" presetSubtype="4" fill="hold" grpId="0" nodeType="afterEffect">
                                  <p:stCondLst>
                                    <p:cond delay="0"/>
                                  </p:stCondLst>
                                  <p:childTnLst>
                                    <p:set>
                                      <p:cBhvr>
                                        <p:cTn id="17" dur="1" fill="hold">
                                          <p:stCondLst>
                                            <p:cond delay="0"/>
                                          </p:stCondLst>
                                        </p:cTn>
                                        <p:tgtEl>
                                          <p:spTgt spid="622600"/>
                                        </p:tgtEl>
                                        <p:attrNameLst>
                                          <p:attrName>style.visibility</p:attrName>
                                        </p:attrNameLst>
                                      </p:cBhvr>
                                      <p:to>
                                        <p:strVal val="visible"/>
                                      </p:to>
                                    </p:set>
                                    <p:anim calcmode="lin" valueType="num">
                                      <p:cBhvr>
                                        <p:cTn id="18" dur="1000" fill="hold"/>
                                        <p:tgtEl>
                                          <p:spTgt spid="622600"/>
                                        </p:tgtEl>
                                        <p:attrNameLst>
                                          <p:attrName>ppt_x</p:attrName>
                                        </p:attrNameLst>
                                      </p:cBhvr>
                                      <p:tavLst>
                                        <p:tav tm="0">
                                          <p:val>
                                            <p:strVal val="#ppt_x"/>
                                          </p:val>
                                        </p:tav>
                                        <p:tav tm="100000">
                                          <p:val>
                                            <p:strVal val="#ppt_x"/>
                                          </p:val>
                                        </p:tav>
                                      </p:tavLst>
                                    </p:anim>
                                    <p:anim calcmode="lin" valueType="num">
                                      <p:cBhvr>
                                        <p:cTn id="19" dur="1000" fill="hold"/>
                                        <p:tgtEl>
                                          <p:spTgt spid="622600"/>
                                        </p:tgtEl>
                                        <p:attrNameLst>
                                          <p:attrName>ppt_y</p:attrName>
                                        </p:attrNameLst>
                                      </p:cBhvr>
                                      <p:tavLst>
                                        <p:tav tm="0">
                                          <p:val>
                                            <p:strVal val="#ppt_y+#ppt_h/2"/>
                                          </p:val>
                                        </p:tav>
                                        <p:tav tm="100000">
                                          <p:val>
                                            <p:strVal val="#ppt_y"/>
                                          </p:val>
                                        </p:tav>
                                      </p:tavLst>
                                    </p:anim>
                                    <p:anim calcmode="lin" valueType="num">
                                      <p:cBhvr>
                                        <p:cTn id="20" dur="1000" fill="hold"/>
                                        <p:tgtEl>
                                          <p:spTgt spid="622600"/>
                                        </p:tgtEl>
                                        <p:attrNameLst>
                                          <p:attrName>ppt_w</p:attrName>
                                        </p:attrNameLst>
                                      </p:cBhvr>
                                      <p:tavLst>
                                        <p:tav tm="0">
                                          <p:val>
                                            <p:strVal val="#ppt_w"/>
                                          </p:val>
                                        </p:tav>
                                        <p:tav tm="100000">
                                          <p:val>
                                            <p:strVal val="#ppt_w"/>
                                          </p:val>
                                        </p:tav>
                                      </p:tavLst>
                                    </p:anim>
                                    <p:anim calcmode="lin" valueType="num">
                                      <p:cBhvr>
                                        <p:cTn id="21" dur="1000" fill="hold"/>
                                        <p:tgtEl>
                                          <p:spTgt spid="622600"/>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17" presetClass="entr" presetSubtype="1" fill="hold" grpId="0" nodeType="afterEffect">
                                  <p:stCondLst>
                                    <p:cond delay="0"/>
                                  </p:stCondLst>
                                  <p:childTnLst>
                                    <p:set>
                                      <p:cBhvr>
                                        <p:cTn id="24" dur="1" fill="hold">
                                          <p:stCondLst>
                                            <p:cond delay="0"/>
                                          </p:stCondLst>
                                        </p:cTn>
                                        <p:tgtEl>
                                          <p:spTgt spid="622601"/>
                                        </p:tgtEl>
                                        <p:attrNameLst>
                                          <p:attrName>style.visibility</p:attrName>
                                        </p:attrNameLst>
                                      </p:cBhvr>
                                      <p:to>
                                        <p:strVal val="visible"/>
                                      </p:to>
                                    </p:set>
                                    <p:anim calcmode="lin" valueType="num">
                                      <p:cBhvr>
                                        <p:cTn id="25" dur="1000" fill="hold"/>
                                        <p:tgtEl>
                                          <p:spTgt spid="622601"/>
                                        </p:tgtEl>
                                        <p:attrNameLst>
                                          <p:attrName>ppt_x</p:attrName>
                                        </p:attrNameLst>
                                      </p:cBhvr>
                                      <p:tavLst>
                                        <p:tav tm="0">
                                          <p:val>
                                            <p:strVal val="#ppt_x"/>
                                          </p:val>
                                        </p:tav>
                                        <p:tav tm="100000">
                                          <p:val>
                                            <p:strVal val="#ppt_x"/>
                                          </p:val>
                                        </p:tav>
                                      </p:tavLst>
                                    </p:anim>
                                    <p:anim calcmode="lin" valueType="num">
                                      <p:cBhvr>
                                        <p:cTn id="26" dur="1000" fill="hold"/>
                                        <p:tgtEl>
                                          <p:spTgt spid="622601"/>
                                        </p:tgtEl>
                                        <p:attrNameLst>
                                          <p:attrName>ppt_y</p:attrName>
                                        </p:attrNameLst>
                                      </p:cBhvr>
                                      <p:tavLst>
                                        <p:tav tm="0">
                                          <p:val>
                                            <p:strVal val="#ppt_y-#ppt_h/2"/>
                                          </p:val>
                                        </p:tav>
                                        <p:tav tm="100000">
                                          <p:val>
                                            <p:strVal val="#ppt_y"/>
                                          </p:val>
                                        </p:tav>
                                      </p:tavLst>
                                    </p:anim>
                                    <p:anim calcmode="lin" valueType="num">
                                      <p:cBhvr>
                                        <p:cTn id="27" dur="1000" fill="hold"/>
                                        <p:tgtEl>
                                          <p:spTgt spid="622601"/>
                                        </p:tgtEl>
                                        <p:attrNameLst>
                                          <p:attrName>ppt_w</p:attrName>
                                        </p:attrNameLst>
                                      </p:cBhvr>
                                      <p:tavLst>
                                        <p:tav tm="0">
                                          <p:val>
                                            <p:strVal val="#ppt_w"/>
                                          </p:val>
                                        </p:tav>
                                        <p:tav tm="100000">
                                          <p:val>
                                            <p:strVal val="#ppt_w"/>
                                          </p:val>
                                        </p:tav>
                                      </p:tavLst>
                                    </p:anim>
                                    <p:anim calcmode="lin" valueType="num">
                                      <p:cBhvr>
                                        <p:cTn id="28" dur="1000" fill="hold"/>
                                        <p:tgtEl>
                                          <p:spTgt spid="622601"/>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500"/>
                            </p:stCondLst>
                            <p:childTnLst>
                              <p:par>
                                <p:cTn id="30" presetID="17" presetClass="entr" presetSubtype="8" fill="hold" grpId="0" nodeType="afterEffect">
                                  <p:stCondLst>
                                    <p:cond delay="0"/>
                                  </p:stCondLst>
                                  <p:childTnLst>
                                    <p:set>
                                      <p:cBhvr>
                                        <p:cTn id="31" dur="1" fill="hold">
                                          <p:stCondLst>
                                            <p:cond delay="0"/>
                                          </p:stCondLst>
                                        </p:cTn>
                                        <p:tgtEl>
                                          <p:spTgt spid="622602"/>
                                        </p:tgtEl>
                                        <p:attrNameLst>
                                          <p:attrName>style.visibility</p:attrName>
                                        </p:attrNameLst>
                                      </p:cBhvr>
                                      <p:to>
                                        <p:strVal val="visible"/>
                                      </p:to>
                                    </p:set>
                                    <p:anim calcmode="lin" valueType="num">
                                      <p:cBhvr>
                                        <p:cTn id="32" dur="1000" fill="hold"/>
                                        <p:tgtEl>
                                          <p:spTgt spid="622602"/>
                                        </p:tgtEl>
                                        <p:attrNameLst>
                                          <p:attrName>ppt_x</p:attrName>
                                        </p:attrNameLst>
                                      </p:cBhvr>
                                      <p:tavLst>
                                        <p:tav tm="0">
                                          <p:val>
                                            <p:strVal val="#ppt_x-#ppt_w/2"/>
                                          </p:val>
                                        </p:tav>
                                        <p:tav tm="100000">
                                          <p:val>
                                            <p:strVal val="#ppt_x"/>
                                          </p:val>
                                        </p:tav>
                                      </p:tavLst>
                                    </p:anim>
                                    <p:anim calcmode="lin" valueType="num">
                                      <p:cBhvr>
                                        <p:cTn id="33" dur="1000" fill="hold"/>
                                        <p:tgtEl>
                                          <p:spTgt spid="622602"/>
                                        </p:tgtEl>
                                        <p:attrNameLst>
                                          <p:attrName>ppt_y</p:attrName>
                                        </p:attrNameLst>
                                      </p:cBhvr>
                                      <p:tavLst>
                                        <p:tav tm="0">
                                          <p:val>
                                            <p:strVal val="#ppt_y"/>
                                          </p:val>
                                        </p:tav>
                                        <p:tav tm="100000">
                                          <p:val>
                                            <p:strVal val="#ppt_y"/>
                                          </p:val>
                                        </p:tav>
                                      </p:tavLst>
                                    </p:anim>
                                    <p:anim calcmode="lin" valueType="num">
                                      <p:cBhvr>
                                        <p:cTn id="34" dur="1000" fill="hold"/>
                                        <p:tgtEl>
                                          <p:spTgt spid="622602"/>
                                        </p:tgtEl>
                                        <p:attrNameLst>
                                          <p:attrName>ppt_w</p:attrName>
                                        </p:attrNameLst>
                                      </p:cBhvr>
                                      <p:tavLst>
                                        <p:tav tm="0">
                                          <p:val>
                                            <p:fltVal val="0"/>
                                          </p:val>
                                        </p:tav>
                                        <p:tav tm="100000">
                                          <p:val>
                                            <p:strVal val="#ppt_w"/>
                                          </p:val>
                                        </p:tav>
                                      </p:tavLst>
                                    </p:anim>
                                    <p:anim calcmode="lin" valueType="num">
                                      <p:cBhvr>
                                        <p:cTn id="35" dur="1000" fill="hold"/>
                                        <p:tgtEl>
                                          <p:spTgt spid="6226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8" grpId="0" animBg="1"/>
      <p:bldP spid="622599" grpId="0" autoUpdateAnimBg="0"/>
      <p:bldP spid="622600" grpId="0" autoUpdateAnimBg="0"/>
      <p:bldP spid="622601" grpId="0"/>
      <p:bldP spid="62260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656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90888"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5" name="Text Box 5"/>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Central Processing Unit (CPU)</a:t>
            </a:r>
          </a:p>
        </p:txBody>
      </p:sp>
      <p:sp>
        <p:nvSpPr>
          <p:cNvPr id="624646" name="Line 6"/>
          <p:cNvSpPr>
            <a:spLocks noChangeShapeType="1"/>
          </p:cNvSpPr>
          <p:nvPr/>
        </p:nvSpPr>
        <p:spPr bwMode="auto">
          <a:xfrm flipH="1" flipV="1">
            <a:off x="4800600" y="3505200"/>
            <a:ext cx="1905000" cy="0"/>
          </a:xfrm>
          <a:prstGeom prst="line">
            <a:avLst/>
          </a:prstGeom>
          <a:noFill/>
          <a:ln w="28575">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24647" name="Text Box 7"/>
          <p:cNvSpPr txBox="1">
            <a:spLocks noChangeArrowheads="1"/>
          </p:cNvSpPr>
          <p:nvPr/>
        </p:nvSpPr>
        <p:spPr bwMode="auto">
          <a:xfrm>
            <a:off x="152400" y="2611438"/>
            <a:ext cx="41910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200" b="1">
                <a:solidFill>
                  <a:srgbClr val="0000CC"/>
                </a:solidFill>
              </a:rPr>
              <a:t>   Internal Storage (Registers)</a:t>
            </a:r>
          </a:p>
        </p:txBody>
      </p:sp>
      <p:sp>
        <p:nvSpPr>
          <p:cNvPr id="624648" name="Text Box 8"/>
          <p:cNvSpPr txBox="1">
            <a:spLocks noChangeArrowheads="1"/>
          </p:cNvSpPr>
          <p:nvPr/>
        </p:nvSpPr>
        <p:spPr bwMode="auto">
          <a:xfrm>
            <a:off x="457200" y="2971800"/>
            <a:ext cx="4267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Registers are temporary storage areas for instructions or data. They are not a part of memory; rather they are special additional storage locations that offer the advantage of speed.</a:t>
            </a:r>
          </a:p>
        </p:txBody>
      </p:sp>
      <p:sp>
        <p:nvSpPr>
          <p:cNvPr id="624649" name="Rectangle 9"/>
          <p:cNvSpPr>
            <a:spLocks noChangeArrowheads="1"/>
          </p:cNvSpPr>
          <p:nvPr/>
        </p:nvSpPr>
        <p:spPr bwMode="auto">
          <a:xfrm>
            <a:off x="457200" y="4552950"/>
            <a:ext cx="4724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Registers work under the direction of the control unit to accept, hold, and transfer instructions or data and perform arithmetic or logical comparisons at high speed.</a:t>
            </a:r>
          </a:p>
        </p:txBody>
      </p:sp>
      <p:sp>
        <p:nvSpPr>
          <p:cNvPr id="624650" name="Rectangle 10"/>
          <p:cNvSpPr>
            <a:spLocks noChangeArrowheads="1"/>
          </p:cNvSpPr>
          <p:nvPr/>
        </p:nvSpPr>
        <p:spPr bwMode="auto">
          <a:xfrm>
            <a:off x="457200" y="5972175"/>
            <a:ext cx="868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t>The control unit uses a data storage register the way a store owner uses a cash register-as a temporary, convenient place to store what is used in transactions.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24646"/>
                                        </p:tgtEl>
                                        <p:attrNameLst>
                                          <p:attrName>style.visibility</p:attrName>
                                        </p:attrNameLst>
                                      </p:cBhvr>
                                      <p:to>
                                        <p:strVal val="visible"/>
                                      </p:to>
                                    </p:set>
                                    <p:animEffect transition="in" filter="wipe(right)">
                                      <p:cBhvr>
                                        <p:cTn id="7" dur="500"/>
                                        <p:tgtEl>
                                          <p:spTgt spid="624646"/>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624647"/>
                                        </p:tgtEl>
                                        <p:attrNameLst>
                                          <p:attrName>style.visibility</p:attrName>
                                        </p:attrNameLst>
                                      </p:cBhvr>
                                      <p:to>
                                        <p:strVal val="visible"/>
                                      </p:to>
                                    </p:set>
                                    <p:anim calcmode="lin" valueType="num">
                                      <p:cBhvr>
                                        <p:cTn id="11" dur="1000" fill="hold"/>
                                        <p:tgtEl>
                                          <p:spTgt spid="624647"/>
                                        </p:tgtEl>
                                        <p:attrNameLst>
                                          <p:attrName>ppt_x</p:attrName>
                                        </p:attrNameLst>
                                      </p:cBhvr>
                                      <p:tavLst>
                                        <p:tav tm="0">
                                          <p:val>
                                            <p:strVal val="#ppt_x"/>
                                          </p:val>
                                        </p:tav>
                                        <p:tav tm="100000">
                                          <p:val>
                                            <p:strVal val="#ppt_x"/>
                                          </p:val>
                                        </p:tav>
                                      </p:tavLst>
                                    </p:anim>
                                    <p:anim calcmode="lin" valueType="num">
                                      <p:cBhvr>
                                        <p:cTn id="12" dur="1000" fill="hold"/>
                                        <p:tgtEl>
                                          <p:spTgt spid="624647"/>
                                        </p:tgtEl>
                                        <p:attrNameLst>
                                          <p:attrName>ppt_y</p:attrName>
                                        </p:attrNameLst>
                                      </p:cBhvr>
                                      <p:tavLst>
                                        <p:tav tm="0">
                                          <p:val>
                                            <p:strVal val="#ppt_y-#ppt_h/2"/>
                                          </p:val>
                                        </p:tav>
                                        <p:tav tm="100000">
                                          <p:val>
                                            <p:strVal val="#ppt_y"/>
                                          </p:val>
                                        </p:tav>
                                      </p:tavLst>
                                    </p:anim>
                                    <p:anim calcmode="lin" valueType="num">
                                      <p:cBhvr>
                                        <p:cTn id="13" dur="1000" fill="hold"/>
                                        <p:tgtEl>
                                          <p:spTgt spid="624647"/>
                                        </p:tgtEl>
                                        <p:attrNameLst>
                                          <p:attrName>ppt_w</p:attrName>
                                        </p:attrNameLst>
                                      </p:cBhvr>
                                      <p:tavLst>
                                        <p:tav tm="0">
                                          <p:val>
                                            <p:strVal val="#ppt_w"/>
                                          </p:val>
                                        </p:tav>
                                        <p:tav tm="100000">
                                          <p:val>
                                            <p:strVal val="#ppt_w"/>
                                          </p:val>
                                        </p:tav>
                                      </p:tavLst>
                                    </p:anim>
                                    <p:anim calcmode="lin" valueType="num">
                                      <p:cBhvr>
                                        <p:cTn id="14" dur="1000" fill="hold"/>
                                        <p:tgtEl>
                                          <p:spTgt spid="62464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17" presetClass="entr" presetSubtype="4" fill="hold" grpId="0" nodeType="afterEffect">
                                  <p:stCondLst>
                                    <p:cond delay="0"/>
                                  </p:stCondLst>
                                  <p:childTnLst>
                                    <p:set>
                                      <p:cBhvr>
                                        <p:cTn id="17" dur="1" fill="hold">
                                          <p:stCondLst>
                                            <p:cond delay="0"/>
                                          </p:stCondLst>
                                        </p:cTn>
                                        <p:tgtEl>
                                          <p:spTgt spid="624648"/>
                                        </p:tgtEl>
                                        <p:attrNameLst>
                                          <p:attrName>style.visibility</p:attrName>
                                        </p:attrNameLst>
                                      </p:cBhvr>
                                      <p:to>
                                        <p:strVal val="visible"/>
                                      </p:to>
                                    </p:set>
                                    <p:anim calcmode="lin" valueType="num">
                                      <p:cBhvr>
                                        <p:cTn id="18" dur="1000" fill="hold"/>
                                        <p:tgtEl>
                                          <p:spTgt spid="624648"/>
                                        </p:tgtEl>
                                        <p:attrNameLst>
                                          <p:attrName>ppt_x</p:attrName>
                                        </p:attrNameLst>
                                      </p:cBhvr>
                                      <p:tavLst>
                                        <p:tav tm="0">
                                          <p:val>
                                            <p:strVal val="#ppt_x"/>
                                          </p:val>
                                        </p:tav>
                                        <p:tav tm="100000">
                                          <p:val>
                                            <p:strVal val="#ppt_x"/>
                                          </p:val>
                                        </p:tav>
                                      </p:tavLst>
                                    </p:anim>
                                    <p:anim calcmode="lin" valueType="num">
                                      <p:cBhvr>
                                        <p:cTn id="19" dur="1000" fill="hold"/>
                                        <p:tgtEl>
                                          <p:spTgt spid="624648"/>
                                        </p:tgtEl>
                                        <p:attrNameLst>
                                          <p:attrName>ppt_y</p:attrName>
                                        </p:attrNameLst>
                                      </p:cBhvr>
                                      <p:tavLst>
                                        <p:tav tm="0">
                                          <p:val>
                                            <p:strVal val="#ppt_y+#ppt_h/2"/>
                                          </p:val>
                                        </p:tav>
                                        <p:tav tm="100000">
                                          <p:val>
                                            <p:strVal val="#ppt_y"/>
                                          </p:val>
                                        </p:tav>
                                      </p:tavLst>
                                    </p:anim>
                                    <p:anim calcmode="lin" valueType="num">
                                      <p:cBhvr>
                                        <p:cTn id="20" dur="1000" fill="hold"/>
                                        <p:tgtEl>
                                          <p:spTgt spid="624648"/>
                                        </p:tgtEl>
                                        <p:attrNameLst>
                                          <p:attrName>ppt_w</p:attrName>
                                        </p:attrNameLst>
                                      </p:cBhvr>
                                      <p:tavLst>
                                        <p:tav tm="0">
                                          <p:val>
                                            <p:strVal val="#ppt_w"/>
                                          </p:val>
                                        </p:tav>
                                        <p:tav tm="100000">
                                          <p:val>
                                            <p:strVal val="#ppt_w"/>
                                          </p:val>
                                        </p:tav>
                                      </p:tavLst>
                                    </p:anim>
                                    <p:anim calcmode="lin" valueType="num">
                                      <p:cBhvr>
                                        <p:cTn id="21" dur="1000" fill="hold"/>
                                        <p:tgtEl>
                                          <p:spTgt spid="624648"/>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17" presetClass="entr" presetSubtype="1" fill="hold" grpId="0" nodeType="afterEffect">
                                  <p:stCondLst>
                                    <p:cond delay="0"/>
                                  </p:stCondLst>
                                  <p:childTnLst>
                                    <p:set>
                                      <p:cBhvr>
                                        <p:cTn id="24" dur="1" fill="hold">
                                          <p:stCondLst>
                                            <p:cond delay="0"/>
                                          </p:stCondLst>
                                        </p:cTn>
                                        <p:tgtEl>
                                          <p:spTgt spid="624649"/>
                                        </p:tgtEl>
                                        <p:attrNameLst>
                                          <p:attrName>style.visibility</p:attrName>
                                        </p:attrNameLst>
                                      </p:cBhvr>
                                      <p:to>
                                        <p:strVal val="visible"/>
                                      </p:to>
                                    </p:set>
                                    <p:anim calcmode="lin" valueType="num">
                                      <p:cBhvr>
                                        <p:cTn id="25" dur="1000" fill="hold"/>
                                        <p:tgtEl>
                                          <p:spTgt spid="624649"/>
                                        </p:tgtEl>
                                        <p:attrNameLst>
                                          <p:attrName>ppt_x</p:attrName>
                                        </p:attrNameLst>
                                      </p:cBhvr>
                                      <p:tavLst>
                                        <p:tav tm="0">
                                          <p:val>
                                            <p:strVal val="#ppt_x"/>
                                          </p:val>
                                        </p:tav>
                                        <p:tav tm="100000">
                                          <p:val>
                                            <p:strVal val="#ppt_x"/>
                                          </p:val>
                                        </p:tav>
                                      </p:tavLst>
                                    </p:anim>
                                    <p:anim calcmode="lin" valueType="num">
                                      <p:cBhvr>
                                        <p:cTn id="26" dur="1000" fill="hold"/>
                                        <p:tgtEl>
                                          <p:spTgt spid="624649"/>
                                        </p:tgtEl>
                                        <p:attrNameLst>
                                          <p:attrName>ppt_y</p:attrName>
                                        </p:attrNameLst>
                                      </p:cBhvr>
                                      <p:tavLst>
                                        <p:tav tm="0">
                                          <p:val>
                                            <p:strVal val="#ppt_y-#ppt_h/2"/>
                                          </p:val>
                                        </p:tav>
                                        <p:tav tm="100000">
                                          <p:val>
                                            <p:strVal val="#ppt_y"/>
                                          </p:val>
                                        </p:tav>
                                      </p:tavLst>
                                    </p:anim>
                                    <p:anim calcmode="lin" valueType="num">
                                      <p:cBhvr>
                                        <p:cTn id="27" dur="1000" fill="hold"/>
                                        <p:tgtEl>
                                          <p:spTgt spid="624649"/>
                                        </p:tgtEl>
                                        <p:attrNameLst>
                                          <p:attrName>ppt_w</p:attrName>
                                        </p:attrNameLst>
                                      </p:cBhvr>
                                      <p:tavLst>
                                        <p:tav tm="0">
                                          <p:val>
                                            <p:strVal val="#ppt_w"/>
                                          </p:val>
                                        </p:tav>
                                        <p:tav tm="100000">
                                          <p:val>
                                            <p:strVal val="#ppt_w"/>
                                          </p:val>
                                        </p:tav>
                                      </p:tavLst>
                                    </p:anim>
                                    <p:anim calcmode="lin" valueType="num">
                                      <p:cBhvr>
                                        <p:cTn id="28" dur="1000" fill="hold"/>
                                        <p:tgtEl>
                                          <p:spTgt spid="624649"/>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500"/>
                            </p:stCondLst>
                            <p:childTnLst>
                              <p:par>
                                <p:cTn id="30" presetID="17" presetClass="entr" presetSubtype="8" fill="hold" grpId="0" nodeType="afterEffect">
                                  <p:stCondLst>
                                    <p:cond delay="0"/>
                                  </p:stCondLst>
                                  <p:childTnLst>
                                    <p:set>
                                      <p:cBhvr>
                                        <p:cTn id="31" dur="1" fill="hold">
                                          <p:stCondLst>
                                            <p:cond delay="0"/>
                                          </p:stCondLst>
                                        </p:cTn>
                                        <p:tgtEl>
                                          <p:spTgt spid="624650"/>
                                        </p:tgtEl>
                                        <p:attrNameLst>
                                          <p:attrName>style.visibility</p:attrName>
                                        </p:attrNameLst>
                                      </p:cBhvr>
                                      <p:to>
                                        <p:strVal val="visible"/>
                                      </p:to>
                                    </p:set>
                                    <p:anim calcmode="lin" valueType="num">
                                      <p:cBhvr>
                                        <p:cTn id="32" dur="1000" fill="hold"/>
                                        <p:tgtEl>
                                          <p:spTgt spid="624650"/>
                                        </p:tgtEl>
                                        <p:attrNameLst>
                                          <p:attrName>ppt_x</p:attrName>
                                        </p:attrNameLst>
                                      </p:cBhvr>
                                      <p:tavLst>
                                        <p:tav tm="0">
                                          <p:val>
                                            <p:strVal val="#ppt_x-#ppt_w/2"/>
                                          </p:val>
                                        </p:tav>
                                        <p:tav tm="100000">
                                          <p:val>
                                            <p:strVal val="#ppt_x"/>
                                          </p:val>
                                        </p:tav>
                                      </p:tavLst>
                                    </p:anim>
                                    <p:anim calcmode="lin" valueType="num">
                                      <p:cBhvr>
                                        <p:cTn id="33" dur="1000" fill="hold"/>
                                        <p:tgtEl>
                                          <p:spTgt spid="624650"/>
                                        </p:tgtEl>
                                        <p:attrNameLst>
                                          <p:attrName>ppt_y</p:attrName>
                                        </p:attrNameLst>
                                      </p:cBhvr>
                                      <p:tavLst>
                                        <p:tav tm="0">
                                          <p:val>
                                            <p:strVal val="#ppt_y"/>
                                          </p:val>
                                        </p:tav>
                                        <p:tav tm="100000">
                                          <p:val>
                                            <p:strVal val="#ppt_y"/>
                                          </p:val>
                                        </p:tav>
                                      </p:tavLst>
                                    </p:anim>
                                    <p:anim calcmode="lin" valueType="num">
                                      <p:cBhvr>
                                        <p:cTn id="34" dur="1000" fill="hold"/>
                                        <p:tgtEl>
                                          <p:spTgt spid="624650"/>
                                        </p:tgtEl>
                                        <p:attrNameLst>
                                          <p:attrName>ppt_w</p:attrName>
                                        </p:attrNameLst>
                                      </p:cBhvr>
                                      <p:tavLst>
                                        <p:tav tm="0">
                                          <p:val>
                                            <p:fltVal val="0"/>
                                          </p:val>
                                        </p:tav>
                                        <p:tav tm="100000">
                                          <p:val>
                                            <p:strVal val="#ppt_w"/>
                                          </p:val>
                                        </p:tav>
                                      </p:tavLst>
                                    </p:anim>
                                    <p:anim calcmode="lin" valueType="num">
                                      <p:cBhvr>
                                        <p:cTn id="35" dur="1000" fill="hold"/>
                                        <p:tgtEl>
                                          <p:spTgt spid="6246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animBg="1"/>
      <p:bldP spid="624647" grpId="0" autoUpdateAnimBg="0"/>
      <p:bldP spid="624648" grpId="0" autoUpdateAnimBg="0"/>
      <p:bldP spid="624649" grpId="0"/>
      <p:bldP spid="62465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7587"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sp>
        <p:nvSpPr>
          <p:cNvPr id="67588" name="Text Box 5"/>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Central Processing Unit (CPU)</a:t>
            </a:r>
          </a:p>
        </p:txBody>
      </p:sp>
      <p:sp>
        <p:nvSpPr>
          <p:cNvPr id="624647" name="Text Box 7"/>
          <p:cNvSpPr txBox="1">
            <a:spLocks noChangeArrowheads="1"/>
          </p:cNvSpPr>
          <p:nvPr/>
        </p:nvSpPr>
        <p:spPr bwMode="auto">
          <a:xfrm>
            <a:off x="304800" y="2611438"/>
            <a:ext cx="60198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spcBef>
                <a:spcPct val="0"/>
              </a:spcBef>
              <a:buFontTx/>
              <a:buNone/>
            </a:pPr>
            <a:r>
              <a:rPr lang="en-US" altLang="en-US" sz="2200" b="1">
                <a:solidFill>
                  <a:srgbClr val="0000CC"/>
                </a:solidFill>
              </a:rPr>
              <a:t>Potential Improvements to the CPU???</a:t>
            </a:r>
          </a:p>
        </p:txBody>
      </p:sp>
      <p:sp>
        <p:nvSpPr>
          <p:cNvPr id="624648" name="Text Box 8"/>
          <p:cNvSpPr txBox="1">
            <a:spLocks noChangeArrowheads="1"/>
          </p:cNvSpPr>
          <p:nvPr/>
        </p:nvSpPr>
        <p:spPr bwMode="auto">
          <a:xfrm>
            <a:off x="304800" y="2971800"/>
            <a:ext cx="6019800" cy="155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1700" b="1"/>
              <a:t>SoC</a:t>
            </a:r>
            <a:r>
              <a:rPr lang="en-US" altLang="en-US" sz="1700"/>
              <a:t>, or </a:t>
            </a:r>
            <a:r>
              <a:rPr lang="en-US" altLang="en-US" sz="1700">
                <a:hlinkClick r:id="rId3"/>
              </a:rPr>
              <a:t>system-on-a-chip</a:t>
            </a:r>
            <a:r>
              <a:rPr lang="en-US" altLang="en-US" sz="1700"/>
              <a:t> to give its full name, integrates the CPU, GPU (a graphics processor), memory, USB controller, power management circuits, and wireless radios (WiFi, 3G, 4G LTE, and so on). Whereas a CPU cannot function without dozens of other chips, it’s possible to build complete computers with just a single SoC.</a:t>
            </a:r>
          </a:p>
        </p:txBody>
      </p:sp>
      <p:sp>
        <p:nvSpPr>
          <p:cNvPr id="624650" name="Rectangle 10"/>
          <p:cNvSpPr>
            <a:spLocks noChangeArrowheads="1"/>
          </p:cNvSpPr>
          <p:nvPr/>
        </p:nvSpPr>
        <p:spPr bwMode="auto">
          <a:xfrm>
            <a:off x="228600" y="4576763"/>
            <a:ext cx="891222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1700"/>
              <a:t>A SoC is only a little bit larger than a CPU, and yet it contains a lot more functionality. If you use a CPU, it’s very hard to make a computer that’s smaller than 10cm (4 inches) squared, purely because of the number of individual chips that you need to squeeze in. Using SoCs, we can put complete computers in smartphones and tablets, and still have plenty of space for batteries..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898775"/>
            <a:ext cx="22098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228600" y="5756275"/>
            <a:ext cx="87423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1700"/>
              <a:t>Due to its very high level of integration and much shorter wiring, an SoC also uses considerably less power — again, this is a big bonus when it comes to mobile computing. </a:t>
            </a:r>
          </a:p>
        </p:txBody>
      </p:sp>
      <p:sp>
        <p:nvSpPr>
          <p:cNvPr id="3" name="Rectangle 2"/>
          <p:cNvSpPr>
            <a:spLocks noChangeArrowheads="1"/>
          </p:cNvSpPr>
          <p:nvPr/>
        </p:nvSpPr>
        <p:spPr bwMode="auto">
          <a:xfrm>
            <a:off x="609600" y="6542088"/>
            <a:ext cx="85344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gn="r">
              <a:buFontTx/>
              <a:buNone/>
            </a:pPr>
            <a:r>
              <a:rPr lang="en-US" altLang="en-US" sz="1200"/>
              <a:t>From: </a:t>
            </a:r>
            <a:r>
              <a:rPr lang="en-US" altLang="en-US" sz="1200">
                <a:hlinkClick r:id="rId5"/>
              </a:rPr>
              <a:t>http://www.extremetech.com/computing/126235-soc-vs-cpu-the-battle-for-the-future-of-computing</a:t>
            </a:r>
            <a:endParaRPr lang="en-US" alt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24647"/>
                                        </p:tgtEl>
                                        <p:attrNameLst>
                                          <p:attrName>style.visibility</p:attrName>
                                        </p:attrNameLst>
                                      </p:cBhvr>
                                      <p:to>
                                        <p:strVal val="visible"/>
                                      </p:to>
                                    </p:set>
                                    <p:anim calcmode="lin" valueType="num">
                                      <p:cBhvr>
                                        <p:cTn id="7" dur="1000" fill="hold"/>
                                        <p:tgtEl>
                                          <p:spTgt spid="624647"/>
                                        </p:tgtEl>
                                        <p:attrNameLst>
                                          <p:attrName>ppt_x</p:attrName>
                                        </p:attrNameLst>
                                      </p:cBhvr>
                                      <p:tavLst>
                                        <p:tav tm="0">
                                          <p:val>
                                            <p:strVal val="#ppt_x"/>
                                          </p:val>
                                        </p:tav>
                                        <p:tav tm="100000">
                                          <p:val>
                                            <p:strVal val="#ppt_x"/>
                                          </p:val>
                                        </p:tav>
                                      </p:tavLst>
                                    </p:anim>
                                    <p:anim calcmode="lin" valueType="num">
                                      <p:cBhvr>
                                        <p:cTn id="8" dur="1000" fill="hold"/>
                                        <p:tgtEl>
                                          <p:spTgt spid="624647"/>
                                        </p:tgtEl>
                                        <p:attrNameLst>
                                          <p:attrName>ppt_y</p:attrName>
                                        </p:attrNameLst>
                                      </p:cBhvr>
                                      <p:tavLst>
                                        <p:tav tm="0">
                                          <p:val>
                                            <p:strVal val="#ppt_y-#ppt_h/2"/>
                                          </p:val>
                                        </p:tav>
                                        <p:tav tm="100000">
                                          <p:val>
                                            <p:strVal val="#ppt_y"/>
                                          </p:val>
                                        </p:tav>
                                      </p:tavLst>
                                    </p:anim>
                                    <p:anim calcmode="lin" valueType="num">
                                      <p:cBhvr>
                                        <p:cTn id="9" dur="1000" fill="hold"/>
                                        <p:tgtEl>
                                          <p:spTgt spid="624647"/>
                                        </p:tgtEl>
                                        <p:attrNameLst>
                                          <p:attrName>ppt_w</p:attrName>
                                        </p:attrNameLst>
                                      </p:cBhvr>
                                      <p:tavLst>
                                        <p:tav tm="0">
                                          <p:val>
                                            <p:strVal val="#ppt_w"/>
                                          </p:val>
                                        </p:tav>
                                        <p:tav tm="100000">
                                          <p:val>
                                            <p:strVal val="#ppt_w"/>
                                          </p:val>
                                        </p:tav>
                                      </p:tavLst>
                                    </p:anim>
                                    <p:anim calcmode="lin" valueType="num">
                                      <p:cBhvr>
                                        <p:cTn id="10" dur="1000" fill="hold"/>
                                        <p:tgtEl>
                                          <p:spTgt spid="62464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4" fill="hold" grpId="0" nodeType="afterEffect">
                                  <p:stCondLst>
                                    <p:cond delay="0"/>
                                  </p:stCondLst>
                                  <p:childTnLst>
                                    <p:set>
                                      <p:cBhvr>
                                        <p:cTn id="13" dur="1" fill="hold">
                                          <p:stCondLst>
                                            <p:cond delay="0"/>
                                          </p:stCondLst>
                                        </p:cTn>
                                        <p:tgtEl>
                                          <p:spTgt spid="624648"/>
                                        </p:tgtEl>
                                        <p:attrNameLst>
                                          <p:attrName>style.visibility</p:attrName>
                                        </p:attrNameLst>
                                      </p:cBhvr>
                                      <p:to>
                                        <p:strVal val="visible"/>
                                      </p:to>
                                    </p:set>
                                    <p:anim calcmode="lin" valueType="num">
                                      <p:cBhvr>
                                        <p:cTn id="14" dur="1500" fill="hold"/>
                                        <p:tgtEl>
                                          <p:spTgt spid="624648"/>
                                        </p:tgtEl>
                                        <p:attrNameLst>
                                          <p:attrName>ppt_x</p:attrName>
                                        </p:attrNameLst>
                                      </p:cBhvr>
                                      <p:tavLst>
                                        <p:tav tm="0">
                                          <p:val>
                                            <p:strVal val="#ppt_x"/>
                                          </p:val>
                                        </p:tav>
                                        <p:tav tm="100000">
                                          <p:val>
                                            <p:strVal val="#ppt_x"/>
                                          </p:val>
                                        </p:tav>
                                      </p:tavLst>
                                    </p:anim>
                                    <p:anim calcmode="lin" valueType="num">
                                      <p:cBhvr>
                                        <p:cTn id="15" dur="1500" fill="hold"/>
                                        <p:tgtEl>
                                          <p:spTgt spid="624648"/>
                                        </p:tgtEl>
                                        <p:attrNameLst>
                                          <p:attrName>ppt_y</p:attrName>
                                        </p:attrNameLst>
                                      </p:cBhvr>
                                      <p:tavLst>
                                        <p:tav tm="0">
                                          <p:val>
                                            <p:strVal val="#ppt_y+#ppt_h/2"/>
                                          </p:val>
                                        </p:tav>
                                        <p:tav tm="100000">
                                          <p:val>
                                            <p:strVal val="#ppt_y"/>
                                          </p:val>
                                        </p:tav>
                                      </p:tavLst>
                                    </p:anim>
                                    <p:anim calcmode="lin" valueType="num">
                                      <p:cBhvr>
                                        <p:cTn id="16" dur="1500" fill="hold"/>
                                        <p:tgtEl>
                                          <p:spTgt spid="624648"/>
                                        </p:tgtEl>
                                        <p:attrNameLst>
                                          <p:attrName>ppt_w</p:attrName>
                                        </p:attrNameLst>
                                      </p:cBhvr>
                                      <p:tavLst>
                                        <p:tav tm="0">
                                          <p:val>
                                            <p:strVal val="#ppt_w"/>
                                          </p:val>
                                        </p:tav>
                                        <p:tav tm="100000">
                                          <p:val>
                                            <p:strVal val="#ppt_w"/>
                                          </p:val>
                                        </p:tav>
                                      </p:tavLst>
                                    </p:anim>
                                    <p:anim calcmode="lin" valueType="num">
                                      <p:cBhvr>
                                        <p:cTn id="17" dur="1500" fill="hold"/>
                                        <p:tgtEl>
                                          <p:spTgt spid="624648"/>
                                        </p:tgtEl>
                                        <p:attrNameLst>
                                          <p:attrName>ppt_h</p:attrName>
                                        </p:attrNameLst>
                                      </p:cBhvr>
                                      <p:tavLst>
                                        <p:tav tm="0">
                                          <p:val>
                                            <p:fltVal val="0"/>
                                          </p:val>
                                        </p:tav>
                                        <p:tav tm="100000">
                                          <p:val>
                                            <p:strVal val="#ppt_h"/>
                                          </p:val>
                                        </p:tav>
                                      </p:tavLst>
                                    </p:anim>
                                  </p:childTnLst>
                                </p:cTn>
                              </p:par>
                              <p:par>
                                <p:cTn id="18" presetID="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1500" fill="hold"/>
                                        <p:tgtEl>
                                          <p:spTgt spid="2050"/>
                                        </p:tgtEl>
                                        <p:attrNameLst>
                                          <p:attrName>ppt_x</p:attrName>
                                        </p:attrNameLst>
                                      </p:cBhvr>
                                      <p:tavLst>
                                        <p:tav tm="0">
                                          <p:val>
                                            <p:strVal val="#ppt_x"/>
                                          </p:val>
                                        </p:tav>
                                        <p:tav tm="100000">
                                          <p:val>
                                            <p:strVal val="#ppt_x"/>
                                          </p:val>
                                        </p:tav>
                                      </p:tavLst>
                                    </p:anim>
                                    <p:anim calcmode="lin" valueType="num">
                                      <p:cBhvr additive="base">
                                        <p:cTn id="21" dur="1500" fill="hold"/>
                                        <p:tgtEl>
                                          <p:spTgt spid="2050"/>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500"/>
                            </p:stCondLst>
                            <p:childTnLst>
                              <p:par>
                                <p:cTn id="23" presetID="17" presetClass="entr" presetSubtype="8" fill="hold" grpId="0" nodeType="afterEffect">
                                  <p:stCondLst>
                                    <p:cond delay="0"/>
                                  </p:stCondLst>
                                  <p:childTnLst>
                                    <p:set>
                                      <p:cBhvr>
                                        <p:cTn id="24" dur="1" fill="hold">
                                          <p:stCondLst>
                                            <p:cond delay="0"/>
                                          </p:stCondLst>
                                        </p:cTn>
                                        <p:tgtEl>
                                          <p:spTgt spid="624650"/>
                                        </p:tgtEl>
                                        <p:attrNameLst>
                                          <p:attrName>style.visibility</p:attrName>
                                        </p:attrNameLst>
                                      </p:cBhvr>
                                      <p:to>
                                        <p:strVal val="visible"/>
                                      </p:to>
                                    </p:set>
                                    <p:anim calcmode="lin" valueType="num">
                                      <p:cBhvr>
                                        <p:cTn id="25" dur="1500" fill="hold"/>
                                        <p:tgtEl>
                                          <p:spTgt spid="624650"/>
                                        </p:tgtEl>
                                        <p:attrNameLst>
                                          <p:attrName>ppt_x</p:attrName>
                                        </p:attrNameLst>
                                      </p:cBhvr>
                                      <p:tavLst>
                                        <p:tav tm="0">
                                          <p:val>
                                            <p:strVal val="#ppt_x-#ppt_w/2"/>
                                          </p:val>
                                        </p:tav>
                                        <p:tav tm="100000">
                                          <p:val>
                                            <p:strVal val="#ppt_x"/>
                                          </p:val>
                                        </p:tav>
                                      </p:tavLst>
                                    </p:anim>
                                    <p:anim calcmode="lin" valueType="num">
                                      <p:cBhvr>
                                        <p:cTn id="26" dur="1500" fill="hold"/>
                                        <p:tgtEl>
                                          <p:spTgt spid="624650"/>
                                        </p:tgtEl>
                                        <p:attrNameLst>
                                          <p:attrName>ppt_y</p:attrName>
                                        </p:attrNameLst>
                                      </p:cBhvr>
                                      <p:tavLst>
                                        <p:tav tm="0">
                                          <p:val>
                                            <p:strVal val="#ppt_y"/>
                                          </p:val>
                                        </p:tav>
                                        <p:tav tm="100000">
                                          <p:val>
                                            <p:strVal val="#ppt_y"/>
                                          </p:val>
                                        </p:tav>
                                      </p:tavLst>
                                    </p:anim>
                                    <p:anim calcmode="lin" valueType="num">
                                      <p:cBhvr>
                                        <p:cTn id="27" dur="1500" fill="hold"/>
                                        <p:tgtEl>
                                          <p:spTgt spid="624650"/>
                                        </p:tgtEl>
                                        <p:attrNameLst>
                                          <p:attrName>ppt_w</p:attrName>
                                        </p:attrNameLst>
                                      </p:cBhvr>
                                      <p:tavLst>
                                        <p:tav tm="0">
                                          <p:val>
                                            <p:fltVal val="0"/>
                                          </p:val>
                                        </p:tav>
                                        <p:tav tm="100000">
                                          <p:val>
                                            <p:strVal val="#ppt_w"/>
                                          </p:val>
                                        </p:tav>
                                      </p:tavLst>
                                    </p:anim>
                                    <p:anim calcmode="lin" valueType="num">
                                      <p:cBhvr>
                                        <p:cTn id="28" dur="1500" fill="hold"/>
                                        <p:tgtEl>
                                          <p:spTgt spid="624650"/>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1500"/>
                                        <p:tgtEl>
                                          <p:spTgt spid="2"/>
                                        </p:tgtEl>
                                      </p:cBhvr>
                                    </p:animEffect>
                                  </p:childTnLst>
                                </p:cTn>
                              </p:par>
                            </p:childTnLst>
                          </p:cTn>
                        </p:par>
                        <p:par>
                          <p:cTn id="33" fill="hold" nodeType="afterGroup">
                            <p:stCondLst>
                              <p:cond delay="5500"/>
                            </p:stCondLst>
                            <p:childTnLst>
                              <p:par>
                                <p:cTn id="34" presetID="1"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7" grpId="0" autoUpdateAnimBg="0"/>
      <p:bldP spid="624648" grpId="0" autoUpdateAnimBg="0"/>
      <p:bldP spid="624650" grpId="0"/>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ext Box 2"/>
          <p:cNvSpPr txBox="1">
            <a:spLocks noChangeArrowheads="1"/>
          </p:cNvSpPr>
          <p:nvPr/>
        </p:nvSpPr>
        <p:spPr bwMode="auto">
          <a:xfrm>
            <a:off x="0" y="22860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How quickly does the CPU process data???</a:t>
            </a:r>
          </a:p>
        </p:txBody>
      </p:sp>
      <p:sp>
        <p:nvSpPr>
          <p:cNvPr id="616451" name="Text Box 3"/>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8612" name="Rectangle 5"/>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sp>
        <p:nvSpPr>
          <p:cNvPr id="616454" name="Rectangle 6"/>
          <p:cNvSpPr>
            <a:spLocks noChangeArrowheads="1"/>
          </p:cNvSpPr>
          <p:nvPr/>
        </p:nvSpPr>
        <p:spPr bwMode="auto">
          <a:xfrm>
            <a:off x="228600" y="27432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Clock Speed:</a:t>
            </a:r>
          </a:p>
        </p:txBody>
      </p:sp>
      <p:sp>
        <p:nvSpPr>
          <p:cNvPr id="616456" name="Text Box 8"/>
          <p:cNvSpPr txBox="1">
            <a:spLocks noChangeArrowheads="1"/>
          </p:cNvSpPr>
          <p:nvPr/>
        </p:nvSpPr>
        <p:spPr bwMode="auto">
          <a:xfrm>
            <a:off x="838200" y="3121025"/>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the speed at which a microprocessor executes instructions</a:t>
            </a:r>
          </a:p>
        </p:txBody>
      </p:sp>
      <p:sp>
        <p:nvSpPr>
          <p:cNvPr id="616458" name="Text Box 10"/>
          <p:cNvSpPr txBox="1">
            <a:spLocks noChangeArrowheads="1"/>
          </p:cNvSpPr>
          <p:nvPr/>
        </p:nvSpPr>
        <p:spPr bwMode="auto">
          <a:xfrm>
            <a:off x="838200" y="3595688"/>
            <a:ext cx="7924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1</a:t>
            </a:r>
            <a:r>
              <a:rPr lang="en-US" altLang="en-US">
                <a:solidFill>
                  <a:srgbClr val="990000"/>
                </a:solidFill>
              </a:rPr>
              <a:t> </a:t>
            </a:r>
            <a:r>
              <a:rPr lang="en-US" altLang="en-US" b="1">
                <a:solidFill>
                  <a:srgbClr val="990000"/>
                </a:solidFill>
              </a:rPr>
              <a:t>Millisecond</a:t>
            </a:r>
            <a:r>
              <a:rPr lang="en-US" altLang="en-US"/>
              <a:t> = 1 thousandth of a second</a:t>
            </a:r>
          </a:p>
        </p:txBody>
      </p:sp>
      <p:sp>
        <p:nvSpPr>
          <p:cNvPr id="616459" name="Text Box 11"/>
          <p:cNvSpPr txBox="1">
            <a:spLocks noChangeArrowheads="1"/>
          </p:cNvSpPr>
          <p:nvPr/>
        </p:nvSpPr>
        <p:spPr bwMode="auto">
          <a:xfrm>
            <a:off x="838200" y="40386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1</a:t>
            </a:r>
            <a:r>
              <a:rPr lang="en-US" altLang="en-US">
                <a:solidFill>
                  <a:srgbClr val="990000"/>
                </a:solidFill>
              </a:rPr>
              <a:t> </a:t>
            </a:r>
            <a:r>
              <a:rPr lang="en-US" altLang="en-US" b="1">
                <a:solidFill>
                  <a:srgbClr val="990000"/>
                </a:solidFill>
              </a:rPr>
              <a:t>Microsecond</a:t>
            </a:r>
            <a:r>
              <a:rPr lang="en-US" altLang="en-US"/>
              <a:t> = 1 millionth of a second</a:t>
            </a:r>
          </a:p>
        </p:txBody>
      </p:sp>
      <p:sp>
        <p:nvSpPr>
          <p:cNvPr id="616460" name="Text Box 12"/>
          <p:cNvSpPr txBox="1">
            <a:spLocks noChangeArrowheads="1"/>
          </p:cNvSpPr>
          <p:nvPr/>
        </p:nvSpPr>
        <p:spPr bwMode="auto">
          <a:xfrm>
            <a:off x="838200" y="44958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1</a:t>
            </a:r>
            <a:r>
              <a:rPr lang="en-US" altLang="en-US">
                <a:solidFill>
                  <a:srgbClr val="990000"/>
                </a:solidFill>
              </a:rPr>
              <a:t> </a:t>
            </a:r>
            <a:r>
              <a:rPr lang="en-US" altLang="en-US" b="1">
                <a:solidFill>
                  <a:srgbClr val="990000"/>
                </a:solidFill>
              </a:rPr>
              <a:t>Nanosecond </a:t>
            </a:r>
            <a:r>
              <a:rPr lang="en-US" altLang="en-US"/>
              <a:t>= 1 billionth of a second</a:t>
            </a:r>
          </a:p>
        </p:txBody>
      </p:sp>
      <p:sp>
        <p:nvSpPr>
          <p:cNvPr id="616461" name="Text Box 13"/>
          <p:cNvSpPr txBox="1">
            <a:spLocks noChangeArrowheads="1"/>
          </p:cNvSpPr>
          <p:nvPr/>
        </p:nvSpPr>
        <p:spPr bwMode="auto">
          <a:xfrm>
            <a:off x="838200" y="50292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1</a:t>
            </a:r>
            <a:r>
              <a:rPr lang="en-US" altLang="en-US">
                <a:solidFill>
                  <a:srgbClr val="990000"/>
                </a:solidFill>
              </a:rPr>
              <a:t> </a:t>
            </a:r>
            <a:r>
              <a:rPr lang="en-US" altLang="en-US" b="1">
                <a:solidFill>
                  <a:srgbClr val="990000"/>
                </a:solidFill>
              </a:rPr>
              <a:t>Picosecond </a:t>
            </a:r>
            <a:r>
              <a:rPr lang="en-US" altLang="en-US"/>
              <a:t>= 1 trillionth of a second</a:t>
            </a:r>
          </a:p>
        </p:txBody>
      </p:sp>
      <p:sp>
        <p:nvSpPr>
          <p:cNvPr id="616462" name="Text Box 14"/>
          <p:cNvSpPr txBox="1">
            <a:spLocks noChangeArrowheads="1"/>
          </p:cNvSpPr>
          <p:nvPr/>
        </p:nvSpPr>
        <p:spPr bwMode="auto">
          <a:xfrm>
            <a:off x="914400" y="5486400"/>
            <a:ext cx="7620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If the average could take 1 step every picosecond, they would circle the earth 20,000 times ---</a:t>
            </a:r>
          </a:p>
        </p:txBody>
      </p:sp>
      <p:sp>
        <p:nvSpPr>
          <p:cNvPr id="616463" name="Text Box 15"/>
          <p:cNvSpPr txBox="1">
            <a:spLocks noChangeArrowheads="1"/>
          </p:cNvSpPr>
          <p:nvPr/>
        </p:nvSpPr>
        <p:spPr bwMode="auto">
          <a:xfrm>
            <a:off x="0" y="62484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EVERY SECOND!!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16450"/>
                                        </p:tgtEl>
                                        <p:attrNameLst>
                                          <p:attrName>style.visibility</p:attrName>
                                        </p:attrNameLst>
                                      </p:cBhvr>
                                      <p:to>
                                        <p:strVal val="visible"/>
                                      </p:to>
                                    </p:set>
                                    <p:anim calcmode="lin" valueType="num">
                                      <p:cBhvr>
                                        <p:cTn id="7" dur="1000" fill="hold"/>
                                        <p:tgtEl>
                                          <p:spTgt spid="616450"/>
                                        </p:tgtEl>
                                        <p:attrNameLst>
                                          <p:attrName>ppt_w</p:attrName>
                                        </p:attrNameLst>
                                      </p:cBhvr>
                                      <p:tavLst>
                                        <p:tav tm="0">
                                          <p:val>
                                            <p:strVal val="#ppt_w*0.05"/>
                                          </p:val>
                                        </p:tav>
                                        <p:tav tm="100000">
                                          <p:val>
                                            <p:strVal val="#ppt_w"/>
                                          </p:val>
                                        </p:tav>
                                      </p:tavLst>
                                    </p:anim>
                                    <p:anim calcmode="lin" valueType="num">
                                      <p:cBhvr>
                                        <p:cTn id="8" dur="1000" fill="hold"/>
                                        <p:tgtEl>
                                          <p:spTgt spid="616450"/>
                                        </p:tgtEl>
                                        <p:attrNameLst>
                                          <p:attrName>ppt_h</p:attrName>
                                        </p:attrNameLst>
                                      </p:cBhvr>
                                      <p:tavLst>
                                        <p:tav tm="0">
                                          <p:val>
                                            <p:strVal val="#ppt_h"/>
                                          </p:val>
                                        </p:tav>
                                        <p:tav tm="100000">
                                          <p:val>
                                            <p:strVal val="#ppt_h"/>
                                          </p:val>
                                        </p:tav>
                                      </p:tavLst>
                                    </p:anim>
                                    <p:anim calcmode="lin" valueType="num">
                                      <p:cBhvr>
                                        <p:cTn id="9" dur="1000" fill="hold"/>
                                        <p:tgtEl>
                                          <p:spTgt spid="616450"/>
                                        </p:tgtEl>
                                        <p:attrNameLst>
                                          <p:attrName>ppt_x</p:attrName>
                                        </p:attrNameLst>
                                      </p:cBhvr>
                                      <p:tavLst>
                                        <p:tav tm="0">
                                          <p:val>
                                            <p:strVal val="#ppt_x-.2"/>
                                          </p:val>
                                        </p:tav>
                                        <p:tav tm="100000">
                                          <p:val>
                                            <p:strVal val="#ppt_x"/>
                                          </p:val>
                                        </p:tav>
                                      </p:tavLst>
                                    </p:anim>
                                    <p:anim calcmode="lin" valueType="num">
                                      <p:cBhvr>
                                        <p:cTn id="10" dur="1000" fill="hold"/>
                                        <p:tgtEl>
                                          <p:spTgt spid="616450"/>
                                        </p:tgtEl>
                                        <p:attrNameLst>
                                          <p:attrName>ppt_y</p:attrName>
                                        </p:attrNameLst>
                                      </p:cBhvr>
                                      <p:tavLst>
                                        <p:tav tm="0">
                                          <p:val>
                                            <p:strVal val="#ppt_y"/>
                                          </p:val>
                                        </p:tav>
                                        <p:tav tm="100000">
                                          <p:val>
                                            <p:strVal val="#ppt_y"/>
                                          </p:val>
                                        </p:tav>
                                      </p:tavLst>
                                    </p:anim>
                                    <p:animEffect transition="in" filter="fade">
                                      <p:cBhvr>
                                        <p:cTn id="11" dur="1000"/>
                                        <p:tgtEl>
                                          <p:spTgt spid="6164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16454"/>
                                        </p:tgtEl>
                                        <p:attrNameLst>
                                          <p:attrName>style.visibility</p:attrName>
                                        </p:attrNameLst>
                                      </p:cBhvr>
                                      <p:to>
                                        <p:strVal val="visible"/>
                                      </p:to>
                                    </p:set>
                                    <p:animEffect transition="in" filter="wipe(up)">
                                      <p:cBhvr>
                                        <p:cTn id="16" dur="500"/>
                                        <p:tgtEl>
                                          <p:spTgt spid="616454"/>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16456"/>
                                        </p:tgtEl>
                                        <p:attrNameLst>
                                          <p:attrName>style.visibility</p:attrName>
                                        </p:attrNameLst>
                                      </p:cBhvr>
                                      <p:to>
                                        <p:strVal val="visible"/>
                                      </p:to>
                                    </p:set>
                                    <p:animEffect transition="in" filter="wipe(left)">
                                      <p:cBhvr>
                                        <p:cTn id="20" dur="1000"/>
                                        <p:tgtEl>
                                          <p:spTgt spid="616456"/>
                                        </p:tgtEl>
                                      </p:cBhvr>
                                    </p:animEffect>
                                  </p:childTnLst>
                                </p:cTn>
                              </p:par>
                            </p:childTnLst>
                          </p:cTn>
                        </p:par>
                        <p:par>
                          <p:cTn id="21" fill="hold" nodeType="afterGroup">
                            <p:stCondLst>
                              <p:cond delay="1500"/>
                            </p:stCondLst>
                            <p:childTnLst>
                              <p:par>
                                <p:cTn id="22" presetID="17" presetClass="entr" presetSubtype="1" fill="hold" grpId="0" nodeType="afterEffect">
                                  <p:stCondLst>
                                    <p:cond delay="0"/>
                                  </p:stCondLst>
                                  <p:childTnLst>
                                    <p:set>
                                      <p:cBhvr>
                                        <p:cTn id="23" dur="1" fill="hold">
                                          <p:stCondLst>
                                            <p:cond delay="0"/>
                                          </p:stCondLst>
                                        </p:cTn>
                                        <p:tgtEl>
                                          <p:spTgt spid="616458"/>
                                        </p:tgtEl>
                                        <p:attrNameLst>
                                          <p:attrName>style.visibility</p:attrName>
                                        </p:attrNameLst>
                                      </p:cBhvr>
                                      <p:to>
                                        <p:strVal val="visible"/>
                                      </p:to>
                                    </p:set>
                                    <p:anim calcmode="lin" valueType="num">
                                      <p:cBhvr>
                                        <p:cTn id="24" dur="1000" fill="hold"/>
                                        <p:tgtEl>
                                          <p:spTgt spid="616458"/>
                                        </p:tgtEl>
                                        <p:attrNameLst>
                                          <p:attrName>ppt_x</p:attrName>
                                        </p:attrNameLst>
                                      </p:cBhvr>
                                      <p:tavLst>
                                        <p:tav tm="0">
                                          <p:val>
                                            <p:strVal val="#ppt_x"/>
                                          </p:val>
                                        </p:tav>
                                        <p:tav tm="100000">
                                          <p:val>
                                            <p:strVal val="#ppt_x"/>
                                          </p:val>
                                        </p:tav>
                                      </p:tavLst>
                                    </p:anim>
                                    <p:anim calcmode="lin" valueType="num">
                                      <p:cBhvr>
                                        <p:cTn id="25" dur="1000" fill="hold"/>
                                        <p:tgtEl>
                                          <p:spTgt spid="616458"/>
                                        </p:tgtEl>
                                        <p:attrNameLst>
                                          <p:attrName>ppt_y</p:attrName>
                                        </p:attrNameLst>
                                      </p:cBhvr>
                                      <p:tavLst>
                                        <p:tav tm="0">
                                          <p:val>
                                            <p:strVal val="#ppt_y-#ppt_h/2"/>
                                          </p:val>
                                        </p:tav>
                                        <p:tav tm="100000">
                                          <p:val>
                                            <p:strVal val="#ppt_y"/>
                                          </p:val>
                                        </p:tav>
                                      </p:tavLst>
                                    </p:anim>
                                    <p:anim calcmode="lin" valueType="num">
                                      <p:cBhvr>
                                        <p:cTn id="26" dur="1000" fill="hold"/>
                                        <p:tgtEl>
                                          <p:spTgt spid="616458"/>
                                        </p:tgtEl>
                                        <p:attrNameLst>
                                          <p:attrName>ppt_w</p:attrName>
                                        </p:attrNameLst>
                                      </p:cBhvr>
                                      <p:tavLst>
                                        <p:tav tm="0">
                                          <p:val>
                                            <p:strVal val="#ppt_w"/>
                                          </p:val>
                                        </p:tav>
                                        <p:tav tm="100000">
                                          <p:val>
                                            <p:strVal val="#ppt_w"/>
                                          </p:val>
                                        </p:tav>
                                      </p:tavLst>
                                    </p:anim>
                                    <p:anim calcmode="lin" valueType="num">
                                      <p:cBhvr>
                                        <p:cTn id="27" dur="1000" fill="hold"/>
                                        <p:tgtEl>
                                          <p:spTgt spid="61645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17" presetClass="entr" presetSubtype="1" fill="hold" grpId="0" nodeType="afterEffect">
                                  <p:stCondLst>
                                    <p:cond delay="0"/>
                                  </p:stCondLst>
                                  <p:childTnLst>
                                    <p:set>
                                      <p:cBhvr>
                                        <p:cTn id="30" dur="1" fill="hold">
                                          <p:stCondLst>
                                            <p:cond delay="0"/>
                                          </p:stCondLst>
                                        </p:cTn>
                                        <p:tgtEl>
                                          <p:spTgt spid="616459"/>
                                        </p:tgtEl>
                                        <p:attrNameLst>
                                          <p:attrName>style.visibility</p:attrName>
                                        </p:attrNameLst>
                                      </p:cBhvr>
                                      <p:to>
                                        <p:strVal val="visible"/>
                                      </p:to>
                                    </p:set>
                                    <p:anim calcmode="lin" valueType="num">
                                      <p:cBhvr>
                                        <p:cTn id="31" dur="1000" fill="hold"/>
                                        <p:tgtEl>
                                          <p:spTgt spid="616459"/>
                                        </p:tgtEl>
                                        <p:attrNameLst>
                                          <p:attrName>ppt_x</p:attrName>
                                        </p:attrNameLst>
                                      </p:cBhvr>
                                      <p:tavLst>
                                        <p:tav tm="0">
                                          <p:val>
                                            <p:strVal val="#ppt_x"/>
                                          </p:val>
                                        </p:tav>
                                        <p:tav tm="100000">
                                          <p:val>
                                            <p:strVal val="#ppt_x"/>
                                          </p:val>
                                        </p:tav>
                                      </p:tavLst>
                                    </p:anim>
                                    <p:anim calcmode="lin" valueType="num">
                                      <p:cBhvr>
                                        <p:cTn id="32" dur="1000" fill="hold"/>
                                        <p:tgtEl>
                                          <p:spTgt spid="616459"/>
                                        </p:tgtEl>
                                        <p:attrNameLst>
                                          <p:attrName>ppt_y</p:attrName>
                                        </p:attrNameLst>
                                      </p:cBhvr>
                                      <p:tavLst>
                                        <p:tav tm="0">
                                          <p:val>
                                            <p:strVal val="#ppt_y-#ppt_h/2"/>
                                          </p:val>
                                        </p:tav>
                                        <p:tav tm="100000">
                                          <p:val>
                                            <p:strVal val="#ppt_y"/>
                                          </p:val>
                                        </p:tav>
                                      </p:tavLst>
                                    </p:anim>
                                    <p:anim calcmode="lin" valueType="num">
                                      <p:cBhvr>
                                        <p:cTn id="33" dur="1000" fill="hold"/>
                                        <p:tgtEl>
                                          <p:spTgt spid="616459"/>
                                        </p:tgtEl>
                                        <p:attrNameLst>
                                          <p:attrName>ppt_w</p:attrName>
                                        </p:attrNameLst>
                                      </p:cBhvr>
                                      <p:tavLst>
                                        <p:tav tm="0">
                                          <p:val>
                                            <p:strVal val="#ppt_w"/>
                                          </p:val>
                                        </p:tav>
                                        <p:tav tm="100000">
                                          <p:val>
                                            <p:strVal val="#ppt_w"/>
                                          </p:val>
                                        </p:tav>
                                      </p:tavLst>
                                    </p:anim>
                                    <p:anim calcmode="lin" valueType="num">
                                      <p:cBhvr>
                                        <p:cTn id="34" dur="1000" fill="hold"/>
                                        <p:tgtEl>
                                          <p:spTgt spid="616459"/>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500"/>
                            </p:stCondLst>
                            <p:childTnLst>
                              <p:par>
                                <p:cTn id="36" presetID="17" presetClass="entr" presetSubtype="1" fill="hold" grpId="0" nodeType="afterEffect">
                                  <p:stCondLst>
                                    <p:cond delay="0"/>
                                  </p:stCondLst>
                                  <p:childTnLst>
                                    <p:set>
                                      <p:cBhvr>
                                        <p:cTn id="37" dur="1" fill="hold">
                                          <p:stCondLst>
                                            <p:cond delay="0"/>
                                          </p:stCondLst>
                                        </p:cTn>
                                        <p:tgtEl>
                                          <p:spTgt spid="616460"/>
                                        </p:tgtEl>
                                        <p:attrNameLst>
                                          <p:attrName>style.visibility</p:attrName>
                                        </p:attrNameLst>
                                      </p:cBhvr>
                                      <p:to>
                                        <p:strVal val="visible"/>
                                      </p:to>
                                    </p:set>
                                    <p:anim calcmode="lin" valueType="num">
                                      <p:cBhvr>
                                        <p:cTn id="38" dur="1000" fill="hold"/>
                                        <p:tgtEl>
                                          <p:spTgt spid="616460"/>
                                        </p:tgtEl>
                                        <p:attrNameLst>
                                          <p:attrName>ppt_x</p:attrName>
                                        </p:attrNameLst>
                                      </p:cBhvr>
                                      <p:tavLst>
                                        <p:tav tm="0">
                                          <p:val>
                                            <p:strVal val="#ppt_x"/>
                                          </p:val>
                                        </p:tav>
                                        <p:tav tm="100000">
                                          <p:val>
                                            <p:strVal val="#ppt_x"/>
                                          </p:val>
                                        </p:tav>
                                      </p:tavLst>
                                    </p:anim>
                                    <p:anim calcmode="lin" valueType="num">
                                      <p:cBhvr>
                                        <p:cTn id="39" dur="1000" fill="hold"/>
                                        <p:tgtEl>
                                          <p:spTgt spid="616460"/>
                                        </p:tgtEl>
                                        <p:attrNameLst>
                                          <p:attrName>ppt_y</p:attrName>
                                        </p:attrNameLst>
                                      </p:cBhvr>
                                      <p:tavLst>
                                        <p:tav tm="0">
                                          <p:val>
                                            <p:strVal val="#ppt_y-#ppt_h/2"/>
                                          </p:val>
                                        </p:tav>
                                        <p:tav tm="100000">
                                          <p:val>
                                            <p:strVal val="#ppt_y"/>
                                          </p:val>
                                        </p:tav>
                                      </p:tavLst>
                                    </p:anim>
                                    <p:anim calcmode="lin" valueType="num">
                                      <p:cBhvr>
                                        <p:cTn id="40" dur="1000" fill="hold"/>
                                        <p:tgtEl>
                                          <p:spTgt spid="616460"/>
                                        </p:tgtEl>
                                        <p:attrNameLst>
                                          <p:attrName>ppt_w</p:attrName>
                                        </p:attrNameLst>
                                      </p:cBhvr>
                                      <p:tavLst>
                                        <p:tav tm="0">
                                          <p:val>
                                            <p:strVal val="#ppt_w"/>
                                          </p:val>
                                        </p:tav>
                                        <p:tav tm="100000">
                                          <p:val>
                                            <p:strVal val="#ppt_w"/>
                                          </p:val>
                                        </p:tav>
                                      </p:tavLst>
                                    </p:anim>
                                    <p:anim calcmode="lin" valueType="num">
                                      <p:cBhvr>
                                        <p:cTn id="41" dur="1000" fill="hold"/>
                                        <p:tgtEl>
                                          <p:spTgt spid="61646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500"/>
                            </p:stCondLst>
                            <p:childTnLst>
                              <p:par>
                                <p:cTn id="43" presetID="17" presetClass="entr" presetSubtype="1" fill="hold" grpId="0" nodeType="afterEffect">
                                  <p:stCondLst>
                                    <p:cond delay="0"/>
                                  </p:stCondLst>
                                  <p:childTnLst>
                                    <p:set>
                                      <p:cBhvr>
                                        <p:cTn id="44" dur="1" fill="hold">
                                          <p:stCondLst>
                                            <p:cond delay="0"/>
                                          </p:stCondLst>
                                        </p:cTn>
                                        <p:tgtEl>
                                          <p:spTgt spid="616461"/>
                                        </p:tgtEl>
                                        <p:attrNameLst>
                                          <p:attrName>style.visibility</p:attrName>
                                        </p:attrNameLst>
                                      </p:cBhvr>
                                      <p:to>
                                        <p:strVal val="visible"/>
                                      </p:to>
                                    </p:set>
                                    <p:anim calcmode="lin" valueType="num">
                                      <p:cBhvr>
                                        <p:cTn id="45" dur="1000" fill="hold"/>
                                        <p:tgtEl>
                                          <p:spTgt spid="616461"/>
                                        </p:tgtEl>
                                        <p:attrNameLst>
                                          <p:attrName>ppt_x</p:attrName>
                                        </p:attrNameLst>
                                      </p:cBhvr>
                                      <p:tavLst>
                                        <p:tav tm="0">
                                          <p:val>
                                            <p:strVal val="#ppt_x"/>
                                          </p:val>
                                        </p:tav>
                                        <p:tav tm="100000">
                                          <p:val>
                                            <p:strVal val="#ppt_x"/>
                                          </p:val>
                                        </p:tav>
                                      </p:tavLst>
                                    </p:anim>
                                    <p:anim calcmode="lin" valueType="num">
                                      <p:cBhvr>
                                        <p:cTn id="46" dur="1000" fill="hold"/>
                                        <p:tgtEl>
                                          <p:spTgt spid="616461"/>
                                        </p:tgtEl>
                                        <p:attrNameLst>
                                          <p:attrName>ppt_y</p:attrName>
                                        </p:attrNameLst>
                                      </p:cBhvr>
                                      <p:tavLst>
                                        <p:tav tm="0">
                                          <p:val>
                                            <p:strVal val="#ppt_y-#ppt_h/2"/>
                                          </p:val>
                                        </p:tav>
                                        <p:tav tm="100000">
                                          <p:val>
                                            <p:strVal val="#ppt_y"/>
                                          </p:val>
                                        </p:tav>
                                      </p:tavLst>
                                    </p:anim>
                                    <p:anim calcmode="lin" valueType="num">
                                      <p:cBhvr>
                                        <p:cTn id="47" dur="1000" fill="hold"/>
                                        <p:tgtEl>
                                          <p:spTgt spid="616461"/>
                                        </p:tgtEl>
                                        <p:attrNameLst>
                                          <p:attrName>ppt_w</p:attrName>
                                        </p:attrNameLst>
                                      </p:cBhvr>
                                      <p:tavLst>
                                        <p:tav tm="0">
                                          <p:val>
                                            <p:strVal val="#ppt_w"/>
                                          </p:val>
                                        </p:tav>
                                        <p:tav tm="100000">
                                          <p:val>
                                            <p:strVal val="#ppt_w"/>
                                          </p:val>
                                        </p:tav>
                                      </p:tavLst>
                                    </p:anim>
                                    <p:anim calcmode="lin" valueType="num">
                                      <p:cBhvr>
                                        <p:cTn id="48" dur="1000" fill="hold"/>
                                        <p:tgtEl>
                                          <p:spTgt spid="616461"/>
                                        </p:tgtEl>
                                        <p:attrNameLst>
                                          <p:attrName>ppt_h</p:attrName>
                                        </p:attrNameLst>
                                      </p:cBhvr>
                                      <p:tavLst>
                                        <p:tav tm="0">
                                          <p:val>
                                            <p:fltVal val="0"/>
                                          </p:val>
                                        </p:tav>
                                        <p:tav tm="100000">
                                          <p:val>
                                            <p:strVal val="#ppt_h"/>
                                          </p:val>
                                        </p:tav>
                                      </p:tavLst>
                                    </p:anim>
                                  </p:childTnLst>
                                </p:cTn>
                              </p:par>
                            </p:childTnLst>
                          </p:cTn>
                        </p:par>
                        <p:par>
                          <p:cTn id="49" fill="hold" nodeType="afterGroup">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616462"/>
                                        </p:tgtEl>
                                        <p:attrNameLst>
                                          <p:attrName>style.visibility</p:attrName>
                                        </p:attrNameLst>
                                      </p:cBhvr>
                                      <p:to>
                                        <p:strVal val="visible"/>
                                      </p:to>
                                    </p:set>
                                    <p:animEffect transition="in" filter="wipe(down)">
                                      <p:cBhvr>
                                        <p:cTn id="52" dur="1000"/>
                                        <p:tgtEl>
                                          <p:spTgt spid="616462"/>
                                        </p:tgtEl>
                                      </p:cBhvr>
                                    </p:animEffect>
                                  </p:childTnLst>
                                </p:cTn>
                              </p:par>
                            </p:childTnLst>
                          </p:cTn>
                        </p:par>
                        <p:par>
                          <p:cTn id="53" fill="hold" nodeType="afterGroup">
                            <p:stCondLst>
                              <p:cond delay="6500"/>
                            </p:stCondLst>
                            <p:childTnLst>
                              <p:par>
                                <p:cTn id="54" presetID="54" presetClass="entr" presetSubtype="0" accel="100000" fill="hold" grpId="0" nodeType="afterEffect">
                                  <p:stCondLst>
                                    <p:cond delay="0"/>
                                  </p:stCondLst>
                                  <p:childTnLst>
                                    <p:set>
                                      <p:cBhvr>
                                        <p:cTn id="55" dur="1" fill="hold">
                                          <p:stCondLst>
                                            <p:cond delay="0"/>
                                          </p:stCondLst>
                                        </p:cTn>
                                        <p:tgtEl>
                                          <p:spTgt spid="616463"/>
                                        </p:tgtEl>
                                        <p:attrNameLst>
                                          <p:attrName>style.visibility</p:attrName>
                                        </p:attrNameLst>
                                      </p:cBhvr>
                                      <p:to>
                                        <p:strVal val="visible"/>
                                      </p:to>
                                    </p:set>
                                    <p:anim calcmode="lin" valueType="num">
                                      <p:cBhvr>
                                        <p:cTn id="56" dur="1000" fill="hold"/>
                                        <p:tgtEl>
                                          <p:spTgt spid="616463"/>
                                        </p:tgtEl>
                                        <p:attrNameLst>
                                          <p:attrName>ppt_w</p:attrName>
                                        </p:attrNameLst>
                                      </p:cBhvr>
                                      <p:tavLst>
                                        <p:tav tm="0">
                                          <p:val>
                                            <p:strVal val="#ppt_w*0.05"/>
                                          </p:val>
                                        </p:tav>
                                        <p:tav tm="100000">
                                          <p:val>
                                            <p:strVal val="#ppt_w"/>
                                          </p:val>
                                        </p:tav>
                                      </p:tavLst>
                                    </p:anim>
                                    <p:anim calcmode="lin" valueType="num">
                                      <p:cBhvr>
                                        <p:cTn id="57" dur="1000" fill="hold"/>
                                        <p:tgtEl>
                                          <p:spTgt spid="616463"/>
                                        </p:tgtEl>
                                        <p:attrNameLst>
                                          <p:attrName>ppt_h</p:attrName>
                                        </p:attrNameLst>
                                      </p:cBhvr>
                                      <p:tavLst>
                                        <p:tav tm="0">
                                          <p:val>
                                            <p:strVal val="#ppt_h"/>
                                          </p:val>
                                        </p:tav>
                                        <p:tav tm="100000">
                                          <p:val>
                                            <p:strVal val="#ppt_h"/>
                                          </p:val>
                                        </p:tav>
                                      </p:tavLst>
                                    </p:anim>
                                    <p:anim calcmode="lin" valueType="num">
                                      <p:cBhvr>
                                        <p:cTn id="58" dur="1000" fill="hold"/>
                                        <p:tgtEl>
                                          <p:spTgt spid="616463"/>
                                        </p:tgtEl>
                                        <p:attrNameLst>
                                          <p:attrName>ppt_x</p:attrName>
                                        </p:attrNameLst>
                                      </p:cBhvr>
                                      <p:tavLst>
                                        <p:tav tm="0">
                                          <p:val>
                                            <p:strVal val="#ppt_x-.2"/>
                                          </p:val>
                                        </p:tav>
                                        <p:tav tm="100000">
                                          <p:val>
                                            <p:strVal val="#ppt_x"/>
                                          </p:val>
                                        </p:tav>
                                      </p:tavLst>
                                    </p:anim>
                                    <p:anim calcmode="lin" valueType="num">
                                      <p:cBhvr>
                                        <p:cTn id="59" dur="1000" fill="hold"/>
                                        <p:tgtEl>
                                          <p:spTgt spid="616463"/>
                                        </p:tgtEl>
                                        <p:attrNameLst>
                                          <p:attrName>ppt_y</p:attrName>
                                        </p:attrNameLst>
                                      </p:cBhvr>
                                      <p:tavLst>
                                        <p:tav tm="0">
                                          <p:val>
                                            <p:strVal val="#ppt_y"/>
                                          </p:val>
                                        </p:tav>
                                        <p:tav tm="100000">
                                          <p:val>
                                            <p:strVal val="#ppt_y"/>
                                          </p:val>
                                        </p:tav>
                                      </p:tavLst>
                                    </p:anim>
                                    <p:animEffect transition="in" filter="fade">
                                      <p:cBhvr>
                                        <p:cTn id="60" dur="1000"/>
                                        <p:tgtEl>
                                          <p:spTgt spid="616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p:bldP spid="616454" grpId="0"/>
      <p:bldP spid="616456" grpId="0"/>
      <p:bldP spid="616458" grpId="0" autoUpdateAnimBg="0"/>
      <p:bldP spid="616459" grpId="0" autoUpdateAnimBg="0"/>
      <p:bldP spid="616460" grpId="0" autoUpdateAnimBg="0"/>
      <p:bldP spid="616461" grpId="0" autoUpdateAnimBg="0"/>
      <p:bldP spid="616462" grpId="0"/>
      <p:bldP spid="61646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9635"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sp>
        <p:nvSpPr>
          <p:cNvPr id="643076" name="Rectangle 4"/>
          <p:cNvSpPr>
            <a:spLocks noChangeArrowheads="1"/>
          </p:cNvSpPr>
          <p:nvPr/>
        </p:nvSpPr>
        <p:spPr bwMode="auto">
          <a:xfrm>
            <a:off x="228600" y="2209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Semiconductor Memory (RAM):</a:t>
            </a:r>
          </a:p>
        </p:txBody>
      </p:sp>
      <p:sp>
        <p:nvSpPr>
          <p:cNvPr id="643077" name="Text Box 5"/>
          <p:cNvSpPr txBox="1">
            <a:spLocks noChangeArrowheads="1"/>
          </p:cNvSpPr>
          <p:nvPr/>
        </p:nvSpPr>
        <p:spPr bwMode="auto">
          <a:xfrm>
            <a:off x="838200" y="2590800"/>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Primary Storage</a:t>
            </a:r>
          </a:p>
        </p:txBody>
      </p:sp>
      <p:sp>
        <p:nvSpPr>
          <p:cNvPr id="643078" name="Text Box 6"/>
          <p:cNvSpPr txBox="1">
            <a:spLocks noChangeArrowheads="1"/>
          </p:cNvSpPr>
          <p:nvPr/>
        </p:nvSpPr>
        <p:spPr bwMode="auto">
          <a:xfrm>
            <a:off x="762000" y="5292725"/>
            <a:ext cx="7924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"random" (direct might be a better word)</a:t>
            </a:r>
            <a:r>
              <a:rPr lang="en-US" altLang="en-US"/>
              <a:t> </a:t>
            </a:r>
            <a:r>
              <a:rPr lang="en-US" altLang="en-US">
                <a:solidFill>
                  <a:srgbClr val="0033CC"/>
                </a:solidFill>
              </a:rPr>
              <a:t>because any piece of data can be accessed and returned quickly, regardless of its physical location and whether or not it is related to the previous piece of data.</a:t>
            </a:r>
          </a:p>
        </p:txBody>
      </p:sp>
      <p:sp>
        <p:nvSpPr>
          <p:cNvPr id="643079" name="Text Box 7"/>
          <p:cNvSpPr txBox="1">
            <a:spLocks noChangeArrowheads="1"/>
          </p:cNvSpPr>
          <p:nvPr/>
        </p:nvSpPr>
        <p:spPr bwMode="auto">
          <a:xfrm>
            <a:off x="838200" y="3502025"/>
            <a:ext cx="792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Fast</a:t>
            </a:r>
          </a:p>
        </p:txBody>
      </p:sp>
      <p:sp>
        <p:nvSpPr>
          <p:cNvPr id="643080" name="Text Box 8"/>
          <p:cNvSpPr txBox="1">
            <a:spLocks noChangeArrowheads="1"/>
          </p:cNvSpPr>
          <p:nvPr/>
        </p:nvSpPr>
        <p:spPr bwMode="auto">
          <a:xfrm>
            <a:off x="838200" y="3962400"/>
            <a:ext cx="792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Shock, temperature resistant</a:t>
            </a:r>
          </a:p>
        </p:txBody>
      </p:sp>
      <p:sp>
        <p:nvSpPr>
          <p:cNvPr id="643081" name="Text Box 9"/>
          <p:cNvSpPr txBox="1">
            <a:spLocks noChangeArrowheads="1"/>
          </p:cNvSpPr>
          <p:nvPr/>
        </p:nvSpPr>
        <p:spPr bwMode="auto">
          <a:xfrm>
            <a:off x="838200" y="4419600"/>
            <a:ext cx="79248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lnSpc>
                <a:spcPct val="80000"/>
              </a:lnSpc>
              <a:spcBef>
                <a:spcPct val="50000"/>
              </a:spcBef>
              <a:spcAft>
                <a:spcPct val="0"/>
              </a:spcAft>
              <a:buChar char="•"/>
              <a:defRPr sz="2400">
                <a:solidFill>
                  <a:schemeClr val="tx2"/>
                </a:solidFill>
                <a:latin typeface="Arial" charset="0"/>
              </a:defRPr>
            </a:lvl6pPr>
            <a:lvl7pPr marL="2971800" indent="-228600" eaLnBrk="0" fontAlgn="base" hangingPunct="0">
              <a:lnSpc>
                <a:spcPct val="80000"/>
              </a:lnSpc>
              <a:spcBef>
                <a:spcPct val="50000"/>
              </a:spcBef>
              <a:spcAft>
                <a:spcPct val="0"/>
              </a:spcAft>
              <a:buChar char="•"/>
              <a:defRPr sz="2400">
                <a:solidFill>
                  <a:schemeClr val="tx2"/>
                </a:solidFill>
                <a:latin typeface="Arial" charset="0"/>
              </a:defRPr>
            </a:lvl7pPr>
            <a:lvl8pPr marL="3429000" indent="-228600" eaLnBrk="0" fontAlgn="base" hangingPunct="0">
              <a:lnSpc>
                <a:spcPct val="80000"/>
              </a:lnSpc>
              <a:spcBef>
                <a:spcPct val="50000"/>
              </a:spcBef>
              <a:spcAft>
                <a:spcPct val="0"/>
              </a:spcAft>
              <a:buChar char="•"/>
              <a:defRPr sz="2400">
                <a:solidFill>
                  <a:schemeClr val="tx2"/>
                </a:solidFill>
                <a:latin typeface="Arial" charset="0"/>
              </a:defRPr>
            </a:lvl8pPr>
            <a:lvl9pPr marL="3886200" indent="-228600" eaLnBrk="0" fontAlgn="base" hangingPunct="0">
              <a:lnSpc>
                <a:spcPct val="80000"/>
              </a:lnSpc>
              <a:spcBef>
                <a:spcPct val="50000"/>
              </a:spcBef>
              <a:spcAft>
                <a:spcPct val="0"/>
              </a:spcAft>
              <a:buChar char="•"/>
              <a:defRPr sz="2400">
                <a:solidFill>
                  <a:schemeClr val="tx2"/>
                </a:solidFill>
                <a:latin typeface="Arial" charset="0"/>
              </a:defRPr>
            </a:lvl9pPr>
          </a:lstStyle>
          <a:p>
            <a:pPr eaLnBrk="0" hangingPunct="0">
              <a:lnSpc>
                <a:spcPct val="80000"/>
              </a:lnSpc>
              <a:spcBef>
                <a:spcPts val="0"/>
              </a:spcBef>
              <a:buFontTx/>
              <a:buChar char="•"/>
              <a:defRPr/>
            </a:pPr>
            <a:r>
              <a:rPr lang="en-US" dirty="0">
                <a:solidFill>
                  <a:srgbClr val="0033CC"/>
                </a:solidFill>
                <a:cs typeface="+mn-cs"/>
              </a:rPr>
              <a:t>Volatile – contents are lost when power is </a:t>
            </a:r>
            <a:r>
              <a:rPr lang="en-US" dirty="0" smtClean="0">
                <a:solidFill>
                  <a:srgbClr val="0033CC"/>
                </a:solidFill>
                <a:cs typeface="+mn-cs"/>
              </a:rPr>
              <a:t>interrupted</a:t>
            </a:r>
          </a:p>
          <a:p>
            <a:pPr marL="0" indent="0" eaLnBrk="0" hangingPunct="0">
              <a:lnSpc>
                <a:spcPct val="80000"/>
              </a:lnSpc>
              <a:spcBef>
                <a:spcPts val="0"/>
              </a:spcBef>
              <a:defRPr/>
            </a:pPr>
            <a:r>
              <a:rPr lang="en-US" dirty="0" smtClean="0">
                <a:solidFill>
                  <a:srgbClr val="0033CC"/>
                </a:solidFill>
                <a:cs typeface="+mn-cs"/>
              </a:rPr>
              <a:t>   (Trend toward non-volatile)</a:t>
            </a:r>
            <a:endParaRPr lang="en-US" dirty="0">
              <a:solidFill>
                <a:srgbClr val="0033CC"/>
              </a:solidFill>
              <a:cs typeface="+mn-cs"/>
            </a:endParaRPr>
          </a:p>
        </p:txBody>
      </p:sp>
      <p:sp>
        <p:nvSpPr>
          <p:cNvPr id="643082" name="Text Box 10"/>
          <p:cNvSpPr txBox="1">
            <a:spLocks noChangeArrowheads="1"/>
          </p:cNvSpPr>
          <p:nvPr/>
        </p:nvSpPr>
        <p:spPr bwMode="auto">
          <a:xfrm>
            <a:off x="838200" y="3048000"/>
            <a:ext cx="792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All data sent to the CPU must come from RAM</a:t>
            </a:r>
          </a:p>
        </p:txBody>
      </p:sp>
      <p:pic>
        <p:nvPicPr>
          <p:cNvPr id="64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3076"/>
                                        </p:tgtEl>
                                        <p:attrNameLst>
                                          <p:attrName>style.visibility</p:attrName>
                                        </p:attrNameLst>
                                      </p:cBhvr>
                                      <p:to>
                                        <p:strVal val="visible"/>
                                      </p:to>
                                    </p:set>
                                    <p:animEffect transition="in" filter="wipe(up)">
                                      <p:cBhvr>
                                        <p:cTn id="7" dur="1000"/>
                                        <p:tgtEl>
                                          <p:spTgt spid="643076"/>
                                        </p:tgtEl>
                                      </p:cBhvr>
                                    </p:animEffect>
                                  </p:childTnLst>
                                </p:cTn>
                              </p:par>
                              <p:par>
                                <p:cTn id="8" presetID="2" presetClass="entr" presetSubtype="2" fill="hold" nodeType="withEffect">
                                  <p:stCondLst>
                                    <p:cond delay="0"/>
                                  </p:stCondLst>
                                  <p:childTnLst>
                                    <p:set>
                                      <p:cBhvr>
                                        <p:cTn id="9" dur="1" fill="hold">
                                          <p:stCondLst>
                                            <p:cond delay="0"/>
                                          </p:stCondLst>
                                        </p:cTn>
                                        <p:tgtEl>
                                          <p:spTgt spid="643083"/>
                                        </p:tgtEl>
                                        <p:attrNameLst>
                                          <p:attrName>style.visibility</p:attrName>
                                        </p:attrNameLst>
                                      </p:cBhvr>
                                      <p:to>
                                        <p:strVal val="visible"/>
                                      </p:to>
                                    </p:set>
                                    <p:anim calcmode="lin" valueType="num">
                                      <p:cBhvr additive="base">
                                        <p:cTn id="10" dur="500" fill="hold"/>
                                        <p:tgtEl>
                                          <p:spTgt spid="643083"/>
                                        </p:tgtEl>
                                        <p:attrNameLst>
                                          <p:attrName>ppt_x</p:attrName>
                                        </p:attrNameLst>
                                      </p:cBhvr>
                                      <p:tavLst>
                                        <p:tav tm="0">
                                          <p:val>
                                            <p:strVal val="1+#ppt_w/2"/>
                                          </p:val>
                                        </p:tav>
                                        <p:tav tm="100000">
                                          <p:val>
                                            <p:strVal val="#ppt_x"/>
                                          </p:val>
                                        </p:tav>
                                      </p:tavLst>
                                    </p:anim>
                                    <p:anim calcmode="lin" valueType="num">
                                      <p:cBhvr additive="base">
                                        <p:cTn id="11" dur="500" fill="hold"/>
                                        <p:tgtEl>
                                          <p:spTgt spid="643083"/>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43077"/>
                                        </p:tgtEl>
                                        <p:attrNameLst>
                                          <p:attrName>style.visibility</p:attrName>
                                        </p:attrNameLst>
                                      </p:cBhvr>
                                      <p:to>
                                        <p:strVal val="visible"/>
                                      </p:to>
                                    </p:set>
                                    <p:animEffect transition="in" filter="wipe(left)">
                                      <p:cBhvr>
                                        <p:cTn id="15" dur="1000"/>
                                        <p:tgtEl>
                                          <p:spTgt spid="643077"/>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43082"/>
                                        </p:tgtEl>
                                        <p:attrNameLst>
                                          <p:attrName>style.visibility</p:attrName>
                                        </p:attrNameLst>
                                      </p:cBhvr>
                                      <p:to>
                                        <p:strVal val="visible"/>
                                      </p:to>
                                    </p:set>
                                    <p:animEffect transition="in" filter="wipe(left)">
                                      <p:cBhvr>
                                        <p:cTn id="19" dur="1000"/>
                                        <p:tgtEl>
                                          <p:spTgt spid="643082"/>
                                        </p:tgtEl>
                                      </p:cBhvr>
                                    </p:animEffect>
                                  </p:childTnLst>
                                </p:cTn>
                              </p:par>
                            </p:childTnLst>
                          </p:cTn>
                        </p:par>
                        <p:par>
                          <p:cTn id="20" fill="hold" nodeType="afterGroup">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643079"/>
                                        </p:tgtEl>
                                        <p:attrNameLst>
                                          <p:attrName>style.visibility</p:attrName>
                                        </p:attrNameLst>
                                      </p:cBhvr>
                                      <p:to>
                                        <p:strVal val="visible"/>
                                      </p:to>
                                    </p:set>
                                    <p:animEffect transition="in" filter="wipe(left)">
                                      <p:cBhvr>
                                        <p:cTn id="23" dur="1000"/>
                                        <p:tgtEl>
                                          <p:spTgt spid="643079"/>
                                        </p:tgtEl>
                                      </p:cBhvr>
                                    </p:animEffec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643080"/>
                                        </p:tgtEl>
                                        <p:attrNameLst>
                                          <p:attrName>style.visibility</p:attrName>
                                        </p:attrNameLst>
                                      </p:cBhvr>
                                      <p:to>
                                        <p:strVal val="visible"/>
                                      </p:to>
                                    </p:set>
                                    <p:animEffect transition="in" filter="wipe(left)">
                                      <p:cBhvr>
                                        <p:cTn id="27" dur="1000"/>
                                        <p:tgtEl>
                                          <p:spTgt spid="643080"/>
                                        </p:tgtEl>
                                      </p:cBhvr>
                                    </p:animEffect>
                                  </p:childTnLst>
                                </p:cTn>
                              </p:par>
                            </p:childTnLst>
                          </p:cTn>
                        </p:par>
                        <p:par>
                          <p:cTn id="28" fill="hold" nodeType="afterGroup">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643081"/>
                                        </p:tgtEl>
                                        <p:attrNameLst>
                                          <p:attrName>style.visibility</p:attrName>
                                        </p:attrNameLst>
                                      </p:cBhvr>
                                      <p:to>
                                        <p:strVal val="visible"/>
                                      </p:to>
                                    </p:set>
                                    <p:animEffect transition="in" filter="wipe(left)">
                                      <p:cBhvr>
                                        <p:cTn id="31" dur="1000"/>
                                        <p:tgtEl>
                                          <p:spTgt spid="643081"/>
                                        </p:tgtEl>
                                      </p:cBhvr>
                                    </p:animEffect>
                                  </p:childTnLst>
                                </p:cTn>
                              </p:par>
                            </p:childTnLst>
                          </p:cTn>
                        </p:par>
                        <p:par>
                          <p:cTn id="32" fill="hold" nodeType="afterGroup">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643078"/>
                                        </p:tgtEl>
                                        <p:attrNameLst>
                                          <p:attrName>style.visibility</p:attrName>
                                        </p:attrNameLst>
                                      </p:cBhvr>
                                      <p:to>
                                        <p:strVal val="visible"/>
                                      </p:to>
                                    </p:set>
                                    <p:animEffect transition="in" filter="wipe(left)">
                                      <p:cBhvr>
                                        <p:cTn id="35" dur="1000"/>
                                        <p:tgtEl>
                                          <p:spTgt spid="64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6" grpId="0"/>
      <p:bldP spid="643077" grpId="0"/>
      <p:bldP spid="643078" grpId="0"/>
      <p:bldP spid="643079" grpId="0"/>
      <p:bldP spid="643080" grpId="0"/>
      <p:bldP spid="643081" grpId="0"/>
      <p:bldP spid="64308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p:cNvSpPr txBox="1">
            <a:spLocks noChangeArrowheads="1"/>
          </p:cNvSpPr>
          <p:nvPr/>
        </p:nvSpPr>
        <p:spPr bwMode="auto">
          <a:xfrm>
            <a:off x="0" y="22860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How quickly does the CPU process data???</a:t>
            </a:r>
          </a:p>
        </p:txBody>
      </p:sp>
      <p:sp>
        <p:nvSpPr>
          <p:cNvPr id="628739" name="Text Box 3"/>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0660" name="Rectangle 4"/>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Processing Components:</a:t>
            </a:r>
          </a:p>
        </p:txBody>
      </p:sp>
      <p:sp>
        <p:nvSpPr>
          <p:cNvPr id="628741" name="Rectangle 5"/>
          <p:cNvSpPr>
            <a:spLocks noChangeArrowheads="1"/>
          </p:cNvSpPr>
          <p:nvPr/>
        </p:nvSpPr>
        <p:spPr bwMode="auto">
          <a:xfrm>
            <a:off x="228600" y="27432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Other measures:</a:t>
            </a:r>
          </a:p>
        </p:txBody>
      </p:sp>
      <p:sp>
        <p:nvSpPr>
          <p:cNvPr id="628743" name="Text Box 7"/>
          <p:cNvSpPr txBox="1">
            <a:spLocks noChangeArrowheads="1"/>
          </p:cNvSpPr>
          <p:nvPr/>
        </p:nvSpPr>
        <p:spPr bwMode="auto">
          <a:xfrm>
            <a:off x="838200" y="32004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solidFill>
                  <a:srgbClr val="990000"/>
                </a:solidFill>
              </a:rPr>
              <a:t>Millions of </a:t>
            </a:r>
            <a:r>
              <a:rPr lang="en-US" altLang="en-US"/>
              <a:t> </a:t>
            </a:r>
            <a:r>
              <a:rPr lang="en-US" altLang="en-US">
                <a:solidFill>
                  <a:srgbClr val="990000"/>
                </a:solidFill>
              </a:rPr>
              <a:t>Instructions per second</a:t>
            </a:r>
            <a:r>
              <a:rPr lang="en-US" altLang="en-US"/>
              <a:t> (MIPS)</a:t>
            </a:r>
          </a:p>
        </p:txBody>
      </p:sp>
      <p:sp>
        <p:nvSpPr>
          <p:cNvPr id="628744" name="Text Box 8"/>
          <p:cNvSpPr txBox="1">
            <a:spLocks noChangeArrowheads="1"/>
          </p:cNvSpPr>
          <p:nvPr/>
        </p:nvSpPr>
        <p:spPr bwMode="auto">
          <a:xfrm>
            <a:off x="838200" y="36576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solidFill>
                  <a:srgbClr val="990000"/>
                </a:solidFill>
              </a:rPr>
              <a:t>Gigaflops/Teraflops</a:t>
            </a:r>
          </a:p>
        </p:txBody>
      </p:sp>
      <p:sp>
        <p:nvSpPr>
          <p:cNvPr id="628745" name="Text Box 9"/>
          <p:cNvSpPr txBox="1">
            <a:spLocks noChangeArrowheads="1"/>
          </p:cNvSpPr>
          <p:nvPr/>
        </p:nvSpPr>
        <p:spPr bwMode="auto">
          <a:xfrm>
            <a:off x="838200" y="45720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solidFill>
                  <a:srgbClr val="990000"/>
                </a:solidFill>
              </a:rPr>
              <a:t>Hertz</a:t>
            </a:r>
            <a:r>
              <a:rPr lang="en-US" altLang="en-US" b="1">
                <a:solidFill>
                  <a:srgbClr val="990000"/>
                </a:solidFill>
              </a:rPr>
              <a:t> </a:t>
            </a:r>
            <a:r>
              <a:rPr lang="en-US" altLang="en-US"/>
              <a:t>= Number of cycles/second</a:t>
            </a:r>
          </a:p>
        </p:txBody>
      </p:sp>
      <p:sp>
        <p:nvSpPr>
          <p:cNvPr id="628746" name="Text Box 10"/>
          <p:cNvSpPr txBox="1">
            <a:spLocks noChangeArrowheads="1"/>
          </p:cNvSpPr>
          <p:nvPr/>
        </p:nvSpPr>
        <p:spPr bwMode="auto">
          <a:xfrm>
            <a:off x="1219200" y="5065713"/>
            <a:ext cx="7924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b="1">
                <a:solidFill>
                  <a:srgbClr val="990000"/>
                </a:solidFill>
              </a:rPr>
              <a:t> </a:t>
            </a:r>
            <a:r>
              <a:rPr lang="en-US" altLang="en-US" b="1">
                <a:solidFill>
                  <a:srgbClr val="008000"/>
                </a:solidFill>
              </a:rPr>
              <a:t>Kilohertz </a:t>
            </a:r>
            <a:r>
              <a:rPr lang="en-US" altLang="en-US"/>
              <a:t>= Thousands of cycles/second</a:t>
            </a:r>
          </a:p>
        </p:txBody>
      </p:sp>
      <p:sp>
        <p:nvSpPr>
          <p:cNvPr id="628747" name="Text Box 11"/>
          <p:cNvSpPr txBox="1">
            <a:spLocks noChangeArrowheads="1"/>
          </p:cNvSpPr>
          <p:nvPr/>
        </p:nvSpPr>
        <p:spPr bwMode="auto">
          <a:xfrm>
            <a:off x="1143000" y="4111625"/>
            <a:ext cx="8305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(Billions/Trillions of </a:t>
            </a:r>
            <a:r>
              <a:rPr lang="en-US" altLang="en-US" b="1" u="sng">
                <a:solidFill>
                  <a:srgbClr val="0033CC"/>
                </a:solidFill>
              </a:rPr>
              <a:t>Flo</a:t>
            </a:r>
            <a:r>
              <a:rPr lang="en-US" altLang="en-US">
                <a:solidFill>
                  <a:srgbClr val="0033CC"/>
                </a:solidFill>
              </a:rPr>
              <a:t>ating </a:t>
            </a:r>
            <a:r>
              <a:rPr lang="en-US" altLang="en-US" b="1" u="sng">
                <a:solidFill>
                  <a:srgbClr val="0033CC"/>
                </a:solidFill>
              </a:rPr>
              <a:t>P</a:t>
            </a:r>
            <a:r>
              <a:rPr lang="en-US" altLang="en-US">
                <a:solidFill>
                  <a:srgbClr val="0033CC"/>
                </a:solidFill>
              </a:rPr>
              <a:t>oint </a:t>
            </a:r>
            <a:r>
              <a:rPr lang="en-US" altLang="en-US" b="1" u="sng">
                <a:solidFill>
                  <a:srgbClr val="0033CC"/>
                </a:solidFill>
              </a:rPr>
              <a:t>O</a:t>
            </a:r>
            <a:r>
              <a:rPr lang="en-US" altLang="en-US">
                <a:solidFill>
                  <a:srgbClr val="0033CC"/>
                </a:solidFill>
              </a:rPr>
              <a:t>perations </a:t>
            </a:r>
            <a:r>
              <a:rPr lang="en-US" altLang="en-US" b="1" u="sng">
                <a:solidFill>
                  <a:srgbClr val="0033CC"/>
                </a:solidFill>
              </a:rPr>
              <a:t>P</a:t>
            </a:r>
            <a:r>
              <a:rPr lang="en-US" altLang="en-US">
                <a:solidFill>
                  <a:srgbClr val="0033CC"/>
                </a:solidFill>
              </a:rPr>
              <a:t>er </a:t>
            </a:r>
            <a:r>
              <a:rPr lang="en-US" altLang="en-US" b="1" u="sng">
                <a:solidFill>
                  <a:srgbClr val="0033CC"/>
                </a:solidFill>
              </a:rPr>
              <a:t>S</a:t>
            </a:r>
            <a:r>
              <a:rPr lang="en-US" altLang="en-US">
                <a:solidFill>
                  <a:srgbClr val="0033CC"/>
                </a:solidFill>
              </a:rPr>
              <a:t>econd)</a:t>
            </a:r>
          </a:p>
        </p:txBody>
      </p:sp>
      <p:sp>
        <p:nvSpPr>
          <p:cNvPr id="628749" name="Text Box 13"/>
          <p:cNvSpPr txBox="1">
            <a:spLocks noChangeArrowheads="1"/>
          </p:cNvSpPr>
          <p:nvPr/>
        </p:nvSpPr>
        <p:spPr bwMode="auto">
          <a:xfrm>
            <a:off x="1219200" y="5486400"/>
            <a:ext cx="7924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b="1">
                <a:solidFill>
                  <a:srgbClr val="990000"/>
                </a:solidFill>
              </a:rPr>
              <a:t> </a:t>
            </a:r>
            <a:r>
              <a:rPr lang="en-US" altLang="en-US" b="1">
                <a:solidFill>
                  <a:srgbClr val="008000"/>
                </a:solidFill>
              </a:rPr>
              <a:t>Megahertz </a:t>
            </a:r>
            <a:r>
              <a:rPr lang="en-US" altLang="en-US"/>
              <a:t>= Millions of cycles/second</a:t>
            </a:r>
          </a:p>
        </p:txBody>
      </p:sp>
      <p:sp>
        <p:nvSpPr>
          <p:cNvPr id="628750" name="Text Box 14"/>
          <p:cNvSpPr txBox="1">
            <a:spLocks noChangeArrowheads="1"/>
          </p:cNvSpPr>
          <p:nvPr/>
        </p:nvSpPr>
        <p:spPr bwMode="auto">
          <a:xfrm>
            <a:off x="1219200" y="5903913"/>
            <a:ext cx="7924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b="1">
                <a:solidFill>
                  <a:srgbClr val="990000"/>
                </a:solidFill>
              </a:rPr>
              <a:t> </a:t>
            </a:r>
            <a:r>
              <a:rPr lang="en-US" altLang="en-US" b="1">
                <a:solidFill>
                  <a:srgbClr val="008000"/>
                </a:solidFill>
              </a:rPr>
              <a:t>Gigahertz </a:t>
            </a:r>
            <a:r>
              <a:rPr lang="en-US" altLang="en-US"/>
              <a:t>= Billions of cycles/second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28741"/>
                                        </p:tgtEl>
                                        <p:attrNameLst>
                                          <p:attrName>style.visibility</p:attrName>
                                        </p:attrNameLst>
                                      </p:cBhvr>
                                      <p:to>
                                        <p:strVal val="visible"/>
                                      </p:to>
                                    </p:set>
                                    <p:animEffect transition="in" filter="wipe(up)">
                                      <p:cBhvr>
                                        <p:cTn id="7" dur="500"/>
                                        <p:tgtEl>
                                          <p:spTgt spid="628741"/>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628743"/>
                                        </p:tgtEl>
                                        <p:attrNameLst>
                                          <p:attrName>style.visibility</p:attrName>
                                        </p:attrNameLst>
                                      </p:cBhvr>
                                      <p:to>
                                        <p:strVal val="visible"/>
                                      </p:to>
                                    </p:set>
                                    <p:anim calcmode="lin" valueType="num">
                                      <p:cBhvr>
                                        <p:cTn id="11" dur="1000" fill="hold"/>
                                        <p:tgtEl>
                                          <p:spTgt spid="628743"/>
                                        </p:tgtEl>
                                        <p:attrNameLst>
                                          <p:attrName>ppt_x</p:attrName>
                                        </p:attrNameLst>
                                      </p:cBhvr>
                                      <p:tavLst>
                                        <p:tav tm="0">
                                          <p:val>
                                            <p:strVal val="#ppt_x"/>
                                          </p:val>
                                        </p:tav>
                                        <p:tav tm="100000">
                                          <p:val>
                                            <p:strVal val="#ppt_x"/>
                                          </p:val>
                                        </p:tav>
                                      </p:tavLst>
                                    </p:anim>
                                    <p:anim calcmode="lin" valueType="num">
                                      <p:cBhvr>
                                        <p:cTn id="12" dur="1000" fill="hold"/>
                                        <p:tgtEl>
                                          <p:spTgt spid="628743"/>
                                        </p:tgtEl>
                                        <p:attrNameLst>
                                          <p:attrName>ppt_y</p:attrName>
                                        </p:attrNameLst>
                                      </p:cBhvr>
                                      <p:tavLst>
                                        <p:tav tm="0">
                                          <p:val>
                                            <p:strVal val="#ppt_y-#ppt_h/2"/>
                                          </p:val>
                                        </p:tav>
                                        <p:tav tm="100000">
                                          <p:val>
                                            <p:strVal val="#ppt_y"/>
                                          </p:val>
                                        </p:tav>
                                      </p:tavLst>
                                    </p:anim>
                                    <p:anim calcmode="lin" valueType="num">
                                      <p:cBhvr>
                                        <p:cTn id="13" dur="1000" fill="hold"/>
                                        <p:tgtEl>
                                          <p:spTgt spid="628743"/>
                                        </p:tgtEl>
                                        <p:attrNameLst>
                                          <p:attrName>ppt_w</p:attrName>
                                        </p:attrNameLst>
                                      </p:cBhvr>
                                      <p:tavLst>
                                        <p:tav tm="0">
                                          <p:val>
                                            <p:strVal val="#ppt_w"/>
                                          </p:val>
                                        </p:tav>
                                        <p:tav tm="100000">
                                          <p:val>
                                            <p:strVal val="#ppt_w"/>
                                          </p:val>
                                        </p:tav>
                                      </p:tavLst>
                                    </p:anim>
                                    <p:anim calcmode="lin" valueType="num">
                                      <p:cBhvr>
                                        <p:cTn id="14" dur="1000" fill="hold"/>
                                        <p:tgtEl>
                                          <p:spTgt spid="628743"/>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17" presetClass="entr" presetSubtype="1" fill="hold" grpId="0" nodeType="afterEffect">
                                  <p:stCondLst>
                                    <p:cond delay="0"/>
                                  </p:stCondLst>
                                  <p:childTnLst>
                                    <p:set>
                                      <p:cBhvr>
                                        <p:cTn id="17" dur="1" fill="hold">
                                          <p:stCondLst>
                                            <p:cond delay="0"/>
                                          </p:stCondLst>
                                        </p:cTn>
                                        <p:tgtEl>
                                          <p:spTgt spid="628744"/>
                                        </p:tgtEl>
                                        <p:attrNameLst>
                                          <p:attrName>style.visibility</p:attrName>
                                        </p:attrNameLst>
                                      </p:cBhvr>
                                      <p:to>
                                        <p:strVal val="visible"/>
                                      </p:to>
                                    </p:set>
                                    <p:anim calcmode="lin" valueType="num">
                                      <p:cBhvr>
                                        <p:cTn id="18" dur="1000" fill="hold"/>
                                        <p:tgtEl>
                                          <p:spTgt spid="628744"/>
                                        </p:tgtEl>
                                        <p:attrNameLst>
                                          <p:attrName>ppt_x</p:attrName>
                                        </p:attrNameLst>
                                      </p:cBhvr>
                                      <p:tavLst>
                                        <p:tav tm="0">
                                          <p:val>
                                            <p:strVal val="#ppt_x"/>
                                          </p:val>
                                        </p:tav>
                                        <p:tav tm="100000">
                                          <p:val>
                                            <p:strVal val="#ppt_x"/>
                                          </p:val>
                                        </p:tav>
                                      </p:tavLst>
                                    </p:anim>
                                    <p:anim calcmode="lin" valueType="num">
                                      <p:cBhvr>
                                        <p:cTn id="19" dur="1000" fill="hold"/>
                                        <p:tgtEl>
                                          <p:spTgt spid="628744"/>
                                        </p:tgtEl>
                                        <p:attrNameLst>
                                          <p:attrName>ppt_y</p:attrName>
                                        </p:attrNameLst>
                                      </p:cBhvr>
                                      <p:tavLst>
                                        <p:tav tm="0">
                                          <p:val>
                                            <p:strVal val="#ppt_y-#ppt_h/2"/>
                                          </p:val>
                                        </p:tav>
                                        <p:tav tm="100000">
                                          <p:val>
                                            <p:strVal val="#ppt_y"/>
                                          </p:val>
                                        </p:tav>
                                      </p:tavLst>
                                    </p:anim>
                                    <p:anim calcmode="lin" valueType="num">
                                      <p:cBhvr>
                                        <p:cTn id="20" dur="1000" fill="hold"/>
                                        <p:tgtEl>
                                          <p:spTgt spid="628744"/>
                                        </p:tgtEl>
                                        <p:attrNameLst>
                                          <p:attrName>ppt_w</p:attrName>
                                        </p:attrNameLst>
                                      </p:cBhvr>
                                      <p:tavLst>
                                        <p:tav tm="0">
                                          <p:val>
                                            <p:strVal val="#ppt_w"/>
                                          </p:val>
                                        </p:tav>
                                        <p:tav tm="100000">
                                          <p:val>
                                            <p:strVal val="#ppt_w"/>
                                          </p:val>
                                        </p:tav>
                                      </p:tavLst>
                                    </p:anim>
                                    <p:anim calcmode="lin" valueType="num">
                                      <p:cBhvr>
                                        <p:cTn id="21" dur="1000" fill="hold"/>
                                        <p:tgtEl>
                                          <p:spTgt spid="62874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28747"/>
                                        </p:tgtEl>
                                        <p:attrNameLst>
                                          <p:attrName>style.visibility</p:attrName>
                                        </p:attrNameLst>
                                      </p:cBhvr>
                                      <p:to>
                                        <p:strVal val="visible"/>
                                      </p:to>
                                    </p:set>
                                    <p:animEffect transition="in" filter="wipe(left)">
                                      <p:cBhvr>
                                        <p:cTn id="25" dur="1000"/>
                                        <p:tgtEl>
                                          <p:spTgt spid="628747"/>
                                        </p:tgtEl>
                                      </p:cBhvr>
                                    </p:animEffect>
                                  </p:childTnLst>
                                </p:cTn>
                              </p:par>
                            </p:childTnLst>
                          </p:cTn>
                        </p:par>
                        <p:par>
                          <p:cTn id="26" fill="hold" nodeType="afterGroup">
                            <p:stCondLst>
                              <p:cond delay="3500"/>
                            </p:stCondLst>
                            <p:childTnLst>
                              <p:par>
                                <p:cTn id="27" presetID="17" presetClass="entr" presetSubtype="1" fill="hold" grpId="0" nodeType="afterEffect">
                                  <p:stCondLst>
                                    <p:cond delay="0"/>
                                  </p:stCondLst>
                                  <p:childTnLst>
                                    <p:set>
                                      <p:cBhvr>
                                        <p:cTn id="28" dur="1" fill="hold">
                                          <p:stCondLst>
                                            <p:cond delay="0"/>
                                          </p:stCondLst>
                                        </p:cTn>
                                        <p:tgtEl>
                                          <p:spTgt spid="628745"/>
                                        </p:tgtEl>
                                        <p:attrNameLst>
                                          <p:attrName>style.visibility</p:attrName>
                                        </p:attrNameLst>
                                      </p:cBhvr>
                                      <p:to>
                                        <p:strVal val="visible"/>
                                      </p:to>
                                    </p:set>
                                    <p:anim calcmode="lin" valueType="num">
                                      <p:cBhvr>
                                        <p:cTn id="29" dur="1000" fill="hold"/>
                                        <p:tgtEl>
                                          <p:spTgt spid="628745"/>
                                        </p:tgtEl>
                                        <p:attrNameLst>
                                          <p:attrName>ppt_x</p:attrName>
                                        </p:attrNameLst>
                                      </p:cBhvr>
                                      <p:tavLst>
                                        <p:tav tm="0">
                                          <p:val>
                                            <p:strVal val="#ppt_x"/>
                                          </p:val>
                                        </p:tav>
                                        <p:tav tm="100000">
                                          <p:val>
                                            <p:strVal val="#ppt_x"/>
                                          </p:val>
                                        </p:tav>
                                      </p:tavLst>
                                    </p:anim>
                                    <p:anim calcmode="lin" valueType="num">
                                      <p:cBhvr>
                                        <p:cTn id="30" dur="1000" fill="hold"/>
                                        <p:tgtEl>
                                          <p:spTgt spid="628745"/>
                                        </p:tgtEl>
                                        <p:attrNameLst>
                                          <p:attrName>ppt_y</p:attrName>
                                        </p:attrNameLst>
                                      </p:cBhvr>
                                      <p:tavLst>
                                        <p:tav tm="0">
                                          <p:val>
                                            <p:strVal val="#ppt_y-#ppt_h/2"/>
                                          </p:val>
                                        </p:tav>
                                        <p:tav tm="100000">
                                          <p:val>
                                            <p:strVal val="#ppt_y"/>
                                          </p:val>
                                        </p:tav>
                                      </p:tavLst>
                                    </p:anim>
                                    <p:anim calcmode="lin" valueType="num">
                                      <p:cBhvr>
                                        <p:cTn id="31" dur="1000" fill="hold"/>
                                        <p:tgtEl>
                                          <p:spTgt spid="628745"/>
                                        </p:tgtEl>
                                        <p:attrNameLst>
                                          <p:attrName>ppt_w</p:attrName>
                                        </p:attrNameLst>
                                      </p:cBhvr>
                                      <p:tavLst>
                                        <p:tav tm="0">
                                          <p:val>
                                            <p:strVal val="#ppt_w"/>
                                          </p:val>
                                        </p:tav>
                                        <p:tav tm="100000">
                                          <p:val>
                                            <p:strVal val="#ppt_w"/>
                                          </p:val>
                                        </p:tav>
                                      </p:tavLst>
                                    </p:anim>
                                    <p:anim calcmode="lin" valueType="num">
                                      <p:cBhvr>
                                        <p:cTn id="32" dur="1000" fill="hold"/>
                                        <p:tgtEl>
                                          <p:spTgt spid="628745"/>
                                        </p:tgtEl>
                                        <p:attrNameLst>
                                          <p:attrName>ppt_h</p:attrName>
                                        </p:attrNameLst>
                                      </p:cBhvr>
                                      <p:tavLst>
                                        <p:tav tm="0">
                                          <p:val>
                                            <p:fltVal val="0"/>
                                          </p:val>
                                        </p:tav>
                                        <p:tav tm="100000">
                                          <p:val>
                                            <p:strVal val="#ppt_h"/>
                                          </p:val>
                                        </p:tav>
                                      </p:tavLst>
                                    </p:anim>
                                  </p:childTnLst>
                                </p:cTn>
                              </p:par>
                            </p:childTnLst>
                          </p:cTn>
                        </p:par>
                        <p:par>
                          <p:cTn id="33" fill="hold" nodeType="afterGroup">
                            <p:stCondLst>
                              <p:cond delay="4500"/>
                            </p:stCondLst>
                            <p:childTnLst>
                              <p:par>
                                <p:cTn id="34" presetID="17" presetClass="entr" presetSubtype="4" fill="hold" grpId="0" nodeType="afterEffect">
                                  <p:stCondLst>
                                    <p:cond delay="0"/>
                                  </p:stCondLst>
                                  <p:childTnLst>
                                    <p:set>
                                      <p:cBhvr>
                                        <p:cTn id="35" dur="1" fill="hold">
                                          <p:stCondLst>
                                            <p:cond delay="0"/>
                                          </p:stCondLst>
                                        </p:cTn>
                                        <p:tgtEl>
                                          <p:spTgt spid="628746"/>
                                        </p:tgtEl>
                                        <p:attrNameLst>
                                          <p:attrName>style.visibility</p:attrName>
                                        </p:attrNameLst>
                                      </p:cBhvr>
                                      <p:to>
                                        <p:strVal val="visible"/>
                                      </p:to>
                                    </p:set>
                                    <p:anim calcmode="lin" valueType="num">
                                      <p:cBhvr>
                                        <p:cTn id="36" dur="1000" fill="hold"/>
                                        <p:tgtEl>
                                          <p:spTgt spid="628746"/>
                                        </p:tgtEl>
                                        <p:attrNameLst>
                                          <p:attrName>ppt_x</p:attrName>
                                        </p:attrNameLst>
                                      </p:cBhvr>
                                      <p:tavLst>
                                        <p:tav tm="0">
                                          <p:val>
                                            <p:strVal val="#ppt_x"/>
                                          </p:val>
                                        </p:tav>
                                        <p:tav tm="100000">
                                          <p:val>
                                            <p:strVal val="#ppt_x"/>
                                          </p:val>
                                        </p:tav>
                                      </p:tavLst>
                                    </p:anim>
                                    <p:anim calcmode="lin" valueType="num">
                                      <p:cBhvr>
                                        <p:cTn id="37" dur="1000" fill="hold"/>
                                        <p:tgtEl>
                                          <p:spTgt spid="628746"/>
                                        </p:tgtEl>
                                        <p:attrNameLst>
                                          <p:attrName>ppt_y</p:attrName>
                                        </p:attrNameLst>
                                      </p:cBhvr>
                                      <p:tavLst>
                                        <p:tav tm="0">
                                          <p:val>
                                            <p:strVal val="#ppt_y+#ppt_h/2"/>
                                          </p:val>
                                        </p:tav>
                                        <p:tav tm="100000">
                                          <p:val>
                                            <p:strVal val="#ppt_y"/>
                                          </p:val>
                                        </p:tav>
                                      </p:tavLst>
                                    </p:anim>
                                    <p:anim calcmode="lin" valueType="num">
                                      <p:cBhvr>
                                        <p:cTn id="38" dur="1000" fill="hold"/>
                                        <p:tgtEl>
                                          <p:spTgt spid="628746"/>
                                        </p:tgtEl>
                                        <p:attrNameLst>
                                          <p:attrName>ppt_w</p:attrName>
                                        </p:attrNameLst>
                                      </p:cBhvr>
                                      <p:tavLst>
                                        <p:tav tm="0">
                                          <p:val>
                                            <p:strVal val="#ppt_w"/>
                                          </p:val>
                                        </p:tav>
                                        <p:tav tm="100000">
                                          <p:val>
                                            <p:strVal val="#ppt_w"/>
                                          </p:val>
                                        </p:tav>
                                      </p:tavLst>
                                    </p:anim>
                                    <p:anim calcmode="lin" valueType="num">
                                      <p:cBhvr>
                                        <p:cTn id="39" dur="1000" fill="hold"/>
                                        <p:tgtEl>
                                          <p:spTgt spid="628746"/>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500"/>
                            </p:stCondLst>
                            <p:childTnLst>
                              <p:par>
                                <p:cTn id="41" presetID="17" presetClass="entr" presetSubtype="4" fill="hold" grpId="0" nodeType="afterEffect">
                                  <p:stCondLst>
                                    <p:cond delay="0"/>
                                  </p:stCondLst>
                                  <p:childTnLst>
                                    <p:set>
                                      <p:cBhvr>
                                        <p:cTn id="42" dur="1" fill="hold">
                                          <p:stCondLst>
                                            <p:cond delay="0"/>
                                          </p:stCondLst>
                                        </p:cTn>
                                        <p:tgtEl>
                                          <p:spTgt spid="628749"/>
                                        </p:tgtEl>
                                        <p:attrNameLst>
                                          <p:attrName>style.visibility</p:attrName>
                                        </p:attrNameLst>
                                      </p:cBhvr>
                                      <p:to>
                                        <p:strVal val="visible"/>
                                      </p:to>
                                    </p:set>
                                    <p:anim calcmode="lin" valueType="num">
                                      <p:cBhvr>
                                        <p:cTn id="43" dur="1000" fill="hold"/>
                                        <p:tgtEl>
                                          <p:spTgt spid="628749"/>
                                        </p:tgtEl>
                                        <p:attrNameLst>
                                          <p:attrName>ppt_x</p:attrName>
                                        </p:attrNameLst>
                                      </p:cBhvr>
                                      <p:tavLst>
                                        <p:tav tm="0">
                                          <p:val>
                                            <p:strVal val="#ppt_x"/>
                                          </p:val>
                                        </p:tav>
                                        <p:tav tm="100000">
                                          <p:val>
                                            <p:strVal val="#ppt_x"/>
                                          </p:val>
                                        </p:tav>
                                      </p:tavLst>
                                    </p:anim>
                                    <p:anim calcmode="lin" valueType="num">
                                      <p:cBhvr>
                                        <p:cTn id="44" dur="1000" fill="hold"/>
                                        <p:tgtEl>
                                          <p:spTgt spid="628749"/>
                                        </p:tgtEl>
                                        <p:attrNameLst>
                                          <p:attrName>ppt_y</p:attrName>
                                        </p:attrNameLst>
                                      </p:cBhvr>
                                      <p:tavLst>
                                        <p:tav tm="0">
                                          <p:val>
                                            <p:strVal val="#ppt_y+#ppt_h/2"/>
                                          </p:val>
                                        </p:tav>
                                        <p:tav tm="100000">
                                          <p:val>
                                            <p:strVal val="#ppt_y"/>
                                          </p:val>
                                        </p:tav>
                                      </p:tavLst>
                                    </p:anim>
                                    <p:anim calcmode="lin" valueType="num">
                                      <p:cBhvr>
                                        <p:cTn id="45" dur="1000" fill="hold"/>
                                        <p:tgtEl>
                                          <p:spTgt spid="628749"/>
                                        </p:tgtEl>
                                        <p:attrNameLst>
                                          <p:attrName>ppt_w</p:attrName>
                                        </p:attrNameLst>
                                      </p:cBhvr>
                                      <p:tavLst>
                                        <p:tav tm="0">
                                          <p:val>
                                            <p:strVal val="#ppt_w"/>
                                          </p:val>
                                        </p:tav>
                                        <p:tav tm="100000">
                                          <p:val>
                                            <p:strVal val="#ppt_w"/>
                                          </p:val>
                                        </p:tav>
                                      </p:tavLst>
                                    </p:anim>
                                    <p:anim calcmode="lin" valueType="num">
                                      <p:cBhvr>
                                        <p:cTn id="46" dur="1000" fill="hold"/>
                                        <p:tgtEl>
                                          <p:spTgt spid="628749"/>
                                        </p:tgtEl>
                                        <p:attrNameLst>
                                          <p:attrName>ppt_h</p:attrName>
                                        </p:attrNameLst>
                                      </p:cBhvr>
                                      <p:tavLst>
                                        <p:tav tm="0">
                                          <p:val>
                                            <p:fltVal val="0"/>
                                          </p:val>
                                        </p:tav>
                                        <p:tav tm="100000">
                                          <p:val>
                                            <p:strVal val="#ppt_h"/>
                                          </p:val>
                                        </p:tav>
                                      </p:tavLst>
                                    </p:anim>
                                  </p:childTnLst>
                                </p:cTn>
                              </p:par>
                            </p:childTnLst>
                          </p:cTn>
                        </p:par>
                        <p:par>
                          <p:cTn id="47" fill="hold" nodeType="afterGroup">
                            <p:stCondLst>
                              <p:cond delay="6500"/>
                            </p:stCondLst>
                            <p:childTnLst>
                              <p:par>
                                <p:cTn id="48" presetID="17" presetClass="entr" presetSubtype="4" fill="hold" grpId="0" nodeType="afterEffect">
                                  <p:stCondLst>
                                    <p:cond delay="0"/>
                                  </p:stCondLst>
                                  <p:childTnLst>
                                    <p:set>
                                      <p:cBhvr>
                                        <p:cTn id="49" dur="1" fill="hold">
                                          <p:stCondLst>
                                            <p:cond delay="0"/>
                                          </p:stCondLst>
                                        </p:cTn>
                                        <p:tgtEl>
                                          <p:spTgt spid="628750"/>
                                        </p:tgtEl>
                                        <p:attrNameLst>
                                          <p:attrName>style.visibility</p:attrName>
                                        </p:attrNameLst>
                                      </p:cBhvr>
                                      <p:to>
                                        <p:strVal val="visible"/>
                                      </p:to>
                                    </p:set>
                                    <p:anim calcmode="lin" valueType="num">
                                      <p:cBhvr>
                                        <p:cTn id="50" dur="1000" fill="hold"/>
                                        <p:tgtEl>
                                          <p:spTgt spid="628750"/>
                                        </p:tgtEl>
                                        <p:attrNameLst>
                                          <p:attrName>ppt_x</p:attrName>
                                        </p:attrNameLst>
                                      </p:cBhvr>
                                      <p:tavLst>
                                        <p:tav tm="0">
                                          <p:val>
                                            <p:strVal val="#ppt_x"/>
                                          </p:val>
                                        </p:tav>
                                        <p:tav tm="100000">
                                          <p:val>
                                            <p:strVal val="#ppt_x"/>
                                          </p:val>
                                        </p:tav>
                                      </p:tavLst>
                                    </p:anim>
                                    <p:anim calcmode="lin" valueType="num">
                                      <p:cBhvr>
                                        <p:cTn id="51" dur="1000" fill="hold"/>
                                        <p:tgtEl>
                                          <p:spTgt spid="628750"/>
                                        </p:tgtEl>
                                        <p:attrNameLst>
                                          <p:attrName>ppt_y</p:attrName>
                                        </p:attrNameLst>
                                      </p:cBhvr>
                                      <p:tavLst>
                                        <p:tav tm="0">
                                          <p:val>
                                            <p:strVal val="#ppt_y+#ppt_h/2"/>
                                          </p:val>
                                        </p:tav>
                                        <p:tav tm="100000">
                                          <p:val>
                                            <p:strVal val="#ppt_y"/>
                                          </p:val>
                                        </p:tav>
                                      </p:tavLst>
                                    </p:anim>
                                    <p:anim calcmode="lin" valueType="num">
                                      <p:cBhvr>
                                        <p:cTn id="52" dur="1000" fill="hold"/>
                                        <p:tgtEl>
                                          <p:spTgt spid="628750"/>
                                        </p:tgtEl>
                                        <p:attrNameLst>
                                          <p:attrName>ppt_w</p:attrName>
                                        </p:attrNameLst>
                                      </p:cBhvr>
                                      <p:tavLst>
                                        <p:tav tm="0">
                                          <p:val>
                                            <p:strVal val="#ppt_w"/>
                                          </p:val>
                                        </p:tav>
                                        <p:tav tm="100000">
                                          <p:val>
                                            <p:strVal val="#ppt_w"/>
                                          </p:val>
                                        </p:tav>
                                      </p:tavLst>
                                    </p:anim>
                                    <p:anim calcmode="lin" valueType="num">
                                      <p:cBhvr>
                                        <p:cTn id="53" dur="1000" fill="hold"/>
                                        <p:tgtEl>
                                          <p:spTgt spid="628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p:bldP spid="628743" grpId="0" autoUpdateAnimBg="0"/>
      <p:bldP spid="628744" grpId="0" autoUpdateAnimBg="0"/>
      <p:bldP spid="628745" grpId="0" autoUpdateAnimBg="0"/>
      <p:bldP spid="628746" grpId="0" autoUpdateAnimBg="0"/>
      <p:bldP spid="628747" grpId="0"/>
      <p:bldP spid="628749" grpId="0" autoUpdateAnimBg="0"/>
      <p:bldP spid="62875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168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Output Devices:</a:t>
            </a:r>
          </a:p>
        </p:txBody>
      </p:sp>
      <p:sp>
        <p:nvSpPr>
          <p:cNvPr id="602117" name="Text Box 5"/>
          <p:cNvSpPr txBox="1">
            <a:spLocks noChangeArrowheads="1"/>
          </p:cNvSpPr>
          <p:nvPr/>
        </p:nvSpPr>
        <p:spPr bwMode="auto">
          <a:xfrm>
            <a:off x="1143000" y="22860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Impact Printers</a:t>
            </a:r>
          </a:p>
        </p:txBody>
      </p:sp>
      <p:sp>
        <p:nvSpPr>
          <p:cNvPr id="602118" name="Text Box 6"/>
          <p:cNvSpPr txBox="1">
            <a:spLocks noChangeArrowheads="1"/>
          </p:cNvSpPr>
          <p:nvPr/>
        </p:nvSpPr>
        <p:spPr bwMode="auto">
          <a:xfrm>
            <a:off x="1447800" y="2670175"/>
            <a:ext cx="4724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Dot Matrix</a:t>
            </a:r>
          </a:p>
        </p:txBody>
      </p:sp>
      <p:pic>
        <p:nvPicPr>
          <p:cNvPr id="602123" name="Picture 11" descr="inkj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4643438"/>
            <a:ext cx="27908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1143000" y="48006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hlinkClick r:id="rId4"/>
              </a:rPr>
              <a:t>Inkjet Printers</a:t>
            </a:r>
            <a:endParaRPr lang="en-US" altLang="en-US">
              <a:solidFill>
                <a:srgbClr val="990000"/>
              </a:solidFill>
            </a:endParaRPr>
          </a:p>
        </p:txBody>
      </p:sp>
      <p:sp>
        <p:nvSpPr>
          <p:cNvPr id="14" name="Text Box 6"/>
          <p:cNvSpPr txBox="1">
            <a:spLocks noChangeArrowheads="1"/>
          </p:cNvSpPr>
          <p:nvPr/>
        </p:nvSpPr>
        <p:spPr bwMode="auto">
          <a:xfrm>
            <a:off x="1447800" y="5254625"/>
            <a:ext cx="4724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spray ink onto the page</a:t>
            </a:r>
          </a:p>
        </p:txBody>
      </p:sp>
      <p:sp>
        <p:nvSpPr>
          <p:cNvPr id="15" name="Text Box 6"/>
          <p:cNvSpPr txBox="1">
            <a:spLocks noChangeArrowheads="1"/>
          </p:cNvSpPr>
          <p:nvPr/>
        </p:nvSpPr>
        <p:spPr bwMode="auto">
          <a:xfrm>
            <a:off x="1447800" y="3048000"/>
            <a:ext cx="4724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Daisy Wheel</a:t>
            </a:r>
          </a:p>
        </p:txBody>
      </p:sp>
      <p:sp>
        <p:nvSpPr>
          <p:cNvPr id="16" name="Text Box 6"/>
          <p:cNvSpPr txBox="1">
            <a:spLocks noChangeArrowheads="1"/>
          </p:cNvSpPr>
          <p:nvPr/>
        </p:nvSpPr>
        <p:spPr bwMode="auto">
          <a:xfrm>
            <a:off x="1447800" y="3429000"/>
            <a:ext cx="4724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Line Printer</a:t>
            </a:r>
          </a:p>
        </p:txBody>
      </p:sp>
      <p:sp>
        <p:nvSpPr>
          <p:cNvPr id="17" name="Text Box 6"/>
          <p:cNvSpPr txBox="1">
            <a:spLocks noChangeArrowheads="1"/>
          </p:cNvSpPr>
          <p:nvPr/>
        </p:nvSpPr>
        <p:spPr bwMode="auto">
          <a:xfrm>
            <a:off x="1447800" y="3813175"/>
            <a:ext cx="4724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Page Printer</a:t>
            </a:r>
          </a:p>
        </p:txBody>
      </p:sp>
      <p:grpSp>
        <p:nvGrpSpPr>
          <p:cNvPr id="2" name="Group 1"/>
          <p:cNvGrpSpPr>
            <a:grpSpLocks/>
          </p:cNvGrpSpPr>
          <p:nvPr/>
        </p:nvGrpSpPr>
        <p:grpSpPr bwMode="auto">
          <a:xfrm>
            <a:off x="4876800" y="1989138"/>
            <a:ext cx="2655888" cy="2568575"/>
            <a:chOff x="4876799" y="1989717"/>
            <a:chExt cx="2655415" cy="2567918"/>
          </a:xfrm>
        </p:grpSpPr>
        <p:pic>
          <p:nvPicPr>
            <p:cNvPr id="71693" name="Picture 14" descr="http://t0.gstatic.com/images?q=tbn:ANd9GcTFwRBwe1vWxttOtf6l-3C8qjA89ePY4kdd4Ou4VmfNRATd0S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1989717"/>
              <a:ext cx="2655415" cy="90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6" descr="http://www.scantracker.com/Canon_printwhe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5762" y="2976330"/>
              <a:ext cx="1620838" cy="158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02117"/>
                                        </p:tgtEl>
                                        <p:attrNameLst>
                                          <p:attrName>style.visibility</p:attrName>
                                        </p:attrNameLst>
                                      </p:cBhvr>
                                      <p:to>
                                        <p:strVal val="visible"/>
                                      </p:to>
                                    </p:set>
                                    <p:anim calcmode="lin" valueType="num">
                                      <p:cBhvr>
                                        <p:cTn id="7" dur="500" fill="hold"/>
                                        <p:tgtEl>
                                          <p:spTgt spid="602117"/>
                                        </p:tgtEl>
                                        <p:attrNameLst>
                                          <p:attrName>ppt_x</p:attrName>
                                        </p:attrNameLst>
                                      </p:cBhvr>
                                      <p:tavLst>
                                        <p:tav tm="0">
                                          <p:val>
                                            <p:strVal val="#ppt_x"/>
                                          </p:val>
                                        </p:tav>
                                        <p:tav tm="100000">
                                          <p:val>
                                            <p:strVal val="#ppt_x"/>
                                          </p:val>
                                        </p:tav>
                                      </p:tavLst>
                                    </p:anim>
                                    <p:anim calcmode="lin" valueType="num">
                                      <p:cBhvr>
                                        <p:cTn id="8" dur="500" fill="hold"/>
                                        <p:tgtEl>
                                          <p:spTgt spid="602117"/>
                                        </p:tgtEl>
                                        <p:attrNameLst>
                                          <p:attrName>ppt_y</p:attrName>
                                        </p:attrNameLst>
                                      </p:cBhvr>
                                      <p:tavLst>
                                        <p:tav tm="0">
                                          <p:val>
                                            <p:strVal val="#ppt_y+#ppt_h/2"/>
                                          </p:val>
                                        </p:tav>
                                        <p:tav tm="100000">
                                          <p:val>
                                            <p:strVal val="#ppt_y"/>
                                          </p:val>
                                        </p:tav>
                                      </p:tavLst>
                                    </p:anim>
                                    <p:anim calcmode="lin" valueType="num">
                                      <p:cBhvr>
                                        <p:cTn id="9" dur="500" fill="hold"/>
                                        <p:tgtEl>
                                          <p:spTgt spid="602117"/>
                                        </p:tgtEl>
                                        <p:attrNameLst>
                                          <p:attrName>ppt_w</p:attrName>
                                        </p:attrNameLst>
                                      </p:cBhvr>
                                      <p:tavLst>
                                        <p:tav tm="0">
                                          <p:val>
                                            <p:strVal val="#ppt_w"/>
                                          </p:val>
                                        </p:tav>
                                        <p:tav tm="100000">
                                          <p:val>
                                            <p:strVal val="#ppt_w"/>
                                          </p:val>
                                        </p:tav>
                                      </p:tavLst>
                                    </p:anim>
                                    <p:anim calcmode="lin" valueType="num">
                                      <p:cBhvr>
                                        <p:cTn id="10" dur="500" fill="hold"/>
                                        <p:tgtEl>
                                          <p:spTgt spid="60211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602118"/>
                                        </p:tgtEl>
                                        <p:attrNameLst>
                                          <p:attrName>style.visibility</p:attrName>
                                        </p:attrNameLst>
                                      </p:cBhvr>
                                      <p:to>
                                        <p:strVal val="visible"/>
                                      </p:to>
                                    </p:set>
                                    <p:anim calcmode="lin" valueType="num">
                                      <p:cBhvr>
                                        <p:cTn id="14" dur="500" fill="hold"/>
                                        <p:tgtEl>
                                          <p:spTgt spid="602118"/>
                                        </p:tgtEl>
                                        <p:attrNameLst>
                                          <p:attrName>ppt_x</p:attrName>
                                        </p:attrNameLst>
                                      </p:cBhvr>
                                      <p:tavLst>
                                        <p:tav tm="0">
                                          <p:val>
                                            <p:strVal val="#ppt_x-#ppt_w/2"/>
                                          </p:val>
                                        </p:tav>
                                        <p:tav tm="100000">
                                          <p:val>
                                            <p:strVal val="#ppt_x"/>
                                          </p:val>
                                        </p:tav>
                                      </p:tavLst>
                                    </p:anim>
                                    <p:anim calcmode="lin" valueType="num">
                                      <p:cBhvr>
                                        <p:cTn id="15" dur="500" fill="hold"/>
                                        <p:tgtEl>
                                          <p:spTgt spid="602118"/>
                                        </p:tgtEl>
                                        <p:attrNameLst>
                                          <p:attrName>ppt_y</p:attrName>
                                        </p:attrNameLst>
                                      </p:cBhvr>
                                      <p:tavLst>
                                        <p:tav tm="0">
                                          <p:val>
                                            <p:strVal val="#ppt_y"/>
                                          </p:val>
                                        </p:tav>
                                        <p:tav tm="100000">
                                          <p:val>
                                            <p:strVal val="#ppt_y"/>
                                          </p:val>
                                        </p:tav>
                                      </p:tavLst>
                                    </p:anim>
                                    <p:anim calcmode="lin" valueType="num">
                                      <p:cBhvr>
                                        <p:cTn id="16" dur="500" fill="hold"/>
                                        <p:tgtEl>
                                          <p:spTgt spid="602118"/>
                                        </p:tgtEl>
                                        <p:attrNameLst>
                                          <p:attrName>ppt_w</p:attrName>
                                        </p:attrNameLst>
                                      </p:cBhvr>
                                      <p:tavLst>
                                        <p:tav tm="0">
                                          <p:val>
                                            <p:fltVal val="0"/>
                                          </p:val>
                                        </p:tav>
                                        <p:tav tm="100000">
                                          <p:val>
                                            <p:strVal val="#ppt_w"/>
                                          </p:val>
                                        </p:tav>
                                      </p:tavLst>
                                    </p:anim>
                                    <p:anim calcmode="lin" valueType="num">
                                      <p:cBhvr>
                                        <p:cTn id="17" dur="500" fill="hold"/>
                                        <p:tgtEl>
                                          <p:spTgt spid="602118"/>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2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750"/>
                                        <p:tgtEl>
                                          <p:spTgt spid="2"/>
                                        </p:tgtEl>
                                      </p:cBhvr>
                                    </p:animEffect>
                                  </p:childTnLst>
                                </p:cTn>
                              </p:par>
                              <p:par>
                                <p:cTn id="22" presetID="17"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ppt_x</p:attrName>
                                        </p:attrNameLst>
                                      </p:cBhvr>
                                      <p:tavLst>
                                        <p:tav tm="0">
                                          <p:val>
                                            <p:strVal val="#ppt_x-#ppt_w/2"/>
                                          </p:val>
                                        </p:tav>
                                        <p:tav tm="100000">
                                          <p:val>
                                            <p:strVal val="#ppt_x"/>
                                          </p:val>
                                        </p:tav>
                                      </p:tavLst>
                                    </p:anim>
                                    <p:anim calcmode="lin" valueType="num">
                                      <p:cBhvr>
                                        <p:cTn id="25" dur="500" fill="hold"/>
                                        <p:tgtEl>
                                          <p:spTgt spid="15"/>
                                        </p:tgtEl>
                                        <p:attrNameLst>
                                          <p:attrName>ppt_y</p:attrName>
                                        </p:attrNameLst>
                                      </p:cBhvr>
                                      <p:tavLst>
                                        <p:tav tm="0">
                                          <p:val>
                                            <p:strVal val="#ppt_y"/>
                                          </p:val>
                                        </p:tav>
                                        <p:tav tm="100000">
                                          <p:val>
                                            <p:strVal val="#ppt_y"/>
                                          </p:val>
                                        </p:tav>
                                      </p:tavLst>
                                    </p:anim>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750"/>
                            </p:stCondLst>
                            <p:childTnLst>
                              <p:par>
                                <p:cTn id="29" presetID="17"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ppt_x</p:attrName>
                                        </p:attrNameLst>
                                      </p:cBhvr>
                                      <p:tavLst>
                                        <p:tav tm="0">
                                          <p:val>
                                            <p:strVal val="#ppt_x-#ppt_w/2"/>
                                          </p:val>
                                        </p:tav>
                                        <p:tav tm="100000">
                                          <p:val>
                                            <p:strVal val="#ppt_x"/>
                                          </p:val>
                                        </p:tav>
                                      </p:tavLst>
                                    </p:anim>
                                    <p:anim calcmode="lin" valueType="num">
                                      <p:cBhvr>
                                        <p:cTn id="32" dur="500" fill="hold"/>
                                        <p:tgtEl>
                                          <p:spTgt spid="16"/>
                                        </p:tgtEl>
                                        <p:attrNameLst>
                                          <p:attrName>ppt_y</p:attrName>
                                        </p:attrNameLst>
                                      </p:cBhvr>
                                      <p:tavLst>
                                        <p:tav tm="0">
                                          <p:val>
                                            <p:strVal val="#ppt_y"/>
                                          </p:val>
                                        </p:tav>
                                        <p:tav tm="100000">
                                          <p:val>
                                            <p:strVal val="#ppt_y"/>
                                          </p:val>
                                        </p:tav>
                                      </p:tavLst>
                                    </p:anim>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2250"/>
                            </p:stCondLst>
                            <p:childTnLst>
                              <p:par>
                                <p:cTn id="36" presetID="17"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ppt_x</p:attrName>
                                        </p:attrNameLst>
                                      </p:cBhvr>
                                      <p:tavLst>
                                        <p:tav tm="0">
                                          <p:val>
                                            <p:strVal val="#ppt_x-#ppt_w/2"/>
                                          </p:val>
                                        </p:tav>
                                        <p:tav tm="100000">
                                          <p:val>
                                            <p:strVal val="#ppt_x"/>
                                          </p:val>
                                        </p:tav>
                                      </p:tavLst>
                                    </p:anim>
                                    <p:anim calcmode="lin" valueType="num">
                                      <p:cBhvr>
                                        <p:cTn id="39" dur="500" fill="hold"/>
                                        <p:tgtEl>
                                          <p:spTgt spid="17"/>
                                        </p:tgtEl>
                                        <p:attrNameLst>
                                          <p:attrName>ppt_y</p:attrName>
                                        </p:attrNameLst>
                                      </p:cBhvr>
                                      <p:tavLst>
                                        <p:tav tm="0">
                                          <p:val>
                                            <p:strVal val="#ppt_y"/>
                                          </p:val>
                                        </p:tav>
                                        <p:tav tm="100000">
                                          <p:val>
                                            <p:strVal val="#ppt_y"/>
                                          </p:val>
                                        </p:tav>
                                      </p:tavLst>
                                    </p:anim>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2750"/>
                            </p:stCondLst>
                            <p:childTnLst>
                              <p:par>
                                <p:cTn id="43" presetID="17" presetClass="entr" presetSubtype="4"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ppt_h/2"/>
                                          </p:val>
                                        </p:tav>
                                        <p:tav tm="100000">
                                          <p:val>
                                            <p:strVal val="#ppt_y"/>
                                          </p:val>
                                        </p:tav>
                                      </p:tavLst>
                                    </p:anim>
                                    <p:anim calcmode="lin" valueType="num">
                                      <p:cBhvr>
                                        <p:cTn id="47" dur="500" fill="hold"/>
                                        <p:tgtEl>
                                          <p:spTgt spid="13"/>
                                        </p:tgtEl>
                                        <p:attrNameLst>
                                          <p:attrName>ppt_w</p:attrName>
                                        </p:attrNameLst>
                                      </p:cBhvr>
                                      <p:tavLst>
                                        <p:tav tm="0">
                                          <p:val>
                                            <p:strVal val="#ppt_w"/>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childTnLst>
                          </p:cTn>
                        </p:par>
                        <p:par>
                          <p:cTn id="49" fill="hold" nodeType="afterGroup">
                            <p:stCondLst>
                              <p:cond delay="3250"/>
                            </p:stCondLst>
                            <p:childTnLst>
                              <p:par>
                                <p:cTn id="50" presetID="1" presetClass="entr" presetSubtype="0" fill="hold" nodeType="afterEffect">
                                  <p:stCondLst>
                                    <p:cond delay="0"/>
                                  </p:stCondLst>
                                  <p:childTnLst>
                                    <p:set>
                                      <p:cBhvr>
                                        <p:cTn id="51" dur="1" fill="hold">
                                          <p:stCondLst>
                                            <p:cond delay="499"/>
                                          </p:stCondLst>
                                        </p:cTn>
                                        <p:tgtEl>
                                          <p:spTgt spid="602123"/>
                                        </p:tgtEl>
                                        <p:attrNameLst>
                                          <p:attrName>style.visibility</p:attrName>
                                        </p:attrNameLst>
                                      </p:cBhvr>
                                      <p:to>
                                        <p:strVal val="visible"/>
                                      </p:to>
                                    </p:set>
                                  </p:childTnLst>
                                </p:cTn>
                              </p:par>
                            </p:childTnLst>
                          </p:cTn>
                        </p:par>
                        <p:par>
                          <p:cTn id="52" fill="hold" nodeType="afterGroup">
                            <p:stCondLst>
                              <p:cond delay="3750"/>
                            </p:stCondLst>
                            <p:childTnLst>
                              <p:par>
                                <p:cTn id="53" presetID="17"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ppt_x</p:attrName>
                                        </p:attrNameLst>
                                      </p:cBhvr>
                                      <p:tavLst>
                                        <p:tav tm="0">
                                          <p:val>
                                            <p:strVal val="#ppt_x-#ppt_w/2"/>
                                          </p:val>
                                        </p:tav>
                                        <p:tav tm="100000">
                                          <p:val>
                                            <p:strVal val="#ppt_x"/>
                                          </p:val>
                                        </p:tav>
                                      </p:tavLst>
                                    </p:anim>
                                    <p:anim calcmode="lin" valueType="num">
                                      <p:cBhvr>
                                        <p:cTn id="56" dur="500" fill="hold"/>
                                        <p:tgtEl>
                                          <p:spTgt spid="14"/>
                                        </p:tgtEl>
                                        <p:attrNameLst>
                                          <p:attrName>ppt_y</p:attrName>
                                        </p:attrNameLst>
                                      </p:cBhvr>
                                      <p:tavLst>
                                        <p:tav tm="0">
                                          <p:val>
                                            <p:strVal val="#ppt_y"/>
                                          </p:val>
                                        </p:tav>
                                        <p:tav tm="100000">
                                          <p:val>
                                            <p:strVal val="#ppt_y"/>
                                          </p:val>
                                        </p:tav>
                                      </p:tavLst>
                                    </p:anim>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7" grpId="0" autoUpdateAnimBg="0"/>
      <p:bldP spid="602118" grpId="0" autoUpdateAnimBg="0"/>
      <p:bldP spid="13" grpId="0" autoUpdateAnimBg="0"/>
      <p:bldP spid="14" grpId="0" autoUpdateAnimBg="0"/>
      <p:bldP spid="15" grpId="0" autoUpdateAnimBg="0"/>
      <p:bldP spid="16" grpId="0" autoUpdateAnimBg="0"/>
      <p:bldP spid="1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0" y="13954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dirty="0">
                <a:solidFill>
                  <a:srgbClr val="008000"/>
                </a:solidFill>
                <a:effectLst>
                  <a:outerShdw blurRad="38100" dist="38100" dir="2700000" algn="tl">
                    <a:srgbClr val="C0C0C0"/>
                  </a:outerShdw>
                </a:effectLst>
                <a:latin typeface="Century" pitchFamily="18" charset="0"/>
                <a:cs typeface="+mn-cs"/>
              </a:rPr>
              <a:t>How does it work??</a:t>
            </a:r>
          </a:p>
        </p:txBody>
      </p:sp>
      <p:sp>
        <p:nvSpPr>
          <p:cNvPr id="587785" name="Text Box 9"/>
          <p:cNvSpPr txBox="1">
            <a:spLocks noChangeArrowheads="1"/>
          </p:cNvSpPr>
          <p:nvPr/>
        </p:nvSpPr>
        <p:spPr bwMode="auto">
          <a:xfrm>
            <a:off x="381000" y="1828800"/>
            <a:ext cx="87630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40000"/>
              </a:spcBef>
              <a:defRPr/>
            </a:pPr>
            <a:r>
              <a:rPr lang="en-US" b="1">
                <a:effectLst>
                  <a:outerShdw blurRad="38100" dist="38100" dir="2700000" algn="tl">
                    <a:srgbClr val="C0C0C0"/>
                  </a:outerShdw>
                </a:effectLst>
                <a:latin typeface="Arial" charset="0"/>
                <a:cs typeface="+mn-cs"/>
              </a:rPr>
              <a:t>The General formula is:</a:t>
            </a:r>
            <a:endParaRPr lang="en-US" sz="2000">
              <a:latin typeface="Arial" charset="0"/>
              <a:cs typeface="+mn-cs"/>
            </a:endParaRPr>
          </a:p>
          <a:p>
            <a:pPr>
              <a:lnSpc>
                <a:spcPct val="90000"/>
              </a:lnSpc>
              <a:spcBef>
                <a:spcPct val="25000"/>
              </a:spcBef>
              <a:defRPr/>
            </a:pPr>
            <a:r>
              <a:rPr lang="en-US" b="1">
                <a:solidFill>
                  <a:schemeClr val="tx1"/>
                </a:solidFill>
                <a:latin typeface="Arial" charset="0"/>
                <a:cs typeface="+mn-cs"/>
              </a:rPr>
              <a:t>I  = B</a:t>
            </a:r>
            <a:r>
              <a:rPr lang="en-US" b="1" baseline="30000">
                <a:solidFill>
                  <a:schemeClr val="tx1"/>
                </a:solidFill>
                <a:latin typeface="Arial" charset="0"/>
                <a:cs typeface="+mn-cs"/>
              </a:rPr>
              <a:t>n</a:t>
            </a:r>
            <a:r>
              <a:rPr lang="en-US" sz="2000">
                <a:solidFill>
                  <a:schemeClr val="tx1"/>
                </a:solidFill>
                <a:latin typeface="Arial" charset="0"/>
                <a:cs typeface="+mn-cs"/>
              </a:rPr>
              <a:t>	     where:  I  =  The amount of Information (messages) available</a:t>
            </a:r>
          </a:p>
          <a:p>
            <a:pPr>
              <a:lnSpc>
                <a:spcPct val="90000"/>
              </a:lnSpc>
              <a:defRPr/>
            </a:pPr>
            <a:r>
              <a:rPr lang="en-US" sz="2000">
                <a:solidFill>
                  <a:schemeClr val="tx1"/>
                </a:solidFill>
                <a:latin typeface="Arial" charset="0"/>
                <a:cs typeface="+mn-cs"/>
              </a:rPr>
              <a:t>                               B =  The base we are working in (Decimal or Binary)</a:t>
            </a:r>
          </a:p>
          <a:p>
            <a:pPr>
              <a:lnSpc>
                <a:spcPct val="90000"/>
              </a:lnSpc>
              <a:defRPr/>
            </a:pPr>
            <a:r>
              <a:rPr lang="en-US" sz="2000">
                <a:solidFill>
                  <a:schemeClr val="tx1"/>
                </a:solidFill>
                <a:latin typeface="Arial" charset="0"/>
                <a:cs typeface="+mn-cs"/>
              </a:rPr>
              <a:t>                               n  =  The number of digits (e.g., decimals, bits) we have</a:t>
            </a:r>
          </a:p>
        </p:txBody>
      </p:sp>
      <p:sp>
        <p:nvSpPr>
          <p:cNvPr id="587787" name="Text Box 11"/>
          <p:cNvSpPr txBox="1">
            <a:spLocks noChangeArrowheads="1"/>
          </p:cNvSpPr>
          <p:nvPr/>
        </p:nvSpPr>
        <p:spPr bwMode="auto">
          <a:xfrm>
            <a:off x="685800" y="3360738"/>
            <a:ext cx="8001000" cy="326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200" b="1">
                <a:effectLst>
                  <a:outerShdw blurRad="38100" dist="38100" dir="2700000" algn="tl">
                    <a:srgbClr val="C0C0C0"/>
                  </a:outerShdw>
                </a:effectLst>
                <a:latin typeface="Arial" charset="0"/>
                <a:cs typeface="+mn-cs"/>
              </a:rPr>
              <a:t>Applying the formula to both decimal and binary values:</a:t>
            </a:r>
            <a:endParaRPr lang="en-US" sz="2200">
              <a:latin typeface="Arial" charset="0"/>
              <a:cs typeface="+mn-cs"/>
            </a:endParaRPr>
          </a:p>
          <a:p>
            <a:pPr>
              <a:lnSpc>
                <a:spcPct val="80000"/>
              </a:lnSpc>
              <a:spcBef>
                <a:spcPct val="50000"/>
              </a:spcBef>
              <a:defRPr/>
            </a:pPr>
            <a:r>
              <a:rPr lang="en-US" sz="2000">
                <a:latin typeface="Arial" charset="0"/>
                <a:cs typeface="+mn-cs"/>
              </a:rPr>
              <a:t>	10</a:t>
            </a:r>
            <a:r>
              <a:rPr lang="en-US" sz="2000" baseline="30000">
                <a:latin typeface="Arial" charset="0"/>
                <a:cs typeface="+mn-cs"/>
              </a:rPr>
              <a:t>0</a:t>
            </a:r>
            <a:r>
              <a:rPr lang="en-US" sz="2000">
                <a:latin typeface="Arial" charset="0"/>
                <a:cs typeface="+mn-cs"/>
              </a:rPr>
              <a:t>   =   1				2</a:t>
            </a:r>
            <a:r>
              <a:rPr lang="en-US" sz="2000" baseline="30000">
                <a:latin typeface="Arial" charset="0"/>
                <a:cs typeface="+mn-cs"/>
              </a:rPr>
              <a:t>0</a:t>
            </a:r>
            <a:r>
              <a:rPr lang="en-US" sz="2000">
                <a:latin typeface="Arial" charset="0"/>
                <a:cs typeface="+mn-cs"/>
              </a:rPr>
              <a:t>   =   1</a:t>
            </a:r>
          </a:p>
          <a:p>
            <a:pPr>
              <a:lnSpc>
                <a:spcPct val="80000"/>
              </a:lnSpc>
              <a:defRPr/>
            </a:pPr>
            <a:r>
              <a:rPr lang="en-US" sz="2000">
                <a:latin typeface="Arial" charset="0"/>
                <a:cs typeface="+mn-cs"/>
              </a:rPr>
              <a:t>	10</a:t>
            </a:r>
            <a:r>
              <a:rPr lang="en-US" sz="2000" baseline="30000">
                <a:latin typeface="Arial" charset="0"/>
                <a:cs typeface="+mn-cs"/>
              </a:rPr>
              <a:t>1</a:t>
            </a:r>
            <a:r>
              <a:rPr lang="en-US" sz="2000">
                <a:latin typeface="Arial" charset="0"/>
                <a:cs typeface="+mn-cs"/>
              </a:rPr>
              <a:t>   =   10				2</a:t>
            </a:r>
            <a:r>
              <a:rPr lang="en-US" sz="2000" baseline="30000">
                <a:latin typeface="Arial" charset="0"/>
                <a:cs typeface="+mn-cs"/>
              </a:rPr>
              <a:t>1</a:t>
            </a:r>
            <a:r>
              <a:rPr lang="en-US" sz="2000">
                <a:latin typeface="Arial" charset="0"/>
                <a:cs typeface="+mn-cs"/>
              </a:rPr>
              <a:t>   =   2</a:t>
            </a:r>
          </a:p>
          <a:p>
            <a:pPr>
              <a:lnSpc>
                <a:spcPct val="80000"/>
              </a:lnSpc>
              <a:defRPr/>
            </a:pPr>
            <a:r>
              <a:rPr lang="en-US" sz="2000">
                <a:latin typeface="Arial" charset="0"/>
                <a:cs typeface="+mn-cs"/>
              </a:rPr>
              <a:t>	10</a:t>
            </a:r>
            <a:r>
              <a:rPr lang="en-US" sz="2000" baseline="30000">
                <a:latin typeface="Arial" charset="0"/>
                <a:cs typeface="+mn-cs"/>
              </a:rPr>
              <a:t>2</a:t>
            </a:r>
            <a:r>
              <a:rPr lang="en-US" sz="2000">
                <a:latin typeface="Arial" charset="0"/>
                <a:cs typeface="+mn-cs"/>
              </a:rPr>
              <a:t>   =   100				2</a:t>
            </a:r>
            <a:r>
              <a:rPr lang="en-US" sz="2000" baseline="30000">
                <a:latin typeface="Arial" charset="0"/>
                <a:cs typeface="+mn-cs"/>
              </a:rPr>
              <a:t>2</a:t>
            </a:r>
            <a:r>
              <a:rPr lang="en-US" sz="2000">
                <a:latin typeface="Arial" charset="0"/>
                <a:cs typeface="+mn-cs"/>
              </a:rPr>
              <a:t>   =   4</a:t>
            </a:r>
          </a:p>
          <a:p>
            <a:pPr>
              <a:lnSpc>
                <a:spcPct val="80000"/>
              </a:lnSpc>
              <a:defRPr/>
            </a:pPr>
            <a:r>
              <a:rPr lang="en-US" sz="2000">
                <a:latin typeface="Arial" charset="0"/>
                <a:cs typeface="+mn-cs"/>
              </a:rPr>
              <a:t>	10</a:t>
            </a:r>
            <a:r>
              <a:rPr lang="en-US" sz="2000" baseline="30000">
                <a:latin typeface="Arial" charset="0"/>
                <a:cs typeface="+mn-cs"/>
              </a:rPr>
              <a:t>3</a:t>
            </a:r>
            <a:r>
              <a:rPr lang="en-US" sz="2000">
                <a:latin typeface="Arial" charset="0"/>
                <a:cs typeface="+mn-cs"/>
              </a:rPr>
              <a:t>   =   1,000				2</a:t>
            </a:r>
            <a:r>
              <a:rPr lang="en-US" sz="2000" baseline="30000">
                <a:latin typeface="Arial" charset="0"/>
                <a:cs typeface="+mn-cs"/>
              </a:rPr>
              <a:t>3</a:t>
            </a:r>
            <a:r>
              <a:rPr lang="en-US" sz="2000">
                <a:latin typeface="Arial" charset="0"/>
                <a:cs typeface="+mn-cs"/>
              </a:rPr>
              <a:t>   =   8</a:t>
            </a:r>
          </a:p>
          <a:p>
            <a:pPr>
              <a:lnSpc>
                <a:spcPct val="80000"/>
              </a:lnSpc>
              <a:defRPr/>
            </a:pPr>
            <a:r>
              <a:rPr lang="en-US" sz="2000">
                <a:latin typeface="Arial" charset="0"/>
                <a:cs typeface="+mn-cs"/>
              </a:rPr>
              <a:t>	10</a:t>
            </a:r>
            <a:r>
              <a:rPr lang="en-US" sz="2000" baseline="30000">
                <a:latin typeface="Arial" charset="0"/>
                <a:cs typeface="+mn-cs"/>
              </a:rPr>
              <a:t>4   </a:t>
            </a:r>
            <a:r>
              <a:rPr lang="en-US" sz="2000">
                <a:latin typeface="Arial" charset="0"/>
                <a:cs typeface="+mn-cs"/>
              </a:rPr>
              <a:t> =   10,000				2</a:t>
            </a:r>
            <a:r>
              <a:rPr lang="en-US" sz="2000" baseline="30000">
                <a:latin typeface="Arial" charset="0"/>
                <a:cs typeface="+mn-cs"/>
              </a:rPr>
              <a:t>4</a:t>
            </a:r>
            <a:r>
              <a:rPr lang="en-US" sz="2000">
                <a:latin typeface="Arial" charset="0"/>
                <a:cs typeface="+mn-cs"/>
              </a:rPr>
              <a:t>   =   16</a:t>
            </a:r>
          </a:p>
          <a:p>
            <a:pPr>
              <a:lnSpc>
                <a:spcPct val="80000"/>
              </a:lnSpc>
              <a:defRPr/>
            </a:pPr>
            <a:r>
              <a:rPr lang="en-US" sz="2000">
                <a:latin typeface="Arial" charset="0"/>
                <a:cs typeface="+mn-cs"/>
              </a:rPr>
              <a:t>	10</a:t>
            </a:r>
            <a:r>
              <a:rPr lang="en-US" sz="2000" baseline="30000">
                <a:latin typeface="Arial" charset="0"/>
                <a:cs typeface="+mn-cs"/>
              </a:rPr>
              <a:t>5</a:t>
            </a:r>
            <a:r>
              <a:rPr lang="en-US" sz="2000">
                <a:latin typeface="Arial" charset="0"/>
                <a:cs typeface="+mn-cs"/>
              </a:rPr>
              <a:t>   =   100,000			2</a:t>
            </a:r>
            <a:r>
              <a:rPr lang="en-US" sz="2000" baseline="30000">
                <a:latin typeface="Arial" charset="0"/>
                <a:cs typeface="+mn-cs"/>
              </a:rPr>
              <a:t>5</a:t>
            </a:r>
            <a:r>
              <a:rPr lang="en-US" sz="2000">
                <a:latin typeface="Arial" charset="0"/>
                <a:cs typeface="+mn-cs"/>
              </a:rPr>
              <a:t>   =   32</a:t>
            </a:r>
          </a:p>
          <a:p>
            <a:pPr>
              <a:lnSpc>
                <a:spcPct val="80000"/>
              </a:lnSpc>
              <a:defRPr/>
            </a:pPr>
            <a:r>
              <a:rPr lang="en-US" sz="2000">
                <a:latin typeface="Arial" charset="0"/>
                <a:cs typeface="+mn-cs"/>
              </a:rPr>
              <a:t>	10</a:t>
            </a:r>
            <a:r>
              <a:rPr lang="en-US" sz="2000" baseline="30000">
                <a:latin typeface="Arial" charset="0"/>
                <a:cs typeface="+mn-cs"/>
              </a:rPr>
              <a:t>6   </a:t>
            </a:r>
            <a:r>
              <a:rPr lang="en-US" sz="2000">
                <a:latin typeface="Arial" charset="0"/>
                <a:cs typeface="+mn-cs"/>
              </a:rPr>
              <a:t> =   1,000,000			2</a:t>
            </a:r>
            <a:r>
              <a:rPr lang="en-US" sz="2000" baseline="30000">
                <a:latin typeface="Arial" charset="0"/>
                <a:cs typeface="+mn-cs"/>
              </a:rPr>
              <a:t>6</a:t>
            </a:r>
            <a:r>
              <a:rPr lang="en-US" sz="2000">
                <a:latin typeface="Arial" charset="0"/>
                <a:cs typeface="+mn-cs"/>
              </a:rPr>
              <a:t>   =   64</a:t>
            </a:r>
          </a:p>
          <a:p>
            <a:pPr>
              <a:lnSpc>
                <a:spcPct val="80000"/>
              </a:lnSpc>
              <a:defRPr/>
            </a:pPr>
            <a:r>
              <a:rPr lang="en-US" sz="2000">
                <a:latin typeface="Arial" charset="0"/>
                <a:cs typeface="+mn-cs"/>
              </a:rPr>
              <a:t>	10</a:t>
            </a:r>
            <a:r>
              <a:rPr lang="en-US" sz="2000" baseline="30000">
                <a:latin typeface="Arial" charset="0"/>
                <a:cs typeface="+mn-cs"/>
              </a:rPr>
              <a:t>7</a:t>
            </a:r>
            <a:r>
              <a:rPr lang="en-US" sz="2000">
                <a:latin typeface="Arial" charset="0"/>
                <a:cs typeface="+mn-cs"/>
              </a:rPr>
              <a:t>   =   10,000,000			2</a:t>
            </a:r>
            <a:r>
              <a:rPr lang="en-US" sz="2000" baseline="30000">
                <a:latin typeface="Arial" charset="0"/>
                <a:cs typeface="+mn-cs"/>
              </a:rPr>
              <a:t>7</a:t>
            </a:r>
            <a:r>
              <a:rPr lang="en-US" sz="2000">
                <a:latin typeface="Arial" charset="0"/>
                <a:cs typeface="+mn-cs"/>
              </a:rPr>
              <a:t>   =   128</a:t>
            </a:r>
          </a:p>
          <a:p>
            <a:pPr>
              <a:lnSpc>
                <a:spcPct val="80000"/>
              </a:lnSpc>
              <a:defRPr/>
            </a:pPr>
            <a:r>
              <a:rPr lang="en-US" sz="2000">
                <a:latin typeface="Arial" charset="0"/>
                <a:cs typeface="+mn-cs"/>
              </a:rPr>
              <a:t>	10</a:t>
            </a:r>
            <a:r>
              <a:rPr lang="en-US" sz="2000" baseline="30000">
                <a:latin typeface="Arial" charset="0"/>
                <a:cs typeface="+mn-cs"/>
              </a:rPr>
              <a:t>8</a:t>
            </a:r>
            <a:r>
              <a:rPr lang="en-US" sz="2000">
                <a:latin typeface="Arial" charset="0"/>
                <a:cs typeface="+mn-cs"/>
              </a:rPr>
              <a:t>   =   100,000,000			2</a:t>
            </a:r>
            <a:r>
              <a:rPr lang="en-US" sz="2000" baseline="30000">
                <a:latin typeface="Arial" charset="0"/>
                <a:cs typeface="+mn-cs"/>
              </a:rPr>
              <a:t>8</a:t>
            </a:r>
            <a:r>
              <a:rPr lang="en-US" sz="2000">
                <a:latin typeface="Arial" charset="0"/>
                <a:cs typeface="+mn-cs"/>
              </a:rPr>
              <a:t>   =   256</a:t>
            </a:r>
          </a:p>
          <a:p>
            <a:pPr>
              <a:lnSpc>
                <a:spcPct val="80000"/>
              </a:lnSpc>
              <a:defRPr/>
            </a:pPr>
            <a:r>
              <a:rPr lang="en-US" sz="2000">
                <a:latin typeface="Arial" charset="0"/>
                <a:cs typeface="+mn-cs"/>
              </a:rPr>
              <a:t>	10</a:t>
            </a:r>
            <a:r>
              <a:rPr lang="en-US" sz="2000" baseline="30000">
                <a:latin typeface="Arial" charset="0"/>
                <a:cs typeface="+mn-cs"/>
              </a:rPr>
              <a:t>9</a:t>
            </a:r>
            <a:r>
              <a:rPr lang="en-US" sz="2000">
                <a:latin typeface="Arial" charset="0"/>
                <a:cs typeface="+mn-cs"/>
              </a:rPr>
              <a:t>   =   1,000,000,000			2</a:t>
            </a:r>
            <a:r>
              <a:rPr lang="en-US" sz="2000" baseline="30000">
                <a:latin typeface="Arial" charset="0"/>
                <a:cs typeface="+mn-cs"/>
              </a:rPr>
              <a:t>9</a:t>
            </a:r>
            <a:r>
              <a:rPr lang="en-US" sz="2000">
                <a:latin typeface="Arial" charset="0"/>
                <a:cs typeface="+mn-cs"/>
              </a:rPr>
              <a:t>   =   512</a:t>
            </a:r>
          </a:p>
          <a:p>
            <a:pPr>
              <a:lnSpc>
                <a:spcPct val="80000"/>
              </a:lnSpc>
              <a:defRPr/>
            </a:pPr>
            <a:r>
              <a:rPr lang="en-US" sz="2000">
                <a:latin typeface="Arial" charset="0"/>
                <a:cs typeface="+mn-cs"/>
              </a:rPr>
              <a:t>	10</a:t>
            </a:r>
            <a:r>
              <a:rPr lang="en-US" sz="2000" baseline="30000">
                <a:latin typeface="Arial" charset="0"/>
                <a:cs typeface="+mn-cs"/>
              </a:rPr>
              <a:t>10</a:t>
            </a:r>
            <a:r>
              <a:rPr lang="en-US" sz="2000">
                <a:latin typeface="Arial" charset="0"/>
                <a:cs typeface="+mn-cs"/>
              </a:rPr>
              <a:t>  =   10,000,000,000			2</a:t>
            </a:r>
            <a:r>
              <a:rPr lang="en-US" sz="2000" baseline="30000">
                <a:latin typeface="Arial" charset="0"/>
                <a:cs typeface="+mn-cs"/>
              </a:rPr>
              <a:t>10</a:t>
            </a:r>
            <a:r>
              <a:rPr lang="en-US" sz="2000">
                <a:latin typeface="Arial" charset="0"/>
                <a:cs typeface="+mn-cs"/>
              </a:rPr>
              <a:t>  =   1,024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87785"/>
                                        </p:tgtEl>
                                        <p:attrNameLst>
                                          <p:attrName>style.visibility</p:attrName>
                                        </p:attrNameLst>
                                      </p:cBhvr>
                                      <p:to>
                                        <p:strVal val="visible"/>
                                      </p:to>
                                    </p:set>
                                    <p:animEffect transition="in" filter="strips(downRight)">
                                      <p:cBhvr>
                                        <p:cTn id="7" dur="1000"/>
                                        <p:tgtEl>
                                          <p:spTgt spid="587785"/>
                                        </p:tgtEl>
                                      </p:cBhvr>
                                    </p:animEffect>
                                  </p:childTnLst>
                                </p:cTn>
                              </p:par>
                            </p:childTnLst>
                          </p:cTn>
                        </p:par>
                        <p:par>
                          <p:cTn id="8" fill="hold" nodeType="afterGroup">
                            <p:stCondLst>
                              <p:cond delay="1000"/>
                            </p:stCondLst>
                            <p:childTnLst>
                              <p:par>
                                <p:cTn id="9" presetID="18" presetClass="entr" presetSubtype="9" fill="hold" grpId="0" nodeType="afterEffect">
                                  <p:stCondLst>
                                    <p:cond delay="500"/>
                                  </p:stCondLst>
                                  <p:childTnLst>
                                    <p:set>
                                      <p:cBhvr>
                                        <p:cTn id="10" dur="1" fill="hold">
                                          <p:stCondLst>
                                            <p:cond delay="0"/>
                                          </p:stCondLst>
                                        </p:cTn>
                                        <p:tgtEl>
                                          <p:spTgt spid="587787"/>
                                        </p:tgtEl>
                                        <p:attrNameLst>
                                          <p:attrName>style.visibility</p:attrName>
                                        </p:attrNameLst>
                                      </p:cBhvr>
                                      <p:to>
                                        <p:strVal val="visible"/>
                                      </p:to>
                                    </p:set>
                                    <p:animEffect transition="in" filter="strips(upLeft)">
                                      <p:cBhvr>
                                        <p:cTn id="11" dur="1000"/>
                                        <p:tgtEl>
                                          <p:spTgt spid="587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5" grpId="0" autoUpdateAnimBg="0"/>
      <p:bldP spid="58778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2707"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Output Devices:</a:t>
            </a:r>
          </a:p>
        </p:txBody>
      </p:sp>
      <p:sp>
        <p:nvSpPr>
          <p:cNvPr id="604167" name="Text Box 7"/>
          <p:cNvSpPr txBox="1">
            <a:spLocks noChangeArrowheads="1"/>
          </p:cNvSpPr>
          <p:nvPr/>
        </p:nvSpPr>
        <p:spPr bwMode="auto">
          <a:xfrm>
            <a:off x="1143000" y="231775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hlinkClick r:id="rId3"/>
              </a:rPr>
              <a:t>Laser Printers</a:t>
            </a:r>
            <a:endParaRPr lang="en-US" altLang="en-US">
              <a:solidFill>
                <a:srgbClr val="990000"/>
              </a:solidFill>
            </a:endParaRPr>
          </a:p>
        </p:txBody>
      </p:sp>
      <p:sp>
        <p:nvSpPr>
          <p:cNvPr id="604168" name="Text Box 8"/>
          <p:cNvSpPr txBox="1">
            <a:spLocks noChangeArrowheads="1"/>
          </p:cNvSpPr>
          <p:nvPr/>
        </p:nvSpPr>
        <p:spPr bwMode="auto">
          <a:xfrm>
            <a:off x="1447800" y="2778125"/>
            <a:ext cx="426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use an electrostatic process similar to a photocopying machine</a:t>
            </a:r>
          </a:p>
        </p:txBody>
      </p:sp>
      <p:pic>
        <p:nvPicPr>
          <p:cNvPr id="604170" name="Picture 10" descr="laser-printer-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09800"/>
            <a:ext cx="30670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04167"/>
                                        </p:tgtEl>
                                        <p:attrNameLst>
                                          <p:attrName>style.visibility</p:attrName>
                                        </p:attrNameLst>
                                      </p:cBhvr>
                                      <p:to>
                                        <p:strVal val="visible"/>
                                      </p:to>
                                    </p:set>
                                    <p:anim calcmode="lin" valueType="num">
                                      <p:cBhvr>
                                        <p:cTn id="7" dur="1000" fill="hold"/>
                                        <p:tgtEl>
                                          <p:spTgt spid="604167"/>
                                        </p:tgtEl>
                                        <p:attrNameLst>
                                          <p:attrName>ppt_x</p:attrName>
                                        </p:attrNameLst>
                                      </p:cBhvr>
                                      <p:tavLst>
                                        <p:tav tm="0">
                                          <p:val>
                                            <p:strVal val="#ppt_x"/>
                                          </p:val>
                                        </p:tav>
                                        <p:tav tm="100000">
                                          <p:val>
                                            <p:strVal val="#ppt_x"/>
                                          </p:val>
                                        </p:tav>
                                      </p:tavLst>
                                    </p:anim>
                                    <p:anim calcmode="lin" valueType="num">
                                      <p:cBhvr>
                                        <p:cTn id="8" dur="1000" fill="hold"/>
                                        <p:tgtEl>
                                          <p:spTgt spid="604167"/>
                                        </p:tgtEl>
                                        <p:attrNameLst>
                                          <p:attrName>ppt_y</p:attrName>
                                        </p:attrNameLst>
                                      </p:cBhvr>
                                      <p:tavLst>
                                        <p:tav tm="0">
                                          <p:val>
                                            <p:strVal val="#ppt_y+#ppt_h/2"/>
                                          </p:val>
                                        </p:tav>
                                        <p:tav tm="100000">
                                          <p:val>
                                            <p:strVal val="#ppt_y"/>
                                          </p:val>
                                        </p:tav>
                                      </p:tavLst>
                                    </p:anim>
                                    <p:anim calcmode="lin" valueType="num">
                                      <p:cBhvr>
                                        <p:cTn id="9" dur="1000" fill="hold"/>
                                        <p:tgtEl>
                                          <p:spTgt spid="604167"/>
                                        </p:tgtEl>
                                        <p:attrNameLst>
                                          <p:attrName>ppt_w</p:attrName>
                                        </p:attrNameLst>
                                      </p:cBhvr>
                                      <p:tavLst>
                                        <p:tav tm="0">
                                          <p:val>
                                            <p:strVal val="#ppt_w"/>
                                          </p:val>
                                        </p:tav>
                                        <p:tav tm="100000">
                                          <p:val>
                                            <p:strVal val="#ppt_w"/>
                                          </p:val>
                                        </p:tav>
                                      </p:tavLst>
                                    </p:anim>
                                    <p:anim calcmode="lin" valueType="num">
                                      <p:cBhvr>
                                        <p:cTn id="10" dur="1000" fill="hold"/>
                                        <p:tgtEl>
                                          <p:spTgt spid="604167"/>
                                        </p:tgtEl>
                                        <p:attrNameLst>
                                          <p:attrName>ppt_h</p:attrName>
                                        </p:attrNameLst>
                                      </p:cBhvr>
                                      <p:tavLst>
                                        <p:tav tm="0">
                                          <p:val>
                                            <p:fltVal val="0"/>
                                          </p:val>
                                        </p:tav>
                                        <p:tav tm="100000">
                                          <p:val>
                                            <p:strVal val="#ppt_h"/>
                                          </p:val>
                                        </p:tav>
                                      </p:tavLst>
                                    </p:anim>
                                  </p:childTnLst>
                                </p:cTn>
                              </p:par>
                              <p:par>
                                <p:cTn id="11" presetID="30" presetClass="entr" presetSubtype="0" fill="hold" nodeType="withEffect">
                                  <p:stCondLst>
                                    <p:cond delay="0"/>
                                  </p:stCondLst>
                                  <p:childTnLst>
                                    <p:set>
                                      <p:cBhvr>
                                        <p:cTn id="12" dur="1" fill="hold">
                                          <p:stCondLst>
                                            <p:cond delay="0"/>
                                          </p:stCondLst>
                                        </p:cTn>
                                        <p:tgtEl>
                                          <p:spTgt spid="604170"/>
                                        </p:tgtEl>
                                        <p:attrNameLst>
                                          <p:attrName>style.visibility</p:attrName>
                                        </p:attrNameLst>
                                      </p:cBhvr>
                                      <p:to>
                                        <p:strVal val="visible"/>
                                      </p:to>
                                    </p:set>
                                    <p:animEffect transition="in" filter="fade">
                                      <p:cBhvr>
                                        <p:cTn id="13" dur="800" decel="100000"/>
                                        <p:tgtEl>
                                          <p:spTgt spid="604170"/>
                                        </p:tgtEl>
                                      </p:cBhvr>
                                    </p:animEffect>
                                    <p:anim calcmode="lin" valueType="num">
                                      <p:cBhvr>
                                        <p:cTn id="14" dur="800" decel="100000" fill="hold"/>
                                        <p:tgtEl>
                                          <p:spTgt spid="604170"/>
                                        </p:tgtEl>
                                        <p:attrNameLst>
                                          <p:attrName>style.rotation</p:attrName>
                                        </p:attrNameLst>
                                      </p:cBhvr>
                                      <p:tavLst>
                                        <p:tav tm="0">
                                          <p:val>
                                            <p:fltVal val="-90"/>
                                          </p:val>
                                        </p:tav>
                                        <p:tav tm="100000">
                                          <p:val>
                                            <p:fltVal val="0"/>
                                          </p:val>
                                        </p:tav>
                                      </p:tavLst>
                                    </p:anim>
                                    <p:anim calcmode="lin" valueType="num">
                                      <p:cBhvr>
                                        <p:cTn id="15" dur="800" decel="100000" fill="hold"/>
                                        <p:tgtEl>
                                          <p:spTgt spid="604170"/>
                                        </p:tgtEl>
                                        <p:attrNameLst>
                                          <p:attrName>ppt_x</p:attrName>
                                        </p:attrNameLst>
                                      </p:cBhvr>
                                      <p:tavLst>
                                        <p:tav tm="0">
                                          <p:val>
                                            <p:strVal val="#ppt_x+0.4"/>
                                          </p:val>
                                        </p:tav>
                                        <p:tav tm="100000">
                                          <p:val>
                                            <p:strVal val="#ppt_x-0.05"/>
                                          </p:val>
                                        </p:tav>
                                      </p:tavLst>
                                    </p:anim>
                                    <p:anim calcmode="lin" valueType="num">
                                      <p:cBhvr>
                                        <p:cTn id="16" dur="800" decel="100000" fill="hold"/>
                                        <p:tgtEl>
                                          <p:spTgt spid="60417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60417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604170"/>
                                        </p:tgtEl>
                                        <p:attrNameLst>
                                          <p:attrName>ppt_y</p:attrName>
                                        </p:attrNameLst>
                                      </p:cBhvr>
                                      <p:tavLst>
                                        <p:tav tm="0">
                                          <p:val>
                                            <p:strVal val="#ppt_y+0.1"/>
                                          </p:val>
                                        </p:tav>
                                        <p:tav tm="100000">
                                          <p:val>
                                            <p:strVal val="#ppt_y"/>
                                          </p:val>
                                        </p:tav>
                                      </p:tavLst>
                                    </p:anim>
                                  </p:childTnLst>
                                </p:cTn>
                              </p:par>
                            </p:childTnLst>
                          </p:cTn>
                        </p:par>
                        <p:par>
                          <p:cTn id="19" fill="hold" nodeType="afterGroup">
                            <p:stCondLst>
                              <p:cond delay="1000"/>
                            </p:stCondLst>
                            <p:childTnLst>
                              <p:par>
                                <p:cTn id="20" presetID="17" presetClass="entr" presetSubtype="8" fill="hold" grpId="0" nodeType="afterEffect">
                                  <p:stCondLst>
                                    <p:cond delay="0"/>
                                  </p:stCondLst>
                                  <p:childTnLst>
                                    <p:set>
                                      <p:cBhvr>
                                        <p:cTn id="21" dur="1" fill="hold">
                                          <p:stCondLst>
                                            <p:cond delay="0"/>
                                          </p:stCondLst>
                                        </p:cTn>
                                        <p:tgtEl>
                                          <p:spTgt spid="604168"/>
                                        </p:tgtEl>
                                        <p:attrNameLst>
                                          <p:attrName>style.visibility</p:attrName>
                                        </p:attrNameLst>
                                      </p:cBhvr>
                                      <p:to>
                                        <p:strVal val="visible"/>
                                      </p:to>
                                    </p:set>
                                    <p:anim calcmode="lin" valueType="num">
                                      <p:cBhvr>
                                        <p:cTn id="22" dur="1000" fill="hold"/>
                                        <p:tgtEl>
                                          <p:spTgt spid="604168"/>
                                        </p:tgtEl>
                                        <p:attrNameLst>
                                          <p:attrName>ppt_x</p:attrName>
                                        </p:attrNameLst>
                                      </p:cBhvr>
                                      <p:tavLst>
                                        <p:tav tm="0">
                                          <p:val>
                                            <p:strVal val="#ppt_x-#ppt_w/2"/>
                                          </p:val>
                                        </p:tav>
                                        <p:tav tm="100000">
                                          <p:val>
                                            <p:strVal val="#ppt_x"/>
                                          </p:val>
                                        </p:tav>
                                      </p:tavLst>
                                    </p:anim>
                                    <p:anim calcmode="lin" valueType="num">
                                      <p:cBhvr>
                                        <p:cTn id="23" dur="1000" fill="hold"/>
                                        <p:tgtEl>
                                          <p:spTgt spid="604168"/>
                                        </p:tgtEl>
                                        <p:attrNameLst>
                                          <p:attrName>ppt_y</p:attrName>
                                        </p:attrNameLst>
                                      </p:cBhvr>
                                      <p:tavLst>
                                        <p:tav tm="0">
                                          <p:val>
                                            <p:strVal val="#ppt_y"/>
                                          </p:val>
                                        </p:tav>
                                        <p:tav tm="100000">
                                          <p:val>
                                            <p:strVal val="#ppt_y"/>
                                          </p:val>
                                        </p:tav>
                                      </p:tavLst>
                                    </p:anim>
                                    <p:anim calcmode="lin" valueType="num">
                                      <p:cBhvr>
                                        <p:cTn id="24" dur="1000" fill="hold"/>
                                        <p:tgtEl>
                                          <p:spTgt spid="604168"/>
                                        </p:tgtEl>
                                        <p:attrNameLst>
                                          <p:attrName>ppt_w</p:attrName>
                                        </p:attrNameLst>
                                      </p:cBhvr>
                                      <p:tavLst>
                                        <p:tav tm="0">
                                          <p:val>
                                            <p:fltVal val="0"/>
                                          </p:val>
                                        </p:tav>
                                        <p:tav tm="100000">
                                          <p:val>
                                            <p:strVal val="#ppt_w"/>
                                          </p:val>
                                        </p:tav>
                                      </p:tavLst>
                                    </p:anim>
                                    <p:anim calcmode="lin" valueType="num">
                                      <p:cBhvr>
                                        <p:cTn id="25" dur="1000" fill="hold"/>
                                        <p:tgtEl>
                                          <p:spTgt spid="6041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7" grpId="0" autoUpdateAnimBg="0"/>
      <p:bldP spid="60416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00067"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Output Devices:</a:t>
            </a:r>
          </a:p>
        </p:txBody>
      </p:sp>
      <p:sp>
        <p:nvSpPr>
          <p:cNvPr id="600068" name="Text Box 4"/>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Video</a:t>
            </a:r>
          </a:p>
        </p:txBody>
      </p:sp>
      <p:sp>
        <p:nvSpPr>
          <p:cNvPr id="600069" name="Text Box 5"/>
          <p:cNvSpPr txBox="1">
            <a:spLocks noChangeArrowheads="1"/>
          </p:cNvSpPr>
          <p:nvPr/>
        </p:nvSpPr>
        <p:spPr bwMode="auto">
          <a:xfrm>
            <a:off x="1143000" y="2663825"/>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Cathode Ray Tubes (CRT)</a:t>
            </a:r>
          </a:p>
        </p:txBody>
      </p:sp>
      <p:sp>
        <p:nvSpPr>
          <p:cNvPr id="600074" name="Text Box 10"/>
          <p:cNvSpPr txBox="1">
            <a:spLocks noChangeArrowheads="1"/>
          </p:cNvSpPr>
          <p:nvPr/>
        </p:nvSpPr>
        <p:spPr bwMode="auto">
          <a:xfrm>
            <a:off x="1447800" y="3048000"/>
            <a:ext cx="4724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similar to vacuum tubes in television</a:t>
            </a:r>
          </a:p>
        </p:txBody>
      </p:sp>
      <p:pic>
        <p:nvPicPr>
          <p:cNvPr id="600075" name="Picture 11" descr="c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28800"/>
            <a:ext cx="2238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0076" name="Text Box 12"/>
          <p:cNvSpPr txBox="1">
            <a:spLocks noChangeArrowheads="1"/>
          </p:cNvSpPr>
          <p:nvPr/>
        </p:nvSpPr>
        <p:spPr bwMode="auto">
          <a:xfrm>
            <a:off x="1143000" y="399415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hlinkClick r:id="rId4"/>
              </a:rPr>
              <a:t>Liquid Crystal Display </a:t>
            </a:r>
            <a:r>
              <a:rPr lang="en-US" altLang="en-US">
                <a:solidFill>
                  <a:srgbClr val="990000"/>
                </a:solidFill>
              </a:rPr>
              <a:t>(LCD) </a:t>
            </a:r>
          </a:p>
        </p:txBody>
      </p:sp>
      <p:sp>
        <p:nvSpPr>
          <p:cNvPr id="600077" name="Text Box 13"/>
          <p:cNvSpPr txBox="1">
            <a:spLocks noChangeArrowheads="1"/>
          </p:cNvSpPr>
          <p:nvPr/>
        </p:nvSpPr>
        <p:spPr bwMode="auto">
          <a:xfrm>
            <a:off x="1447800" y="4454525"/>
            <a:ext cx="4267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electronic visual displays that form characters by applying an electrical charge to selected silicon crystals</a:t>
            </a:r>
          </a:p>
        </p:txBody>
      </p:sp>
      <p:pic>
        <p:nvPicPr>
          <p:cNvPr id="600078" name="Picture 14" descr="l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733800"/>
            <a:ext cx="24288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00067"/>
                                        </p:tgtEl>
                                        <p:attrNameLst>
                                          <p:attrName>style.visibility</p:attrName>
                                        </p:attrNameLst>
                                      </p:cBhvr>
                                      <p:to>
                                        <p:strVal val="visible"/>
                                      </p:to>
                                    </p:set>
                                    <p:animEffect transition="in" filter="wipe(up)">
                                      <p:cBhvr>
                                        <p:cTn id="7" dur="1000"/>
                                        <p:tgtEl>
                                          <p:spTgt spid="60006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00068"/>
                                        </p:tgtEl>
                                        <p:attrNameLst>
                                          <p:attrName>style.visibility</p:attrName>
                                        </p:attrNameLst>
                                      </p:cBhvr>
                                      <p:to>
                                        <p:strVal val="visible"/>
                                      </p:to>
                                    </p:set>
                                    <p:animEffect transition="in" filter="wipe(left)">
                                      <p:cBhvr>
                                        <p:cTn id="11" dur="500"/>
                                        <p:tgtEl>
                                          <p:spTgt spid="600068"/>
                                        </p:tgtEl>
                                      </p:cBhvr>
                                    </p:animEffect>
                                  </p:childTnLst>
                                </p:cTn>
                              </p:par>
                            </p:childTnLst>
                          </p:cTn>
                        </p:par>
                        <p:par>
                          <p:cTn id="12" fill="hold" nodeType="afterGroup">
                            <p:stCondLst>
                              <p:cond delay="1500"/>
                            </p:stCondLst>
                            <p:childTnLst>
                              <p:par>
                                <p:cTn id="13" presetID="17" presetClass="entr" presetSubtype="4" fill="hold" grpId="0" nodeType="afterEffect">
                                  <p:stCondLst>
                                    <p:cond delay="0"/>
                                  </p:stCondLst>
                                  <p:childTnLst>
                                    <p:set>
                                      <p:cBhvr>
                                        <p:cTn id="14" dur="1" fill="hold">
                                          <p:stCondLst>
                                            <p:cond delay="0"/>
                                          </p:stCondLst>
                                        </p:cTn>
                                        <p:tgtEl>
                                          <p:spTgt spid="600069"/>
                                        </p:tgtEl>
                                        <p:attrNameLst>
                                          <p:attrName>style.visibility</p:attrName>
                                        </p:attrNameLst>
                                      </p:cBhvr>
                                      <p:to>
                                        <p:strVal val="visible"/>
                                      </p:to>
                                    </p:set>
                                    <p:anim calcmode="lin" valueType="num">
                                      <p:cBhvr>
                                        <p:cTn id="15" dur="1000" fill="hold"/>
                                        <p:tgtEl>
                                          <p:spTgt spid="600069"/>
                                        </p:tgtEl>
                                        <p:attrNameLst>
                                          <p:attrName>ppt_x</p:attrName>
                                        </p:attrNameLst>
                                      </p:cBhvr>
                                      <p:tavLst>
                                        <p:tav tm="0">
                                          <p:val>
                                            <p:strVal val="#ppt_x"/>
                                          </p:val>
                                        </p:tav>
                                        <p:tav tm="100000">
                                          <p:val>
                                            <p:strVal val="#ppt_x"/>
                                          </p:val>
                                        </p:tav>
                                      </p:tavLst>
                                    </p:anim>
                                    <p:anim calcmode="lin" valueType="num">
                                      <p:cBhvr>
                                        <p:cTn id="16" dur="1000" fill="hold"/>
                                        <p:tgtEl>
                                          <p:spTgt spid="600069"/>
                                        </p:tgtEl>
                                        <p:attrNameLst>
                                          <p:attrName>ppt_y</p:attrName>
                                        </p:attrNameLst>
                                      </p:cBhvr>
                                      <p:tavLst>
                                        <p:tav tm="0">
                                          <p:val>
                                            <p:strVal val="#ppt_y+#ppt_h/2"/>
                                          </p:val>
                                        </p:tav>
                                        <p:tav tm="100000">
                                          <p:val>
                                            <p:strVal val="#ppt_y"/>
                                          </p:val>
                                        </p:tav>
                                      </p:tavLst>
                                    </p:anim>
                                    <p:anim calcmode="lin" valueType="num">
                                      <p:cBhvr>
                                        <p:cTn id="17" dur="1000" fill="hold"/>
                                        <p:tgtEl>
                                          <p:spTgt spid="600069"/>
                                        </p:tgtEl>
                                        <p:attrNameLst>
                                          <p:attrName>ppt_w</p:attrName>
                                        </p:attrNameLst>
                                      </p:cBhvr>
                                      <p:tavLst>
                                        <p:tav tm="0">
                                          <p:val>
                                            <p:strVal val="#ppt_w"/>
                                          </p:val>
                                        </p:tav>
                                        <p:tav tm="100000">
                                          <p:val>
                                            <p:strVal val="#ppt_w"/>
                                          </p:val>
                                        </p:tav>
                                      </p:tavLst>
                                    </p:anim>
                                    <p:anim calcmode="lin" valueType="num">
                                      <p:cBhvr>
                                        <p:cTn id="18" dur="1000" fill="hold"/>
                                        <p:tgtEl>
                                          <p:spTgt spid="600069"/>
                                        </p:tgtEl>
                                        <p:attrNameLst>
                                          <p:attrName>ppt_h</p:attrName>
                                        </p:attrNameLst>
                                      </p:cBhvr>
                                      <p:tavLst>
                                        <p:tav tm="0">
                                          <p:val>
                                            <p:fltVal val="0"/>
                                          </p:val>
                                        </p:tav>
                                        <p:tav tm="100000">
                                          <p:val>
                                            <p:strVal val="#ppt_h"/>
                                          </p:val>
                                        </p:tav>
                                      </p:tavLst>
                                    </p:anim>
                                  </p:childTnLst>
                                </p:cTn>
                              </p:par>
                              <p:par>
                                <p:cTn id="19" presetID="30" presetClass="entr" presetSubtype="0" fill="hold" nodeType="withEffect">
                                  <p:stCondLst>
                                    <p:cond delay="0"/>
                                  </p:stCondLst>
                                  <p:childTnLst>
                                    <p:set>
                                      <p:cBhvr>
                                        <p:cTn id="20" dur="1" fill="hold">
                                          <p:stCondLst>
                                            <p:cond delay="0"/>
                                          </p:stCondLst>
                                        </p:cTn>
                                        <p:tgtEl>
                                          <p:spTgt spid="600075"/>
                                        </p:tgtEl>
                                        <p:attrNameLst>
                                          <p:attrName>style.visibility</p:attrName>
                                        </p:attrNameLst>
                                      </p:cBhvr>
                                      <p:to>
                                        <p:strVal val="visible"/>
                                      </p:to>
                                    </p:set>
                                    <p:animEffect transition="in" filter="fade">
                                      <p:cBhvr>
                                        <p:cTn id="21" dur="800" decel="100000"/>
                                        <p:tgtEl>
                                          <p:spTgt spid="600075"/>
                                        </p:tgtEl>
                                      </p:cBhvr>
                                    </p:animEffect>
                                    <p:anim calcmode="lin" valueType="num">
                                      <p:cBhvr>
                                        <p:cTn id="22" dur="800" decel="100000" fill="hold"/>
                                        <p:tgtEl>
                                          <p:spTgt spid="600075"/>
                                        </p:tgtEl>
                                        <p:attrNameLst>
                                          <p:attrName>style.rotation</p:attrName>
                                        </p:attrNameLst>
                                      </p:cBhvr>
                                      <p:tavLst>
                                        <p:tav tm="0">
                                          <p:val>
                                            <p:fltVal val="-90"/>
                                          </p:val>
                                        </p:tav>
                                        <p:tav tm="100000">
                                          <p:val>
                                            <p:fltVal val="0"/>
                                          </p:val>
                                        </p:tav>
                                      </p:tavLst>
                                    </p:anim>
                                    <p:anim calcmode="lin" valueType="num">
                                      <p:cBhvr>
                                        <p:cTn id="23" dur="800" decel="100000" fill="hold"/>
                                        <p:tgtEl>
                                          <p:spTgt spid="600075"/>
                                        </p:tgtEl>
                                        <p:attrNameLst>
                                          <p:attrName>ppt_x</p:attrName>
                                        </p:attrNameLst>
                                      </p:cBhvr>
                                      <p:tavLst>
                                        <p:tav tm="0">
                                          <p:val>
                                            <p:strVal val="#ppt_x+0.4"/>
                                          </p:val>
                                        </p:tav>
                                        <p:tav tm="100000">
                                          <p:val>
                                            <p:strVal val="#ppt_x-0.05"/>
                                          </p:val>
                                        </p:tav>
                                      </p:tavLst>
                                    </p:anim>
                                    <p:anim calcmode="lin" valueType="num">
                                      <p:cBhvr>
                                        <p:cTn id="24" dur="800" decel="100000" fill="hold"/>
                                        <p:tgtEl>
                                          <p:spTgt spid="60007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0007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00075"/>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2500"/>
                            </p:stCondLst>
                            <p:childTnLst>
                              <p:par>
                                <p:cTn id="28" presetID="17" presetClass="entr" presetSubtype="8" fill="hold" grpId="0" nodeType="afterEffect">
                                  <p:stCondLst>
                                    <p:cond delay="0"/>
                                  </p:stCondLst>
                                  <p:childTnLst>
                                    <p:set>
                                      <p:cBhvr>
                                        <p:cTn id="29" dur="1" fill="hold">
                                          <p:stCondLst>
                                            <p:cond delay="0"/>
                                          </p:stCondLst>
                                        </p:cTn>
                                        <p:tgtEl>
                                          <p:spTgt spid="600074"/>
                                        </p:tgtEl>
                                        <p:attrNameLst>
                                          <p:attrName>style.visibility</p:attrName>
                                        </p:attrNameLst>
                                      </p:cBhvr>
                                      <p:to>
                                        <p:strVal val="visible"/>
                                      </p:to>
                                    </p:set>
                                    <p:anim calcmode="lin" valueType="num">
                                      <p:cBhvr>
                                        <p:cTn id="30" dur="1000" fill="hold"/>
                                        <p:tgtEl>
                                          <p:spTgt spid="600074"/>
                                        </p:tgtEl>
                                        <p:attrNameLst>
                                          <p:attrName>ppt_x</p:attrName>
                                        </p:attrNameLst>
                                      </p:cBhvr>
                                      <p:tavLst>
                                        <p:tav tm="0">
                                          <p:val>
                                            <p:strVal val="#ppt_x-#ppt_w/2"/>
                                          </p:val>
                                        </p:tav>
                                        <p:tav tm="100000">
                                          <p:val>
                                            <p:strVal val="#ppt_x"/>
                                          </p:val>
                                        </p:tav>
                                      </p:tavLst>
                                    </p:anim>
                                    <p:anim calcmode="lin" valueType="num">
                                      <p:cBhvr>
                                        <p:cTn id="31" dur="1000" fill="hold"/>
                                        <p:tgtEl>
                                          <p:spTgt spid="600074"/>
                                        </p:tgtEl>
                                        <p:attrNameLst>
                                          <p:attrName>ppt_y</p:attrName>
                                        </p:attrNameLst>
                                      </p:cBhvr>
                                      <p:tavLst>
                                        <p:tav tm="0">
                                          <p:val>
                                            <p:strVal val="#ppt_y"/>
                                          </p:val>
                                        </p:tav>
                                        <p:tav tm="100000">
                                          <p:val>
                                            <p:strVal val="#ppt_y"/>
                                          </p:val>
                                        </p:tav>
                                      </p:tavLst>
                                    </p:anim>
                                    <p:anim calcmode="lin" valueType="num">
                                      <p:cBhvr>
                                        <p:cTn id="32" dur="1000" fill="hold"/>
                                        <p:tgtEl>
                                          <p:spTgt spid="600074"/>
                                        </p:tgtEl>
                                        <p:attrNameLst>
                                          <p:attrName>ppt_w</p:attrName>
                                        </p:attrNameLst>
                                      </p:cBhvr>
                                      <p:tavLst>
                                        <p:tav tm="0">
                                          <p:val>
                                            <p:fltVal val="0"/>
                                          </p:val>
                                        </p:tav>
                                        <p:tav tm="100000">
                                          <p:val>
                                            <p:strVal val="#ppt_w"/>
                                          </p:val>
                                        </p:tav>
                                      </p:tavLst>
                                    </p:anim>
                                    <p:anim calcmode="lin" valueType="num">
                                      <p:cBhvr>
                                        <p:cTn id="33" dur="1000" fill="hold"/>
                                        <p:tgtEl>
                                          <p:spTgt spid="600074"/>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500"/>
                            </p:stCondLst>
                            <p:childTnLst>
                              <p:par>
                                <p:cTn id="35" presetID="17" presetClass="entr" presetSubtype="4" fill="hold" grpId="0" nodeType="afterEffect">
                                  <p:stCondLst>
                                    <p:cond delay="0"/>
                                  </p:stCondLst>
                                  <p:childTnLst>
                                    <p:set>
                                      <p:cBhvr>
                                        <p:cTn id="36" dur="1" fill="hold">
                                          <p:stCondLst>
                                            <p:cond delay="0"/>
                                          </p:stCondLst>
                                        </p:cTn>
                                        <p:tgtEl>
                                          <p:spTgt spid="600076"/>
                                        </p:tgtEl>
                                        <p:attrNameLst>
                                          <p:attrName>style.visibility</p:attrName>
                                        </p:attrNameLst>
                                      </p:cBhvr>
                                      <p:to>
                                        <p:strVal val="visible"/>
                                      </p:to>
                                    </p:set>
                                    <p:anim calcmode="lin" valueType="num">
                                      <p:cBhvr>
                                        <p:cTn id="37" dur="1000" fill="hold"/>
                                        <p:tgtEl>
                                          <p:spTgt spid="600076"/>
                                        </p:tgtEl>
                                        <p:attrNameLst>
                                          <p:attrName>ppt_x</p:attrName>
                                        </p:attrNameLst>
                                      </p:cBhvr>
                                      <p:tavLst>
                                        <p:tav tm="0">
                                          <p:val>
                                            <p:strVal val="#ppt_x"/>
                                          </p:val>
                                        </p:tav>
                                        <p:tav tm="100000">
                                          <p:val>
                                            <p:strVal val="#ppt_x"/>
                                          </p:val>
                                        </p:tav>
                                      </p:tavLst>
                                    </p:anim>
                                    <p:anim calcmode="lin" valueType="num">
                                      <p:cBhvr>
                                        <p:cTn id="38" dur="1000" fill="hold"/>
                                        <p:tgtEl>
                                          <p:spTgt spid="600076"/>
                                        </p:tgtEl>
                                        <p:attrNameLst>
                                          <p:attrName>ppt_y</p:attrName>
                                        </p:attrNameLst>
                                      </p:cBhvr>
                                      <p:tavLst>
                                        <p:tav tm="0">
                                          <p:val>
                                            <p:strVal val="#ppt_y+#ppt_h/2"/>
                                          </p:val>
                                        </p:tav>
                                        <p:tav tm="100000">
                                          <p:val>
                                            <p:strVal val="#ppt_y"/>
                                          </p:val>
                                        </p:tav>
                                      </p:tavLst>
                                    </p:anim>
                                    <p:anim calcmode="lin" valueType="num">
                                      <p:cBhvr>
                                        <p:cTn id="39" dur="1000" fill="hold"/>
                                        <p:tgtEl>
                                          <p:spTgt spid="600076"/>
                                        </p:tgtEl>
                                        <p:attrNameLst>
                                          <p:attrName>ppt_w</p:attrName>
                                        </p:attrNameLst>
                                      </p:cBhvr>
                                      <p:tavLst>
                                        <p:tav tm="0">
                                          <p:val>
                                            <p:strVal val="#ppt_w"/>
                                          </p:val>
                                        </p:tav>
                                        <p:tav tm="100000">
                                          <p:val>
                                            <p:strVal val="#ppt_w"/>
                                          </p:val>
                                        </p:tav>
                                      </p:tavLst>
                                    </p:anim>
                                    <p:anim calcmode="lin" valueType="num">
                                      <p:cBhvr>
                                        <p:cTn id="40" dur="1000" fill="hold"/>
                                        <p:tgtEl>
                                          <p:spTgt spid="600076"/>
                                        </p:tgtEl>
                                        <p:attrNameLst>
                                          <p:attrName>ppt_h</p:attrName>
                                        </p:attrNameLst>
                                      </p:cBhvr>
                                      <p:tavLst>
                                        <p:tav tm="0">
                                          <p:val>
                                            <p:fltVal val="0"/>
                                          </p:val>
                                        </p:tav>
                                        <p:tav tm="100000">
                                          <p:val>
                                            <p:strVal val="#ppt_h"/>
                                          </p:val>
                                        </p:tav>
                                      </p:tavLst>
                                    </p:anim>
                                  </p:childTnLst>
                                </p:cTn>
                              </p:par>
                              <p:par>
                                <p:cTn id="41" presetID="30" presetClass="entr" presetSubtype="0" fill="hold" nodeType="withEffect">
                                  <p:stCondLst>
                                    <p:cond delay="0"/>
                                  </p:stCondLst>
                                  <p:childTnLst>
                                    <p:set>
                                      <p:cBhvr>
                                        <p:cTn id="42" dur="1" fill="hold">
                                          <p:stCondLst>
                                            <p:cond delay="0"/>
                                          </p:stCondLst>
                                        </p:cTn>
                                        <p:tgtEl>
                                          <p:spTgt spid="600078"/>
                                        </p:tgtEl>
                                        <p:attrNameLst>
                                          <p:attrName>style.visibility</p:attrName>
                                        </p:attrNameLst>
                                      </p:cBhvr>
                                      <p:to>
                                        <p:strVal val="visible"/>
                                      </p:to>
                                    </p:set>
                                    <p:animEffect transition="in" filter="fade">
                                      <p:cBhvr>
                                        <p:cTn id="43" dur="800" decel="100000"/>
                                        <p:tgtEl>
                                          <p:spTgt spid="600078"/>
                                        </p:tgtEl>
                                      </p:cBhvr>
                                    </p:animEffect>
                                    <p:anim calcmode="lin" valueType="num">
                                      <p:cBhvr>
                                        <p:cTn id="44" dur="800" decel="100000" fill="hold"/>
                                        <p:tgtEl>
                                          <p:spTgt spid="600078"/>
                                        </p:tgtEl>
                                        <p:attrNameLst>
                                          <p:attrName>style.rotation</p:attrName>
                                        </p:attrNameLst>
                                      </p:cBhvr>
                                      <p:tavLst>
                                        <p:tav tm="0">
                                          <p:val>
                                            <p:fltVal val="-90"/>
                                          </p:val>
                                        </p:tav>
                                        <p:tav tm="100000">
                                          <p:val>
                                            <p:fltVal val="0"/>
                                          </p:val>
                                        </p:tav>
                                      </p:tavLst>
                                    </p:anim>
                                    <p:anim calcmode="lin" valueType="num">
                                      <p:cBhvr>
                                        <p:cTn id="45" dur="800" decel="100000" fill="hold"/>
                                        <p:tgtEl>
                                          <p:spTgt spid="600078"/>
                                        </p:tgtEl>
                                        <p:attrNameLst>
                                          <p:attrName>ppt_x</p:attrName>
                                        </p:attrNameLst>
                                      </p:cBhvr>
                                      <p:tavLst>
                                        <p:tav tm="0">
                                          <p:val>
                                            <p:strVal val="#ppt_x+0.4"/>
                                          </p:val>
                                        </p:tav>
                                        <p:tav tm="100000">
                                          <p:val>
                                            <p:strVal val="#ppt_x-0.05"/>
                                          </p:val>
                                        </p:tav>
                                      </p:tavLst>
                                    </p:anim>
                                    <p:anim calcmode="lin" valueType="num">
                                      <p:cBhvr>
                                        <p:cTn id="46" dur="800" decel="100000" fill="hold"/>
                                        <p:tgtEl>
                                          <p:spTgt spid="60007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0007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00078"/>
                                        </p:tgtEl>
                                        <p:attrNameLst>
                                          <p:attrName>ppt_y</p:attrName>
                                        </p:attrNameLst>
                                      </p:cBhvr>
                                      <p:tavLst>
                                        <p:tav tm="0">
                                          <p:val>
                                            <p:strVal val="#ppt_y+0.1"/>
                                          </p:val>
                                        </p:tav>
                                        <p:tav tm="100000">
                                          <p:val>
                                            <p:strVal val="#ppt_y"/>
                                          </p:val>
                                        </p:tav>
                                      </p:tavLst>
                                    </p:anim>
                                  </p:childTnLst>
                                </p:cTn>
                              </p:par>
                            </p:childTnLst>
                          </p:cTn>
                        </p:par>
                        <p:par>
                          <p:cTn id="49" fill="hold" nodeType="afterGroup">
                            <p:stCondLst>
                              <p:cond delay="4500"/>
                            </p:stCondLst>
                            <p:childTnLst>
                              <p:par>
                                <p:cTn id="50" presetID="17" presetClass="entr" presetSubtype="8" fill="hold" grpId="0" nodeType="afterEffect">
                                  <p:stCondLst>
                                    <p:cond delay="0"/>
                                  </p:stCondLst>
                                  <p:childTnLst>
                                    <p:set>
                                      <p:cBhvr>
                                        <p:cTn id="51" dur="1" fill="hold">
                                          <p:stCondLst>
                                            <p:cond delay="0"/>
                                          </p:stCondLst>
                                        </p:cTn>
                                        <p:tgtEl>
                                          <p:spTgt spid="600077"/>
                                        </p:tgtEl>
                                        <p:attrNameLst>
                                          <p:attrName>style.visibility</p:attrName>
                                        </p:attrNameLst>
                                      </p:cBhvr>
                                      <p:to>
                                        <p:strVal val="visible"/>
                                      </p:to>
                                    </p:set>
                                    <p:anim calcmode="lin" valueType="num">
                                      <p:cBhvr>
                                        <p:cTn id="52" dur="1000" fill="hold"/>
                                        <p:tgtEl>
                                          <p:spTgt spid="600077"/>
                                        </p:tgtEl>
                                        <p:attrNameLst>
                                          <p:attrName>ppt_x</p:attrName>
                                        </p:attrNameLst>
                                      </p:cBhvr>
                                      <p:tavLst>
                                        <p:tav tm="0">
                                          <p:val>
                                            <p:strVal val="#ppt_x-#ppt_w/2"/>
                                          </p:val>
                                        </p:tav>
                                        <p:tav tm="100000">
                                          <p:val>
                                            <p:strVal val="#ppt_x"/>
                                          </p:val>
                                        </p:tav>
                                      </p:tavLst>
                                    </p:anim>
                                    <p:anim calcmode="lin" valueType="num">
                                      <p:cBhvr>
                                        <p:cTn id="53" dur="1000" fill="hold"/>
                                        <p:tgtEl>
                                          <p:spTgt spid="600077"/>
                                        </p:tgtEl>
                                        <p:attrNameLst>
                                          <p:attrName>ppt_y</p:attrName>
                                        </p:attrNameLst>
                                      </p:cBhvr>
                                      <p:tavLst>
                                        <p:tav tm="0">
                                          <p:val>
                                            <p:strVal val="#ppt_y"/>
                                          </p:val>
                                        </p:tav>
                                        <p:tav tm="100000">
                                          <p:val>
                                            <p:strVal val="#ppt_y"/>
                                          </p:val>
                                        </p:tav>
                                      </p:tavLst>
                                    </p:anim>
                                    <p:anim calcmode="lin" valueType="num">
                                      <p:cBhvr>
                                        <p:cTn id="54" dur="1000" fill="hold"/>
                                        <p:tgtEl>
                                          <p:spTgt spid="600077"/>
                                        </p:tgtEl>
                                        <p:attrNameLst>
                                          <p:attrName>ppt_w</p:attrName>
                                        </p:attrNameLst>
                                      </p:cBhvr>
                                      <p:tavLst>
                                        <p:tav tm="0">
                                          <p:val>
                                            <p:fltVal val="0"/>
                                          </p:val>
                                        </p:tav>
                                        <p:tav tm="100000">
                                          <p:val>
                                            <p:strVal val="#ppt_w"/>
                                          </p:val>
                                        </p:tav>
                                      </p:tavLst>
                                    </p:anim>
                                    <p:anim calcmode="lin" valueType="num">
                                      <p:cBhvr>
                                        <p:cTn id="55" dur="1000" fill="hold"/>
                                        <p:tgtEl>
                                          <p:spTgt spid="6000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p:bldP spid="600068" grpId="0"/>
      <p:bldP spid="600069" grpId="0" autoUpdateAnimBg="0"/>
      <p:bldP spid="600074" grpId="0" autoUpdateAnimBg="0"/>
      <p:bldP spid="600076" grpId="0" autoUpdateAnimBg="0"/>
      <p:bldP spid="600077"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4755"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Output Devices:</a:t>
            </a:r>
          </a:p>
        </p:txBody>
      </p:sp>
      <p:sp>
        <p:nvSpPr>
          <p:cNvPr id="74756" name="Text Box 4"/>
          <p:cNvSpPr txBox="1">
            <a:spLocks noChangeArrowheads="1"/>
          </p:cNvSpPr>
          <p:nvPr/>
        </p:nvSpPr>
        <p:spPr bwMode="auto">
          <a:xfrm>
            <a:off x="838200" y="2209800"/>
            <a:ext cx="5562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Video</a:t>
            </a:r>
          </a:p>
        </p:txBody>
      </p:sp>
      <p:sp>
        <p:nvSpPr>
          <p:cNvPr id="600069" name="Text Box 5"/>
          <p:cNvSpPr txBox="1">
            <a:spLocks noChangeArrowheads="1"/>
          </p:cNvSpPr>
          <p:nvPr/>
        </p:nvSpPr>
        <p:spPr bwMode="auto">
          <a:xfrm>
            <a:off x="1143000" y="2663825"/>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Light Emitting Diodes (LED)</a:t>
            </a:r>
          </a:p>
        </p:txBody>
      </p:sp>
      <p:sp>
        <p:nvSpPr>
          <p:cNvPr id="600074" name="Text Box 10"/>
          <p:cNvSpPr txBox="1">
            <a:spLocks noChangeArrowheads="1"/>
          </p:cNvSpPr>
          <p:nvPr/>
        </p:nvSpPr>
        <p:spPr bwMode="auto">
          <a:xfrm>
            <a:off x="1447800" y="3086100"/>
            <a:ext cx="47244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Solid light bulbs that are extremely energy-efficient</a:t>
            </a:r>
          </a:p>
        </p:txBody>
      </p:sp>
      <p:pic>
        <p:nvPicPr>
          <p:cNvPr id="67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85988"/>
            <a:ext cx="26543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0" name="Rectangle 1"/>
          <p:cNvSpPr>
            <a:spLocks noChangeArrowheads="1"/>
          </p:cNvSpPr>
          <p:nvPr/>
        </p:nvSpPr>
        <p:spPr bwMode="auto">
          <a:xfrm>
            <a:off x="1447800" y="5105400"/>
            <a:ext cx="40386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solidFill>
                <a:srgbClr val="0033CC"/>
              </a:solidFill>
            </a:endParaRPr>
          </a:p>
        </p:txBody>
      </p:sp>
      <p:sp>
        <p:nvSpPr>
          <p:cNvPr id="74761" name="Rectangle 13"/>
          <p:cNvSpPr>
            <a:spLocks noChangeArrowheads="1"/>
          </p:cNvSpPr>
          <p:nvPr/>
        </p:nvSpPr>
        <p:spPr bwMode="auto">
          <a:xfrm>
            <a:off x="1447800" y="6248400"/>
            <a:ext cx="5410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endParaRPr lang="en-US" altLang="en-US">
              <a:solidFill>
                <a:srgbClr val="0033CC"/>
              </a:solidFill>
            </a:endParaRPr>
          </a:p>
        </p:txBody>
      </p:sp>
      <p:sp>
        <p:nvSpPr>
          <p:cNvPr id="15" name="Text Box 10"/>
          <p:cNvSpPr txBox="1">
            <a:spLocks noChangeArrowheads="1"/>
          </p:cNvSpPr>
          <p:nvPr/>
        </p:nvSpPr>
        <p:spPr bwMode="auto">
          <a:xfrm>
            <a:off x="1447800" y="3965575"/>
            <a:ext cx="4267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Full HD TVs are typically 1080 horizontal lines of vertical resolution</a:t>
            </a:r>
          </a:p>
        </p:txBody>
      </p:sp>
      <p:sp>
        <p:nvSpPr>
          <p:cNvPr id="16" name="Text Box 10"/>
          <p:cNvSpPr txBox="1">
            <a:spLocks noChangeArrowheads="1"/>
          </p:cNvSpPr>
          <p:nvPr/>
        </p:nvSpPr>
        <p:spPr bwMode="auto">
          <a:xfrm>
            <a:off x="1485900" y="5099050"/>
            <a:ext cx="55245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0033CC"/>
                </a:solidFill>
              </a:rPr>
              <a:t>Refresh rates typically 60 – 240 Hz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00069"/>
                                        </p:tgtEl>
                                        <p:attrNameLst>
                                          <p:attrName>style.visibility</p:attrName>
                                        </p:attrNameLst>
                                      </p:cBhvr>
                                      <p:to>
                                        <p:strVal val="visible"/>
                                      </p:to>
                                    </p:set>
                                    <p:anim calcmode="lin" valueType="num">
                                      <p:cBhvr>
                                        <p:cTn id="7" dur="1000" fill="hold"/>
                                        <p:tgtEl>
                                          <p:spTgt spid="600069"/>
                                        </p:tgtEl>
                                        <p:attrNameLst>
                                          <p:attrName>ppt_x</p:attrName>
                                        </p:attrNameLst>
                                      </p:cBhvr>
                                      <p:tavLst>
                                        <p:tav tm="0">
                                          <p:val>
                                            <p:strVal val="#ppt_x"/>
                                          </p:val>
                                        </p:tav>
                                        <p:tav tm="100000">
                                          <p:val>
                                            <p:strVal val="#ppt_x"/>
                                          </p:val>
                                        </p:tav>
                                      </p:tavLst>
                                    </p:anim>
                                    <p:anim calcmode="lin" valueType="num">
                                      <p:cBhvr>
                                        <p:cTn id="8" dur="1000" fill="hold"/>
                                        <p:tgtEl>
                                          <p:spTgt spid="600069"/>
                                        </p:tgtEl>
                                        <p:attrNameLst>
                                          <p:attrName>ppt_y</p:attrName>
                                        </p:attrNameLst>
                                      </p:cBhvr>
                                      <p:tavLst>
                                        <p:tav tm="0">
                                          <p:val>
                                            <p:strVal val="#ppt_y+#ppt_h/2"/>
                                          </p:val>
                                        </p:tav>
                                        <p:tav tm="100000">
                                          <p:val>
                                            <p:strVal val="#ppt_y"/>
                                          </p:val>
                                        </p:tav>
                                      </p:tavLst>
                                    </p:anim>
                                    <p:anim calcmode="lin" valueType="num">
                                      <p:cBhvr>
                                        <p:cTn id="9" dur="1000" fill="hold"/>
                                        <p:tgtEl>
                                          <p:spTgt spid="600069"/>
                                        </p:tgtEl>
                                        <p:attrNameLst>
                                          <p:attrName>ppt_w</p:attrName>
                                        </p:attrNameLst>
                                      </p:cBhvr>
                                      <p:tavLst>
                                        <p:tav tm="0">
                                          <p:val>
                                            <p:strVal val="#ppt_w"/>
                                          </p:val>
                                        </p:tav>
                                        <p:tav tm="100000">
                                          <p:val>
                                            <p:strVal val="#ppt_w"/>
                                          </p:val>
                                        </p:tav>
                                      </p:tavLst>
                                    </p:anim>
                                    <p:anim calcmode="lin" valueType="num">
                                      <p:cBhvr>
                                        <p:cTn id="10" dur="1000" fill="hold"/>
                                        <p:tgtEl>
                                          <p:spTgt spid="600069"/>
                                        </p:tgtEl>
                                        <p:attrNameLst>
                                          <p:attrName>ppt_h</p:attrName>
                                        </p:attrNameLst>
                                      </p:cBhvr>
                                      <p:tavLst>
                                        <p:tav tm="0">
                                          <p:val>
                                            <p:fltVal val="0"/>
                                          </p:val>
                                        </p:tav>
                                        <p:tav tm="100000">
                                          <p:val>
                                            <p:strVal val="#ppt_h"/>
                                          </p:val>
                                        </p:tav>
                                      </p:tavLst>
                                    </p:anim>
                                  </p:childTnLst>
                                </p:cTn>
                              </p:par>
                              <p:par>
                                <p:cTn id="11" presetID="2" presetClass="entr" presetSubtype="6" fill="hold" nodeType="withEffect">
                                  <p:stCondLst>
                                    <p:cond delay="0"/>
                                  </p:stCondLst>
                                  <p:childTnLst>
                                    <p:set>
                                      <p:cBhvr>
                                        <p:cTn id="12" dur="1" fill="hold">
                                          <p:stCondLst>
                                            <p:cond delay="0"/>
                                          </p:stCondLst>
                                        </p:cTn>
                                        <p:tgtEl>
                                          <p:spTgt spid="673795"/>
                                        </p:tgtEl>
                                        <p:attrNameLst>
                                          <p:attrName>style.visibility</p:attrName>
                                        </p:attrNameLst>
                                      </p:cBhvr>
                                      <p:to>
                                        <p:strVal val="visible"/>
                                      </p:to>
                                    </p:set>
                                    <p:anim calcmode="lin" valueType="num">
                                      <p:cBhvr additive="base">
                                        <p:cTn id="13" dur="500" fill="hold"/>
                                        <p:tgtEl>
                                          <p:spTgt spid="673795"/>
                                        </p:tgtEl>
                                        <p:attrNameLst>
                                          <p:attrName>ppt_x</p:attrName>
                                        </p:attrNameLst>
                                      </p:cBhvr>
                                      <p:tavLst>
                                        <p:tav tm="0">
                                          <p:val>
                                            <p:strVal val="1+#ppt_w/2"/>
                                          </p:val>
                                        </p:tav>
                                        <p:tav tm="100000">
                                          <p:val>
                                            <p:strVal val="#ppt_x"/>
                                          </p:val>
                                        </p:tav>
                                      </p:tavLst>
                                    </p:anim>
                                    <p:anim calcmode="lin" valueType="num">
                                      <p:cBhvr additive="base">
                                        <p:cTn id="14" dur="500" fill="hold"/>
                                        <p:tgtEl>
                                          <p:spTgt spid="67379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600074"/>
                                        </p:tgtEl>
                                        <p:attrNameLst>
                                          <p:attrName>style.visibility</p:attrName>
                                        </p:attrNameLst>
                                      </p:cBhvr>
                                      <p:to>
                                        <p:strVal val="visible"/>
                                      </p:to>
                                    </p:set>
                                    <p:anim calcmode="lin" valueType="num">
                                      <p:cBhvr>
                                        <p:cTn id="18" dur="1000" fill="hold"/>
                                        <p:tgtEl>
                                          <p:spTgt spid="600074"/>
                                        </p:tgtEl>
                                        <p:attrNameLst>
                                          <p:attrName>ppt_x</p:attrName>
                                        </p:attrNameLst>
                                      </p:cBhvr>
                                      <p:tavLst>
                                        <p:tav tm="0">
                                          <p:val>
                                            <p:strVal val="#ppt_x-#ppt_w/2"/>
                                          </p:val>
                                        </p:tav>
                                        <p:tav tm="100000">
                                          <p:val>
                                            <p:strVal val="#ppt_x"/>
                                          </p:val>
                                        </p:tav>
                                      </p:tavLst>
                                    </p:anim>
                                    <p:anim calcmode="lin" valueType="num">
                                      <p:cBhvr>
                                        <p:cTn id="19" dur="1000" fill="hold"/>
                                        <p:tgtEl>
                                          <p:spTgt spid="600074"/>
                                        </p:tgtEl>
                                        <p:attrNameLst>
                                          <p:attrName>ppt_y</p:attrName>
                                        </p:attrNameLst>
                                      </p:cBhvr>
                                      <p:tavLst>
                                        <p:tav tm="0">
                                          <p:val>
                                            <p:strVal val="#ppt_y"/>
                                          </p:val>
                                        </p:tav>
                                        <p:tav tm="100000">
                                          <p:val>
                                            <p:strVal val="#ppt_y"/>
                                          </p:val>
                                        </p:tav>
                                      </p:tavLst>
                                    </p:anim>
                                    <p:anim calcmode="lin" valueType="num">
                                      <p:cBhvr>
                                        <p:cTn id="20" dur="1000" fill="hold"/>
                                        <p:tgtEl>
                                          <p:spTgt spid="600074"/>
                                        </p:tgtEl>
                                        <p:attrNameLst>
                                          <p:attrName>ppt_w</p:attrName>
                                        </p:attrNameLst>
                                      </p:cBhvr>
                                      <p:tavLst>
                                        <p:tav tm="0">
                                          <p:val>
                                            <p:fltVal val="0"/>
                                          </p:val>
                                        </p:tav>
                                        <p:tav tm="100000">
                                          <p:val>
                                            <p:strVal val="#ppt_w"/>
                                          </p:val>
                                        </p:tav>
                                      </p:tavLst>
                                    </p:anim>
                                    <p:anim calcmode="lin" valueType="num">
                                      <p:cBhvr>
                                        <p:cTn id="21" dur="1000" fill="hold"/>
                                        <p:tgtEl>
                                          <p:spTgt spid="600074"/>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2000"/>
                            </p:stCondLst>
                            <p:childTnLst>
                              <p:par>
                                <p:cTn id="23" presetID="17"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ppt_x</p:attrName>
                                        </p:attrNameLst>
                                      </p:cBhvr>
                                      <p:tavLst>
                                        <p:tav tm="0">
                                          <p:val>
                                            <p:strVal val="#ppt_x-#ppt_w/2"/>
                                          </p:val>
                                        </p:tav>
                                        <p:tav tm="100000">
                                          <p:val>
                                            <p:strVal val="#ppt_x"/>
                                          </p:val>
                                        </p:tav>
                                      </p:tavLst>
                                    </p:anim>
                                    <p:anim calcmode="lin" valueType="num">
                                      <p:cBhvr>
                                        <p:cTn id="26" dur="1000" fill="hold"/>
                                        <p:tgtEl>
                                          <p:spTgt spid="15"/>
                                        </p:tgtEl>
                                        <p:attrNameLst>
                                          <p:attrName>ppt_y</p:attrName>
                                        </p:attrNameLst>
                                      </p:cBhvr>
                                      <p:tavLst>
                                        <p:tav tm="0">
                                          <p:val>
                                            <p:strVal val="#ppt_y"/>
                                          </p:val>
                                        </p:tav>
                                        <p:tav tm="100000">
                                          <p:val>
                                            <p:strVal val="#ppt_y"/>
                                          </p:val>
                                        </p:tav>
                                      </p:tavLst>
                                    </p:anim>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3000"/>
                            </p:stCondLst>
                            <p:childTnLst>
                              <p:par>
                                <p:cTn id="30" presetID="17"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ppt_x</p:attrName>
                                        </p:attrNameLst>
                                      </p:cBhvr>
                                      <p:tavLst>
                                        <p:tav tm="0">
                                          <p:val>
                                            <p:strVal val="#ppt_x-#ppt_w/2"/>
                                          </p:val>
                                        </p:tav>
                                        <p:tav tm="100000">
                                          <p:val>
                                            <p:strVal val="#ppt_x"/>
                                          </p:val>
                                        </p:tav>
                                      </p:tavLst>
                                    </p:anim>
                                    <p:anim calcmode="lin" valueType="num">
                                      <p:cBhvr>
                                        <p:cTn id="33" dur="1000" fill="hold"/>
                                        <p:tgtEl>
                                          <p:spTgt spid="16"/>
                                        </p:tgtEl>
                                        <p:attrNameLst>
                                          <p:attrName>ppt_y</p:attrName>
                                        </p:attrNameLst>
                                      </p:cBhvr>
                                      <p:tavLst>
                                        <p:tav tm="0">
                                          <p:val>
                                            <p:strVal val="#ppt_y"/>
                                          </p:val>
                                        </p:tav>
                                        <p:tav tm="100000">
                                          <p:val>
                                            <p:strVal val="#ppt_y"/>
                                          </p:val>
                                        </p:tav>
                                      </p:tavLst>
                                    </p:anim>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9" grpId="0" autoUpdateAnimBg="0"/>
      <p:bldP spid="600074" grpId="0" autoUpdateAnimBg="0"/>
      <p:bldP spid="15" grpId="0" autoUpdateAnimBg="0"/>
      <p:bldP spid="1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76200" y="12192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5779"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3-D Printers</a:t>
            </a:r>
          </a:p>
        </p:txBody>
      </p:sp>
      <p:sp>
        <p:nvSpPr>
          <p:cNvPr id="11" name="Text Box 4"/>
          <p:cNvSpPr txBox="1">
            <a:spLocks noChangeArrowheads="1"/>
          </p:cNvSpPr>
          <p:nvPr/>
        </p:nvSpPr>
        <p:spPr bwMode="auto">
          <a:xfrm>
            <a:off x="838200" y="2209800"/>
            <a:ext cx="80772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t>“The first industrial revolution began in Britain in the late 18th century with the mechanisation of the textile industry. In the following decades the use of machines to make things, instead of crafting them by hand, spread around the world. The second industrial revolution began in America in the early 20th century with the assembly line, which ushered in the era of mass production.</a:t>
            </a:r>
          </a:p>
          <a:p>
            <a:pPr>
              <a:buFontTx/>
              <a:buNone/>
            </a:pPr>
            <a:r>
              <a:rPr lang="en-US" altLang="en-US" sz="2000"/>
              <a:t>As manufacturing goes digital, a third great change is now gathering pace. It will allow things to be made economically in much smaller numbers, more flexibly and with a much lower input of labour, thanks to new materials, completely new processes such as 3D printing, easy-to-use robots and new collaborative manufacturing services available online. The wheel is almost coming full circle, turning away from mass manufacturing and towards much more individualised production. And that in turn could bring some of the jobs back to rich countries that long ago lost them to the emerging world.”</a:t>
            </a:r>
          </a:p>
        </p:txBody>
      </p:sp>
      <p:sp>
        <p:nvSpPr>
          <p:cNvPr id="2" name="Rectangle 1"/>
          <p:cNvSpPr>
            <a:spLocks noChangeArrowheads="1"/>
          </p:cNvSpPr>
          <p:nvPr/>
        </p:nvSpPr>
        <p:spPr bwMode="auto">
          <a:xfrm>
            <a:off x="6248400" y="6324600"/>
            <a:ext cx="26876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200"/>
              <a:t>From: </a:t>
            </a:r>
            <a:r>
              <a:rPr lang="en-US" altLang="en-US" sz="1200" i="1"/>
              <a:t>The Economist</a:t>
            </a:r>
            <a:r>
              <a:rPr lang="en-US" altLang="en-US" sz="1200"/>
              <a:t>, Apr 21st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nodeType="afterGroup">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ppt_w*0.70"/>
                                          </p:val>
                                        </p:tav>
                                        <p:tav tm="100000">
                                          <p:val>
                                            <p:strVal val="#ppt_w"/>
                                          </p:val>
                                        </p:tav>
                                      </p:tavLst>
                                    </p:anim>
                                    <p:anim calcmode="lin" valueType="num">
                                      <p:cBhvr>
                                        <p:cTn id="12" dur="750" fill="hold"/>
                                        <p:tgtEl>
                                          <p:spTgt spid="2"/>
                                        </p:tgtEl>
                                        <p:attrNameLst>
                                          <p:attrName>ppt_h</p:attrName>
                                        </p:attrNameLst>
                                      </p:cBhvr>
                                      <p:tavLst>
                                        <p:tav tm="0">
                                          <p:val>
                                            <p:strVal val="#ppt_h"/>
                                          </p:val>
                                        </p:tav>
                                        <p:tav tm="100000">
                                          <p:val>
                                            <p:strVal val="#ppt_h"/>
                                          </p:val>
                                        </p:tav>
                                      </p:tavLst>
                                    </p:anim>
                                    <p:animEffect transition="in" filter="fade">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76200" y="12192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680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3-D Printers</a:t>
            </a:r>
          </a:p>
        </p:txBody>
      </p:sp>
      <p:sp>
        <p:nvSpPr>
          <p:cNvPr id="11" name="Text Box 4"/>
          <p:cNvSpPr txBox="1">
            <a:spLocks noChangeArrowheads="1"/>
          </p:cNvSpPr>
          <p:nvPr/>
        </p:nvSpPr>
        <p:spPr bwMode="auto">
          <a:xfrm>
            <a:off x="838200" y="2209800"/>
            <a:ext cx="807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Subtractive manufacturing</a:t>
            </a:r>
          </a:p>
        </p:txBody>
      </p:sp>
      <p:sp>
        <p:nvSpPr>
          <p:cNvPr id="6" name="Text Box 4"/>
          <p:cNvSpPr txBox="1">
            <a:spLocks noChangeArrowheads="1"/>
          </p:cNvSpPr>
          <p:nvPr/>
        </p:nvSpPr>
        <p:spPr bwMode="auto">
          <a:xfrm>
            <a:off x="1143000" y="2557463"/>
            <a:ext cx="34099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Material is removed from a larger object to make a smaller Object</a:t>
            </a:r>
          </a:p>
        </p:txBody>
      </p:sp>
      <p:pic>
        <p:nvPicPr>
          <p:cNvPr id="656386" name="Picture 2" descr="http://www.bendbulletin.com/apps/pbcsi.dll/bilde?Site=BB&amp;Date=20090917&amp;Category=BIZ0102&amp;ArtNo=909170358&amp;Ref=AR&amp;MaxW=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4038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838200" y="3429000"/>
            <a:ext cx="807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Problems</a:t>
            </a:r>
          </a:p>
        </p:txBody>
      </p:sp>
      <p:sp>
        <p:nvSpPr>
          <p:cNvPr id="9" name="Text Box 4"/>
          <p:cNvSpPr txBox="1">
            <a:spLocks noChangeArrowheads="1"/>
          </p:cNvSpPr>
          <p:nvPr/>
        </p:nvSpPr>
        <p:spPr bwMode="auto">
          <a:xfrm>
            <a:off x="1066800" y="3776663"/>
            <a:ext cx="3409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Wasteful</a:t>
            </a:r>
          </a:p>
        </p:txBody>
      </p:sp>
      <p:sp>
        <p:nvSpPr>
          <p:cNvPr id="10" name="Text Box 4"/>
          <p:cNvSpPr txBox="1">
            <a:spLocks noChangeArrowheads="1"/>
          </p:cNvSpPr>
          <p:nvPr/>
        </p:nvSpPr>
        <p:spPr bwMode="auto">
          <a:xfrm>
            <a:off x="1066800" y="4114800"/>
            <a:ext cx="3409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Requires manual labor (generally)</a:t>
            </a:r>
          </a:p>
        </p:txBody>
      </p:sp>
      <p:sp>
        <p:nvSpPr>
          <p:cNvPr id="12" name="Text Box 4"/>
          <p:cNvSpPr txBox="1">
            <a:spLocks noChangeArrowheads="1"/>
          </p:cNvSpPr>
          <p:nvPr/>
        </p:nvSpPr>
        <p:spPr bwMode="auto">
          <a:xfrm>
            <a:off x="1066800" y="4724400"/>
            <a:ext cx="3409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Product Defects</a:t>
            </a:r>
          </a:p>
        </p:txBody>
      </p:sp>
      <p:sp>
        <p:nvSpPr>
          <p:cNvPr id="14" name="Text Box 4"/>
          <p:cNvSpPr txBox="1">
            <a:spLocks noChangeArrowheads="1"/>
          </p:cNvSpPr>
          <p:nvPr/>
        </p:nvSpPr>
        <p:spPr bwMode="auto">
          <a:xfrm>
            <a:off x="1066800" y="5638800"/>
            <a:ext cx="3409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Expensive</a:t>
            </a:r>
          </a:p>
        </p:txBody>
      </p:sp>
      <p:sp>
        <p:nvSpPr>
          <p:cNvPr id="15" name="Text Box 4"/>
          <p:cNvSpPr txBox="1">
            <a:spLocks noChangeArrowheads="1"/>
          </p:cNvSpPr>
          <p:nvPr/>
        </p:nvSpPr>
        <p:spPr bwMode="auto">
          <a:xfrm>
            <a:off x="1066800" y="5029200"/>
            <a:ext cx="3409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Can work with one type material at a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par>
                                <p:cTn id="12" presetID="53" presetClass="entr" presetSubtype="16" fill="hold" nodeType="withEffect">
                                  <p:stCondLst>
                                    <p:cond delay="0"/>
                                  </p:stCondLst>
                                  <p:childTnLst>
                                    <p:set>
                                      <p:cBhvr>
                                        <p:cTn id="13" dur="1" fill="hold">
                                          <p:stCondLst>
                                            <p:cond delay="0"/>
                                          </p:stCondLst>
                                        </p:cTn>
                                        <p:tgtEl>
                                          <p:spTgt spid="656386"/>
                                        </p:tgtEl>
                                        <p:attrNameLst>
                                          <p:attrName>style.visibility</p:attrName>
                                        </p:attrNameLst>
                                      </p:cBhvr>
                                      <p:to>
                                        <p:strVal val="visible"/>
                                      </p:to>
                                    </p:set>
                                    <p:anim calcmode="lin" valueType="num">
                                      <p:cBhvr>
                                        <p:cTn id="14" dur="1000" fill="hold"/>
                                        <p:tgtEl>
                                          <p:spTgt spid="656386"/>
                                        </p:tgtEl>
                                        <p:attrNameLst>
                                          <p:attrName>ppt_w</p:attrName>
                                        </p:attrNameLst>
                                      </p:cBhvr>
                                      <p:tavLst>
                                        <p:tav tm="0">
                                          <p:val>
                                            <p:fltVal val="0"/>
                                          </p:val>
                                        </p:tav>
                                        <p:tav tm="100000">
                                          <p:val>
                                            <p:strVal val="#ppt_w"/>
                                          </p:val>
                                        </p:tav>
                                      </p:tavLst>
                                    </p:anim>
                                    <p:anim calcmode="lin" valueType="num">
                                      <p:cBhvr>
                                        <p:cTn id="15" dur="1000" fill="hold"/>
                                        <p:tgtEl>
                                          <p:spTgt spid="656386"/>
                                        </p:tgtEl>
                                        <p:attrNameLst>
                                          <p:attrName>ppt_h</p:attrName>
                                        </p:attrNameLst>
                                      </p:cBhvr>
                                      <p:tavLst>
                                        <p:tav tm="0">
                                          <p:val>
                                            <p:fltVal val="0"/>
                                          </p:val>
                                        </p:tav>
                                        <p:tav tm="100000">
                                          <p:val>
                                            <p:strVal val="#ppt_h"/>
                                          </p:val>
                                        </p:tav>
                                      </p:tavLst>
                                    </p:anim>
                                    <p:animEffect transition="in" filter="fade">
                                      <p:cBhvr>
                                        <p:cTn id="16" dur="1000"/>
                                        <p:tgtEl>
                                          <p:spTgt spid="656386"/>
                                        </p:tgtEl>
                                      </p:cBhvr>
                                    </p:animEffect>
                                  </p:childTnLst>
                                </p:cTn>
                              </p:par>
                            </p:childTnLst>
                          </p:cTn>
                        </p:par>
                        <p:par>
                          <p:cTn id="17" fill="hold" nodeType="afterGroup">
                            <p:stCondLst>
                              <p:cond delay="20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nodeType="afterGroup">
                            <p:stCondLst>
                              <p:cond delay="4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000"/>
                                        <p:tgtEl>
                                          <p:spTgt spid="9"/>
                                        </p:tgtEl>
                                      </p:cBhvr>
                                    </p:animEffect>
                                  </p:childTnLst>
                                </p:cTn>
                              </p:par>
                            </p:childTnLst>
                          </p:cTn>
                        </p:par>
                        <p:par>
                          <p:cTn id="25" fill="hold" nodeType="afterGroup">
                            <p:stCondLst>
                              <p:cond delay="5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000"/>
                                        <p:tgtEl>
                                          <p:spTgt spid="10"/>
                                        </p:tgtEl>
                                      </p:cBhvr>
                                    </p:animEffect>
                                  </p:childTnLst>
                                </p:cTn>
                              </p:par>
                            </p:childTnLst>
                          </p:cTn>
                        </p:par>
                        <p:par>
                          <p:cTn id="29" fill="hold" nodeType="afterGroup">
                            <p:stCondLst>
                              <p:cond delay="6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par>
                          <p:cTn id="33" fill="hold" nodeType="afterGroup">
                            <p:stCondLst>
                              <p:cond delay="70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1000"/>
                                        <p:tgtEl>
                                          <p:spTgt spid="15"/>
                                        </p:tgtEl>
                                      </p:cBhvr>
                                    </p:animEffect>
                                  </p:childTnLst>
                                </p:cTn>
                              </p:par>
                            </p:childTnLst>
                          </p:cTn>
                        </p:par>
                        <p:par>
                          <p:cTn id="37" fill="hold" nodeType="afterGroup">
                            <p:stCondLst>
                              <p:cond delay="8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P spid="9" grpId="0"/>
      <p:bldP spid="10" grpId="0"/>
      <p:bldP spid="12" grpId="0"/>
      <p:bldP spid="14" grpId="0"/>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76200" y="12192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7827"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3-D Printers</a:t>
            </a:r>
          </a:p>
        </p:txBody>
      </p:sp>
      <p:sp>
        <p:nvSpPr>
          <p:cNvPr id="77828" name="Text Box 4"/>
          <p:cNvSpPr txBox="1">
            <a:spLocks noChangeArrowheads="1"/>
          </p:cNvSpPr>
          <p:nvPr/>
        </p:nvSpPr>
        <p:spPr bwMode="auto">
          <a:xfrm>
            <a:off x="838200" y="2209800"/>
            <a:ext cx="807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hlinkClick r:id="rId3"/>
              </a:rPr>
              <a:t>Additive manufacturing</a:t>
            </a:r>
            <a:endParaRPr lang="en-US" altLang="en-US" sz="2000">
              <a:solidFill>
                <a:srgbClr val="990000"/>
              </a:solidFill>
            </a:endParaRPr>
          </a:p>
        </p:txBody>
      </p:sp>
      <p:sp>
        <p:nvSpPr>
          <p:cNvPr id="6" name="Text Box 4"/>
          <p:cNvSpPr txBox="1">
            <a:spLocks noChangeArrowheads="1"/>
          </p:cNvSpPr>
          <p:nvPr/>
        </p:nvSpPr>
        <p:spPr bwMode="auto">
          <a:xfrm>
            <a:off x="1143000" y="2557463"/>
            <a:ext cx="34099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The object is built by adding one layer at a time</a:t>
            </a:r>
          </a:p>
        </p:txBody>
      </p:sp>
      <p:sp>
        <p:nvSpPr>
          <p:cNvPr id="8" name="Text Box 4"/>
          <p:cNvSpPr txBox="1">
            <a:spLocks noChangeArrowheads="1"/>
          </p:cNvSpPr>
          <p:nvPr/>
        </p:nvSpPr>
        <p:spPr bwMode="auto">
          <a:xfrm>
            <a:off x="838200" y="3124200"/>
            <a:ext cx="8077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Advantages</a:t>
            </a:r>
          </a:p>
        </p:txBody>
      </p:sp>
      <p:sp>
        <p:nvSpPr>
          <p:cNvPr id="9" name="Text Box 4"/>
          <p:cNvSpPr txBox="1">
            <a:spLocks noChangeArrowheads="1"/>
          </p:cNvSpPr>
          <p:nvPr/>
        </p:nvSpPr>
        <p:spPr bwMode="auto">
          <a:xfrm>
            <a:off x="1066800" y="3471863"/>
            <a:ext cx="3409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Efficient</a:t>
            </a:r>
          </a:p>
        </p:txBody>
      </p:sp>
      <p:sp>
        <p:nvSpPr>
          <p:cNvPr id="10" name="Text Box 4"/>
          <p:cNvSpPr txBox="1">
            <a:spLocks noChangeArrowheads="1"/>
          </p:cNvSpPr>
          <p:nvPr/>
        </p:nvSpPr>
        <p:spPr bwMode="auto">
          <a:xfrm>
            <a:off x="1066800" y="3776663"/>
            <a:ext cx="3409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Customizable</a:t>
            </a:r>
          </a:p>
        </p:txBody>
      </p:sp>
      <p:sp>
        <p:nvSpPr>
          <p:cNvPr id="12" name="Text Box 4"/>
          <p:cNvSpPr txBox="1">
            <a:spLocks noChangeArrowheads="1"/>
          </p:cNvSpPr>
          <p:nvPr/>
        </p:nvSpPr>
        <p:spPr bwMode="auto">
          <a:xfrm>
            <a:off x="1066800" y="4419600"/>
            <a:ext cx="3409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Stronger</a:t>
            </a:r>
          </a:p>
        </p:txBody>
      </p:sp>
      <p:sp>
        <p:nvSpPr>
          <p:cNvPr id="14" name="Text Box 4"/>
          <p:cNvSpPr txBox="1">
            <a:spLocks noChangeArrowheads="1"/>
          </p:cNvSpPr>
          <p:nvPr/>
        </p:nvSpPr>
        <p:spPr bwMode="auto">
          <a:xfrm>
            <a:off x="1066800" y="5257800"/>
            <a:ext cx="7848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Cheaper (at least soon; and productive efficiency is expected to increase exponentially over time)</a:t>
            </a:r>
          </a:p>
        </p:txBody>
      </p:sp>
      <p:sp>
        <p:nvSpPr>
          <p:cNvPr id="15" name="Text Box 4"/>
          <p:cNvSpPr txBox="1">
            <a:spLocks noChangeArrowheads="1"/>
          </p:cNvSpPr>
          <p:nvPr/>
        </p:nvSpPr>
        <p:spPr bwMode="auto">
          <a:xfrm>
            <a:off x="1066800" y="4724400"/>
            <a:ext cx="350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Can work with many types of materials at a time</a:t>
            </a:r>
          </a:p>
        </p:txBody>
      </p:sp>
      <p:pic>
        <p:nvPicPr>
          <p:cNvPr id="660482" name="Picture 2" descr="http://blog.ponoko.com/wp-content/uploads/2009/07/3d-printer-leno-470-0709jp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2547938"/>
            <a:ext cx="40576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1047750" y="4081463"/>
            <a:ext cx="3409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Less Labor Intensive</a:t>
            </a:r>
          </a:p>
        </p:txBody>
      </p:sp>
      <p:sp>
        <p:nvSpPr>
          <p:cNvPr id="17" name="Text Box 4"/>
          <p:cNvSpPr txBox="1">
            <a:spLocks noChangeArrowheads="1"/>
          </p:cNvSpPr>
          <p:nvPr/>
        </p:nvSpPr>
        <p:spPr bwMode="auto">
          <a:xfrm>
            <a:off x="1066800" y="5867400"/>
            <a:ext cx="7848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Green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nodeType="afterGroup">
                            <p:stCondLst>
                              <p:cond delay="1000"/>
                            </p:stCondLst>
                            <p:childTnLst>
                              <p:par>
                                <p:cTn id="9" presetID="16" presetClass="entr" presetSubtype="21" fill="hold" nodeType="afterEffect">
                                  <p:stCondLst>
                                    <p:cond delay="0"/>
                                  </p:stCondLst>
                                  <p:childTnLst>
                                    <p:set>
                                      <p:cBhvr>
                                        <p:cTn id="10" dur="1" fill="hold">
                                          <p:stCondLst>
                                            <p:cond delay="0"/>
                                          </p:stCondLst>
                                        </p:cTn>
                                        <p:tgtEl>
                                          <p:spTgt spid="660482"/>
                                        </p:tgtEl>
                                        <p:attrNameLst>
                                          <p:attrName>style.visibility</p:attrName>
                                        </p:attrNameLst>
                                      </p:cBhvr>
                                      <p:to>
                                        <p:strVal val="visible"/>
                                      </p:to>
                                    </p:set>
                                    <p:animEffect transition="in" filter="barn(inVertical)">
                                      <p:cBhvr>
                                        <p:cTn id="11" dur="500"/>
                                        <p:tgtEl>
                                          <p:spTgt spid="6604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nodeType="afterGroup">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1000"/>
                                        <p:tgtEl>
                                          <p:spTgt spid="10"/>
                                        </p:tgtEl>
                                      </p:cBhvr>
                                    </p:animEffect>
                                  </p:childTnLst>
                                </p:cTn>
                              </p:par>
                            </p:childTnLst>
                          </p:cTn>
                        </p:par>
                        <p:par>
                          <p:cTn id="25" fill="hold" nodeType="afterGroup">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1000"/>
                                        <p:tgtEl>
                                          <p:spTgt spid="16"/>
                                        </p:tgtEl>
                                      </p:cBhvr>
                                    </p:animEffect>
                                  </p:childTnLst>
                                </p:cTn>
                              </p:par>
                            </p:childTnLst>
                          </p:cTn>
                        </p:par>
                        <p:par>
                          <p:cTn id="29" fill="hold" nodeType="afterGroup">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par>
                          <p:cTn id="33" fill="hold" nodeType="afterGroup">
                            <p:stCondLst>
                              <p:cond delay="50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1000"/>
                                        <p:tgtEl>
                                          <p:spTgt spid="15"/>
                                        </p:tgtEl>
                                      </p:cBhvr>
                                    </p:animEffect>
                                  </p:childTnLst>
                                </p:cTn>
                              </p:par>
                            </p:childTnLst>
                          </p:cTn>
                        </p:par>
                        <p:par>
                          <p:cTn id="37" fill="hold" nodeType="afterGroup">
                            <p:stCondLst>
                              <p:cond delay="60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1000"/>
                                        <p:tgtEl>
                                          <p:spTgt spid="14"/>
                                        </p:tgtEl>
                                      </p:cBhvr>
                                    </p:animEffect>
                                  </p:childTnLst>
                                </p:cTn>
                              </p:par>
                            </p:childTnLst>
                          </p:cTn>
                        </p:par>
                        <p:par>
                          <p:cTn id="41" fill="hold" nodeType="afterGroup">
                            <p:stCondLst>
                              <p:cond delay="70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P spid="14" grpId="0"/>
      <p:bldP spid="15" grpId="0"/>
      <p:bldP spid="16"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76200" y="12192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8851" name="Rectangle 3"/>
          <p:cNvSpPr>
            <a:spLocks noChangeArrowheads="1"/>
          </p:cNvSpPr>
          <p:nvPr/>
        </p:nvSpPr>
        <p:spPr bwMode="auto">
          <a:xfrm>
            <a:off x="228600" y="17526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3-D Printers</a:t>
            </a:r>
          </a:p>
        </p:txBody>
      </p:sp>
      <p:sp>
        <p:nvSpPr>
          <p:cNvPr id="12" name="Text Box 4"/>
          <p:cNvSpPr txBox="1">
            <a:spLocks noChangeArrowheads="1"/>
          </p:cNvSpPr>
          <p:nvPr/>
        </p:nvSpPr>
        <p:spPr bwMode="auto">
          <a:xfrm>
            <a:off x="762000" y="2360613"/>
            <a:ext cx="800100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1800">
                <a:solidFill>
                  <a:srgbClr val="0070C0"/>
                </a:solidFill>
              </a:rPr>
              <a:t>3-D printing, expected to reach $3.1 billion worldwide by 2016 and $5.2 billion by 2020 (Forbes, 3/27/2012) . </a:t>
            </a:r>
          </a:p>
        </p:txBody>
      </p:sp>
      <p:sp>
        <p:nvSpPr>
          <p:cNvPr id="15" name="Text Box 4"/>
          <p:cNvSpPr txBox="1">
            <a:spLocks noChangeArrowheads="1"/>
          </p:cNvSpPr>
          <p:nvPr/>
        </p:nvSpPr>
        <p:spPr bwMode="auto">
          <a:xfrm>
            <a:off x="762000" y="2886075"/>
            <a:ext cx="76962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1800">
                <a:solidFill>
                  <a:srgbClr val="0070C0"/>
                </a:solidFill>
              </a:rPr>
              <a:t>Increased applications; larger, more complex, lighter, </a:t>
            </a:r>
            <a:r>
              <a:rPr lang="en-US" altLang="en-US" sz="1800">
                <a:solidFill>
                  <a:srgbClr val="0070C0"/>
                </a:solidFill>
                <a:hlinkClick r:id="rId3"/>
              </a:rPr>
              <a:t>cheape</a:t>
            </a:r>
            <a:r>
              <a:rPr lang="en-US" altLang="en-US" sz="1800">
                <a:solidFill>
                  <a:srgbClr val="0070C0"/>
                </a:solidFill>
              </a:rPr>
              <a:t>r</a:t>
            </a:r>
          </a:p>
        </p:txBody>
      </p:sp>
      <p:sp>
        <p:nvSpPr>
          <p:cNvPr id="16" name="Text Box 4"/>
          <p:cNvSpPr txBox="1">
            <a:spLocks noChangeArrowheads="1"/>
          </p:cNvSpPr>
          <p:nvPr/>
        </p:nvSpPr>
        <p:spPr bwMode="auto">
          <a:xfrm>
            <a:off x="762000" y="2057400"/>
            <a:ext cx="34099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Future??</a:t>
            </a:r>
          </a:p>
        </p:txBody>
      </p:sp>
      <p:grpSp>
        <p:nvGrpSpPr>
          <p:cNvPr id="2" name="Group 1"/>
          <p:cNvGrpSpPr>
            <a:grpSpLocks/>
          </p:cNvGrpSpPr>
          <p:nvPr/>
        </p:nvGrpSpPr>
        <p:grpSpPr bwMode="auto">
          <a:xfrm>
            <a:off x="2286000" y="4738688"/>
            <a:ext cx="2530475" cy="1820862"/>
            <a:chOff x="1291578" y="3700161"/>
            <a:chExt cx="3773529" cy="2514600"/>
          </a:xfrm>
        </p:grpSpPr>
        <p:pic>
          <p:nvPicPr>
            <p:cNvPr id="78863" name="Picture 2" descr="http://blogs-images.forbes.com/tjmccue/files/2012/03/Terry-Wohlers-3D-Printing-Expert-in-the-3D-Printed-Car-Urbee-300x2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578" y="3700161"/>
              <a:ext cx="36268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4" name="Text Box 4"/>
            <p:cNvSpPr txBox="1">
              <a:spLocks noChangeArrowheads="1"/>
            </p:cNvSpPr>
            <p:nvPr/>
          </p:nvSpPr>
          <p:spPr bwMode="auto">
            <a:xfrm>
              <a:off x="1362084" y="5578450"/>
              <a:ext cx="3703023"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400">
                  <a:solidFill>
                    <a:schemeClr val="bg1"/>
                  </a:solidFill>
                </a:rPr>
                <a:t>The entire body of the Urbee was made with a 3D printer</a:t>
              </a:r>
            </a:p>
          </p:txBody>
        </p:sp>
      </p:grpSp>
      <p:grpSp>
        <p:nvGrpSpPr>
          <p:cNvPr id="3" name="Group 2"/>
          <p:cNvGrpSpPr>
            <a:grpSpLocks/>
          </p:cNvGrpSpPr>
          <p:nvPr/>
        </p:nvGrpSpPr>
        <p:grpSpPr bwMode="auto">
          <a:xfrm>
            <a:off x="4816475" y="4038600"/>
            <a:ext cx="2052638" cy="2520950"/>
            <a:chOff x="6530486" y="3669536"/>
            <a:chExt cx="2156313" cy="2426464"/>
          </a:xfrm>
        </p:grpSpPr>
        <p:pic>
          <p:nvPicPr>
            <p:cNvPr id="78861" name="Picture 4" descr="http://www.3dfuture.com.au/wp-content/uploads/2011/07/IMG_0009e-200x30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669536"/>
              <a:ext cx="1981199" cy="242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2" name="Text Box 4"/>
            <p:cNvSpPr txBox="1">
              <a:spLocks noChangeArrowheads="1"/>
            </p:cNvSpPr>
            <p:nvPr/>
          </p:nvSpPr>
          <p:spPr bwMode="auto">
            <a:xfrm>
              <a:off x="6530486" y="5347717"/>
              <a:ext cx="215631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400">
                  <a:solidFill>
                    <a:schemeClr val="bg1"/>
                  </a:solidFill>
                </a:rPr>
                <a:t>EADS hopes to  increase scales  and to “print” full aircraft wings.</a:t>
              </a:r>
            </a:p>
          </p:txBody>
        </p:sp>
      </p:grpSp>
      <p:cxnSp>
        <p:nvCxnSpPr>
          <p:cNvPr id="5" name="Straight Arrow Connector 4"/>
          <p:cNvCxnSpPr>
            <a:cxnSpLocks noChangeShapeType="1"/>
          </p:cNvCxnSpPr>
          <p:nvPr/>
        </p:nvCxnSpPr>
        <p:spPr bwMode="auto">
          <a:xfrm flipV="1">
            <a:off x="6618288" y="5886450"/>
            <a:ext cx="392112" cy="306388"/>
          </a:xfrm>
          <a:prstGeom prst="straightConnector1">
            <a:avLst/>
          </a:prstGeom>
          <a:noFill/>
          <a:ln w="317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4"/>
          <p:cNvSpPr txBox="1">
            <a:spLocks noChangeArrowheads="1"/>
          </p:cNvSpPr>
          <p:nvPr/>
        </p:nvSpPr>
        <p:spPr bwMode="auto">
          <a:xfrm>
            <a:off x="6869113" y="4543425"/>
            <a:ext cx="22748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2000">
                <a:solidFill>
                  <a:srgbClr val="990000"/>
                </a:solidFill>
              </a:rPr>
              <a:t>A 1 lb. reduction in weight reduces fuel costs by $50,000 over an airplane’s life</a:t>
            </a:r>
          </a:p>
        </p:txBody>
      </p:sp>
      <p:pic>
        <p:nvPicPr>
          <p:cNvPr id="3074" name="Picture 2" descr="http://i.materialise.com/blog/wp-content/uploads/2011/10/Image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038600"/>
            <a:ext cx="16764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762000" y="3205163"/>
            <a:ext cx="76962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1800">
                <a:solidFill>
                  <a:srgbClr val="0070C0"/>
                </a:solidFill>
              </a:rPr>
              <a:t>Bio-printing has been applied to build three-dimensional tissues and organ structures of specific architecture and functionality for purposes of regenerative medicine.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500"/>
                                        <p:tgtEl>
                                          <p:spTgt spid="3074"/>
                                        </p:tgtEl>
                                      </p:cBhvr>
                                    </p:animEffect>
                                    <p:anim calcmode="lin" valueType="num">
                                      <p:cBhvr>
                                        <p:cTn id="25" dur="1500" fill="hold"/>
                                        <p:tgtEl>
                                          <p:spTgt spid="3074"/>
                                        </p:tgtEl>
                                        <p:attrNameLst>
                                          <p:attrName>ppt_x</p:attrName>
                                        </p:attrNameLst>
                                      </p:cBhvr>
                                      <p:tavLst>
                                        <p:tav tm="0">
                                          <p:val>
                                            <p:strVal val="#ppt_x"/>
                                          </p:val>
                                        </p:tav>
                                        <p:tav tm="100000">
                                          <p:val>
                                            <p:strVal val="#ppt_x"/>
                                          </p:val>
                                        </p:tav>
                                      </p:tavLst>
                                    </p:anim>
                                    <p:anim calcmode="lin" valueType="num">
                                      <p:cBhvr>
                                        <p:cTn id="26" dur="15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500"/>
                                        <p:tgtEl>
                                          <p:spTgt spid="2"/>
                                        </p:tgtEl>
                                      </p:cBhvr>
                                    </p:animEffect>
                                    <p:anim calcmode="lin" valueType="num">
                                      <p:cBhvr>
                                        <p:cTn id="32" dur="1500" fill="hold"/>
                                        <p:tgtEl>
                                          <p:spTgt spid="2"/>
                                        </p:tgtEl>
                                        <p:attrNameLst>
                                          <p:attrName>ppt_x</p:attrName>
                                        </p:attrNameLst>
                                      </p:cBhvr>
                                      <p:tavLst>
                                        <p:tav tm="0">
                                          <p:val>
                                            <p:strVal val="#ppt_x"/>
                                          </p:val>
                                        </p:tav>
                                        <p:tav tm="100000">
                                          <p:val>
                                            <p:strVal val="#ppt_x"/>
                                          </p:val>
                                        </p:tav>
                                      </p:tavLst>
                                    </p:anim>
                                    <p:anim calcmode="lin" valueType="num">
                                      <p:cBhvr>
                                        <p:cTn id="33"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nodeType="afterGroup">
                            <p:stCondLst>
                              <p:cond delay="1500"/>
                            </p:stCondLst>
                            <p:childTnLst>
                              <p:par>
                                <p:cTn id="46" presetID="22" presetClass="entr" presetSubtype="1"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24"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p:cNvSpPr txBox="1">
            <a:spLocks noChangeArrowheads="1"/>
          </p:cNvSpPr>
          <p:nvPr/>
        </p:nvSpPr>
        <p:spPr bwMode="auto">
          <a:xfrm>
            <a:off x="76200" y="12192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79875"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3-D Printers</a:t>
            </a:r>
          </a:p>
        </p:txBody>
      </p:sp>
      <p:sp>
        <p:nvSpPr>
          <p:cNvPr id="12" name="Text Box 4"/>
          <p:cNvSpPr txBox="1">
            <a:spLocks noChangeArrowheads="1"/>
          </p:cNvSpPr>
          <p:nvPr/>
        </p:nvSpPr>
        <p:spPr bwMode="auto">
          <a:xfrm>
            <a:off x="1114425" y="2633663"/>
            <a:ext cx="7267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The first two revolutions created jobs</a:t>
            </a:r>
          </a:p>
        </p:txBody>
      </p:sp>
      <p:sp>
        <p:nvSpPr>
          <p:cNvPr id="15" name="Text Box 4"/>
          <p:cNvSpPr txBox="1">
            <a:spLocks noChangeArrowheads="1"/>
          </p:cNvSpPr>
          <p:nvPr/>
        </p:nvSpPr>
        <p:spPr bwMode="auto">
          <a:xfrm>
            <a:off x="1143000" y="2971800"/>
            <a:ext cx="7696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3-D printers reduce the number of employees required</a:t>
            </a:r>
          </a:p>
        </p:txBody>
      </p:sp>
      <p:sp>
        <p:nvSpPr>
          <p:cNvPr id="16" name="Text Box 4"/>
          <p:cNvSpPr txBox="1">
            <a:spLocks noChangeArrowheads="1"/>
          </p:cNvSpPr>
          <p:nvPr/>
        </p:nvSpPr>
        <p:spPr bwMode="auto">
          <a:xfrm>
            <a:off x="762000" y="2271713"/>
            <a:ext cx="7620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This ‘Industrial Revolution’ will be different</a:t>
            </a:r>
          </a:p>
        </p:txBody>
      </p:sp>
      <p:sp>
        <p:nvSpPr>
          <p:cNvPr id="17" name="Text Box 4"/>
          <p:cNvSpPr txBox="1">
            <a:spLocks noChangeArrowheads="1"/>
          </p:cNvSpPr>
          <p:nvPr/>
        </p:nvSpPr>
        <p:spPr bwMode="auto">
          <a:xfrm>
            <a:off x="838200" y="3352800"/>
            <a:ext cx="7620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GKN Aerospace (England) only partially uses 3-D printers</a:t>
            </a:r>
          </a:p>
        </p:txBody>
      </p:sp>
      <p:sp>
        <p:nvSpPr>
          <p:cNvPr id="20" name="Text Box 4"/>
          <p:cNvSpPr txBox="1">
            <a:spLocks noChangeArrowheads="1"/>
          </p:cNvSpPr>
          <p:nvPr/>
        </p:nvSpPr>
        <p:spPr bwMode="auto">
          <a:xfrm>
            <a:off x="1143000" y="3700463"/>
            <a:ext cx="7696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In the 1980’s the firm employed 69,000 in Britain alone*</a:t>
            </a:r>
          </a:p>
        </p:txBody>
      </p:sp>
      <p:sp>
        <p:nvSpPr>
          <p:cNvPr id="21" name="Text Box 4"/>
          <p:cNvSpPr txBox="1">
            <a:spLocks noChangeArrowheads="1"/>
          </p:cNvSpPr>
          <p:nvPr/>
        </p:nvSpPr>
        <p:spPr bwMode="auto">
          <a:xfrm>
            <a:off x="1143000" y="4038600"/>
            <a:ext cx="7696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Today it employs 44,000 worldwide, with only 5,800 in Britain</a:t>
            </a:r>
          </a:p>
        </p:txBody>
      </p:sp>
      <p:sp>
        <p:nvSpPr>
          <p:cNvPr id="22" name="Text Box 4"/>
          <p:cNvSpPr txBox="1">
            <a:spLocks noChangeArrowheads="1"/>
          </p:cNvSpPr>
          <p:nvPr/>
        </p:nvSpPr>
        <p:spPr bwMode="auto">
          <a:xfrm>
            <a:off x="876300" y="4386263"/>
            <a:ext cx="7620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990000"/>
                </a:solidFill>
              </a:rPr>
              <a:t>But …</a:t>
            </a:r>
          </a:p>
        </p:txBody>
      </p:sp>
      <p:sp>
        <p:nvSpPr>
          <p:cNvPr id="23" name="Text Box 4"/>
          <p:cNvSpPr txBox="1">
            <a:spLocks noChangeArrowheads="1"/>
          </p:cNvSpPr>
          <p:nvPr/>
        </p:nvSpPr>
        <p:spPr bwMode="auto">
          <a:xfrm>
            <a:off x="1219200" y="47244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The wing produced for the AirBus is 27M (88.6 feet) long and are accurate to within 0.3mm (0.012 inches)</a:t>
            </a:r>
          </a:p>
        </p:txBody>
      </p:sp>
      <p:sp>
        <p:nvSpPr>
          <p:cNvPr id="25" name="Text Box 4"/>
          <p:cNvSpPr txBox="1">
            <a:spLocks noChangeArrowheads="1"/>
          </p:cNvSpPr>
          <p:nvPr/>
        </p:nvSpPr>
        <p:spPr bwMode="auto">
          <a:xfrm>
            <a:off x="1219200" y="53340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They are made solely of carbon-fiber composites, as strong as steel but much lighter</a:t>
            </a:r>
          </a:p>
        </p:txBody>
      </p:sp>
      <p:sp>
        <p:nvSpPr>
          <p:cNvPr id="26" name="Text Box 4"/>
          <p:cNvSpPr txBox="1">
            <a:spLocks noChangeArrowheads="1"/>
          </p:cNvSpPr>
          <p:nvPr/>
        </p:nvSpPr>
        <p:spPr bwMode="auto">
          <a:xfrm>
            <a:off x="1219200" y="5943600"/>
            <a:ext cx="7696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sz="2000">
                <a:solidFill>
                  <a:srgbClr val="0070C0"/>
                </a:solidFill>
              </a:rPr>
              <a:t>They are 40% more fuel efficient than conventional materials</a:t>
            </a:r>
          </a:p>
        </p:txBody>
      </p:sp>
      <p:sp>
        <p:nvSpPr>
          <p:cNvPr id="27" name="Rectangle 26"/>
          <p:cNvSpPr>
            <a:spLocks noChangeArrowheads="1"/>
          </p:cNvSpPr>
          <p:nvPr/>
        </p:nvSpPr>
        <p:spPr bwMode="auto">
          <a:xfrm>
            <a:off x="6248400" y="6324600"/>
            <a:ext cx="27130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sz="1200"/>
              <a:t>From: </a:t>
            </a:r>
            <a:r>
              <a:rPr lang="en-US" altLang="en-US" sz="1200" i="1"/>
              <a:t>The Economist</a:t>
            </a:r>
            <a:r>
              <a:rPr lang="en-US" altLang="en-US" sz="1200"/>
              <a:t>, June 9th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000"/>
                                        <p:tgtEl>
                                          <p:spTgt spid="20"/>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000"/>
                                        <p:tgtEl>
                                          <p:spTgt spid="21"/>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1000"/>
                                        <p:tgtEl>
                                          <p:spTgt spid="22"/>
                                        </p:tgtEl>
                                      </p:cBhvr>
                                    </p:animEffect>
                                  </p:childTnLst>
                                </p:cTn>
                              </p:par>
                            </p:childTnLst>
                          </p:cTn>
                        </p:par>
                        <p:par>
                          <p:cTn id="33" fill="hold" nodeType="afterGroup">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par>
                          <p:cTn id="37" fill="hold" nodeType="afterGroup">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1000"/>
                                        <p:tgtEl>
                                          <p:spTgt spid="25"/>
                                        </p:tgtEl>
                                      </p:cBhvr>
                                    </p:animEffect>
                                  </p:childTnLst>
                                </p:cTn>
                              </p:par>
                            </p:childTnLst>
                          </p:cTn>
                        </p:par>
                        <p:par>
                          <p:cTn id="41" fill="hold" nodeType="afterGroup">
                            <p:stCondLst>
                              <p:cond delay="60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1000"/>
                                        <p:tgtEl>
                                          <p:spTgt spid="26"/>
                                        </p:tgtEl>
                                      </p:cBhvr>
                                    </p:animEffect>
                                  </p:childTnLst>
                                </p:cTn>
                              </p:par>
                            </p:childTnLst>
                          </p:cTn>
                        </p:par>
                        <p:par>
                          <p:cTn id="45" fill="hold" nodeType="afterGroup">
                            <p:stCondLst>
                              <p:cond delay="7000"/>
                            </p:stCondLst>
                            <p:childTnLst>
                              <p:par>
                                <p:cTn id="46" presetID="55"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strVal val="#ppt_w*0.70"/>
                                          </p:val>
                                        </p:tav>
                                        <p:tav tm="100000">
                                          <p:val>
                                            <p:strVal val="#ppt_w"/>
                                          </p:val>
                                        </p:tav>
                                      </p:tavLst>
                                    </p:anim>
                                    <p:anim calcmode="lin" valueType="num">
                                      <p:cBhvr>
                                        <p:cTn id="49" dur="750" fill="hold"/>
                                        <p:tgtEl>
                                          <p:spTgt spid="27"/>
                                        </p:tgtEl>
                                        <p:attrNameLst>
                                          <p:attrName>ppt_h</p:attrName>
                                        </p:attrNameLst>
                                      </p:cBhvr>
                                      <p:tavLst>
                                        <p:tav tm="0">
                                          <p:val>
                                            <p:strVal val="#ppt_h"/>
                                          </p:val>
                                        </p:tav>
                                        <p:tav tm="100000">
                                          <p:val>
                                            <p:strVal val="#ppt_h"/>
                                          </p:val>
                                        </p:tav>
                                      </p:tavLst>
                                    </p:anim>
                                    <p:animEffect transition="in" filter="fade">
                                      <p:cBhvr>
                                        <p:cTn id="50"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0" grpId="0"/>
      <p:bldP spid="21" grpId="0"/>
      <p:bldP spid="22" grpId="0"/>
      <p:bldP spid="23" grpId="0"/>
      <p:bldP spid="25" grpId="0"/>
      <p:bldP spid="26" grpId="0"/>
      <p:bldP spid="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3488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Computer Peripherals:</a:t>
            </a:r>
          </a:p>
        </p:txBody>
      </p:sp>
      <p:sp>
        <p:nvSpPr>
          <p:cNvPr id="634884" name="Text Box 4"/>
          <p:cNvSpPr txBox="1">
            <a:spLocks noChangeArrowheads="1"/>
          </p:cNvSpPr>
          <p:nvPr/>
        </p:nvSpPr>
        <p:spPr bwMode="auto">
          <a:xfrm>
            <a:off x="838200" y="2244725"/>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The Generic name given to all input, output, and secondary storage devices that are part of a computer system, but are not part of the CPU.</a:t>
            </a:r>
          </a:p>
        </p:txBody>
      </p:sp>
      <p:sp>
        <p:nvSpPr>
          <p:cNvPr id="634886" name="Text Box 6"/>
          <p:cNvSpPr txBox="1">
            <a:spLocks noChangeArrowheads="1"/>
          </p:cNvSpPr>
          <p:nvPr/>
        </p:nvSpPr>
        <p:spPr bwMode="auto">
          <a:xfrm>
            <a:off x="838200" y="3352800"/>
            <a:ext cx="807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Basic Classes:</a:t>
            </a:r>
          </a:p>
        </p:txBody>
      </p:sp>
      <p:sp>
        <p:nvSpPr>
          <p:cNvPr id="634887" name="Text Box 7"/>
          <p:cNvSpPr txBox="1">
            <a:spLocks noChangeArrowheads="1"/>
          </p:cNvSpPr>
          <p:nvPr/>
        </p:nvSpPr>
        <p:spPr bwMode="auto">
          <a:xfrm>
            <a:off x="1143000" y="38100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Online</a:t>
            </a:r>
          </a:p>
        </p:txBody>
      </p:sp>
      <p:sp>
        <p:nvSpPr>
          <p:cNvPr id="634888" name="Text Box 8"/>
          <p:cNvSpPr txBox="1">
            <a:spLocks noChangeArrowheads="1"/>
          </p:cNvSpPr>
          <p:nvPr/>
        </p:nvSpPr>
        <p:spPr bwMode="auto">
          <a:xfrm>
            <a:off x="1447800" y="4264025"/>
            <a:ext cx="7467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devices are separate from but can be electronically connected to and controlled by a CPU</a:t>
            </a:r>
          </a:p>
        </p:txBody>
      </p:sp>
      <p:sp>
        <p:nvSpPr>
          <p:cNvPr id="634889" name="Text Box 9"/>
          <p:cNvSpPr txBox="1">
            <a:spLocks noChangeArrowheads="1"/>
          </p:cNvSpPr>
          <p:nvPr/>
        </p:nvSpPr>
        <p:spPr bwMode="auto">
          <a:xfrm>
            <a:off x="1143000" y="51181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Offline</a:t>
            </a:r>
          </a:p>
        </p:txBody>
      </p:sp>
      <p:sp>
        <p:nvSpPr>
          <p:cNvPr id="634890" name="Text Box 10"/>
          <p:cNvSpPr txBox="1">
            <a:spLocks noChangeArrowheads="1"/>
          </p:cNvSpPr>
          <p:nvPr/>
        </p:nvSpPr>
        <p:spPr bwMode="auto">
          <a:xfrm>
            <a:off x="1447800" y="5572125"/>
            <a:ext cx="7467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devices are separate from and not under the control of the CPU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4883"/>
                                        </p:tgtEl>
                                        <p:attrNameLst>
                                          <p:attrName>style.visibility</p:attrName>
                                        </p:attrNameLst>
                                      </p:cBhvr>
                                      <p:to>
                                        <p:strVal val="visible"/>
                                      </p:to>
                                    </p:set>
                                    <p:animEffect transition="in" filter="wipe(up)">
                                      <p:cBhvr>
                                        <p:cTn id="7" dur="1000"/>
                                        <p:tgtEl>
                                          <p:spTgt spid="63488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34884"/>
                                        </p:tgtEl>
                                        <p:attrNameLst>
                                          <p:attrName>style.visibility</p:attrName>
                                        </p:attrNameLst>
                                      </p:cBhvr>
                                      <p:to>
                                        <p:strVal val="visible"/>
                                      </p:to>
                                    </p:set>
                                    <p:animEffect transition="in" filter="wipe(left)">
                                      <p:cBhvr>
                                        <p:cTn id="11" dur="1000"/>
                                        <p:tgtEl>
                                          <p:spTgt spid="634884"/>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34886"/>
                                        </p:tgtEl>
                                        <p:attrNameLst>
                                          <p:attrName>style.visibility</p:attrName>
                                        </p:attrNameLst>
                                      </p:cBhvr>
                                      <p:to>
                                        <p:strVal val="visible"/>
                                      </p:to>
                                    </p:set>
                                    <p:animEffect transition="in" filter="wipe(left)">
                                      <p:cBhvr>
                                        <p:cTn id="15" dur="1000"/>
                                        <p:tgtEl>
                                          <p:spTgt spid="634886"/>
                                        </p:tgtEl>
                                      </p:cBhvr>
                                    </p:animEffect>
                                  </p:childTnLst>
                                </p:cTn>
                              </p:par>
                            </p:childTnLst>
                          </p:cTn>
                        </p:par>
                        <p:par>
                          <p:cTn id="16" fill="hold" nodeType="afterGroup">
                            <p:stCondLst>
                              <p:cond delay="3000"/>
                            </p:stCondLst>
                            <p:childTnLst>
                              <p:par>
                                <p:cTn id="17" presetID="17" presetClass="entr" presetSubtype="4" fill="hold" grpId="0" nodeType="afterEffect">
                                  <p:stCondLst>
                                    <p:cond delay="0"/>
                                  </p:stCondLst>
                                  <p:childTnLst>
                                    <p:set>
                                      <p:cBhvr>
                                        <p:cTn id="18" dur="1" fill="hold">
                                          <p:stCondLst>
                                            <p:cond delay="0"/>
                                          </p:stCondLst>
                                        </p:cTn>
                                        <p:tgtEl>
                                          <p:spTgt spid="634887"/>
                                        </p:tgtEl>
                                        <p:attrNameLst>
                                          <p:attrName>style.visibility</p:attrName>
                                        </p:attrNameLst>
                                      </p:cBhvr>
                                      <p:to>
                                        <p:strVal val="visible"/>
                                      </p:to>
                                    </p:set>
                                    <p:anim calcmode="lin" valueType="num">
                                      <p:cBhvr>
                                        <p:cTn id="19" dur="1000" fill="hold"/>
                                        <p:tgtEl>
                                          <p:spTgt spid="634887"/>
                                        </p:tgtEl>
                                        <p:attrNameLst>
                                          <p:attrName>ppt_x</p:attrName>
                                        </p:attrNameLst>
                                      </p:cBhvr>
                                      <p:tavLst>
                                        <p:tav tm="0">
                                          <p:val>
                                            <p:strVal val="#ppt_x"/>
                                          </p:val>
                                        </p:tav>
                                        <p:tav tm="100000">
                                          <p:val>
                                            <p:strVal val="#ppt_x"/>
                                          </p:val>
                                        </p:tav>
                                      </p:tavLst>
                                    </p:anim>
                                    <p:anim calcmode="lin" valueType="num">
                                      <p:cBhvr>
                                        <p:cTn id="20" dur="1000" fill="hold"/>
                                        <p:tgtEl>
                                          <p:spTgt spid="634887"/>
                                        </p:tgtEl>
                                        <p:attrNameLst>
                                          <p:attrName>ppt_y</p:attrName>
                                        </p:attrNameLst>
                                      </p:cBhvr>
                                      <p:tavLst>
                                        <p:tav tm="0">
                                          <p:val>
                                            <p:strVal val="#ppt_y+#ppt_h/2"/>
                                          </p:val>
                                        </p:tav>
                                        <p:tav tm="100000">
                                          <p:val>
                                            <p:strVal val="#ppt_y"/>
                                          </p:val>
                                        </p:tav>
                                      </p:tavLst>
                                    </p:anim>
                                    <p:anim calcmode="lin" valueType="num">
                                      <p:cBhvr>
                                        <p:cTn id="21" dur="1000" fill="hold"/>
                                        <p:tgtEl>
                                          <p:spTgt spid="634887"/>
                                        </p:tgtEl>
                                        <p:attrNameLst>
                                          <p:attrName>ppt_w</p:attrName>
                                        </p:attrNameLst>
                                      </p:cBhvr>
                                      <p:tavLst>
                                        <p:tav tm="0">
                                          <p:val>
                                            <p:strVal val="#ppt_w"/>
                                          </p:val>
                                        </p:tav>
                                        <p:tav tm="100000">
                                          <p:val>
                                            <p:strVal val="#ppt_w"/>
                                          </p:val>
                                        </p:tav>
                                      </p:tavLst>
                                    </p:anim>
                                    <p:anim calcmode="lin" valueType="num">
                                      <p:cBhvr>
                                        <p:cTn id="22" dur="1000" fill="hold"/>
                                        <p:tgtEl>
                                          <p:spTgt spid="634887"/>
                                        </p:tgtEl>
                                        <p:attrNameLst>
                                          <p:attrName>ppt_h</p:attrName>
                                        </p:attrNameLst>
                                      </p:cBhvr>
                                      <p:tavLst>
                                        <p:tav tm="0">
                                          <p:val>
                                            <p:fltVal val="0"/>
                                          </p:val>
                                        </p:tav>
                                        <p:tav tm="100000">
                                          <p:val>
                                            <p:strVal val="#ppt_h"/>
                                          </p:val>
                                        </p:tav>
                                      </p:tavLst>
                                    </p:anim>
                                  </p:childTnLst>
                                </p:cTn>
                              </p:par>
                            </p:childTnLst>
                          </p:cTn>
                        </p:par>
                        <p:par>
                          <p:cTn id="23" fill="hold" nodeType="afterGroup">
                            <p:stCondLst>
                              <p:cond delay="4000"/>
                            </p:stCondLst>
                            <p:childTnLst>
                              <p:par>
                                <p:cTn id="24" presetID="17" presetClass="entr" presetSubtype="8" fill="hold" grpId="0" nodeType="afterEffect">
                                  <p:stCondLst>
                                    <p:cond delay="0"/>
                                  </p:stCondLst>
                                  <p:childTnLst>
                                    <p:set>
                                      <p:cBhvr>
                                        <p:cTn id="25" dur="1" fill="hold">
                                          <p:stCondLst>
                                            <p:cond delay="0"/>
                                          </p:stCondLst>
                                        </p:cTn>
                                        <p:tgtEl>
                                          <p:spTgt spid="634888"/>
                                        </p:tgtEl>
                                        <p:attrNameLst>
                                          <p:attrName>style.visibility</p:attrName>
                                        </p:attrNameLst>
                                      </p:cBhvr>
                                      <p:to>
                                        <p:strVal val="visible"/>
                                      </p:to>
                                    </p:set>
                                    <p:anim calcmode="lin" valueType="num">
                                      <p:cBhvr>
                                        <p:cTn id="26" dur="1000" fill="hold"/>
                                        <p:tgtEl>
                                          <p:spTgt spid="634888"/>
                                        </p:tgtEl>
                                        <p:attrNameLst>
                                          <p:attrName>ppt_x</p:attrName>
                                        </p:attrNameLst>
                                      </p:cBhvr>
                                      <p:tavLst>
                                        <p:tav tm="0">
                                          <p:val>
                                            <p:strVal val="#ppt_x-#ppt_w/2"/>
                                          </p:val>
                                        </p:tav>
                                        <p:tav tm="100000">
                                          <p:val>
                                            <p:strVal val="#ppt_x"/>
                                          </p:val>
                                        </p:tav>
                                      </p:tavLst>
                                    </p:anim>
                                    <p:anim calcmode="lin" valueType="num">
                                      <p:cBhvr>
                                        <p:cTn id="27" dur="1000" fill="hold"/>
                                        <p:tgtEl>
                                          <p:spTgt spid="634888"/>
                                        </p:tgtEl>
                                        <p:attrNameLst>
                                          <p:attrName>ppt_y</p:attrName>
                                        </p:attrNameLst>
                                      </p:cBhvr>
                                      <p:tavLst>
                                        <p:tav tm="0">
                                          <p:val>
                                            <p:strVal val="#ppt_y"/>
                                          </p:val>
                                        </p:tav>
                                        <p:tav tm="100000">
                                          <p:val>
                                            <p:strVal val="#ppt_y"/>
                                          </p:val>
                                        </p:tav>
                                      </p:tavLst>
                                    </p:anim>
                                    <p:anim calcmode="lin" valueType="num">
                                      <p:cBhvr>
                                        <p:cTn id="28" dur="1000" fill="hold"/>
                                        <p:tgtEl>
                                          <p:spTgt spid="634888"/>
                                        </p:tgtEl>
                                        <p:attrNameLst>
                                          <p:attrName>ppt_w</p:attrName>
                                        </p:attrNameLst>
                                      </p:cBhvr>
                                      <p:tavLst>
                                        <p:tav tm="0">
                                          <p:val>
                                            <p:fltVal val="0"/>
                                          </p:val>
                                        </p:tav>
                                        <p:tav tm="100000">
                                          <p:val>
                                            <p:strVal val="#ppt_w"/>
                                          </p:val>
                                        </p:tav>
                                      </p:tavLst>
                                    </p:anim>
                                    <p:anim calcmode="lin" valueType="num">
                                      <p:cBhvr>
                                        <p:cTn id="29" dur="1000" fill="hold"/>
                                        <p:tgtEl>
                                          <p:spTgt spid="634888"/>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5000"/>
                            </p:stCondLst>
                            <p:childTnLst>
                              <p:par>
                                <p:cTn id="31" presetID="17" presetClass="entr" presetSubtype="4" fill="hold" grpId="0" nodeType="afterEffect">
                                  <p:stCondLst>
                                    <p:cond delay="0"/>
                                  </p:stCondLst>
                                  <p:childTnLst>
                                    <p:set>
                                      <p:cBhvr>
                                        <p:cTn id="32" dur="1" fill="hold">
                                          <p:stCondLst>
                                            <p:cond delay="0"/>
                                          </p:stCondLst>
                                        </p:cTn>
                                        <p:tgtEl>
                                          <p:spTgt spid="634889"/>
                                        </p:tgtEl>
                                        <p:attrNameLst>
                                          <p:attrName>style.visibility</p:attrName>
                                        </p:attrNameLst>
                                      </p:cBhvr>
                                      <p:to>
                                        <p:strVal val="visible"/>
                                      </p:to>
                                    </p:set>
                                    <p:anim calcmode="lin" valueType="num">
                                      <p:cBhvr>
                                        <p:cTn id="33" dur="1000" fill="hold"/>
                                        <p:tgtEl>
                                          <p:spTgt spid="634889"/>
                                        </p:tgtEl>
                                        <p:attrNameLst>
                                          <p:attrName>ppt_x</p:attrName>
                                        </p:attrNameLst>
                                      </p:cBhvr>
                                      <p:tavLst>
                                        <p:tav tm="0">
                                          <p:val>
                                            <p:strVal val="#ppt_x"/>
                                          </p:val>
                                        </p:tav>
                                        <p:tav tm="100000">
                                          <p:val>
                                            <p:strVal val="#ppt_x"/>
                                          </p:val>
                                        </p:tav>
                                      </p:tavLst>
                                    </p:anim>
                                    <p:anim calcmode="lin" valueType="num">
                                      <p:cBhvr>
                                        <p:cTn id="34" dur="1000" fill="hold"/>
                                        <p:tgtEl>
                                          <p:spTgt spid="634889"/>
                                        </p:tgtEl>
                                        <p:attrNameLst>
                                          <p:attrName>ppt_y</p:attrName>
                                        </p:attrNameLst>
                                      </p:cBhvr>
                                      <p:tavLst>
                                        <p:tav tm="0">
                                          <p:val>
                                            <p:strVal val="#ppt_y+#ppt_h/2"/>
                                          </p:val>
                                        </p:tav>
                                        <p:tav tm="100000">
                                          <p:val>
                                            <p:strVal val="#ppt_y"/>
                                          </p:val>
                                        </p:tav>
                                      </p:tavLst>
                                    </p:anim>
                                    <p:anim calcmode="lin" valueType="num">
                                      <p:cBhvr>
                                        <p:cTn id="35" dur="1000" fill="hold"/>
                                        <p:tgtEl>
                                          <p:spTgt spid="634889"/>
                                        </p:tgtEl>
                                        <p:attrNameLst>
                                          <p:attrName>ppt_w</p:attrName>
                                        </p:attrNameLst>
                                      </p:cBhvr>
                                      <p:tavLst>
                                        <p:tav tm="0">
                                          <p:val>
                                            <p:strVal val="#ppt_w"/>
                                          </p:val>
                                        </p:tav>
                                        <p:tav tm="100000">
                                          <p:val>
                                            <p:strVal val="#ppt_w"/>
                                          </p:val>
                                        </p:tav>
                                      </p:tavLst>
                                    </p:anim>
                                    <p:anim calcmode="lin" valueType="num">
                                      <p:cBhvr>
                                        <p:cTn id="36" dur="1000" fill="hold"/>
                                        <p:tgtEl>
                                          <p:spTgt spid="634889"/>
                                        </p:tgtEl>
                                        <p:attrNameLst>
                                          <p:attrName>ppt_h</p:attrName>
                                        </p:attrNameLst>
                                      </p:cBhvr>
                                      <p:tavLst>
                                        <p:tav tm="0">
                                          <p:val>
                                            <p:fltVal val="0"/>
                                          </p:val>
                                        </p:tav>
                                        <p:tav tm="100000">
                                          <p:val>
                                            <p:strVal val="#ppt_h"/>
                                          </p:val>
                                        </p:tav>
                                      </p:tavLst>
                                    </p:anim>
                                  </p:childTnLst>
                                </p:cTn>
                              </p:par>
                            </p:childTnLst>
                          </p:cTn>
                        </p:par>
                        <p:par>
                          <p:cTn id="37" fill="hold" nodeType="afterGroup">
                            <p:stCondLst>
                              <p:cond delay="6000"/>
                            </p:stCondLst>
                            <p:childTnLst>
                              <p:par>
                                <p:cTn id="38" presetID="17" presetClass="entr" presetSubtype="8" fill="hold" grpId="0" nodeType="afterEffect">
                                  <p:stCondLst>
                                    <p:cond delay="0"/>
                                  </p:stCondLst>
                                  <p:childTnLst>
                                    <p:set>
                                      <p:cBhvr>
                                        <p:cTn id="39" dur="1" fill="hold">
                                          <p:stCondLst>
                                            <p:cond delay="0"/>
                                          </p:stCondLst>
                                        </p:cTn>
                                        <p:tgtEl>
                                          <p:spTgt spid="634890"/>
                                        </p:tgtEl>
                                        <p:attrNameLst>
                                          <p:attrName>style.visibility</p:attrName>
                                        </p:attrNameLst>
                                      </p:cBhvr>
                                      <p:to>
                                        <p:strVal val="visible"/>
                                      </p:to>
                                    </p:set>
                                    <p:anim calcmode="lin" valueType="num">
                                      <p:cBhvr>
                                        <p:cTn id="40" dur="1000" fill="hold"/>
                                        <p:tgtEl>
                                          <p:spTgt spid="634890"/>
                                        </p:tgtEl>
                                        <p:attrNameLst>
                                          <p:attrName>ppt_x</p:attrName>
                                        </p:attrNameLst>
                                      </p:cBhvr>
                                      <p:tavLst>
                                        <p:tav tm="0">
                                          <p:val>
                                            <p:strVal val="#ppt_x-#ppt_w/2"/>
                                          </p:val>
                                        </p:tav>
                                        <p:tav tm="100000">
                                          <p:val>
                                            <p:strVal val="#ppt_x"/>
                                          </p:val>
                                        </p:tav>
                                      </p:tavLst>
                                    </p:anim>
                                    <p:anim calcmode="lin" valueType="num">
                                      <p:cBhvr>
                                        <p:cTn id="41" dur="1000" fill="hold"/>
                                        <p:tgtEl>
                                          <p:spTgt spid="634890"/>
                                        </p:tgtEl>
                                        <p:attrNameLst>
                                          <p:attrName>ppt_y</p:attrName>
                                        </p:attrNameLst>
                                      </p:cBhvr>
                                      <p:tavLst>
                                        <p:tav tm="0">
                                          <p:val>
                                            <p:strVal val="#ppt_y"/>
                                          </p:val>
                                        </p:tav>
                                        <p:tav tm="100000">
                                          <p:val>
                                            <p:strVal val="#ppt_y"/>
                                          </p:val>
                                        </p:tav>
                                      </p:tavLst>
                                    </p:anim>
                                    <p:anim calcmode="lin" valueType="num">
                                      <p:cBhvr>
                                        <p:cTn id="42" dur="1000" fill="hold"/>
                                        <p:tgtEl>
                                          <p:spTgt spid="634890"/>
                                        </p:tgtEl>
                                        <p:attrNameLst>
                                          <p:attrName>ppt_w</p:attrName>
                                        </p:attrNameLst>
                                      </p:cBhvr>
                                      <p:tavLst>
                                        <p:tav tm="0">
                                          <p:val>
                                            <p:fltVal val="0"/>
                                          </p:val>
                                        </p:tav>
                                        <p:tav tm="100000">
                                          <p:val>
                                            <p:strVal val="#ppt_w"/>
                                          </p:val>
                                        </p:tav>
                                      </p:tavLst>
                                    </p:anim>
                                    <p:anim calcmode="lin" valueType="num">
                                      <p:cBhvr>
                                        <p:cTn id="43" dur="1000" fill="hold"/>
                                        <p:tgtEl>
                                          <p:spTgt spid="6348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p:bldP spid="634884" grpId="0"/>
      <p:bldP spid="634886" grpId="0"/>
      <p:bldP spid="634887" grpId="0" autoUpdateAnimBg="0"/>
      <p:bldP spid="634888" grpId="0" autoUpdateAnimBg="0"/>
      <p:bldP spid="634889" grpId="0" autoUpdateAnimBg="0"/>
      <p:bldP spid="634890"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81923" name="Rectangle 3"/>
          <p:cNvSpPr>
            <a:spLocks noChangeArrowheads="1"/>
          </p:cNvSpPr>
          <p:nvPr/>
        </p:nvSpPr>
        <p:spPr bwMode="auto">
          <a:xfrm>
            <a:off x="2286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Computer Peripherals:</a:t>
            </a:r>
          </a:p>
        </p:txBody>
      </p:sp>
      <p:pic>
        <p:nvPicPr>
          <p:cNvPr id="632843" name="Picture 11" descr="obr3588x_0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802005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632843"/>
                                        </p:tgtEl>
                                        <p:attrNameLst>
                                          <p:attrName>style.visibility</p:attrName>
                                        </p:attrNameLst>
                                      </p:cBhvr>
                                      <p:to>
                                        <p:strVal val="visible"/>
                                      </p:to>
                                    </p:set>
                                    <p:animEffect transition="in" filter="fade">
                                      <p:cBhvr>
                                        <p:cTn id="7" dur="2000"/>
                                        <p:tgtEl>
                                          <p:spTgt spid="632843"/>
                                        </p:tgtEl>
                                      </p:cBhvr>
                                    </p:animEffect>
                                    <p:anim calcmode="lin" valueType="num">
                                      <p:cBhvr>
                                        <p:cTn id="8" dur="2000" fill="hold"/>
                                        <p:tgtEl>
                                          <p:spTgt spid="632843"/>
                                        </p:tgtEl>
                                        <p:attrNameLst>
                                          <p:attrName>style.rotation</p:attrName>
                                        </p:attrNameLst>
                                      </p:cBhvr>
                                      <p:tavLst>
                                        <p:tav tm="0">
                                          <p:val>
                                            <p:fltVal val="720"/>
                                          </p:val>
                                        </p:tav>
                                        <p:tav tm="100000">
                                          <p:val>
                                            <p:fltVal val="0"/>
                                          </p:val>
                                        </p:tav>
                                      </p:tavLst>
                                    </p:anim>
                                    <p:anim calcmode="lin" valueType="num">
                                      <p:cBhvr>
                                        <p:cTn id="9" dur="2000" fill="hold"/>
                                        <p:tgtEl>
                                          <p:spTgt spid="632843"/>
                                        </p:tgtEl>
                                        <p:attrNameLst>
                                          <p:attrName>ppt_h</p:attrName>
                                        </p:attrNameLst>
                                      </p:cBhvr>
                                      <p:tavLst>
                                        <p:tav tm="0">
                                          <p:val>
                                            <p:fltVal val="0"/>
                                          </p:val>
                                        </p:tav>
                                        <p:tav tm="100000">
                                          <p:val>
                                            <p:strVal val="#ppt_h"/>
                                          </p:val>
                                        </p:tav>
                                      </p:tavLst>
                                    </p:anim>
                                    <p:anim calcmode="lin" valueType="num">
                                      <p:cBhvr>
                                        <p:cTn id="10" dur="2000" fill="hold"/>
                                        <p:tgtEl>
                                          <p:spTgt spid="6328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7" name="Text Box 3"/>
          <p:cNvSpPr txBox="1">
            <a:spLocks noChangeArrowheads="1"/>
          </p:cNvSpPr>
          <p:nvPr/>
        </p:nvSpPr>
        <p:spPr bwMode="auto">
          <a:xfrm>
            <a:off x="304800" y="1893888"/>
            <a:ext cx="87630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The obvious answer should be “As many as possible”</a:t>
            </a:r>
            <a:endParaRPr lang="en-US" altLang="en-US" baseline="30000"/>
          </a:p>
        </p:txBody>
      </p:sp>
      <p:sp>
        <p:nvSpPr>
          <p:cNvPr id="589828" name="Text Box 4"/>
          <p:cNvSpPr txBox="1">
            <a:spLocks noChangeArrowheads="1"/>
          </p:cNvSpPr>
          <p:nvPr/>
        </p:nvSpPr>
        <p:spPr bwMode="auto">
          <a:xfrm>
            <a:off x="0" y="13716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dirty="0">
                <a:solidFill>
                  <a:srgbClr val="990000"/>
                </a:solidFill>
                <a:effectLst>
                  <a:outerShdw blurRad="38100" dist="38100" dir="2700000" algn="tl">
                    <a:srgbClr val="C0C0C0"/>
                  </a:outerShdw>
                </a:effectLst>
                <a:latin typeface="Century" pitchFamily="18" charset="0"/>
                <a:cs typeface="+mn-cs"/>
              </a:rPr>
              <a:t>How many bits do we need to group together??</a:t>
            </a:r>
          </a:p>
        </p:txBody>
      </p:sp>
      <p:sp>
        <p:nvSpPr>
          <p:cNvPr id="589833" name="Text Box 9"/>
          <p:cNvSpPr txBox="1">
            <a:spLocks noChangeArrowheads="1"/>
          </p:cNvSpPr>
          <p:nvPr/>
        </p:nvSpPr>
        <p:spPr bwMode="auto">
          <a:xfrm>
            <a:off x="838200" y="2362200"/>
            <a:ext cx="78486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pPr>
            <a:r>
              <a:rPr lang="en-US" altLang="en-US">
                <a:solidFill>
                  <a:srgbClr val="0000CC"/>
                </a:solidFill>
              </a:rPr>
              <a:t>If we could group, for example, 15 bits together, we could represent:</a:t>
            </a:r>
            <a:endParaRPr lang="en-US" altLang="en-US" b="1">
              <a:solidFill>
                <a:srgbClr val="990000"/>
              </a:solidFill>
            </a:endParaRPr>
          </a:p>
        </p:txBody>
      </p:sp>
      <p:sp>
        <p:nvSpPr>
          <p:cNvPr id="589837" name="Text Box 13"/>
          <p:cNvSpPr txBox="1">
            <a:spLocks noChangeArrowheads="1"/>
          </p:cNvSpPr>
          <p:nvPr/>
        </p:nvSpPr>
        <p:spPr bwMode="auto">
          <a:xfrm>
            <a:off x="1066800" y="3195638"/>
            <a:ext cx="800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spcBef>
                <a:spcPct val="0"/>
              </a:spcBef>
              <a:buFontTx/>
              <a:buNone/>
            </a:pPr>
            <a:r>
              <a:rPr lang="en-US" altLang="en-US">
                <a:solidFill>
                  <a:srgbClr val="008000"/>
                </a:solidFill>
              </a:rPr>
              <a:t>2</a:t>
            </a:r>
            <a:r>
              <a:rPr lang="en-US" altLang="en-US" baseline="30000">
                <a:solidFill>
                  <a:srgbClr val="008000"/>
                </a:solidFill>
              </a:rPr>
              <a:t>15</a:t>
            </a:r>
            <a:r>
              <a:rPr lang="en-US" altLang="en-US">
                <a:solidFill>
                  <a:srgbClr val="008000"/>
                </a:solidFill>
              </a:rPr>
              <a:t> = 32,768 characters</a:t>
            </a:r>
          </a:p>
        </p:txBody>
      </p:sp>
      <p:sp>
        <p:nvSpPr>
          <p:cNvPr id="10" name="Text Box 9"/>
          <p:cNvSpPr txBox="1">
            <a:spLocks noChangeArrowheads="1"/>
          </p:cNvSpPr>
          <p:nvPr/>
        </p:nvSpPr>
        <p:spPr bwMode="auto">
          <a:xfrm>
            <a:off x="838200" y="3738563"/>
            <a:ext cx="78486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spcBef>
                <a:spcPct val="0"/>
              </a:spcBef>
            </a:pPr>
            <a:r>
              <a:rPr lang="en-US" altLang="en-US">
                <a:solidFill>
                  <a:srgbClr val="0000CC"/>
                </a:solidFill>
              </a:rPr>
              <a:t>Which is a substantial number </a:t>
            </a:r>
            <a:endParaRPr lang="en-US" altLang="en-US" b="1">
              <a:solidFill>
                <a:srgbClr val="990000"/>
              </a:solidFill>
            </a:endParaRPr>
          </a:p>
        </p:txBody>
      </p:sp>
      <p:sp>
        <p:nvSpPr>
          <p:cNvPr id="11" name="Text Box 3"/>
          <p:cNvSpPr txBox="1">
            <a:spLocks noChangeArrowheads="1"/>
          </p:cNvSpPr>
          <p:nvPr/>
        </p:nvSpPr>
        <p:spPr bwMode="auto">
          <a:xfrm>
            <a:off x="304800" y="4298950"/>
            <a:ext cx="87630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Unfortunately, because of the costs involved (as we will see), the question became </a:t>
            </a:r>
            <a:r>
              <a:rPr lang="en-US" altLang="en-US" i="1"/>
              <a:t>“What is the minimum number of bits that you need?” </a:t>
            </a:r>
            <a:endParaRPr lang="en-US" altLang="en-US" i="1"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89828"/>
                                        </p:tgtEl>
                                        <p:attrNameLst>
                                          <p:attrName>style.visibility</p:attrName>
                                        </p:attrNameLst>
                                      </p:cBhvr>
                                      <p:to>
                                        <p:strVal val="visible"/>
                                      </p:to>
                                    </p:set>
                                    <p:anim calcmode="lin" valueType="num">
                                      <p:cBhvr>
                                        <p:cTn id="7" dur="1000" fill="hold"/>
                                        <p:tgtEl>
                                          <p:spTgt spid="589828"/>
                                        </p:tgtEl>
                                        <p:attrNameLst>
                                          <p:attrName>ppt_w</p:attrName>
                                        </p:attrNameLst>
                                      </p:cBhvr>
                                      <p:tavLst>
                                        <p:tav tm="0">
                                          <p:val>
                                            <p:strVal val="#ppt_w*0.05"/>
                                          </p:val>
                                        </p:tav>
                                        <p:tav tm="100000">
                                          <p:val>
                                            <p:strVal val="#ppt_w"/>
                                          </p:val>
                                        </p:tav>
                                      </p:tavLst>
                                    </p:anim>
                                    <p:anim calcmode="lin" valueType="num">
                                      <p:cBhvr>
                                        <p:cTn id="8" dur="1000" fill="hold"/>
                                        <p:tgtEl>
                                          <p:spTgt spid="589828"/>
                                        </p:tgtEl>
                                        <p:attrNameLst>
                                          <p:attrName>ppt_h</p:attrName>
                                        </p:attrNameLst>
                                      </p:cBhvr>
                                      <p:tavLst>
                                        <p:tav tm="0">
                                          <p:val>
                                            <p:strVal val="#ppt_h"/>
                                          </p:val>
                                        </p:tav>
                                        <p:tav tm="100000">
                                          <p:val>
                                            <p:strVal val="#ppt_h"/>
                                          </p:val>
                                        </p:tav>
                                      </p:tavLst>
                                    </p:anim>
                                    <p:anim calcmode="lin" valueType="num">
                                      <p:cBhvr>
                                        <p:cTn id="9" dur="1000" fill="hold"/>
                                        <p:tgtEl>
                                          <p:spTgt spid="589828"/>
                                        </p:tgtEl>
                                        <p:attrNameLst>
                                          <p:attrName>ppt_x</p:attrName>
                                        </p:attrNameLst>
                                      </p:cBhvr>
                                      <p:tavLst>
                                        <p:tav tm="0">
                                          <p:val>
                                            <p:strVal val="#ppt_x-.2"/>
                                          </p:val>
                                        </p:tav>
                                        <p:tav tm="100000">
                                          <p:val>
                                            <p:strVal val="#ppt_x"/>
                                          </p:val>
                                        </p:tav>
                                      </p:tavLst>
                                    </p:anim>
                                    <p:anim calcmode="lin" valueType="num">
                                      <p:cBhvr>
                                        <p:cTn id="10" dur="1000" fill="hold"/>
                                        <p:tgtEl>
                                          <p:spTgt spid="589828"/>
                                        </p:tgtEl>
                                        <p:attrNameLst>
                                          <p:attrName>ppt_y</p:attrName>
                                        </p:attrNameLst>
                                      </p:cBhvr>
                                      <p:tavLst>
                                        <p:tav tm="0">
                                          <p:val>
                                            <p:strVal val="#ppt_y"/>
                                          </p:val>
                                        </p:tav>
                                        <p:tav tm="100000">
                                          <p:val>
                                            <p:strVal val="#ppt_y"/>
                                          </p:val>
                                        </p:tav>
                                      </p:tavLst>
                                    </p:anim>
                                    <p:animEffect transition="in" filter="fade">
                                      <p:cBhvr>
                                        <p:cTn id="11" dur="1000"/>
                                        <p:tgtEl>
                                          <p:spTgt spid="589828"/>
                                        </p:tgtEl>
                                      </p:cBhvr>
                                    </p:animEffect>
                                  </p:childTnLst>
                                </p:cTn>
                              </p:par>
                            </p:childTnLst>
                          </p:cTn>
                        </p:par>
                        <p:par>
                          <p:cTn id="12" fill="hold" nodeType="afterGroup">
                            <p:stCondLst>
                              <p:cond delay="1000"/>
                            </p:stCondLst>
                            <p:childTnLst>
                              <p:par>
                                <p:cTn id="13" presetID="17" presetClass="entr" presetSubtype="1" fill="hold" grpId="0" nodeType="afterEffect">
                                  <p:stCondLst>
                                    <p:cond delay="0"/>
                                  </p:stCondLst>
                                  <p:childTnLst>
                                    <p:set>
                                      <p:cBhvr>
                                        <p:cTn id="14" dur="1" fill="hold">
                                          <p:stCondLst>
                                            <p:cond delay="0"/>
                                          </p:stCondLst>
                                        </p:cTn>
                                        <p:tgtEl>
                                          <p:spTgt spid="589827"/>
                                        </p:tgtEl>
                                        <p:attrNameLst>
                                          <p:attrName>style.visibility</p:attrName>
                                        </p:attrNameLst>
                                      </p:cBhvr>
                                      <p:to>
                                        <p:strVal val="visible"/>
                                      </p:to>
                                    </p:set>
                                    <p:anim calcmode="lin" valueType="num">
                                      <p:cBhvr>
                                        <p:cTn id="15" dur="1000" fill="hold"/>
                                        <p:tgtEl>
                                          <p:spTgt spid="589827"/>
                                        </p:tgtEl>
                                        <p:attrNameLst>
                                          <p:attrName>ppt_x</p:attrName>
                                        </p:attrNameLst>
                                      </p:cBhvr>
                                      <p:tavLst>
                                        <p:tav tm="0">
                                          <p:val>
                                            <p:strVal val="#ppt_x"/>
                                          </p:val>
                                        </p:tav>
                                        <p:tav tm="100000">
                                          <p:val>
                                            <p:strVal val="#ppt_x"/>
                                          </p:val>
                                        </p:tav>
                                      </p:tavLst>
                                    </p:anim>
                                    <p:anim calcmode="lin" valueType="num">
                                      <p:cBhvr>
                                        <p:cTn id="16" dur="1000" fill="hold"/>
                                        <p:tgtEl>
                                          <p:spTgt spid="589827"/>
                                        </p:tgtEl>
                                        <p:attrNameLst>
                                          <p:attrName>ppt_y</p:attrName>
                                        </p:attrNameLst>
                                      </p:cBhvr>
                                      <p:tavLst>
                                        <p:tav tm="0">
                                          <p:val>
                                            <p:strVal val="#ppt_y-#ppt_h/2"/>
                                          </p:val>
                                        </p:tav>
                                        <p:tav tm="100000">
                                          <p:val>
                                            <p:strVal val="#ppt_y"/>
                                          </p:val>
                                        </p:tav>
                                      </p:tavLst>
                                    </p:anim>
                                    <p:anim calcmode="lin" valueType="num">
                                      <p:cBhvr>
                                        <p:cTn id="17" dur="1000" fill="hold"/>
                                        <p:tgtEl>
                                          <p:spTgt spid="589827"/>
                                        </p:tgtEl>
                                        <p:attrNameLst>
                                          <p:attrName>ppt_w</p:attrName>
                                        </p:attrNameLst>
                                      </p:cBhvr>
                                      <p:tavLst>
                                        <p:tav tm="0">
                                          <p:val>
                                            <p:strVal val="#ppt_w"/>
                                          </p:val>
                                        </p:tav>
                                        <p:tav tm="100000">
                                          <p:val>
                                            <p:strVal val="#ppt_w"/>
                                          </p:val>
                                        </p:tav>
                                      </p:tavLst>
                                    </p:anim>
                                    <p:anim calcmode="lin" valueType="num">
                                      <p:cBhvr>
                                        <p:cTn id="18" dur="1000" fill="hold"/>
                                        <p:tgtEl>
                                          <p:spTgt spid="58982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589833"/>
                                        </p:tgtEl>
                                        <p:attrNameLst>
                                          <p:attrName>style.visibility</p:attrName>
                                        </p:attrNameLst>
                                      </p:cBhvr>
                                      <p:to>
                                        <p:strVal val="visible"/>
                                      </p:to>
                                    </p:set>
                                    <p:anim calcmode="lin" valueType="num">
                                      <p:cBhvr>
                                        <p:cTn id="23" dur="500" fill="hold"/>
                                        <p:tgtEl>
                                          <p:spTgt spid="589833"/>
                                        </p:tgtEl>
                                        <p:attrNameLst>
                                          <p:attrName>ppt_x</p:attrName>
                                        </p:attrNameLst>
                                      </p:cBhvr>
                                      <p:tavLst>
                                        <p:tav tm="0">
                                          <p:val>
                                            <p:strVal val="#ppt_x"/>
                                          </p:val>
                                        </p:tav>
                                        <p:tav tm="100000">
                                          <p:val>
                                            <p:strVal val="#ppt_x"/>
                                          </p:val>
                                        </p:tav>
                                      </p:tavLst>
                                    </p:anim>
                                    <p:anim calcmode="lin" valueType="num">
                                      <p:cBhvr>
                                        <p:cTn id="24" dur="500" fill="hold"/>
                                        <p:tgtEl>
                                          <p:spTgt spid="589833"/>
                                        </p:tgtEl>
                                        <p:attrNameLst>
                                          <p:attrName>ppt_y</p:attrName>
                                        </p:attrNameLst>
                                      </p:cBhvr>
                                      <p:tavLst>
                                        <p:tav tm="0">
                                          <p:val>
                                            <p:strVal val="#ppt_y-#ppt_h/2"/>
                                          </p:val>
                                        </p:tav>
                                        <p:tav tm="100000">
                                          <p:val>
                                            <p:strVal val="#ppt_y"/>
                                          </p:val>
                                        </p:tav>
                                      </p:tavLst>
                                    </p:anim>
                                    <p:anim calcmode="lin" valueType="num">
                                      <p:cBhvr>
                                        <p:cTn id="25" dur="500" fill="hold"/>
                                        <p:tgtEl>
                                          <p:spTgt spid="589833"/>
                                        </p:tgtEl>
                                        <p:attrNameLst>
                                          <p:attrName>ppt_w</p:attrName>
                                        </p:attrNameLst>
                                      </p:cBhvr>
                                      <p:tavLst>
                                        <p:tav tm="0">
                                          <p:val>
                                            <p:strVal val="#ppt_w"/>
                                          </p:val>
                                        </p:tav>
                                        <p:tav tm="100000">
                                          <p:val>
                                            <p:strVal val="#ppt_w"/>
                                          </p:val>
                                        </p:tav>
                                      </p:tavLst>
                                    </p:anim>
                                    <p:anim calcmode="lin" valueType="num">
                                      <p:cBhvr>
                                        <p:cTn id="26" dur="500" fill="hold"/>
                                        <p:tgtEl>
                                          <p:spTgt spid="589833"/>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12" presetClass="entr" presetSubtype="2" fill="hold" grpId="0" nodeType="afterEffect">
                                  <p:stCondLst>
                                    <p:cond delay="0"/>
                                  </p:stCondLst>
                                  <p:childTnLst>
                                    <p:set>
                                      <p:cBhvr>
                                        <p:cTn id="29" dur="1" fill="hold">
                                          <p:stCondLst>
                                            <p:cond delay="0"/>
                                          </p:stCondLst>
                                        </p:cTn>
                                        <p:tgtEl>
                                          <p:spTgt spid="589837">
                                            <p:txEl>
                                              <p:pRg st="0" end="0"/>
                                            </p:txEl>
                                          </p:spTgt>
                                        </p:tgtEl>
                                        <p:attrNameLst>
                                          <p:attrName>style.visibility</p:attrName>
                                        </p:attrNameLst>
                                      </p:cBhvr>
                                      <p:to>
                                        <p:strVal val="visible"/>
                                      </p:to>
                                    </p:set>
                                    <p:animEffect transition="in" filter="slide(fromRight)">
                                      <p:cBhvr>
                                        <p:cTn id="30" dur="1000"/>
                                        <p:tgtEl>
                                          <p:spTgt spid="589837">
                                            <p:txEl>
                                              <p:pRg st="0" end="0"/>
                                            </p:txEl>
                                          </p:spTgt>
                                        </p:tgtEl>
                                      </p:cBhvr>
                                    </p:animEffect>
                                  </p:childTnLst>
                                </p:cTn>
                              </p:par>
                            </p:childTnLst>
                          </p:cTn>
                        </p:par>
                        <p:par>
                          <p:cTn id="31" fill="hold" nodeType="afterGroup">
                            <p:stCondLst>
                              <p:cond delay="1500"/>
                            </p:stCondLst>
                            <p:childTnLst>
                              <p:par>
                                <p:cTn id="32" presetID="17"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ppt_h/2"/>
                                          </p:val>
                                        </p:tav>
                                        <p:tav tm="100000">
                                          <p:val>
                                            <p:strVal val="#ppt_y"/>
                                          </p:val>
                                        </p:tav>
                                      </p:tavLst>
                                    </p:anim>
                                    <p:anim calcmode="lin" valueType="num">
                                      <p:cBhvr>
                                        <p:cTn id="36" dur="1000" fill="hold"/>
                                        <p:tgtEl>
                                          <p:spTgt spid="10"/>
                                        </p:tgtEl>
                                        <p:attrNameLst>
                                          <p:attrName>ppt_w</p:attrName>
                                        </p:attrNameLst>
                                      </p:cBhvr>
                                      <p:tavLst>
                                        <p:tav tm="0">
                                          <p:val>
                                            <p:strVal val="#ppt_w"/>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ppt_h/2"/>
                                          </p:val>
                                        </p:tav>
                                        <p:tav tm="100000">
                                          <p:val>
                                            <p:strVal val="#ppt_y"/>
                                          </p:val>
                                        </p:tav>
                                      </p:tavLst>
                                    </p:anim>
                                    <p:anim calcmode="lin" valueType="num">
                                      <p:cBhvr>
                                        <p:cTn id="44" dur="1000" fill="hold"/>
                                        <p:tgtEl>
                                          <p:spTgt spid="11"/>
                                        </p:tgtEl>
                                        <p:attrNameLst>
                                          <p:attrName>ppt_w</p:attrName>
                                        </p:attrNameLst>
                                      </p:cBhvr>
                                      <p:tavLst>
                                        <p:tav tm="0">
                                          <p:val>
                                            <p:strVal val="#ppt_w"/>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autoUpdateAnimBg="0"/>
      <p:bldP spid="589828" grpId="0"/>
      <p:bldP spid="589833" grpId="0" autoUpdateAnimBg="0"/>
      <p:bldP spid="589837" grpId="0" build="p" autoUpdateAnimBg="0"/>
      <p:bldP spid="10" grpId="0" autoUpdateAnimBg="0"/>
      <p:bldP spid="11"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47171" name="Text Box 3"/>
          <p:cNvSpPr txBox="1">
            <a:spLocks noChangeArrowheads="1"/>
          </p:cNvSpPr>
          <p:nvPr/>
        </p:nvSpPr>
        <p:spPr bwMode="auto">
          <a:xfrm>
            <a:off x="838200" y="2282825"/>
            <a:ext cx="3429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Secondary Storage</a:t>
            </a:r>
          </a:p>
        </p:txBody>
      </p:sp>
      <p:sp>
        <p:nvSpPr>
          <p:cNvPr id="647172" name="Rectangle 4"/>
          <p:cNvSpPr>
            <a:spLocks noChangeArrowheads="1"/>
          </p:cNvSpPr>
          <p:nvPr/>
        </p:nvSpPr>
        <p:spPr bwMode="auto">
          <a:xfrm>
            <a:off x="4572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Magnetic Disks:</a:t>
            </a:r>
          </a:p>
        </p:txBody>
      </p:sp>
      <p:sp>
        <p:nvSpPr>
          <p:cNvPr id="647174" name="Text Box 6"/>
          <p:cNvSpPr txBox="1">
            <a:spLocks noChangeArrowheads="1"/>
          </p:cNvSpPr>
          <p:nvPr/>
        </p:nvSpPr>
        <p:spPr bwMode="auto">
          <a:xfrm>
            <a:off x="4953000" y="2282825"/>
            <a:ext cx="1981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Fast</a:t>
            </a:r>
          </a:p>
        </p:txBody>
      </p:sp>
      <p:sp>
        <p:nvSpPr>
          <p:cNvPr id="647175" name="Text Box 7"/>
          <p:cNvSpPr txBox="1">
            <a:spLocks noChangeArrowheads="1"/>
          </p:cNvSpPr>
          <p:nvPr/>
        </p:nvSpPr>
        <p:spPr bwMode="auto">
          <a:xfrm>
            <a:off x="838200" y="2667000"/>
            <a:ext cx="396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Reasonably Priced</a:t>
            </a:r>
          </a:p>
        </p:txBody>
      </p:sp>
      <p:sp>
        <p:nvSpPr>
          <p:cNvPr id="647176" name="Text Box 8"/>
          <p:cNvSpPr txBox="1">
            <a:spLocks noChangeArrowheads="1"/>
          </p:cNvSpPr>
          <p:nvPr/>
        </p:nvSpPr>
        <p:spPr bwMode="auto">
          <a:xfrm>
            <a:off x="4953000" y="2667000"/>
            <a:ext cx="2438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Large</a:t>
            </a:r>
          </a:p>
        </p:txBody>
      </p:sp>
      <p:sp>
        <p:nvSpPr>
          <p:cNvPr id="647180" name="Text Box 12"/>
          <p:cNvSpPr txBox="1">
            <a:spLocks noChangeArrowheads="1"/>
          </p:cNvSpPr>
          <p:nvPr/>
        </p:nvSpPr>
        <p:spPr bwMode="auto">
          <a:xfrm>
            <a:off x="838200" y="3044825"/>
            <a:ext cx="7010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t>Direct Access vs. Sequential Access</a:t>
            </a:r>
          </a:p>
        </p:txBody>
      </p:sp>
      <p:sp>
        <p:nvSpPr>
          <p:cNvPr id="647181" name="Text Box 13"/>
          <p:cNvSpPr txBox="1">
            <a:spLocks noChangeArrowheads="1"/>
          </p:cNvSpPr>
          <p:nvPr/>
        </p:nvSpPr>
        <p:spPr bwMode="auto">
          <a:xfrm>
            <a:off x="0" y="3452813"/>
            <a:ext cx="9144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a:solidFill>
                  <a:srgbClr val="990000"/>
                </a:solidFill>
                <a:effectLst>
                  <a:outerShdw blurRad="38100" dist="38100" dir="2700000" algn="tl">
                    <a:srgbClr val="C0C0C0"/>
                  </a:outerShdw>
                </a:effectLst>
                <a:latin typeface="Century" pitchFamily="18" charset="0"/>
                <a:cs typeface="+mn-cs"/>
              </a:rPr>
              <a:t>What’s the difference???</a:t>
            </a:r>
          </a:p>
        </p:txBody>
      </p:sp>
      <p:sp>
        <p:nvSpPr>
          <p:cNvPr id="647182" name="Text Box 14"/>
          <p:cNvSpPr txBox="1">
            <a:spLocks noChangeArrowheads="1"/>
          </p:cNvSpPr>
          <p:nvPr/>
        </p:nvSpPr>
        <p:spPr bwMode="auto">
          <a:xfrm>
            <a:off x="381000" y="3959225"/>
            <a:ext cx="7924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Sequential Access</a:t>
            </a:r>
          </a:p>
        </p:txBody>
      </p:sp>
      <p:sp>
        <p:nvSpPr>
          <p:cNvPr id="647183" name="Text Box 15"/>
          <p:cNvSpPr txBox="1">
            <a:spLocks noChangeArrowheads="1"/>
          </p:cNvSpPr>
          <p:nvPr/>
        </p:nvSpPr>
        <p:spPr bwMode="auto">
          <a:xfrm>
            <a:off x="685800" y="4419600"/>
            <a:ext cx="40386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0033CC"/>
                </a:solidFill>
              </a:rPr>
              <a:t>Data are recorded one after another in a predetermined sequence.  Locating an individual item of data requires searching the recorded data until the desired item is located.</a:t>
            </a:r>
          </a:p>
        </p:txBody>
      </p:sp>
      <p:pic>
        <p:nvPicPr>
          <p:cNvPr id="647184" name="Picture 16" descr="obr3588x_0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935413"/>
            <a:ext cx="4038600" cy="2236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7185" name="Text Box 17"/>
          <p:cNvSpPr txBox="1">
            <a:spLocks noChangeArrowheads="1"/>
          </p:cNvSpPr>
          <p:nvPr/>
        </p:nvSpPr>
        <p:spPr bwMode="auto">
          <a:xfrm>
            <a:off x="4800600" y="6172200"/>
            <a:ext cx="3886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990000"/>
                </a:solidFill>
              </a:rPr>
              <a:t>(think of an audio tape)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7172"/>
                                        </p:tgtEl>
                                        <p:attrNameLst>
                                          <p:attrName>style.visibility</p:attrName>
                                        </p:attrNameLst>
                                      </p:cBhvr>
                                      <p:to>
                                        <p:strVal val="visible"/>
                                      </p:to>
                                    </p:set>
                                    <p:animEffect transition="in" filter="wipe(up)">
                                      <p:cBhvr>
                                        <p:cTn id="7" dur="1000"/>
                                        <p:tgtEl>
                                          <p:spTgt spid="647172"/>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47171"/>
                                        </p:tgtEl>
                                        <p:attrNameLst>
                                          <p:attrName>style.visibility</p:attrName>
                                        </p:attrNameLst>
                                      </p:cBhvr>
                                      <p:to>
                                        <p:strVal val="visible"/>
                                      </p:to>
                                    </p:set>
                                    <p:animEffect transition="in" filter="wipe(left)">
                                      <p:cBhvr>
                                        <p:cTn id="11" dur="1000"/>
                                        <p:tgtEl>
                                          <p:spTgt spid="647171"/>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47174"/>
                                        </p:tgtEl>
                                        <p:attrNameLst>
                                          <p:attrName>style.visibility</p:attrName>
                                        </p:attrNameLst>
                                      </p:cBhvr>
                                      <p:to>
                                        <p:strVal val="visible"/>
                                      </p:to>
                                    </p:set>
                                    <p:animEffect transition="in" filter="wipe(left)">
                                      <p:cBhvr>
                                        <p:cTn id="15" dur="1000"/>
                                        <p:tgtEl>
                                          <p:spTgt spid="647174"/>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47175"/>
                                        </p:tgtEl>
                                        <p:attrNameLst>
                                          <p:attrName>style.visibility</p:attrName>
                                        </p:attrNameLst>
                                      </p:cBhvr>
                                      <p:to>
                                        <p:strVal val="visible"/>
                                      </p:to>
                                    </p:set>
                                    <p:animEffect transition="in" filter="wipe(left)">
                                      <p:cBhvr>
                                        <p:cTn id="19" dur="1000"/>
                                        <p:tgtEl>
                                          <p:spTgt spid="647175"/>
                                        </p:tgtEl>
                                      </p:cBhvr>
                                    </p:animEffect>
                                  </p:childTnLst>
                                </p:cTn>
                              </p:par>
                            </p:childTnLst>
                          </p:cTn>
                        </p:par>
                        <p:par>
                          <p:cTn id="20" fill="hold" nodeType="afterGroup">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47176"/>
                                        </p:tgtEl>
                                        <p:attrNameLst>
                                          <p:attrName>style.visibility</p:attrName>
                                        </p:attrNameLst>
                                      </p:cBhvr>
                                      <p:to>
                                        <p:strVal val="visible"/>
                                      </p:to>
                                    </p:set>
                                    <p:animEffect transition="in" filter="wipe(left)">
                                      <p:cBhvr>
                                        <p:cTn id="23" dur="1000"/>
                                        <p:tgtEl>
                                          <p:spTgt spid="647176"/>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47180"/>
                                        </p:tgtEl>
                                        <p:attrNameLst>
                                          <p:attrName>style.visibility</p:attrName>
                                        </p:attrNameLst>
                                      </p:cBhvr>
                                      <p:to>
                                        <p:strVal val="visible"/>
                                      </p:to>
                                    </p:set>
                                    <p:animEffect transition="in" filter="wipe(left)">
                                      <p:cBhvr>
                                        <p:cTn id="27" dur="1000"/>
                                        <p:tgtEl>
                                          <p:spTgt spid="647180"/>
                                        </p:tgtEl>
                                      </p:cBhvr>
                                    </p:animEffect>
                                  </p:childTnLst>
                                </p:cTn>
                              </p:par>
                            </p:childTnLst>
                          </p:cTn>
                        </p:par>
                        <p:par>
                          <p:cTn id="28" fill="hold" nodeType="afterGroup">
                            <p:stCondLst>
                              <p:cond delay="6000"/>
                            </p:stCondLst>
                            <p:childTnLst>
                              <p:par>
                                <p:cTn id="29" presetID="50" presetClass="entr" presetSubtype="0" decel="100000" fill="hold" grpId="0" nodeType="afterEffect">
                                  <p:stCondLst>
                                    <p:cond delay="0"/>
                                  </p:stCondLst>
                                  <p:childTnLst>
                                    <p:set>
                                      <p:cBhvr>
                                        <p:cTn id="30" dur="1" fill="hold">
                                          <p:stCondLst>
                                            <p:cond delay="0"/>
                                          </p:stCondLst>
                                        </p:cTn>
                                        <p:tgtEl>
                                          <p:spTgt spid="647181"/>
                                        </p:tgtEl>
                                        <p:attrNameLst>
                                          <p:attrName>style.visibility</p:attrName>
                                        </p:attrNameLst>
                                      </p:cBhvr>
                                      <p:to>
                                        <p:strVal val="visible"/>
                                      </p:to>
                                    </p:set>
                                    <p:anim calcmode="lin" valueType="num">
                                      <p:cBhvr>
                                        <p:cTn id="31" dur="1000" fill="hold"/>
                                        <p:tgtEl>
                                          <p:spTgt spid="647181"/>
                                        </p:tgtEl>
                                        <p:attrNameLst>
                                          <p:attrName>ppt_w</p:attrName>
                                        </p:attrNameLst>
                                      </p:cBhvr>
                                      <p:tavLst>
                                        <p:tav tm="0">
                                          <p:val>
                                            <p:strVal val="#ppt_w+.3"/>
                                          </p:val>
                                        </p:tav>
                                        <p:tav tm="100000">
                                          <p:val>
                                            <p:strVal val="#ppt_w"/>
                                          </p:val>
                                        </p:tav>
                                      </p:tavLst>
                                    </p:anim>
                                    <p:anim calcmode="lin" valueType="num">
                                      <p:cBhvr>
                                        <p:cTn id="32" dur="1000" fill="hold"/>
                                        <p:tgtEl>
                                          <p:spTgt spid="647181"/>
                                        </p:tgtEl>
                                        <p:attrNameLst>
                                          <p:attrName>ppt_h</p:attrName>
                                        </p:attrNameLst>
                                      </p:cBhvr>
                                      <p:tavLst>
                                        <p:tav tm="0">
                                          <p:val>
                                            <p:strVal val="#ppt_h"/>
                                          </p:val>
                                        </p:tav>
                                        <p:tav tm="100000">
                                          <p:val>
                                            <p:strVal val="#ppt_h"/>
                                          </p:val>
                                        </p:tav>
                                      </p:tavLst>
                                    </p:anim>
                                    <p:animEffect transition="in" filter="fade">
                                      <p:cBhvr>
                                        <p:cTn id="33" dur="1000"/>
                                        <p:tgtEl>
                                          <p:spTgt spid="6471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7182"/>
                                        </p:tgtEl>
                                        <p:attrNameLst>
                                          <p:attrName>style.visibility</p:attrName>
                                        </p:attrNameLst>
                                      </p:cBhvr>
                                      <p:to>
                                        <p:strVal val="visible"/>
                                      </p:to>
                                    </p:set>
                                    <p:animEffect transition="in" filter="wipe(left)">
                                      <p:cBhvr>
                                        <p:cTn id="38" dur="1000"/>
                                        <p:tgtEl>
                                          <p:spTgt spid="647182"/>
                                        </p:tgtEl>
                                      </p:cBhvr>
                                    </p:animEffect>
                                  </p:childTnLst>
                                </p:cTn>
                              </p:par>
                              <p:par>
                                <p:cTn id="39" presetID="30" presetClass="entr" presetSubtype="0" fill="hold" nodeType="withEffect">
                                  <p:stCondLst>
                                    <p:cond delay="0"/>
                                  </p:stCondLst>
                                  <p:childTnLst>
                                    <p:set>
                                      <p:cBhvr>
                                        <p:cTn id="40" dur="1" fill="hold">
                                          <p:stCondLst>
                                            <p:cond delay="0"/>
                                          </p:stCondLst>
                                        </p:cTn>
                                        <p:tgtEl>
                                          <p:spTgt spid="647184"/>
                                        </p:tgtEl>
                                        <p:attrNameLst>
                                          <p:attrName>style.visibility</p:attrName>
                                        </p:attrNameLst>
                                      </p:cBhvr>
                                      <p:to>
                                        <p:strVal val="visible"/>
                                      </p:to>
                                    </p:set>
                                    <p:animEffect transition="in" filter="fade">
                                      <p:cBhvr>
                                        <p:cTn id="41" dur="800" decel="100000"/>
                                        <p:tgtEl>
                                          <p:spTgt spid="647184"/>
                                        </p:tgtEl>
                                      </p:cBhvr>
                                    </p:animEffect>
                                    <p:anim calcmode="lin" valueType="num">
                                      <p:cBhvr>
                                        <p:cTn id="42" dur="800" decel="100000" fill="hold"/>
                                        <p:tgtEl>
                                          <p:spTgt spid="647184"/>
                                        </p:tgtEl>
                                        <p:attrNameLst>
                                          <p:attrName>style.rotation</p:attrName>
                                        </p:attrNameLst>
                                      </p:cBhvr>
                                      <p:tavLst>
                                        <p:tav tm="0">
                                          <p:val>
                                            <p:fltVal val="-90"/>
                                          </p:val>
                                        </p:tav>
                                        <p:tav tm="100000">
                                          <p:val>
                                            <p:fltVal val="0"/>
                                          </p:val>
                                        </p:tav>
                                      </p:tavLst>
                                    </p:anim>
                                    <p:anim calcmode="lin" valueType="num">
                                      <p:cBhvr>
                                        <p:cTn id="43" dur="800" decel="100000" fill="hold"/>
                                        <p:tgtEl>
                                          <p:spTgt spid="647184"/>
                                        </p:tgtEl>
                                        <p:attrNameLst>
                                          <p:attrName>ppt_x</p:attrName>
                                        </p:attrNameLst>
                                      </p:cBhvr>
                                      <p:tavLst>
                                        <p:tav tm="0">
                                          <p:val>
                                            <p:strVal val="#ppt_x+0.4"/>
                                          </p:val>
                                        </p:tav>
                                        <p:tav tm="100000">
                                          <p:val>
                                            <p:strVal val="#ppt_x-0.05"/>
                                          </p:val>
                                        </p:tav>
                                      </p:tavLst>
                                    </p:anim>
                                    <p:anim calcmode="lin" valueType="num">
                                      <p:cBhvr>
                                        <p:cTn id="44" dur="800" decel="100000" fill="hold"/>
                                        <p:tgtEl>
                                          <p:spTgt spid="64718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64718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647184"/>
                                        </p:tgtEl>
                                        <p:attrNameLst>
                                          <p:attrName>ppt_y</p:attrName>
                                        </p:attrNameLst>
                                      </p:cBhvr>
                                      <p:tavLst>
                                        <p:tav tm="0">
                                          <p:val>
                                            <p:strVal val="#ppt_y+0.1"/>
                                          </p:val>
                                        </p:tav>
                                        <p:tav tm="100000">
                                          <p:val>
                                            <p:strVal val="#ppt_y"/>
                                          </p:val>
                                        </p:tav>
                                      </p:tavLst>
                                    </p:anim>
                                  </p:childTnLst>
                                </p:cTn>
                              </p:par>
                            </p:childTnLst>
                          </p:cTn>
                        </p:par>
                        <p:par>
                          <p:cTn id="47" fill="hold" nodeType="afterGroup">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647183"/>
                                        </p:tgtEl>
                                        <p:attrNameLst>
                                          <p:attrName>style.visibility</p:attrName>
                                        </p:attrNameLst>
                                      </p:cBhvr>
                                      <p:to>
                                        <p:strVal val="visible"/>
                                      </p:to>
                                    </p:set>
                                    <p:animEffect transition="in" filter="wipe(up)">
                                      <p:cBhvr>
                                        <p:cTn id="50" dur="1000"/>
                                        <p:tgtEl>
                                          <p:spTgt spid="647183"/>
                                        </p:tgtEl>
                                      </p:cBhvr>
                                    </p:animEffect>
                                  </p:childTnLst>
                                </p:cTn>
                              </p:par>
                            </p:childTnLst>
                          </p:cTn>
                        </p:par>
                        <p:par>
                          <p:cTn id="51" fill="hold" nodeType="afterGroup">
                            <p:stCondLst>
                              <p:cond delay="2000"/>
                            </p:stCondLst>
                            <p:childTnLst>
                              <p:par>
                                <p:cTn id="52" presetID="9" presetClass="entr" presetSubtype="0" fill="hold" grpId="0" nodeType="afterEffect">
                                  <p:stCondLst>
                                    <p:cond delay="0"/>
                                  </p:stCondLst>
                                  <p:childTnLst>
                                    <p:set>
                                      <p:cBhvr>
                                        <p:cTn id="53" dur="1" fill="hold">
                                          <p:stCondLst>
                                            <p:cond delay="0"/>
                                          </p:stCondLst>
                                        </p:cTn>
                                        <p:tgtEl>
                                          <p:spTgt spid="647185"/>
                                        </p:tgtEl>
                                        <p:attrNameLst>
                                          <p:attrName>style.visibility</p:attrName>
                                        </p:attrNameLst>
                                      </p:cBhvr>
                                      <p:to>
                                        <p:strVal val="visible"/>
                                      </p:to>
                                    </p:set>
                                    <p:animEffect transition="in" filter="dissolve">
                                      <p:cBhvr>
                                        <p:cTn id="54" dur="2000"/>
                                        <p:tgtEl>
                                          <p:spTgt spid="64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p:bldP spid="647172" grpId="0"/>
      <p:bldP spid="647174" grpId="0"/>
      <p:bldP spid="647175" grpId="0"/>
      <p:bldP spid="647176" grpId="0"/>
      <p:bldP spid="647180" grpId="0"/>
      <p:bldP spid="647181" grpId="0"/>
      <p:bldP spid="647182" grpId="0"/>
      <p:bldP spid="647183" grpId="0"/>
      <p:bldP spid="64718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45130" name="Rectangle 10"/>
          <p:cNvSpPr>
            <a:spLocks noChangeArrowheads="1"/>
          </p:cNvSpPr>
          <p:nvPr/>
        </p:nvSpPr>
        <p:spPr bwMode="auto">
          <a:xfrm>
            <a:off x="4572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Magnetic Disks:</a:t>
            </a:r>
          </a:p>
        </p:txBody>
      </p:sp>
      <p:pic>
        <p:nvPicPr>
          <p:cNvPr id="645131" name="HardDrive.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553200" y="1828800"/>
            <a:ext cx="1981200" cy="1485900"/>
          </a:xfrm>
          <a:prstGeom prst="rect">
            <a:avLst/>
          </a:prstGeom>
          <a:noFill/>
          <a:ln>
            <a:noFill/>
          </a:ln>
          <a:effectLst/>
          <a:extLst>
            <a:ext uri="{909E8E84-426E-40DD-AFC4-6F175D3DCCD1}">
              <a14:hiddenFill xmlns:a14="http://schemas.microsoft.com/office/drawing/2010/main">
                <a:gradFill rotWithShape="1">
                  <a:gsLst>
                    <a:gs pos="0">
                      <a:srgbClr val="F9F6ED"/>
                    </a:gs>
                    <a:gs pos="100000">
                      <a:srgbClr val="EEE5CA">
                        <a:alpha val="89000"/>
                      </a:srgbClr>
                    </a:gs>
                  </a:gsLst>
                  <a:path path="shape">
                    <a:fillToRect l="50000" t="50000" r="50000" b="50000"/>
                  </a:path>
                </a:gradFill>
              </a14:hiddenFill>
            </a:ext>
            <a:ext uri="{91240B29-F687-4F45-9708-019B960494DF}">
              <a14:hiddenLine xmlns:a14="http://schemas.microsoft.com/office/drawing/2010/main" w="12700" algn="ctr">
                <a:solidFill>
                  <a:srgbClr val="92610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35" name="Text Box 15"/>
          <p:cNvSpPr txBox="1">
            <a:spLocks noChangeArrowheads="1"/>
          </p:cNvSpPr>
          <p:nvPr/>
        </p:nvSpPr>
        <p:spPr bwMode="auto">
          <a:xfrm>
            <a:off x="1066800" y="2282825"/>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Hard Disk Drives</a:t>
            </a:r>
          </a:p>
        </p:txBody>
      </p:sp>
      <p:sp>
        <p:nvSpPr>
          <p:cNvPr id="645136" name="Text Box 16"/>
          <p:cNvSpPr txBox="1">
            <a:spLocks noChangeArrowheads="1"/>
          </p:cNvSpPr>
          <p:nvPr/>
        </p:nvSpPr>
        <p:spPr bwMode="auto">
          <a:xfrm>
            <a:off x="1295400" y="2676525"/>
            <a:ext cx="5105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access arms and read/write heads in a sealed module</a:t>
            </a:r>
          </a:p>
        </p:txBody>
      </p:sp>
      <p:sp>
        <p:nvSpPr>
          <p:cNvPr id="645139" name="Text Box 19"/>
          <p:cNvSpPr txBox="1">
            <a:spLocks noChangeArrowheads="1"/>
          </p:cNvSpPr>
          <p:nvPr/>
        </p:nvSpPr>
        <p:spPr bwMode="auto">
          <a:xfrm>
            <a:off x="1066800" y="3429000"/>
            <a:ext cx="4876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Redundant Arrays of Independent Disks (</a:t>
            </a:r>
            <a:r>
              <a:rPr lang="en-US" altLang="en-US" b="1">
                <a:solidFill>
                  <a:srgbClr val="990000"/>
                </a:solidFill>
              </a:rPr>
              <a:t>RAID</a:t>
            </a:r>
            <a:r>
              <a:rPr lang="en-US" altLang="en-US">
                <a:solidFill>
                  <a:srgbClr val="990000"/>
                </a:solidFill>
              </a:rPr>
              <a:t>) </a:t>
            </a:r>
          </a:p>
        </p:txBody>
      </p:sp>
      <p:pic>
        <p:nvPicPr>
          <p:cNvPr id="645140" name="Picture 20" descr="rai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342900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1" name="Text Box 21"/>
          <p:cNvSpPr txBox="1">
            <a:spLocks noChangeArrowheads="1"/>
          </p:cNvSpPr>
          <p:nvPr/>
        </p:nvSpPr>
        <p:spPr bwMode="auto">
          <a:xfrm>
            <a:off x="1295400" y="4124325"/>
            <a:ext cx="5105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disk arrays of interconnected microcomputer hard disk drives</a:t>
            </a:r>
          </a:p>
        </p:txBody>
      </p:sp>
      <p:sp>
        <p:nvSpPr>
          <p:cNvPr id="645142" name="Text Box 22"/>
          <p:cNvSpPr txBox="1">
            <a:spLocks noChangeArrowheads="1"/>
          </p:cNvSpPr>
          <p:nvPr/>
        </p:nvSpPr>
        <p:spPr bwMode="auto">
          <a:xfrm>
            <a:off x="1066800" y="48768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Floppy Disks</a:t>
            </a:r>
          </a:p>
        </p:txBody>
      </p:sp>
      <p:sp>
        <p:nvSpPr>
          <p:cNvPr id="645143" name="Text Box 23"/>
          <p:cNvSpPr txBox="1">
            <a:spLocks noChangeArrowheads="1"/>
          </p:cNvSpPr>
          <p:nvPr/>
        </p:nvSpPr>
        <p:spPr bwMode="auto">
          <a:xfrm>
            <a:off x="1295400" y="5343525"/>
            <a:ext cx="5105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single disk inside a protective jacket</a:t>
            </a:r>
          </a:p>
        </p:txBody>
      </p:sp>
      <p:pic>
        <p:nvPicPr>
          <p:cNvPr id="645144" name="Picture 24" descr="floppy-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876800"/>
            <a:ext cx="16256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5130"/>
                                        </p:tgtEl>
                                        <p:attrNameLst>
                                          <p:attrName>style.visibility</p:attrName>
                                        </p:attrNameLst>
                                      </p:cBhvr>
                                      <p:to>
                                        <p:strVal val="visible"/>
                                      </p:to>
                                    </p:set>
                                    <p:animEffect transition="in" filter="wipe(up)">
                                      <p:cBhvr>
                                        <p:cTn id="7" dur="1000"/>
                                        <p:tgtEl>
                                          <p:spTgt spid="645130"/>
                                        </p:tgtEl>
                                      </p:cBhvr>
                                    </p:animEffect>
                                  </p:childTnLst>
                                </p:cTn>
                              </p:par>
                            </p:childTnLst>
                          </p:cTn>
                        </p:par>
                        <p:par>
                          <p:cTn id="8" fill="hold" nodeType="afterGroup">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645135"/>
                                        </p:tgtEl>
                                        <p:attrNameLst>
                                          <p:attrName>style.visibility</p:attrName>
                                        </p:attrNameLst>
                                      </p:cBhvr>
                                      <p:to>
                                        <p:strVal val="visible"/>
                                      </p:to>
                                    </p:set>
                                    <p:anim calcmode="lin" valueType="num">
                                      <p:cBhvr>
                                        <p:cTn id="11" dur="1000" fill="hold"/>
                                        <p:tgtEl>
                                          <p:spTgt spid="645135"/>
                                        </p:tgtEl>
                                        <p:attrNameLst>
                                          <p:attrName>ppt_x</p:attrName>
                                        </p:attrNameLst>
                                      </p:cBhvr>
                                      <p:tavLst>
                                        <p:tav tm="0">
                                          <p:val>
                                            <p:strVal val="#ppt_x"/>
                                          </p:val>
                                        </p:tav>
                                        <p:tav tm="100000">
                                          <p:val>
                                            <p:strVal val="#ppt_x"/>
                                          </p:val>
                                        </p:tav>
                                      </p:tavLst>
                                    </p:anim>
                                    <p:anim calcmode="lin" valueType="num">
                                      <p:cBhvr>
                                        <p:cTn id="12" dur="1000" fill="hold"/>
                                        <p:tgtEl>
                                          <p:spTgt spid="645135"/>
                                        </p:tgtEl>
                                        <p:attrNameLst>
                                          <p:attrName>ppt_y</p:attrName>
                                        </p:attrNameLst>
                                      </p:cBhvr>
                                      <p:tavLst>
                                        <p:tav tm="0">
                                          <p:val>
                                            <p:strVal val="#ppt_y+#ppt_h/2"/>
                                          </p:val>
                                        </p:tav>
                                        <p:tav tm="100000">
                                          <p:val>
                                            <p:strVal val="#ppt_y"/>
                                          </p:val>
                                        </p:tav>
                                      </p:tavLst>
                                    </p:anim>
                                    <p:anim calcmode="lin" valueType="num">
                                      <p:cBhvr>
                                        <p:cTn id="13" dur="1000" fill="hold"/>
                                        <p:tgtEl>
                                          <p:spTgt spid="645135"/>
                                        </p:tgtEl>
                                        <p:attrNameLst>
                                          <p:attrName>ppt_w</p:attrName>
                                        </p:attrNameLst>
                                      </p:cBhvr>
                                      <p:tavLst>
                                        <p:tav tm="0">
                                          <p:val>
                                            <p:strVal val="#ppt_w"/>
                                          </p:val>
                                        </p:tav>
                                        <p:tav tm="100000">
                                          <p:val>
                                            <p:strVal val="#ppt_w"/>
                                          </p:val>
                                        </p:tav>
                                      </p:tavLst>
                                    </p:anim>
                                    <p:anim calcmode="lin" valueType="num">
                                      <p:cBhvr>
                                        <p:cTn id="14" dur="1000" fill="hold"/>
                                        <p:tgtEl>
                                          <p:spTgt spid="645135"/>
                                        </p:tgtEl>
                                        <p:attrNameLst>
                                          <p:attrName>ppt_h</p:attrName>
                                        </p:attrNameLst>
                                      </p:cBhvr>
                                      <p:tavLst>
                                        <p:tav tm="0">
                                          <p:val>
                                            <p:fltVal val="0"/>
                                          </p:val>
                                        </p:tav>
                                        <p:tav tm="100000">
                                          <p:val>
                                            <p:strVal val="#ppt_h"/>
                                          </p:val>
                                        </p:tav>
                                      </p:tavLst>
                                    </p:anim>
                                  </p:childTnLst>
                                </p:cTn>
                              </p:par>
                              <p:par>
                                <p:cTn id="15" presetID="15" presetClass="entr" presetSubtype="0" fill="hold" nodeType="withEffect">
                                  <p:stCondLst>
                                    <p:cond delay="0"/>
                                  </p:stCondLst>
                                  <p:childTnLst>
                                    <p:set>
                                      <p:cBhvr>
                                        <p:cTn id="16" dur="1" fill="hold">
                                          <p:stCondLst>
                                            <p:cond delay="0"/>
                                          </p:stCondLst>
                                        </p:cTn>
                                        <p:tgtEl>
                                          <p:spTgt spid="645131"/>
                                        </p:tgtEl>
                                        <p:attrNameLst>
                                          <p:attrName>style.visibility</p:attrName>
                                        </p:attrNameLst>
                                      </p:cBhvr>
                                      <p:to>
                                        <p:strVal val="visible"/>
                                      </p:to>
                                    </p:set>
                                    <p:anim calcmode="lin" valueType="num">
                                      <p:cBhvr>
                                        <p:cTn id="17" dur="1000" fill="hold"/>
                                        <p:tgtEl>
                                          <p:spTgt spid="645131"/>
                                        </p:tgtEl>
                                        <p:attrNameLst>
                                          <p:attrName>ppt_w</p:attrName>
                                        </p:attrNameLst>
                                      </p:cBhvr>
                                      <p:tavLst>
                                        <p:tav tm="0">
                                          <p:val>
                                            <p:fltVal val="0"/>
                                          </p:val>
                                        </p:tav>
                                        <p:tav tm="100000">
                                          <p:val>
                                            <p:strVal val="#ppt_w"/>
                                          </p:val>
                                        </p:tav>
                                      </p:tavLst>
                                    </p:anim>
                                    <p:anim calcmode="lin" valueType="num">
                                      <p:cBhvr>
                                        <p:cTn id="18" dur="1000" fill="hold"/>
                                        <p:tgtEl>
                                          <p:spTgt spid="645131"/>
                                        </p:tgtEl>
                                        <p:attrNameLst>
                                          <p:attrName>ppt_h</p:attrName>
                                        </p:attrNameLst>
                                      </p:cBhvr>
                                      <p:tavLst>
                                        <p:tav tm="0">
                                          <p:val>
                                            <p:fltVal val="0"/>
                                          </p:val>
                                        </p:tav>
                                        <p:tav tm="100000">
                                          <p:val>
                                            <p:strVal val="#ppt_h"/>
                                          </p:val>
                                        </p:tav>
                                      </p:tavLst>
                                    </p:anim>
                                    <p:anim calcmode="lin" valueType="num">
                                      <p:cBhvr>
                                        <p:cTn id="19" dur="1000" fill="hold"/>
                                        <p:tgtEl>
                                          <p:spTgt spid="64513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45131"/>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2000"/>
                            </p:stCondLst>
                            <p:childTnLst>
                              <p:par>
                                <p:cTn id="22" presetID="17" presetClass="entr" presetSubtype="8" fill="hold" grpId="0" nodeType="afterEffect">
                                  <p:stCondLst>
                                    <p:cond delay="0"/>
                                  </p:stCondLst>
                                  <p:childTnLst>
                                    <p:set>
                                      <p:cBhvr>
                                        <p:cTn id="23" dur="1" fill="hold">
                                          <p:stCondLst>
                                            <p:cond delay="0"/>
                                          </p:stCondLst>
                                        </p:cTn>
                                        <p:tgtEl>
                                          <p:spTgt spid="645136"/>
                                        </p:tgtEl>
                                        <p:attrNameLst>
                                          <p:attrName>style.visibility</p:attrName>
                                        </p:attrNameLst>
                                      </p:cBhvr>
                                      <p:to>
                                        <p:strVal val="visible"/>
                                      </p:to>
                                    </p:set>
                                    <p:anim calcmode="lin" valueType="num">
                                      <p:cBhvr>
                                        <p:cTn id="24" dur="1000" fill="hold"/>
                                        <p:tgtEl>
                                          <p:spTgt spid="645136"/>
                                        </p:tgtEl>
                                        <p:attrNameLst>
                                          <p:attrName>ppt_x</p:attrName>
                                        </p:attrNameLst>
                                      </p:cBhvr>
                                      <p:tavLst>
                                        <p:tav tm="0">
                                          <p:val>
                                            <p:strVal val="#ppt_x-#ppt_w/2"/>
                                          </p:val>
                                        </p:tav>
                                        <p:tav tm="100000">
                                          <p:val>
                                            <p:strVal val="#ppt_x"/>
                                          </p:val>
                                        </p:tav>
                                      </p:tavLst>
                                    </p:anim>
                                    <p:anim calcmode="lin" valueType="num">
                                      <p:cBhvr>
                                        <p:cTn id="25" dur="1000" fill="hold"/>
                                        <p:tgtEl>
                                          <p:spTgt spid="645136"/>
                                        </p:tgtEl>
                                        <p:attrNameLst>
                                          <p:attrName>ppt_y</p:attrName>
                                        </p:attrNameLst>
                                      </p:cBhvr>
                                      <p:tavLst>
                                        <p:tav tm="0">
                                          <p:val>
                                            <p:strVal val="#ppt_y"/>
                                          </p:val>
                                        </p:tav>
                                        <p:tav tm="100000">
                                          <p:val>
                                            <p:strVal val="#ppt_y"/>
                                          </p:val>
                                        </p:tav>
                                      </p:tavLst>
                                    </p:anim>
                                    <p:anim calcmode="lin" valueType="num">
                                      <p:cBhvr>
                                        <p:cTn id="26" dur="1000" fill="hold"/>
                                        <p:tgtEl>
                                          <p:spTgt spid="645136"/>
                                        </p:tgtEl>
                                        <p:attrNameLst>
                                          <p:attrName>ppt_w</p:attrName>
                                        </p:attrNameLst>
                                      </p:cBhvr>
                                      <p:tavLst>
                                        <p:tav tm="0">
                                          <p:val>
                                            <p:fltVal val="0"/>
                                          </p:val>
                                        </p:tav>
                                        <p:tav tm="100000">
                                          <p:val>
                                            <p:strVal val="#ppt_w"/>
                                          </p:val>
                                        </p:tav>
                                      </p:tavLst>
                                    </p:anim>
                                    <p:anim calcmode="lin" valueType="num">
                                      <p:cBhvr>
                                        <p:cTn id="27" dur="1000" fill="hold"/>
                                        <p:tgtEl>
                                          <p:spTgt spid="645136"/>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3000"/>
                            </p:stCondLst>
                            <p:childTnLst>
                              <p:par>
                                <p:cTn id="29" presetID="17" presetClass="entr" presetSubtype="4" fill="hold" grpId="0" nodeType="afterEffect">
                                  <p:stCondLst>
                                    <p:cond delay="0"/>
                                  </p:stCondLst>
                                  <p:childTnLst>
                                    <p:set>
                                      <p:cBhvr>
                                        <p:cTn id="30" dur="1" fill="hold">
                                          <p:stCondLst>
                                            <p:cond delay="0"/>
                                          </p:stCondLst>
                                        </p:cTn>
                                        <p:tgtEl>
                                          <p:spTgt spid="645139"/>
                                        </p:tgtEl>
                                        <p:attrNameLst>
                                          <p:attrName>style.visibility</p:attrName>
                                        </p:attrNameLst>
                                      </p:cBhvr>
                                      <p:to>
                                        <p:strVal val="visible"/>
                                      </p:to>
                                    </p:set>
                                    <p:anim calcmode="lin" valueType="num">
                                      <p:cBhvr>
                                        <p:cTn id="31" dur="1000" fill="hold"/>
                                        <p:tgtEl>
                                          <p:spTgt spid="645139"/>
                                        </p:tgtEl>
                                        <p:attrNameLst>
                                          <p:attrName>ppt_x</p:attrName>
                                        </p:attrNameLst>
                                      </p:cBhvr>
                                      <p:tavLst>
                                        <p:tav tm="0">
                                          <p:val>
                                            <p:strVal val="#ppt_x"/>
                                          </p:val>
                                        </p:tav>
                                        <p:tav tm="100000">
                                          <p:val>
                                            <p:strVal val="#ppt_x"/>
                                          </p:val>
                                        </p:tav>
                                      </p:tavLst>
                                    </p:anim>
                                    <p:anim calcmode="lin" valueType="num">
                                      <p:cBhvr>
                                        <p:cTn id="32" dur="1000" fill="hold"/>
                                        <p:tgtEl>
                                          <p:spTgt spid="645139"/>
                                        </p:tgtEl>
                                        <p:attrNameLst>
                                          <p:attrName>ppt_y</p:attrName>
                                        </p:attrNameLst>
                                      </p:cBhvr>
                                      <p:tavLst>
                                        <p:tav tm="0">
                                          <p:val>
                                            <p:strVal val="#ppt_y+#ppt_h/2"/>
                                          </p:val>
                                        </p:tav>
                                        <p:tav tm="100000">
                                          <p:val>
                                            <p:strVal val="#ppt_y"/>
                                          </p:val>
                                        </p:tav>
                                      </p:tavLst>
                                    </p:anim>
                                    <p:anim calcmode="lin" valueType="num">
                                      <p:cBhvr>
                                        <p:cTn id="33" dur="1000" fill="hold"/>
                                        <p:tgtEl>
                                          <p:spTgt spid="645139"/>
                                        </p:tgtEl>
                                        <p:attrNameLst>
                                          <p:attrName>ppt_w</p:attrName>
                                        </p:attrNameLst>
                                      </p:cBhvr>
                                      <p:tavLst>
                                        <p:tav tm="0">
                                          <p:val>
                                            <p:strVal val="#ppt_w"/>
                                          </p:val>
                                        </p:tav>
                                        <p:tav tm="100000">
                                          <p:val>
                                            <p:strVal val="#ppt_w"/>
                                          </p:val>
                                        </p:tav>
                                      </p:tavLst>
                                    </p:anim>
                                    <p:anim calcmode="lin" valueType="num">
                                      <p:cBhvr>
                                        <p:cTn id="34" dur="1000" fill="hold"/>
                                        <p:tgtEl>
                                          <p:spTgt spid="645139"/>
                                        </p:tgtEl>
                                        <p:attrNameLst>
                                          <p:attrName>ppt_h</p:attrName>
                                        </p:attrNameLst>
                                      </p:cBhvr>
                                      <p:tavLst>
                                        <p:tav tm="0">
                                          <p:val>
                                            <p:fltVal val="0"/>
                                          </p:val>
                                        </p:tav>
                                        <p:tav tm="100000">
                                          <p:val>
                                            <p:strVal val="#ppt_h"/>
                                          </p:val>
                                        </p:tav>
                                      </p:tavLst>
                                    </p:anim>
                                  </p:childTnLst>
                                </p:cTn>
                              </p:par>
                              <p:par>
                                <p:cTn id="35" presetID="50" presetClass="entr" presetSubtype="0" decel="100000" fill="hold" nodeType="withEffect">
                                  <p:stCondLst>
                                    <p:cond delay="0"/>
                                  </p:stCondLst>
                                  <p:childTnLst>
                                    <p:set>
                                      <p:cBhvr>
                                        <p:cTn id="36" dur="1" fill="hold">
                                          <p:stCondLst>
                                            <p:cond delay="0"/>
                                          </p:stCondLst>
                                        </p:cTn>
                                        <p:tgtEl>
                                          <p:spTgt spid="645140"/>
                                        </p:tgtEl>
                                        <p:attrNameLst>
                                          <p:attrName>style.visibility</p:attrName>
                                        </p:attrNameLst>
                                      </p:cBhvr>
                                      <p:to>
                                        <p:strVal val="visible"/>
                                      </p:to>
                                    </p:set>
                                    <p:anim calcmode="lin" valueType="num">
                                      <p:cBhvr>
                                        <p:cTn id="37" dur="1000" fill="hold"/>
                                        <p:tgtEl>
                                          <p:spTgt spid="645140"/>
                                        </p:tgtEl>
                                        <p:attrNameLst>
                                          <p:attrName>ppt_w</p:attrName>
                                        </p:attrNameLst>
                                      </p:cBhvr>
                                      <p:tavLst>
                                        <p:tav tm="0">
                                          <p:val>
                                            <p:strVal val="#ppt_w+.3"/>
                                          </p:val>
                                        </p:tav>
                                        <p:tav tm="100000">
                                          <p:val>
                                            <p:strVal val="#ppt_w"/>
                                          </p:val>
                                        </p:tav>
                                      </p:tavLst>
                                    </p:anim>
                                    <p:anim calcmode="lin" valueType="num">
                                      <p:cBhvr>
                                        <p:cTn id="38" dur="1000" fill="hold"/>
                                        <p:tgtEl>
                                          <p:spTgt spid="645140"/>
                                        </p:tgtEl>
                                        <p:attrNameLst>
                                          <p:attrName>ppt_h</p:attrName>
                                        </p:attrNameLst>
                                      </p:cBhvr>
                                      <p:tavLst>
                                        <p:tav tm="0">
                                          <p:val>
                                            <p:strVal val="#ppt_h"/>
                                          </p:val>
                                        </p:tav>
                                        <p:tav tm="100000">
                                          <p:val>
                                            <p:strVal val="#ppt_h"/>
                                          </p:val>
                                        </p:tav>
                                      </p:tavLst>
                                    </p:anim>
                                    <p:animEffect transition="in" filter="fade">
                                      <p:cBhvr>
                                        <p:cTn id="39" dur="1000"/>
                                        <p:tgtEl>
                                          <p:spTgt spid="645140"/>
                                        </p:tgtEl>
                                      </p:cBhvr>
                                    </p:animEffect>
                                  </p:childTnLst>
                                </p:cTn>
                              </p:par>
                            </p:childTnLst>
                          </p:cTn>
                        </p:par>
                        <p:par>
                          <p:cTn id="40" fill="hold" nodeType="afterGroup">
                            <p:stCondLst>
                              <p:cond delay="4000"/>
                            </p:stCondLst>
                            <p:childTnLst>
                              <p:par>
                                <p:cTn id="41" presetID="17" presetClass="entr" presetSubtype="8" fill="hold" grpId="0" nodeType="afterEffect">
                                  <p:stCondLst>
                                    <p:cond delay="0"/>
                                  </p:stCondLst>
                                  <p:childTnLst>
                                    <p:set>
                                      <p:cBhvr>
                                        <p:cTn id="42" dur="1" fill="hold">
                                          <p:stCondLst>
                                            <p:cond delay="0"/>
                                          </p:stCondLst>
                                        </p:cTn>
                                        <p:tgtEl>
                                          <p:spTgt spid="645141"/>
                                        </p:tgtEl>
                                        <p:attrNameLst>
                                          <p:attrName>style.visibility</p:attrName>
                                        </p:attrNameLst>
                                      </p:cBhvr>
                                      <p:to>
                                        <p:strVal val="visible"/>
                                      </p:to>
                                    </p:set>
                                    <p:anim calcmode="lin" valueType="num">
                                      <p:cBhvr>
                                        <p:cTn id="43" dur="1000" fill="hold"/>
                                        <p:tgtEl>
                                          <p:spTgt spid="645141"/>
                                        </p:tgtEl>
                                        <p:attrNameLst>
                                          <p:attrName>ppt_x</p:attrName>
                                        </p:attrNameLst>
                                      </p:cBhvr>
                                      <p:tavLst>
                                        <p:tav tm="0">
                                          <p:val>
                                            <p:strVal val="#ppt_x-#ppt_w/2"/>
                                          </p:val>
                                        </p:tav>
                                        <p:tav tm="100000">
                                          <p:val>
                                            <p:strVal val="#ppt_x"/>
                                          </p:val>
                                        </p:tav>
                                      </p:tavLst>
                                    </p:anim>
                                    <p:anim calcmode="lin" valueType="num">
                                      <p:cBhvr>
                                        <p:cTn id="44" dur="1000" fill="hold"/>
                                        <p:tgtEl>
                                          <p:spTgt spid="645141"/>
                                        </p:tgtEl>
                                        <p:attrNameLst>
                                          <p:attrName>ppt_y</p:attrName>
                                        </p:attrNameLst>
                                      </p:cBhvr>
                                      <p:tavLst>
                                        <p:tav tm="0">
                                          <p:val>
                                            <p:strVal val="#ppt_y"/>
                                          </p:val>
                                        </p:tav>
                                        <p:tav tm="100000">
                                          <p:val>
                                            <p:strVal val="#ppt_y"/>
                                          </p:val>
                                        </p:tav>
                                      </p:tavLst>
                                    </p:anim>
                                    <p:anim calcmode="lin" valueType="num">
                                      <p:cBhvr>
                                        <p:cTn id="45" dur="1000" fill="hold"/>
                                        <p:tgtEl>
                                          <p:spTgt spid="645141"/>
                                        </p:tgtEl>
                                        <p:attrNameLst>
                                          <p:attrName>ppt_w</p:attrName>
                                        </p:attrNameLst>
                                      </p:cBhvr>
                                      <p:tavLst>
                                        <p:tav tm="0">
                                          <p:val>
                                            <p:fltVal val="0"/>
                                          </p:val>
                                        </p:tav>
                                        <p:tav tm="100000">
                                          <p:val>
                                            <p:strVal val="#ppt_w"/>
                                          </p:val>
                                        </p:tav>
                                      </p:tavLst>
                                    </p:anim>
                                    <p:anim calcmode="lin" valueType="num">
                                      <p:cBhvr>
                                        <p:cTn id="46" dur="1000" fill="hold"/>
                                        <p:tgtEl>
                                          <p:spTgt spid="64514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5000"/>
                            </p:stCondLst>
                            <p:childTnLst>
                              <p:par>
                                <p:cTn id="48" presetID="17" presetClass="entr" presetSubtype="4" fill="hold" grpId="0" nodeType="afterEffect">
                                  <p:stCondLst>
                                    <p:cond delay="0"/>
                                  </p:stCondLst>
                                  <p:childTnLst>
                                    <p:set>
                                      <p:cBhvr>
                                        <p:cTn id="49" dur="1" fill="hold">
                                          <p:stCondLst>
                                            <p:cond delay="0"/>
                                          </p:stCondLst>
                                        </p:cTn>
                                        <p:tgtEl>
                                          <p:spTgt spid="645142"/>
                                        </p:tgtEl>
                                        <p:attrNameLst>
                                          <p:attrName>style.visibility</p:attrName>
                                        </p:attrNameLst>
                                      </p:cBhvr>
                                      <p:to>
                                        <p:strVal val="visible"/>
                                      </p:to>
                                    </p:set>
                                    <p:anim calcmode="lin" valueType="num">
                                      <p:cBhvr>
                                        <p:cTn id="50" dur="1000" fill="hold"/>
                                        <p:tgtEl>
                                          <p:spTgt spid="645142"/>
                                        </p:tgtEl>
                                        <p:attrNameLst>
                                          <p:attrName>ppt_x</p:attrName>
                                        </p:attrNameLst>
                                      </p:cBhvr>
                                      <p:tavLst>
                                        <p:tav tm="0">
                                          <p:val>
                                            <p:strVal val="#ppt_x"/>
                                          </p:val>
                                        </p:tav>
                                        <p:tav tm="100000">
                                          <p:val>
                                            <p:strVal val="#ppt_x"/>
                                          </p:val>
                                        </p:tav>
                                      </p:tavLst>
                                    </p:anim>
                                    <p:anim calcmode="lin" valueType="num">
                                      <p:cBhvr>
                                        <p:cTn id="51" dur="1000" fill="hold"/>
                                        <p:tgtEl>
                                          <p:spTgt spid="645142"/>
                                        </p:tgtEl>
                                        <p:attrNameLst>
                                          <p:attrName>ppt_y</p:attrName>
                                        </p:attrNameLst>
                                      </p:cBhvr>
                                      <p:tavLst>
                                        <p:tav tm="0">
                                          <p:val>
                                            <p:strVal val="#ppt_y+#ppt_h/2"/>
                                          </p:val>
                                        </p:tav>
                                        <p:tav tm="100000">
                                          <p:val>
                                            <p:strVal val="#ppt_y"/>
                                          </p:val>
                                        </p:tav>
                                      </p:tavLst>
                                    </p:anim>
                                    <p:anim calcmode="lin" valueType="num">
                                      <p:cBhvr>
                                        <p:cTn id="52" dur="1000" fill="hold"/>
                                        <p:tgtEl>
                                          <p:spTgt spid="645142"/>
                                        </p:tgtEl>
                                        <p:attrNameLst>
                                          <p:attrName>ppt_w</p:attrName>
                                        </p:attrNameLst>
                                      </p:cBhvr>
                                      <p:tavLst>
                                        <p:tav tm="0">
                                          <p:val>
                                            <p:strVal val="#ppt_w"/>
                                          </p:val>
                                        </p:tav>
                                        <p:tav tm="100000">
                                          <p:val>
                                            <p:strVal val="#ppt_w"/>
                                          </p:val>
                                        </p:tav>
                                      </p:tavLst>
                                    </p:anim>
                                    <p:anim calcmode="lin" valueType="num">
                                      <p:cBhvr>
                                        <p:cTn id="53" dur="1000" fill="hold"/>
                                        <p:tgtEl>
                                          <p:spTgt spid="645142"/>
                                        </p:tgtEl>
                                        <p:attrNameLst>
                                          <p:attrName>ppt_h</p:attrName>
                                        </p:attrNameLst>
                                      </p:cBhvr>
                                      <p:tavLst>
                                        <p:tav tm="0">
                                          <p:val>
                                            <p:fltVal val="0"/>
                                          </p:val>
                                        </p:tav>
                                        <p:tav tm="100000">
                                          <p:val>
                                            <p:strVal val="#ppt_h"/>
                                          </p:val>
                                        </p:tav>
                                      </p:tavLst>
                                    </p:anim>
                                  </p:childTnLst>
                                </p:cTn>
                              </p:par>
                              <p:par>
                                <p:cTn id="54" presetID="9" presetClass="entr" presetSubtype="0" fill="hold" nodeType="withEffect">
                                  <p:stCondLst>
                                    <p:cond delay="0"/>
                                  </p:stCondLst>
                                  <p:childTnLst>
                                    <p:set>
                                      <p:cBhvr>
                                        <p:cTn id="55" dur="1" fill="hold">
                                          <p:stCondLst>
                                            <p:cond delay="0"/>
                                          </p:stCondLst>
                                        </p:cTn>
                                        <p:tgtEl>
                                          <p:spTgt spid="645144"/>
                                        </p:tgtEl>
                                        <p:attrNameLst>
                                          <p:attrName>style.visibility</p:attrName>
                                        </p:attrNameLst>
                                      </p:cBhvr>
                                      <p:to>
                                        <p:strVal val="visible"/>
                                      </p:to>
                                    </p:set>
                                    <p:animEffect transition="in" filter="dissolve">
                                      <p:cBhvr>
                                        <p:cTn id="56" dur="1000"/>
                                        <p:tgtEl>
                                          <p:spTgt spid="645144"/>
                                        </p:tgtEl>
                                      </p:cBhvr>
                                    </p:animEffect>
                                  </p:childTnLst>
                                </p:cTn>
                              </p:par>
                            </p:childTnLst>
                          </p:cTn>
                        </p:par>
                        <p:par>
                          <p:cTn id="57" fill="hold" nodeType="afterGroup">
                            <p:stCondLst>
                              <p:cond delay="6000"/>
                            </p:stCondLst>
                            <p:childTnLst>
                              <p:par>
                                <p:cTn id="58" presetID="17" presetClass="entr" presetSubtype="8" fill="hold" grpId="0" nodeType="afterEffect">
                                  <p:stCondLst>
                                    <p:cond delay="0"/>
                                  </p:stCondLst>
                                  <p:childTnLst>
                                    <p:set>
                                      <p:cBhvr>
                                        <p:cTn id="59" dur="1" fill="hold">
                                          <p:stCondLst>
                                            <p:cond delay="0"/>
                                          </p:stCondLst>
                                        </p:cTn>
                                        <p:tgtEl>
                                          <p:spTgt spid="645143"/>
                                        </p:tgtEl>
                                        <p:attrNameLst>
                                          <p:attrName>style.visibility</p:attrName>
                                        </p:attrNameLst>
                                      </p:cBhvr>
                                      <p:to>
                                        <p:strVal val="visible"/>
                                      </p:to>
                                    </p:set>
                                    <p:anim calcmode="lin" valueType="num">
                                      <p:cBhvr>
                                        <p:cTn id="60" dur="1000" fill="hold"/>
                                        <p:tgtEl>
                                          <p:spTgt spid="645143"/>
                                        </p:tgtEl>
                                        <p:attrNameLst>
                                          <p:attrName>ppt_x</p:attrName>
                                        </p:attrNameLst>
                                      </p:cBhvr>
                                      <p:tavLst>
                                        <p:tav tm="0">
                                          <p:val>
                                            <p:strVal val="#ppt_x-#ppt_w/2"/>
                                          </p:val>
                                        </p:tav>
                                        <p:tav tm="100000">
                                          <p:val>
                                            <p:strVal val="#ppt_x"/>
                                          </p:val>
                                        </p:tav>
                                      </p:tavLst>
                                    </p:anim>
                                    <p:anim calcmode="lin" valueType="num">
                                      <p:cBhvr>
                                        <p:cTn id="61" dur="1000" fill="hold"/>
                                        <p:tgtEl>
                                          <p:spTgt spid="645143"/>
                                        </p:tgtEl>
                                        <p:attrNameLst>
                                          <p:attrName>ppt_y</p:attrName>
                                        </p:attrNameLst>
                                      </p:cBhvr>
                                      <p:tavLst>
                                        <p:tav tm="0">
                                          <p:val>
                                            <p:strVal val="#ppt_y"/>
                                          </p:val>
                                        </p:tav>
                                        <p:tav tm="100000">
                                          <p:val>
                                            <p:strVal val="#ppt_y"/>
                                          </p:val>
                                        </p:tav>
                                      </p:tavLst>
                                    </p:anim>
                                    <p:anim calcmode="lin" valueType="num">
                                      <p:cBhvr>
                                        <p:cTn id="62" dur="1000" fill="hold"/>
                                        <p:tgtEl>
                                          <p:spTgt spid="645143"/>
                                        </p:tgtEl>
                                        <p:attrNameLst>
                                          <p:attrName>ppt_w</p:attrName>
                                        </p:attrNameLst>
                                      </p:cBhvr>
                                      <p:tavLst>
                                        <p:tav tm="0">
                                          <p:val>
                                            <p:fltVal val="0"/>
                                          </p:val>
                                        </p:tav>
                                        <p:tav tm="100000">
                                          <p:val>
                                            <p:strVal val="#ppt_w"/>
                                          </p:val>
                                        </p:tav>
                                      </p:tavLst>
                                    </p:anim>
                                    <p:anim calcmode="lin" valueType="num">
                                      <p:cBhvr>
                                        <p:cTn id="63" dur="1000" fill="hold"/>
                                        <p:tgtEl>
                                          <p:spTgt spid="6451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64" fill="hold" display="0">
                  <p:stCondLst>
                    <p:cond delay="indefinite"/>
                  </p:stCondLst>
                  <p:endCondLst>
                    <p:cond evt="onNext" delay="0">
                      <p:tgtEl>
                        <p:sldTgt/>
                      </p:tgtEl>
                    </p:cond>
                    <p:cond evt="onPrev" delay="0">
                      <p:tgtEl>
                        <p:sldTgt/>
                      </p:tgtEl>
                    </p:cond>
                  </p:endCondLst>
                </p:cTn>
                <p:tgtEl>
                  <p:spTgt spid="645131"/>
                </p:tgtEl>
              </p:cMediaNode>
            </p:video>
          </p:childTnLst>
        </p:cTn>
      </p:par>
    </p:tnLst>
    <p:bldLst>
      <p:bldP spid="645130" grpId="0"/>
      <p:bldP spid="645135" grpId="0" autoUpdateAnimBg="0"/>
      <p:bldP spid="645136" grpId="0" autoUpdateAnimBg="0"/>
      <p:bldP spid="645139" grpId="0" autoUpdateAnimBg="0"/>
      <p:bldP spid="645141" grpId="0" autoUpdateAnimBg="0"/>
      <p:bldP spid="645142" grpId="0" autoUpdateAnimBg="0"/>
      <p:bldP spid="645143"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45130" name="Rectangle 10"/>
          <p:cNvSpPr>
            <a:spLocks noChangeArrowheads="1"/>
          </p:cNvSpPr>
          <p:nvPr/>
        </p:nvSpPr>
        <p:spPr bwMode="auto">
          <a:xfrm>
            <a:off x="4572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Other Secondary Storage Devices:</a:t>
            </a:r>
          </a:p>
        </p:txBody>
      </p:sp>
      <p:sp>
        <p:nvSpPr>
          <p:cNvPr id="645135" name="Text Box 15"/>
          <p:cNvSpPr txBox="1">
            <a:spLocks noChangeArrowheads="1"/>
          </p:cNvSpPr>
          <p:nvPr/>
        </p:nvSpPr>
        <p:spPr bwMode="auto">
          <a:xfrm>
            <a:off x="1066800" y="2282825"/>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Zip Drives (1994 – 2002??)</a:t>
            </a:r>
          </a:p>
        </p:txBody>
      </p:sp>
      <p:sp>
        <p:nvSpPr>
          <p:cNvPr id="645136" name="Text Box 16"/>
          <p:cNvSpPr txBox="1">
            <a:spLocks noChangeArrowheads="1"/>
          </p:cNvSpPr>
          <p:nvPr/>
        </p:nvSpPr>
        <p:spPr bwMode="auto">
          <a:xfrm>
            <a:off x="1295400" y="2676525"/>
            <a:ext cx="51054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Originally 100MB, later up to 750 MB</a:t>
            </a:r>
          </a:p>
        </p:txBody>
      </p:sp>
      <p:sp>
        <p:nvSpPr>
          <p:cNvPr id="645139" name="Text Box 19"/>
          <p:cNvSpPr txBox="1">
            <a:spLocks noChangeArrowheads="1"/>
          </p:cNvSpPr>
          <p:nvPr/>
        </p:nvSpPr>
        <p:spPr bwMode="auto">
          <a:xfrm>
            <a:off x="1066800" y="3429000"/>
            <a:ext cx="4876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Flash Drives</a:t>
            </a:r>
          </a:p>
        </p:txBody>
      </p:sp>
      <p:sp>
        <p:nvSpPr>
          <p:cNvPr id="645141" name="Text Box 21"/>
          <p:cNvSpPr txBox="1">
            <a:spLocks noChangeArrowheads="1"/>
          </p:cNvSpPr>
          <p:nvPr/>
        </p:nvSpPr>
        <p:spPr bwMode="auto">
          <a:xfrm>
            <a:off x="1295400" y="3889375"/>
            <a:ext cx="541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Flash memory (non-volatile) with an integrated Universal Serial Bus (USB) interface</a:t>
            </a:r>
          </a:p>
        </p:txBody>
      </p:sp>
      <p:sp>
        <p:nvSpPr>
          <p:cNvPr id="645142" name="Text Box 22"/>
          <p:cNvSpPr txBox="1">
            <a:spLocks noChangeArrowheads="1"/>
          </p:cNvSpPr>
          <p:nvPr/>
        </p:nvSpPr>
        <p:spPr bwMode="auto">
          <a:xfrm>
            <a:off x="1066800" y="5562600"/>
            <a:ext cx="48768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‘Cloud’ Storage</a:t>
            </a:r>
          </a:p>
        </p:txBody>
      </p:sp>
      <p:pic>
        <p:nvPicPr>
          <p:cNvPr id="664578" name="Picture 2" descr="http://upload.wikimedia.org/wikipedia/commons/thumb/9/97/Zip-100a-transparent.png/220px-Zip-100a-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2162175"/>
            <a:ext cx="12414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663" y="3622675"/>
            <a:ext cx="20955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1"/>
          <p:cNvSpPr txBox="1">
            <a:spLocks noChangeArrowheads="1"/>
          </p:cNvSpPr>
          <p:nvPr/>
        </p:nvSpPr>
        <p:spPr bwMode="auto">
          <a:xfrm>
            <a:off x="1295400" y="4887913"/>
            <a:ext cx="54102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Up to 256 GB (Sept. 2011)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5130"/>
                                        </p:tgtEl>
                                        <p:attrNameLst>
                                          <p:attrName>style.visibility</p:attrName>
                                        </p:attrNameLst>
                                      </p:cBhvr>
                                      <p:to>
                                        <p:strVal val="visible"/>
                                      </p:to>
                                    </p:set>
                                    <p:animEffect transition="in" filter="wipe(up)">
                                      <p:cBhvr>
                                        <p:cTn id="7" dur="1000"/>
                                        <p:tgtEl>
                                          <p:spTgt spid="645130"/>
                                        </p:tgtEl>
                                      </p:cBhvr>
                                    </p:animEffect>
                                  </p:childTnLst>
                                </p:cTn>
                              </p:par>
                            </p:childTnLst>
                          </p:cTn>
                        </p:par>
                        <p:par>
                          <p:cTn id="8" fill="hold" nodeType="afterGroup">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645135"/>
                                        </p:tgtEl>
                                        <p:attrNameLst>
                                          <p:attrName>style.visibility</p:attrName>
                                        </p:attrNameLst>
                                      </p:cBhvr>
                                      <p:to>
                                        <p:strVal val="visible"/>
                                      </p:to>
                                    </p:set>
                                    <p:anim calcmode="lin" valueType="num">
                                      <p:cBhvr>
                                        <p:cTn id="11" dur="1000" fill="hold"/>
                                        <p:tgtEl>
                                          <p:spTgt spid="645135"/>
                                        </p:tgtEl>
                                        <p:attrNameLst>
                                          <p:attrName>ppt_x</p:attrName>
                                        </p:attrNameLst>
                                      </p:cBhvr>
                                      <p:tavLst>
                                        <p:tav tm="0">
                                          <p:val>
                                            <p:strVal val="#ppt_x"/>
                                          </p:val>
                                        </p:tav>
                                        <p:tav tm="100000">
                                          <p:val>
                                            <p:strVal val="#ppt_x"/>
                                          </p:val>
                                        </p:tav>
                                      </p:tavLst>
                                    </p:anim>
                                    <p:anim calcmode="lin" valueType="num">
                                      <p:cBhvr>
                                        <p:cTn id="12" dur="1000" fill="hold"/>
                                        <p:tgtEl>
                                          <p:spTgt spid="645135"/>
                                        </p:tgtEl>
                                        <p:attrNameLst>
                                          <p:attrName>ppt_y</p:attrName>
                                        </p:attrNameLst>
                                      </p:cBhvr>
                                      <p:tavLst>
                                        <p:tav tm="0">
                                          <p:val>
                                            <p:strVal val="#ppt_y+#ppt_h/2"/>
                                          </p:val>
                                        </p:tav>
                                        <p:tav tm="100000">
                                          <p:val>
                                            <p:strVal val="#ppt_y"/>
                                          </p:val>
                                        </p:tav>
                                      </p:tavLst>
                                    </p:anim>
                                    <p:anim calcmode="lin" valueType="num">
                                      <p:cBhvr>
                                        <p:cTn id="13" dur="1000" fill="hold"/>
                                        <p:tgtEl>
                                          <p:spTgt spid="645135"/>
                                        </p:tgtEl>
                                        <p:attrNameLst>
                                          <p:attrName>ppt_w</p:attrName>
                                        </p:attrNameLst>
                                      </p:cBhvr>
                                      <p:tavLst>
                                        <p:tav tm="0">
                                          <p:val>
                                            <p:strVal val="#ppt_w"/>
                                          </p:val>
                                        </p:tav>
                                        <p:tav tm="100000">
                                          <p:val>
                                            <p:strVal val="#ppt_w"/>
                                          </p:val>
                                        </p:tav>
                                      </p:tavLst>
                                    </p:anim>
                                    <p:anim calcmode="lin" valueType="num">
                                      <p:cBhvr>
                                        <p:cTn id="14" dur="1000" fill="hold"/>
                                        <p:tgtEl>
                                          <p:spTgt spid="645135"/>
                                        </p:tgtEl>
                                        <p:attrNameLst>
                                          <p:attrName>ppt_h</p:attrName>
                                        </p:attrNameLst>
                                      </p:cBhvr>
                                      <p:tavLst>
                                        <p:tav tm="0">
                                          <p:val>
                                            <p:fltVal val="0"/>
                                          </p:val>
                                        </p:tav>
                                        <p:tav tm="100000">
                                          <p:val>
                                            <p:strVal val="#ppt_h"/>
                                          </p:val>
                                        </p:tav>
                                      </p:tavLst>
                                    </p:anim>
                                  </p:childTnLst>
                                </p:cTn>
                              </p:par>
                              <p:par>
                                <p:cTn id="15" presetID="2" presetClass="entr" presetSubtype="2" fill="hold" nodeType="withEffect">
                                  <p:stCondLst>
                                    <p:cond delay="0"/>
                                  </p:stCondLst>
                                  <p:childTnLst>
                                    <p:set>
                                      <p:cBhvr>
                                        <p:cTn id="16" dur="1" fill="hold">
                                          <p:stCondLst>
                                            <p:cond delay="0"/>
                                          </p:stCondLst>
                                        </p:cTn>
                                        <p:tgtEl>
                                          <p:spTgt spid="664578"/>
                                        </p:tgtEl>
                                        <p:attrNameLst>
                                          <p:attrName>style.visibility</p:attrName>
                                        </p:attrNameLst>
                                      </p:cBhvr>
                                      <p:to>
                                        <p:strVal val="visible"/>
                                      </p:to>
                                    </p:set>
                                    <p:anim calcmode="lin" valueType="num">
                                      <p:cBhvr additive="base">
                                        <p:cTn id="17" dur="500" fill="hold"/>
                                        <p:tgtEl>
                                          <p:spTgt spid="664578"/>
                                        </p:tgtEl>
                                        <p:attrNameLst>
                                          <p:attrName>ppt_x</p:attrName>
                                        </p:attrNameLst>
                                      </p:cBhvr>
                                      <p:tavLst>
                                        <p:tav tm="0">
                                          <p:val>
                                            <p:strVal val="1+#ppt_w/2"/>
                                          </p:val>
                                        </p:tav>
                                        <p:tav tm="100000">
                                          <p:val>
                                            <p:strVal val="#ppt_x"/>
                                          </p:val>
                                        </p:tav>
                                      </p:tavLst>
                                    </p:anim>
                                    <p:anim calcmode="lin" valueType="num">
                                      <p:cBhvr additive="base">
                                        <p:cTn id="18" dur="500" fill="hold"/>
                                        <p:tgtEl>
                                          <p:spTgt spid="66457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17" presetClass="entr" presetSubtype="8" fill="hold" grpId="0" nodeType="afterEffect">
                                  <p:stCondLst>
                                    <p:cond delay="0"/>
                                  </p:stCondLst>
                                  <p:childTnLst>
                                    <p:set>
                                      <p:cBhvr>
                                        <p:cTn id="21" dur="1" fill="hold">
                                          <p:stCondLst>
                                            <p:cond delay="0"/>
                                          </p:stCondLst>
                                        </p:cTn>
                                        <p:tgtEl>
                                          <p:spTgt spid="645136"/>
                                        </p:tgtEl>
                                        <p:attrNameLst>
                                          <p:attrName>style.visibility</p:attrName>
                                        </p:attrNameLst>
                                      </p:cBhvr>
                                      <p:to>
                                        <p:strVal val="visible"/>
                                      </p:to>
                                    </p:set>
                                    <p:anim calcmode="lin" valueType="num">
                                      <p:cBhvr>
                                        <p:cTn id="22" dur="1000" fill="hold"/>
                                        <p:tgtEl>
                                          <p:spTgt spid="645136"/>
                                        </p:tgtEl>
                                        <p:attrNameLst>
                                          <p:attrName>ppt_x</p:attrName>
                                        </p:attrNameLst>
                                      </p:cBhvr>
                                      <p:tavLst>
                                        <p:tav tm="0">
                                          <p:val>
                                            <p:strVal val="#ppt_x-#ppt_w/2"/>
                                          </p:val>
                                        </p:tav>
                                        <p:tav tm="100000">
                                          <p:val>
                                            <p:strVal val="#ppt_x"/>
                                          </p:val>
                                        </p:tav>
                                      </p:tavLst>
                                    </p:anim>
                                    <p:anim calcmode="lin" valueType="num">
                                      <p:cBhvr>
                                        <p:cTn id="23" dur="1000" fill="hold"/>
                                        <p:tgtEl>
                                          <p:spTgt spid="645136"/>
                                        </p:tgtEl>
                                        <p:attrNameLst>
                                          <p:attrName>ppt_y</p:attrName>
                                        </p:attrNameLst>
                                      </p:cBhvr>
                                      <p:tavLst>
                                        <p:tav tm="0">
                                          <p:val>
                                            <p:strVal val="#ppt_y"/>
                                          </p:val>
                                        </p:tav>
                                        <p:tav tm="100000">
                                          <p:val>
                                            <p:strVal val="#ppt_y"/>
                                          </p:val>
                                        </p:tav>
                                      </p:tavLst>
                                    </p:anim>
                                    <p:anim calcmode="lin" valueType="num">
                                      <p:cBhvr>
                                        <p:cTn id="24" dur="1000" fill="hold"/>
                                        <p:tgtEl>
                                          <p:spTgt spid="645136"/>
                                        </p:tgtEl>
                                        <p:attrNameLst>
                                          <p:attrName>ppt_w</p:attrName>
                                        </p:attrNameLst>
                                      </p:cBhvr>
                                      <p:tavLst>
                                        <p:tav tm="0">
                                          <p:val>
                                            <p:fltVal val="0"/>
                                          </p:val>
                                        </p:tav>
                                        <p:tav tm="100000">
                                          <p:val>
                                            <p:strVal val="#ppt_w"/>
                                          </p:val>
                                        </p:tav>
                                      </p:tavLst>
                                    </p:anim>
                                    <p:anim calcmode="lin" valueType="num">
                                      <p:cBhvr>
                                        <p:cTn id="25" dur="1000" fill="hold"/>
                                        <p:tgtEl>
                                          <p:spTgt spid="645136"/>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645139"/>
                                        </p:tgtEl>
                                        <p:attrNameLst>
                                          <p:attrName>style.visibility</p:attrName>
                                        </p:attrNameLst>
                                      </p:cBhvr>
                                      <p:to>
                                        <p:strVal val="visible"/>
                                      </p:to>
                                    </p:set>
                                    <p:anim calcmode="lin" valueType="num">
                                      <p:cBhvr>
                                        <p:cTn id="29" dur="1000" fill="hold"/>
                                        <p:tgtEl>
                                          <p:spTgt spid="645139"/>
                                        </p:tgtEl>
                                        <p:attrNameLst>
                                          <p:attrName>ppt_x</p:attrName>
                                        </p:attrNameLst>
                                      </p:cBhvr>
                                      <p:tavLst>
                                        <p:tav tm="0">
                                          <p:val>
                                            <p:strVal val="#ppt_x"/>
                                          </p:val>
                                        </p:tav>
                                        <p:tav tm="100000">
                                          <p:val>
                                            <p:strVal val="#ppt_x"/>
                                          </p:val>
                                        </p:tav>
                                      </p:tavLst>
                                    </p:anim>
                                    <p:anim calcmode="lin" valueType="num">
                                      <p:cBhvr>
                                        <p:cTn id="30" dur="1000" fill="hold"/>
                                        <p:tgtEl>
                                          <p:spTgt spid="645139"/>
                                        </p:tgtEl>
                                        <p:attrNameLst>
                                          <p:attrName>ppt_y</p:attrName>
                                        </p:attrNameLst>
                                      </p:cBhvr>
                                      <p:tavLst>
                                        <p:tav tm="0">
                                          <p:val>
                                            <p:strVal val="#ppt_y+#ppt_h/2"/>
                                          </p:val>
                                        </p:tav>
                                        <p:tav tm="100000">
                                          <p:val>
                                            <p:strVal val="#ppt_y"/>
                                          </p:val>
                                        </p:tav>
                                      </p:tavLst>
                                    </p:anim>
                                    <p:anim calcmode="lin" valueType="num">
                                      <p:cBhvr>
                                        <p:cTn id="31" dur="1000" fill="hold"/>
                                        <p:tgtEl>
                                          <p:spTgt spid="645139"/>
                                        </p:tgtEl>
                                        <p:attrNameLst>
                                          <p:attrName>ppt_w</p:attrName>
                                        </p:attrNameLst>
                                      </p:cBhvr>
                                      <p:tavLst>
                                        <p:tav tm="0">
                                          <p:val>
                                            <p:strVal val="#ppt_w"/>
                                          </p:val>
                                        </p:tav>
                                        <p:tav tm="100000">
                                          <p:val>
                                            <p:strVal val="#ppt_w"/>
                                          </p:val>
                                        </p:tav>
                                      </p:tavLst>
                                    </p:anim>
                                    <p:anim calcmode="lin" valueType="num">
                                      <p:cBhvr>
                                        <p:cTn id="32" dur="1000" fill="hold"/>
                                        <p:tgtEl>
                                          <p:spTgt spid="645139"/>
                                        </p:tgtEl>
                                        <p:attrNameLst>
                                          <p:attrName>ppt_h</p:attrName>
                                        </p:attrNameLst>
                                      </p:cBhvr>
                                      <p:tavLst>
                                        <p:tav tm="0">
                                          <p:val>
                                            <p:fltVal val="0"/>
                                          </p:val>
                                        </p:tav>
                                        <p:tav tm="100000">
                                          <p:val>
                                            <p:strVal val="#ppt_h"/>
                                          </p:val>
                                        </p:tav>
                                      </p:tavLst>
                                    </p:anim>
                                  </p:childTnLst>
                                </p:cTn>
                              </p:par>
                              <p:par>
                                <p:cTn id="33" presetID="2" presetClass="entr" presetSubtype="2" fill="hold" nodeType="withEffect">
                                  <p:stCondLst>
                                    <p:cond delay="0"/>
                                  </p:stCondLst>
                                  <p:childTnLst>
                                    <p:set>
                                      <p:cBhvr>
                                        <p:cTn id="34" dur="1" fill="hold">
                                          <p:stCondLst>
                                            <p:cond delay="0"/>
                                          </p:stCondLst>
                                        </p:cTn>
                                        <p:tgtEl>
                                          <p:spTgt spid="664579"/>
                                        </p:tgtEl>
                                        <p:attrNameLst>
                                          <p:attrName>style.visibility</p:attrName>
                                        </p:attrNameLst>
                                      </p:cBhvr>
                                      <p:to>
                                        <p:strVal val="visible"/>
                                      </p:to>
                                    </p:set>
                                    <p:anim calcmode="lin" valueType="num">
                                      <p:cBhvr additive="base">
                                        <p:cTn id="35" dur="500" fill="hold"/>
                                        <p:tgtEl>
                                          <p:spTgt spid="664579"/>
                                        </p:tgtEl>
                                        <p:attrNameLst>
                                          <p:attrName>ppt_x</p:attrName>
                                        </p:attrNameLst>
                                      </p:cBhvr>
                                      <p:tavLst>
                                        <p:tav tm="0">
                                          <p:val>
                                            <p:strVal val="1+#ppt_w/2"/>
                                          </p:val>
                                        </p:tav>
                                        <p:tav tm="100000">
                                          <p:val>
                                            <p:strVal val="#ppt_x"/>
                                          </p:val>
                                        </p:tav>
                                      </p:tavLst>
                                    </p:anim>
                                    <p:anim calcmode="lin" valueType="num">
                                      <p:cBhvr additive="base">
                                        <p:cTn id="36" dur="500" fill="hold"/>
                                        <p:tgtEl>
                                          <p:spTgt spid="664579"/>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17" presetClass="entr" presetSubtype="8" fill="hold" grpId="0" nodeType="afterEffect">
                                  <p:stCondLst>
                                    <p:cond delay="0"/>
                                  </p:stCondLst>
                                  <p:childTnLst>
                                    <p:set>
                                      <p:cBhvr>
                                        <p:cTn id="39" dur="1" fill="hold">
                                          <p:stCondLst>
                                            <p:cond delay="0"/>
                                          </p:stCondLst>
                                        </p:cTn>
                                        <p:tgtEl>
                                          <p:spTgt spid="645141"/>
                                        </p:tgtEl>
                                        <p:attrNameLst>
                                          <p:attrName>style.visibility</p:attrName>
                                        </p:attrNameLst>
                                      </p:cBhvr>
                                      <p:to>
                                        <p:strVal val="visible"/>
                                      </p:to>
                                    </p:set>
                                    <p:anim calcmode="lin" valueType="num">
                                      <p:cBhvr>
                                        <p:cTn id="40" dur="1000" fill="hold"/>
                                        <p:tgtEl>
                                          <p:spTgt spid="645141"/>
                                        </p:tgtEl>
                                        <p:attrNameLst>
                                          <p:attrName>ppt_x</p:attrName>
                                        </p:attrNameLst>
                                      </p:cBhvr>
                                      <p:tavLst>
                                        <p:tav tm="0">
                                          <p:val>
                                            <p:strVal val="#ppt_x-#ppt_w/2"/>
                                          </p:val>
                                        </p:tav>
                                        <p:tav tm="100000">
                                          <p:val>
                                            <p:strVal val="#ppt_x"/>
                                          </p:val>
                                        </p:tav>
                                      </p:tavLst>
                                    </p:anim>
                                    <p:anim calcmode="lin" valueType="num">
                                      <p:cBhvr>
                                        <p:cTn id="41" dur="1000" fill="hold"/>
                                        <p:tgtEl>
                                          <p:spTgt spid="645141"/>
                                        </p:tgtEl>
                                        <p:attrNameLst>
                                          <p:attrName>ppt_y</p:attrName>
                                        </p:attrNameLst>
                                      </p:cBhvr>
                                      <p:tavLst>
                                        <p:tav tm="0">
                                          <p:val>
                                            <p:strVal val="#ppt_y"/>
                                          </p:val>
                                        </p:tav>
                                        <p:tav tm="100000">
                                          <p:val>
                                            <p:strVal val="#ppt_y"/>
                                          </p:val>
                                        </p:tav>
                                      </p:tavLst>
                                    </p:anim>
                                    <p:anim calcmode="lin" valueType="num">
                                      <p:cBhvr>
                                        <p:cTn id="42" dur="1000" fill="hold"/>
                                        <p:tgtEl>
                                          <p:spTgt spid="645141"/>
                                        </p:tgtEl>
                                        <p:attrNameLst>
                                          <p:attrName>ppt_w</p:attrName>
                                        </p:attrNameLst>
                                      </p:cBhvr>
                                      <p:tavLst>
                                        <p:tav tm="0">
                                          <p:val>
                                            <p:fltVal val="0"/>
                                          </p:val>
                                        </p:tav>
                                        <p:tav tm="100000">
                                          <p:val>
                                            <p:strVal val="#ppt_w"/>
                                          </p:val>
                                        </p:tav>
                                      </p:tavLst>
                                    </p:anim>
                                    <p:anim calcmode="lin" valueType="num">
                                      <p:cBhvr>
                                        <p:cTn id="43" dur="1000" fill="hold"/>
                                        <p:tgtEl>
                                          <p:spTgt spid="64514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5000"/>
                            </p:stCondLst>
                            <p:childTnLst>
                              <p:par>
                                <p:cTn id="45" presetID="17" presetClass="entr" presetSubtype="4" fill="hold" grpId="0" nodeType="afterEffect">
                                  <p:stCondLst>
                                    <p:cond delay="0"/>
                                  </p:stCondLst>
                                  <p:childTnLst>
                                    <p:set>
                                      <p:cBhvr>
                                        <p:cTn id="46" dur="1" fill="hold">
                                          <p:stCondLst>
                                            <p:cond delay="0"/>
                                          </p:stCondLst>
                                        </p:cTn>
                                        <p:tgtEl>
                                          <p:spTgt spid="645142"/>
                                        </p:tgtEl>
                                        <p:attrNameLst>
                                          <p:attrName>style.visibility</p:attrName>
                                        </p:attrNameLst>
                                      </p:cBhvr>
                                      <p:to>
                                        <p:strVal val="visible"/>
                                      </p:to>
                                    </p:set>
                                    <p:anim calcmode="lin" valueType="num">
                                      <p:cBhvr>
                                        <p:cTn id="47" dur="1000" fill="hold"/>
                                        <p:tgtEl>
                                          <p:spTgt spid="645142"/>
                                        </p:tgtEl>
                                        <p:attrNameLst>
                                          <p:attrName>ppt_x</p:attrName>
                                        </p:attrNameLst>
                                      </p:cBhvr>
                                      <p:tavLst>
                                        <p:tav tm="0">
                                          <p:val>
                                            <p:strVal val="#ppt_x"/>
                                          </p:val>
                                        </p:tav>
                                        <p:tav tm="100000">
                                          <p:val>
                                            <p:strVal val="#ppt_x"/>
                                          </p:val>
                                        </p:tav>
                                      </p:tavLst>
                                    </p:anim>
                                    <p:anim calcmode="lin" valueType="num">
                                      <p:cBhvr>
                                        <p:cTn id="48" dur="1000" fill="hold"/>
                                        <p:tgtEl>
                                          <p:spTgt spid="645142"/>
                                        </p:tgtEl>
                                        <p:attrNameLst>
                                          <p:attrName>ppt_y</p:attrName>
                                        </p:attrNameLst>
                                      </p:cBhvr>
                                      <p:tavLst>
                                        <p:tav tm="0">
                                          <p:val>
                                            <p:strVal val="#ppt_y+#ppt_h/2"/>
                                          </p:val>
                                        </p:tav>
                                        <p:tav tm="100000">
                                          <p:val>
                                            <p:strVal val="#ppt_y"/>
                                          </p:val>
                                        </p:tav>
                                      </p:tavLst>
                                    </p:anim>
                                    <p:anim calcmode="lin" valueType="num">
                                      <p:cBhvr>
                                        <p:cTn id="49" dur="1000" fill="hold"/>
                                        <p:tgtEl>
                                          <p:spTgt spid="645142"/>
                                        </p:tgtEl>
                                        <p:attrNameLst>
                                          <p:attrName>ppt_w</p:attrName>
                                        </p:attrNameLst>
                                      </p:cBhvr>
                                      <p:tavLst>
                                        <p:tav tm="0">
                                          <p:val>
                                            <p:strVal val="#ppt_w"/>
                                          </p:val>
                                        </p:tav>
                                        <p:tav tm="100000">
                                          <p:val>
                                            <p:strVal val="#ppt_w"/>
                                          </p:val>
                                        </p:tav>
                                      </p:tavLst>
                                    </p:anim>
                                    <p:anim calcmode="lin" valueType="num">
                                      <p:cBhvr>
                                        <p:cTn id="50" dur="1000" fill="hold"/>
                                        <p:tgtEl>
                                          <p:spTgt spid="645142"/>
                                        </p:tgtEl>
                                        <p:attrNameLst>
                                          <p:attrName>ppt_h</p:attrName>
                                        </p:attrNameLst>
                                      </p:cBhvr>
                                      <p:tavLst>
                                        <p:tav tm="0">
                                          <p:val>
                                            <p:fltVal val="0"/>
                                          </p:val>
                                        </p:tav>
                                        <p:tav tm="100000">
                                          <p:val>
                                            <p:strVal val="#ppt_h"/>
                                          </p:val>
                                        </p:tav>
                                      </p:tavLst>
                                    </p:anim>
                                  </p:childTnLst>
                                </p:cTn>
                              </p:par>
                            </p:childTnLst>
                          </p:cTn>
                        </p:par>
                        <p:par>
                          <p:cTn id="51" fill="hold" nodeType="afterGroup">
                            <p:stCondLst>
                              <p:cond delay="6000"/>
                            </p:stCondLst>
                            <p:childTnLst>
                              <p:par>
                                <p:cTn id="52" presetID="17"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ppt_x</p:attrName>
                                        </p:attrNameLst>
                                      </p:cBhvr>
                                      <p:tavLst>
                                        <p:tav tm="0">
                                          <p:val>
                                            <p:strVal val="#ppt_x-#ppt_w/2"/>
                                          </p:val>
                                        </p:tav>
                                        <p:tav tm="100000">
                                          <p:val>
                                            <p:strVal val="#ppt_x"/>
                                          </p:val>
                                        </p:tav>
                                      </p:tavLst>
                                    </p:anim>
                                    <p:anim calcmode="lin" valueType="num">
                                      <p:cBhvr>
                                        <p:cTn id="55" dur="1000" fill="hold"/>
                                        <p:tgtEl>
                                          <p:spTgt spid="15"/>
                                        </p:tgtEl>
                                        <p:attrNameLst>
                                          <p:attrName>ppt_y</p:attrName>
                                        </p:attrNameLst>
                                      </p:cBhvr>
                                      <p:tavLst>
                                        <p:tav tm="0">
                                          <p:val>
                                            <p:strVal val="#ppt_y"/>
                                          </p:val>
                                        </p:tav>
                                        <p:tav tm="100000">
                                          <p:val>
                                            <p:strVal val="#ppt_y"/>
                                          </p:val>
                                        </p:tav>
                                      </p:tavLst>
                                    </p:anim>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0" grpId="0"/>
      <p:bldP spid="645135" grpId="0" autoUpdateAnimBg="0"/>
      <p:bldP spid="645136" grpId="0" autoUpdateAnimBg="0"/>
      <p:bldP spid="645139" grpId="0" autoUpdateAnimBg="0"/>
      <p:bldP spid="645141" grpId="0" autoUpdateAnimBg="0"/>
      <p:bldP spid="645142" grpId="0" autoUpdateAnimBg="0"/>
      <p:bldP spid="15"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538627" name="Rectangle 3"/>
          <p:cNvSpPr>
            <a:spLocks noChangeArrowheads="1"/>
          </p:cNvSpPr>
          <p:nvPr/>
        </p:nvSpPr>
        <p:spPr bwMode="auto">
          <a:xfrm>
            <a:off x="457200" y="19050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hlinkClick r:id="rId3"/>
              </a:rPr>
              <a:t>Optical Disks</a:t>
            </a:r>
            <a:r>
              <a:rPr lang="en-US" altLang="en-US" b="1"/>
              <a:t>:</a:t>
            </a:r>
          </a:p>
        </p:txBody>
      </p:sp>
      <p:sp>
        <p:nvSpPr>
          <p:cNvPr id="538628" name="Text Box 4"/>
          <p:cNvSpPr txBox="1">
            <a:spLocks noChangeArrowheads="1"/>
          </p:cNvSpPr>
          <p:nvPr/>
        </p:nvSpPr>
        <p:spPr bwMode="auto">
          <a:xfrm>
            <a:off x="1066800" y="2359025"/>
            <a:ext cx="807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Compact Disc Read-Only Memory (CD-ROM)</a:t>
            </a:r>
          </a:p>
        </p:txBody>
      </p:sp>
      <p:sp>
        <p:nvSpPr>
          <p:cNvPr id="538629" name="Text Box 5"/>
          <p:cNvSpPr txBox="1">
            <a:spLocks noChangeArrowheads="1"/>
          </p:cNvSpPr>
          <p:nvPr/>
        </p:nvSpPr>
        <p:spPr bwMode="auto">
          <a:xfrm>
            <a:off x="1295400" y="2752725"/>
            <a:ext cx="7391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Low-cost approach to saving data, loading programs, or listening to music</a:t>
            </a:r>
          </a:p>
        </p:txBody>
      </p:sp>
      <p:sp>
        <p:nvSpPr>
          <p:cNvPr id="538630" name="Text Box 6"/>
          <p:cNvSpPr txBox="1">
            <a:spLocks noChangeArrowheads="1"/>
          </p:cNvSpPr>
          <p:nvPr/>
        </p:nvSpPr>
        <p:spPr bwMode="auto">
          <a:xfrm>
            <a:off x="1295400" y="3514725"/>
            <a:ext cx="7391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b="1">
                <a:solidFill>
                  <a:srgbClr val="0033CC"/>
                </a:solidFill>
              </a:rPr>
              <a:t>Firmware</a:t>
            </a:r>
            <a:r>
              <a:rPr lang="en-US" altLang="en-US">
                <a:solidFill>
                  <a:srgbClr val="0033CC"/>
                </a:solidFill>
              </a:rPr>
              <a:t>: Frequently used programs which are permanently burned into ROM during manufacture</a:t>
            </a:r>
          </a:p>
        </p:txBody>
      </p:sp>
      <p:sp>
        <p:nvSpPr>
          <p:cNvPr id="538631" name="Text Box 7"/>
          <p:cNvSpPr txBox="1">
            <a:spLocks noChangeArrowheads="1"/>
          </p:cNvSpPr>
          <p:nvPr/>
        </p:nvSpPr>
        <p:spPr bwMode="auto">
          <a:xfrm>
            <a:off x="1066800" y="4419600"/>
            <a:ext cx="4648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Compact Disc Read-Write (CD-RW)</a:t>
            </a:r>
          </a:p>
        </p:txBody>
      </p:sp>
      <p:sp>
        <p:nvSpPr>
          <p:cNvPr id="538632" name="Text Box 8"/>
          <p:cNvSpPr txBox="1">
            <a:spLocks noChangeArrowheads="1"/>
          </p:cNvSpPr>
          <p:nvPr/>
        </p:nvSpPr>
        <p:spPr bwMode="auto">
          <a:xfrm>
            <a:off x="1295400" y="5203825"/>
            <a:ext cx="3886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Allows Data to be written and rewritten (limited Times) </a:t>
            </a:r>
          </a:p>
        </p:txBody>
      </p:sp>
      <p:pic>
        <p:nvPicPr>
          <p:cNvPr id="538633" name="Picture 9" descr="cdr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241800"/>
            <a:ext cx="34766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38627"/>
                                        </p:tgtEl>
                                        <p:attrNameLst>
                                          <p:attrName>style.visibility</p:attrName>
                                        </p:attrNameLst>
                                      </p:cBhvr>
                                      <p:to>
                                        <p:strVal val="visible"/>
                                      </p:to>
                                    </p:set>
                                    <p:animEffect transition="in" filter="wipe(up)">
                                      <p:cBhvr>
                                        <p:cTn id="7" dur="1000"/>
                                        <p:tgtEl>
                                          <p:spTgt spid="538627"/>
                                        </p:tgtEl>
                                      </p:cBhvr>
                                    </p:animEffect>
                                  </p:childTnLst>
                                </p:cTn>
                              </p:par>
                            </p:childTnLst>
                          </p:cTn>
                        </p:par>
                        <p:par>
                          <p:cTn id="8" fill="hold" nodeType="afterGroup">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538628"/>
                                        </p:tgtEl>
                                        <p:attrNameLst>
                                          <p:attrName>style.visibility</p:attrName>
                                        </p:attrNameLst>
                                      </p:cBhvr>
                                      <p:to>
                                        <p:strVal val="visible"/>
                                      </p:to>
                                    </p:set>
                                    <p:anim calcmode="lin" valueType="num">
                                      <p:cBhvr>
                                        <p:cTn id="11" dur="1000" fill="hold"/>
                                        <p:tgtEl>
                                          <p:spTgt spid="538628"/>
                                        </p:tgtEl>
                                        <p:attrNameLst>
                                          <p:attrName>ppt_x</p:attrName>
                                        </p:attrNameLst>
                                      </p:cBhvr>
                                      <p:tavLst>
                                        <p:tav tm="0">
                                          <p:val>
                                            <p:strVal val="#ppt_x"/>
                                          </p:val>
                                        </p:tav>
                                        <p:tav tm="100000">
                                          <p:val>
                                            <p:strVal val="#ppt_x"/>
                                          </p:val>
                                        </p:tav>
                                      </p:tavLst>
                                    </p:anim>
                                    <p:anim calcmode="lin" valueType="num">
                                      <p:cBhvr>
                                        <p:cTn id="12" dur="1000" fill="hold"/>
                                        <p:tgtEl>
                                          <p:spTgt spid="538628"/>
                                        </p:tgtEl>
                                        <p:attrNameLst>
                                          <p:attrName>ppt_y</p:attrName>
                                        </p:attrNameLst>
                                      </p:cBhvr>
                                      <p:tavLst>
                                        <p:tav tm="0">
                                          <p:val>
                                            <p:strVal val="#ppt_y+#ppt_h/2"/>
                                          </p:val>
                                        </p:tav>
                                        <p:tav tm="100000">
                                          <p:val>
                                            <p:strVal val="#ppt_y"/>
                                          </p:val>
                                        </p:tav>
                                      </p:tavLst>
                                    </p:anim>
                                    <p:anim calcmode="lin" valueType="num">
                                      <p:cBhvr>
                                        <p:cTn id="13" dur="1000" fill="hold"/>
                                        <p:tgtEl>
                                          <p:spTgt spid="538628"/>
                                        </p:tgtEl>
                                        <p:attrNameLst>
                                          <p:attrName>ppt_w</p:attrName>
                                        </p:attrNameLst>
                                      </p:cBhvr>
                                      <p:tavLst>
                                        <p:tav tm="0">
                                          <p:val>
                                            <p:strVal val="#ppt_w"/>
                                          </p:val>
                                        </p:tav>
                                        <p:tav tm="100000">
                                          <p:val>
                                            <p:strVal val="#ppt_w"/>
                                          </p:val>
                                        </p:tav>
                                      </p:tavLst>
                                    </p:anim>
                                    <p:anim calcmode="lin" valueType="num">
                                      <p:cBhvr>
                                        <p:cTn id="14" dur="1000" fill="hold"/>
                                        <p:tgtEl>
                                          <p:spTgt spid="538628"/>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000"/>
                            </p:stCondLst>
                            <p:childTnLst>
                              <p:par>
                                <p:cTn id="16" presetID="17" presetClass="entr" presetSubtype="8" fill="hold" grpId="0" nodeType="afterEffect">
                                  <p:stCondLst>
                                    <p:cond delay="0"/>
                                  </p:stCondLst>
                                  <p:childTnLst>
                                    <p:set>
                                      <p:cBhvr>
                                        <p:cTn id="17" dur="1" fill="hold">
                                          <p:stCondLst>
                                            <p:cond delay="0"/>
                                          </p:stCondLst>
                                        </p:cTn>
                                        <p:tgtEl>
                                          <p:spTgt spid="538629"/>
                                        </p:tgtEl>
                                        <p:attrNameLst>
                                          <p:attrName>style.visibility</p:attrName>
                                        </p:attrNameLst>
                                      </p:cBhvr>
                                      <p:to>
                                        <p:strVal val="visible"/>
                                      </p:to>
                                    </p:set>
                                    <p:anim calcmode="lin" valueType="num">
                                      <p:cBhvr>
                                        <p:cTn id="18" dur="1000" fill="hold"/>
                                        <p:tgtEl>
                                          <p:spTgt spid="538629"/>
                                        </p:tgtEl>
                                        <p:attrNameLst>
                                          <p:attrName>ppt_x</p:attrName>
                                        </p:attrNameLst>
                                      </p:cBhvr>
                                      <p:tavLst>
                                        <p:tav tm="0">
                                          <p:val>
                                            <p:strVal val="#ppt_x-#ppt_w/2"/>
                                          </p:val>
                                        </p:tav>
                                        <p:tav tm="100000">
                                          <p:val>
                                            <p:strVal val="#ppt_x"/>
                                          </p:val>
                                        </p:tav>
                                      </p:tavLst>
                                    </p:anim>
                                    <p:anim calcmode="lin" valueType="num">
                                      <p:cBhvr>
                                        <p:cTn id="19" dur="1000" fill="hold"/>
                                        <p:tgtEl>
                                          <p:spTgt spid="538629"/>
                                        </p:tgtEl>
                                        <p:attrNameLst>
                                          <p:attrName>ppt_y</p:attrName>
                                        </p:attrNameLst>
                                      </p:cBhvr>
                                      <p:tavLst>
                                        <p:tav tm="0">
                                          <p:val>
                                            <p:strVal val="#ppt_y"/>
                                          </p:val>
                                        </p:tav>
                                        <p:tav tm="100000">
                                          <p:val>
                                            <p:strVal val="#ppt_y"/>
                                          </p:val>
                                        </p:tav>
                                      </p:tavLst>
                                    </p:anim>
                                    <p:anim calcmode="lin" valueType="num">
                                      <p:cBhvr>
                                        <p:cTn id="20" dur="1000" fill="hold"/>
                                        <p:tgtEl>
                                          <p:spTgt spid="538629"/>
                                        </p:tgtEl>
                                        <p:attrNameLst>
                                          <p:attrName>ppt_w</p:attrName>
                                        </p:attrNameLst>
                                      </p:cBhvr>
                                      <p:tavLst>
                                        <p:tav tm="0">
                                          <p:val>
                                            <p:fltVal val="0"/>
                                          </p:val>
                                        </p:tav>
                                        <p:tav tm="100000">
                                          <p:val>
                                            <p:strVal val="#ppt_w"/>
                                          </p:val>
                                        </p:tav>
                                      </p:tavLst>
                                    </p:anim>
                                    <p:anim calcmode="lin" valueType="num">
                                      <p:cBhvr>
                                        <p:cTn id="21" dur="1000" fill="hold"/>
                                        <p:tgtEl>
                                          <p:spTgt spid="538629"/>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000"/>
                            </p:stCondLst>
                            <p:childTnLst>
                              <p:par>
                                <p:cTn id="23" presetID="17" presetClass="entr" presetSubtype="8" fill="hold" grpId="0" nodeType="afterEffect">
                                  <p:stCondLst>
                                    <p:cond delay="0"/>
                                  </p:stCondLst>
                                  <p:childTnLst>
                                    <p:set>
                                      <p:cBhvr>
                                        <p:cTn id="24" dur="1" fill="hold">
                                          <p:stCondLst>
                                            <p:cond delay="0"/>
                                          </p:stCondLst>
                                        </p:cTn>
                                        <p:tgtEl>
                                          <p:spTgt spid="538630"/>
                                        </p:tgtEl>
                                        <p:attrNameLst>
                                          <p:attrName>style.visibility</p:attrName>
                                        </p:attrNameLst>
                                      </p:cBhvr>
                                      <p:to>
                                        <p:strVal val="visible"/>
                                      </p:to>
                                    </p:set>
                                    <p:anim calcmode="lin" valueType="num">
                                      <p:cBhvr>
                                        <p:cTn id="25" dur="1000" fill="hold"/>
                                        <p:tgtEl>
                                          <p:spTgt spid="538630"/>
                                        </p:tgtEl>
                                        <p:attrNameLst>
                                          <p:attrName>ppt_x</p:attrName>
                                        </p:attrNameLst>
                                      </p:cBhvr>
                                      <p:tavLst>
                                        <p:tav tm="0">
                                          <p:val>
                                            <p:strVal val="#ppt_x-#ppt_w/2"/>
                                          </p:val>
                                        </p:tav>
                                        <p:tav tm="100000">
                                          <p:val>
                                            <p:strVal val="#ppt_x"/>
                                          </p:val>
                                        </p:tav>
                                      </p:tavLst>
                                    </p:anim>
                                    <p:anim calcmode="lin" valueType="num">
                                      <p:cBhvr>
                                        <p:cTn id="26" dur="1000" fill="hold"/>
                                        <p:tgtEl>
                                          <p:spTgt spid="538630"/>
                                        </p:tgtEl>
                                        <p:attrNameLst>
                                          <p:attrName>ppt_y</p:attrName>
                                        </p:attrNameLst>
                                      </p:cBhvr>
                                      <p:tavLst>
                                        <p:tav tm="0">
                                          <p:val>
                                            <p:strVal val="#ppt_y"/>
                                          </p:val>
                                        </p:tav>
                                        <p:tav tm="100000">
                                          <p:val>
                                            <p:strVal val="#ppt_y"/>
                                          </p:val>
                                        </p:tav>
                                      </p:tavLst>
                                    </p:anim>
                                    <p:anim calcmode="lin" valueType="num">
                                      <p:cBhvr>
                                        <p:cTn id="27" dur="1000" fill="hold"/>
                                        <p:tgtEl>
                                          <p:spTgt spid="538630"/>
                                        </p:tgtEl>
                                        <p:attrNameLst>
                                          <p:attrName>ppt_w</p:attrName>
                                        </p:attrNameLst>
                                      </p:cBhvr>
                                      <p:tavLst>
                                        <p:tav tm="0">
                                          <p:val>
                                            <p:fltVal val="0"/>
                                          </p:val>
                                        </p:tav>
                                        <p:tav tm="100000">
                                          <p:val>
                                            <p:strVal val="#ppt_w"/>
                                          </p:val>
                                        </p:tav>
                                      </p:tavLst>
                                    </p:anim>
                                    <p:anim calcmode="lin" valueType="num">
                                      <p:cBhvr>
                                        <p:cTn id="28" dur="1000" fill="hold"/>
                                        <p:tgtEl>
                                          <p:spTgt spid="538630"/>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4000"/>
                            </p:stCondLst>
                            <p:childTnLst>
                              <p:par>
                                <p:cTn id="30" presetID="17" presetClass="entr" presetSubtype="4" fill="hold" grpId="0" nodeType="afterEffect">
                                  <p:stCondLst>
                                    <p:cond delay="0"/>
                                  </p:stCondLst>
                                  <p:childTnLst>
                                    <p:set>
                                      <p:cBhvr>
                                        <p:cTn id="31" dur="1" fill="hold">
                                          <p:stCondLst>
                                            <p:cond delay="0"/>
                                          </p:stCondLst>
                                        </p:cTn>
                                        <p:tgtEl>
                                          <p:spTgt spid="538631"/>
                                        </p:tgtEl>
                                        <p:attrNameLst>
                                          <p:attrName>style.visibility</p:attrName>
                                        </p:attrNameLst>
                                      </p:cBhvr>
                                      <p:to>
                                        <p:strVal val="visible"/>
                                      </p:to>
                                    </p:set>
                                    <p:anim calcmode="lin" valueType="num">
                                      <p:cBhvr>
                                        <p:cTn id="32" dur="1000" fill="hold"/>
                                        <p:tgtEl>
                                          <p:spTgt spid="538631"/>
                                        </p:tgtEl>
                                        <p:attrNameLst>
                                          <p:attrName>ppt_x</p:attrName>
                                        </p:attrNameLst>
                                      </p:cBhvr>
                                      <p:tavLst>
                                        <p:tav tm="0">
                                          <p:val>
                                            <p:strVal val="#ppt_x"/>
                                          </p:val>
                                        </p:tav>
                                        <p:tav tm="100000">
                                          <p:val>
                                            <p:strVal val="#ppt_x"/>
                                          </p:val>
                                        </p:tav>
                                      </p:tavLst>
                                    </p:anim>
                                    <p:anim calcmode="lin" valueType="num">
                                      <p:cBhvr>
                                        <p:cTn id="33" dur="1000" fill="hold"/>
                                        <p:tgtEl>
                                          <p:spTgt spid="538631"/>
                                        </p:tgtEl>
                                        <p:attrNameLst>
                                          <p:attrName>ppt_y</p:attrName>
                                        </p:attrNameLst>
                                      </p:cBhvr>
                                      <p:tavLst>
                                        <p:tav tm="0">
                                          <p:val>
                                            <p:strVal val="#ppt_y+#ppt_h/2"/>
                                          </p:val>
                                        </p:tav>
                                        <p:tav tm="100000">
                                          <p:val>
                                            <p:strVal val="#ppt_y"/>
                                          </p:val>
                                        </p:tav>
                                      </p:tavLst>
                                    </p:anim>
                                    <p:anim calcmode="lin" valueType="num">
                                      <p:cBhvr>
                                        <p:cTn id="34" dur="1000" fill="hold"/>
                                        <p:tgtEl>
                                          <p:spTgt spid="538631"/>
                                        </p:tgtEl>
                                        <p:attrNameLst>
                                          <p:attrName>ppt_w</p:attrName>
                                        </p:attrNameLst>
                                      </p:cBhvr>
                                      <p:tavLst>
                                        <p:tav tm="0">
                                          <p:val>
                                            <p:strVal val="#ppt_w"/>
                                          </p:val>
                                        </p:tav>
                                        <p:tav tm="100000">
                                          <p:val>
                                            <p:strVal val="#ppt_w"/>
                                          </p:val>
                                        </p:tav>
                                      </p:tavLst>
                                    </p:anim>
                                    <p:anim calcmode="lin" valueType="num">
                                      <p:cBhvr>
                                        <p:cTn id="35" dur="1000" fill="hold"/>
                                        <p:tgtEl>
                                          <p:spTgt spid="538631"/>
                                        </p:tgtEl>
                                        <p:attrNameLst>
                                          <p:attrName>ppt_h</p:attrName>
                                        </p:attrNameLst>
                                      </p:cBhvr>
                                      <p:tavLst>
                                        <p:tav tm="0">
                                          <p:val>
                                            <p:fltVal val="0"/>
                                          </p:val>
                                        </p:tav>
                                        <p:tav tm="100000">
                                          <p:val>
                                            <p:strVal val="#ppt_h"/>
                                          </p:val>
                                        </p:tav>
                                      </p:tavLst>
                                    </p:anim>
                                  </p:childTnLst>
                                </p:cTn>
                              </p:par>
                              <p:par>
                                <p:cTn id="36" presetID="35" presetClass="entr" presetSubtype="0" fill="hold" nodeType="withEffect">
                                  <p:stCondLst>
                                    <p:cond delay="0"/>
                                  </p:stCondLst>
                                  <p:childTnLst>
                                    <p:set>
                                      <p:cBhvr>
                                        <p:cTn id="37" dur="1" fill="hold">
                                          <p:stCondLst>
                                            <p:cond delay="0"/>
                                          </p:stCondLst>
                                        </p:cTn>
                                        <p:tgtEl>
                                          <p:spTgt spid="538633"/>
                                        </p:tgtEl>
                                        <p:attrNameLst>
                                          <p:attrName>style.visibility</p:attrName>
                                        </p:attrNameLst>
                                      </p:cBhvr>
                                      <p:to>
                                        <p:strVal val="visible"/>
                                      </p:to>
                                    </p:set>
                                    <p:animEffect transition="in" filter="fade">
                                      <p:cBhvr>
                                        <p:cTn id="38" dur="2000"/>
                                        <p:tgtEl>
                                          <p:spTgt spid="538633"/>
                                        </p:tgtEl>
                                      </p:cBhvr>
                                    </p:animEffect>
                                    <p:anim calcmode="lin" valueType="num">
                                      <p:cBhvr>
                                        <p:cTn id="39" dur="2000" fill="hold"/>
                                        <p:tgtEl>
                                          <p:spTgt spid="538633"/>
                                        </p:tgtEl>
                                        <p:attrNameLst>
                                          <p:attrName>style.rotation</p:attrName>
                                        </p:attrNameLst>
                                      </p:cBhvr>
                                      <p:tavLst>
                                        <p:tav tm="0">
                                          <p:val>
                                            <p:fltVal val="720"/>
                                          </p:val>
                                        </p:tav>
                                        <p:tav tm="100000">
                                          <p:val>
                                            <p:fltVal val="0"/>
                                          </p:val>
                                        </p:tav>
                                      </p:tavLst>
                                    </p:anim>
                                    <p:anim calcmode="lin" valueType="num">
                                      <p:cBhvr>
                                        <p:cTn id="40" dur="2000" fill="hold"/>
                                        <p:tgtEl>
                                          <p:spTgt spid="538633"/>
                                        </p:tgtEl>
                                        <p:attrNameLst>
                                          <p:attrName>ppt_h</p:attrName>
                                        </p:attrNameLst>
                                      </p:cBhvr>
                                      <p:tavLst>
                                        <p:tav tm="0">
                                          <p:val>
                                            <p:fltVal val="0"/>
                                          </p:val>
                                        </p:tav>
                                        <p:tav tm="100000">
                                          <p:val>
                                            <p:strVal val="#ppt_h"/>
                                          </p:val>
                                        </p:tav>
                                      </p:tavLst>
                                    </p:anim>
                                    <p:anim calcmode="lin" valueType="num">
                                      <p:cBhvr>
                                        <p:cTn id="41" dur="2000" fill="hold"/>
                                        <p:tgtEl>
                                          <p:spTgt spid="538633"/>
                                        </p:tgtEl>
                                        <p:attrNameLst>
                                          <p:attrName>ppt_w</p:attrName>
                                        </p:attrNameLst>
                                      </p:cBhvr>
                                      <p:tavLst>
                                        <p:tav tm="0">
                                          <p:val>
                                            <p:fltVal val="0"/>
                                          </p:val>
                                        </p:tav>
                                        <p:tav tm="100000">
                                          <p:val>
                                            <p:strVal val="#ppt_w"/>
                                          </p:val>
                                        </p:tav>
                                      </p:tavLst>
                                    </p:anim>
                                  </p:childTnLst>
                                </p:cTn>
                              </p:par>
                            </p:childTnLst>
                          </p:cTn>
                        </p:par>
                        <p:par>
                          <p:cTn id="42" fill="hold" nodeType="afterGroup">
                            <p:stCondLst>
                              <p:cond delay="6000"/>
                            </p:stCondLst>
                            <p:childTnLst>
                              <p:par>
                                <p:cTn id="43" presetID="17" presetClass="entr" presetSubtype="8" fill="hold" grpId="0" nodeType="afterEffect">
                                  <p:stCondLst>
                                    <p:cond delay="0"/>
                                  </p:stCondLst>
                                  <p:childTnLst>
                                    <p:set>
                                      <p:cBhvr>
                                        <p:cTn id="44" dur="1" fill="hold">
                                          <p:stCondLst>
                                            <p:cond delay="0"/>
                                          </p:stCondLst>
                                        </p:cTn>
                                        <p:tgtEl>
                                          <p:spTgt spid="538632"/>
                                        </p:tgtEl>
                                        <p:attrNameLst>
                                          <p:attrName>style.visibility</p:attrName>
                                        </p:attrNameLst>
                                      </p:cBhvr>
                                      <p:to>
                                        <p:strVal val="visible"/>
                                      </p:to>
                                    </p:set>
                                    <p:anim calcmode="lin" valueType="num">
                                      <p:cBhvr>
                                        <p:cTn id="45" dur="1000" fill="hold"/>
                                        <p:tgtEl>
                                          <p:spTgt spid="538632"/>
                                        </p:tgtEl>
                                        <p:attrNameLst>
                                          <p:attrName>ppt_x</p:attrName>
                                        </p:attrNameLst>
                                      </p:cBhvr>
                                      <p:tavLst>
                                        <p:tav tm="0">
                                          <p:val>
                                            <p:strVal val="#ppt_x-#ppt_w/2"/>
                                          </p:val>
                                        </p:tav>
                                        <p:tav tm="100000">
                                          <p:val>
                                            <p:strVal val="#ppt_x"/>
                                          </p:val>
                                        </p:tav>
                                      </p:tavLst>
                                    </p:anim>
                                    <p:anim calcmode="lin" valueType="num">
                                      <p:cBhvr>
                                        <p:cTn id="46" dur="1000" fill="hold"/>
                                        <p:tgtEl>
                                          <p:spTgt spid="538632"/>
                                        </p:tgtEl>
                                        <p:attrNameLst>
                                          <p:attrName>ppt_y</p:attrName>
                                        </p:attrNameLst>
                                      </p:cBhvr>
                                      <p:tavLst>
                                        <p:tav tm="0">
                                          <p:val>
                                            <p:strVal val="#ppt_y"/>
                                          </p:val>
                                        </p:tav>
                                        <p:tav tm="100000">
                                          <p:val>
                                            <p:strVal val="#ppt_y"/>
                                          </p:val>
                                        </p:tav>
                                      </p:tavLst>
                                    </p:anim>
                                    <p:anim calcmode="lin" valueType="num">
                                      <p:cBhvr>
                                        <p:cTn id="47" dur="1000" fill="hold"/>
                                        <p:tgtEl>
                                          <p:spTgt spid="538632"/>
                                        </p:tgtEl>
                                        <p:attrNameLst>
                                          <p:attrName>ppt_w</p:attrName>
                                        </p:attrNameLst>
                                      </p:cBhvr>
                                      <p:tavLst>
                                        <p:tav tm="0">
                                          <p:val>
                                            <p:fltVal val="0"/>
                                          </p:val>
                                        </p:tav>
                                        <p:tav tm="100000">
                                          <p:val>
                                            <p:strVal val="#ppt_w"/>
                                          </p:val>
                                        </p:tav>
                                      </p:tavLst>
                                    </p:anim>
                                    <p:anim calcmode="lin" valueType="num">
                                      <p:cBhvr>
                                        <p:cTn id="48" dur="1000" fill="hold"/>
                                        <p:tgtEl>
                                          <p:spTgt spid="5386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p:bldP spid="538628" grpId="0" autoUpdateAnimBg="0"/>
      <p:bldP spid="538629" grpId="0" autoUpdateAnimBg="0"/>
      <p:bldP spid="538630" grpId="0" autoUpdateAnimBg="0"/>
      <p:bldP spid="538631" grpId="0" autoUpdateAnimBg="0"/>
      <p:bldP spid="538632"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87043" name="Rectangle 3"/>
          <p:cNvSpPr>
            <a:spLocks noChangeArrowheads="1"/>
          </p:cNvSpPr>
          <p:nvPr/>
        </p:nvSpPr>
        <p:spPr bwMode="auto">
          <a:xfrm>
            <a:off x="457200" y="19050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Optical Disks:</a:t>
            </a:r>
          </a:p>
        </p:txBody>
      </p:sp>
      <p:sp>
        <p:nvSpPr>
          <p:cNvPr id="649220" name="Text Box 4"/>
          <p:cNvSpPr txBox="1">
            <a:spLocks noChangeArrowheads="1"/>
          </p:cNvSpPr>
          <p:nvPr/>
        </p:nvSpPr>
        <p:spPr bwMode="auto">
          <a:xfrm>
            <a:off x="1066800" y="2359025"/>
            <a:ext cx="7010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Compact Disc Read-Write Digital Versatile Disc (CD-RW/DVD)</a:t>
            </a:r>
          </a:p>
        </p:txBody>
      </p:sp>
      <p:sp>
        <p:nvSpPr>
          <p:cNvPr id="649221" name="Text Box 5"/>
          <p:cNvSpPr txBox="1">
            <a:spLocks noChangeArrowheads="1"/>
          </p:cNvSpPr>
          <p:nvPr/>
        </p:nvSpPr>
        <p:spPr bwMode="auto">
          <a:xfrm>
            <a:off x="1371600" y="3200400"/>
            <a:ext cx="7391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Allows reading of DVD-ROM, reading of CD-ROM and customization of CDs</a:t>
            </a:r>
          </a:p>
        </p:txBody>
      </p:sp>
      <p:sp>
        <p:nvSpPr>
          <p:cNvPr id="649223" name="Text Box 7"/>
          <p:cNvSpPr txBox="1">
            <a:spLocks noChangeArrowheads="1"/>
          </p:cNvSpPr>
          <p:nvPr/>
        </p:nvSpPr>
        <p:spPr bwMode="auto">
          <a:xfrm>
            <a:off x="1066800" y="4114800"/>
            <a:ext cx="777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Digital Versatile Disc Read-Only Memory</a:t>
            </a:r>
            <a:r>
              <a:rPr lang="en-US" altLang="en-US"/>
              <a:t> </a:t>
            </a:r>
            <a:r>
              <a:rPr lang="en-US" altLang="en-US">
                <a:solidFill>
                  <a:srgbClr val="990000"/>
                </a:solidFill>
              </a:rPr>
              <a:t>(CVD-ROM)</a:t>
            </a:r>
          </a:p>
        </p:txBody>
      </p:sp>
      <p:sp>
        <p:nvSpPr>
          <p:cNvPr id="649224" name="Text Box 8"/>
          <p:cNvSpPr txBox="1">
            <a:spLocks noChangeArrowheads="1"/>
          </p:cNvSpPr>
          <p:nvPr/>
        </p:nvSpPr>
        <p:spPr bwMode="auto">
          <a:xfrm>
            <a:off x="1371600" y="4648200"/>
            <a:ext cx="7391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Allows Data to be written and rewritten (limited Times)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49220"/>
                                        </p:tgtEl>
                                        <p:attrNameLst>
                                          <p:attrName>style.visibility</p:attrName>
                                        </p:attrNameLst>
                                      </p:cBhvr>
                                      <p:to>
                                        <p:strVal val="visible"/>
                                      </p:to>
                                    </p:set>
                                    <p:anim calcmode="lin" valueType="num">
                                      <p:cBhvr>
                                        <p:cTn id="7" dur="1000" fill="hold"/>
                                        <p:tgtEl>
                                          <p:spTgt spid="649220"/>
                                        </p:tgtEl>
                                        <p:attrNameLst>
                                          <p:attrName>ppt_x</p:attrName>
                                        </p:attrNameLst>
                                      </p:cBhvr>
                                      <p:tavLst>
                                        <p:tav tm="0">
                                          <p:val>
                                            <p:strVal val="#ppt_x"/>
                                          </p:val>
                                        </p:tav>
                                        <p:tav tm="100000">
                                          <p:val>
                                            <p:strVal val="#ppt_x"/>
                                          </p:val>
                                        </p:tav>
                                      </p:tavLst>
                                    </p:anim>
                                    <p:anim calcmode="lin" valueType="num">
                                      <p:cBhvr>
                                        <p:cTn id="8" dur="1000" fill="hold"/>
                                        <p:tgtEl>
                                          <p:spTgt spid="649220"/>
                                        </p:tgtEl>
                                        <p:attrNameLst>
                                          <p:attrName>ppt_y</p:attrName>
                                        </p:attrNameLst>
                                      </p:cBhvr>
                                      <p:tavLst>
                                        <p:tav tm="0">
                                          <p:val>
                                            <p:strVal val="#ppt_y+#ppt_h/2"/>
                                          </p:val>
                                        </p:tav>
                                        <p:tav tm="100000">
                                          <p:val>
                                            <p:strVal val="#ppt_y"/>
                                          </p:val>
                                        </p:tav>
                                      </p:tavLst>
                                    </p:anim>
                                    <p:anim calcmode="lin" valueType="num">
                                      <p:cBhvr>
                                        <p:cTn id="9" dur="1000" fill="hold"/>
                                        <p:tgtEl>
                                          <p:spTgt spid="649220"/>
                                        </p:tgtEl>
                                        <p:attrNameLst>
                                          <p:attrName>ppt_w</p:attrName>
                                        </p:attrNameLst>
                                      </p:cBhvr>
                                      <p:tavLst>
                                        <p:tav tm="0">
                                          <p:val>
                                            <p:strVal val="#ppt_w"/>
                                          </p:val>
                                        </p:tav>
                                        <p:tav tm="100000">
                                          <p:val>
                                            <p:strVal val="#ppt_w"/>
                                          </p:val>
                                        </p:tav>
                                      </p:tavLst>
                                    </p:anim>
                                    <p:anim calcmode="lin" valueType="num">
                                      <p:cBhvr>
                                        <p:cTn id="10" dur="1000" fill="hold"/>
                                        <p:tgtEl>
                                          <p:spTgt spid="64922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649221"/>
                                        </p:tgtEl>
                                        <p:attrNameLst>
                                          <p:attrName>style.visibility</p:attrName>
                                        </p:attrNameLst>
                                      </p:cBhvr>
                                      <p:to>
                                        <p:strVal val="visible"/>
                                      </p:to>
                                    </p:set>
                                    <p:anim calcmode="lin" valueType="num">
                                      <p:cBhvr>
                                        <p:cTn id="14" dur="1000" fill="hold"/>
                                        <p:tgtEl>
                                          <p:spTgt spid="649221"/>
                                        </p:tgtEl>
                                        <p:attrNameLst>
                                          <p:attrName>ppt_x</p:attrName>
                                        </p:attrNameLst>
                                      </p:cBhvr>
                                      <p:tavLst>
                                        <p:tav tm="0">
                                          <p:val>
                                            <p:strVal val="#ppt_x-#ppt_w/2"/>
                                          </p:val>
                                        </p:tav>
                                        <p:tav tm="100000">
                                          <p:val>
                                            <p:strVal val="#ppt_x"/>
                                          </p:val>
                                        </p:tav>
                                      </p:tavLst>
                                    </p:anim>
                                    <p:anim calcmode="lin" valueType="num">
                                      <p:cBhvr>
                                        <p:cTn id="15" dur="1000" fill="hold"/>
                                        <p:tgtEl>
                                          <p:spTgt spid="649221"/>
                                        </p:tgtEl>
                                        <p:attrNameLst>
                                          <p:attrName>ppt_y</p:attrName>
                                        </p:attrNameLst>
                                      </p:cBhvr>
                                      <p:tavLst>
                                        <p:tav tm="0">
                                          <p:val>
                                            <p:strVal val="#ppt_y"/>
                                          </p:val>
                                        </p:tav>
                                        <p:tav tm="100000">
                                          <p:val>
                                            <p:strVal val="#ppt_y"/>
                                          </p:val>
                                        </p:tav>
                                      </p:tavLst>
                                    </p:anim>
                                    <p:anim calcmode="lin" valueType="num">
                                      <p:cBhvr>
                                        <p:cTn id="16" dur="1000" fill="hold"/>
                                        <p:tgtEl>
                                          <p:spTgt spid="649221"/>
                                        </p:tgtEl>
                                        <p:attrNameLst>
                                          <p:attrName>ppt_w</p:attrName>
                                        </p:attrNameLst>
                                      </p:cBhvr>
                                      <p:tavLst>
                                        <p:tav tm="0">
                                          <p:val>
                                            <p:fltVal val="0"/>
                                          </p:val>
                                        </p:tav>
                                        <p:tav tm="100000">
                                          <p:val>
                                            <p:strVal val="#ppt_w"/>
                                          </p:val>
                                        </p:tav>
                                      </p:tavLst>
                                    </p:anim>
                                    <p:anim calcmode="lin" valueType="num">
                                      <p:cBhvr>
                                        <p:cTn id="17" dur="1000" fill="hold"/>
                                        <p:tgtEl>
                                          <p:spTgt spid="649221"/>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4" fill="hold" grpId="0" nodeType="afterEffect">
                                  <p:stCondLst>
                                    <p:cond delay="0"/>
                                  </p:stCondLst>
                                  <p:childTnLst>
                                    <p:set>
                                      <p:cBhvr>
                                        <p:cTn id="20" dur="1" fill="hold">
                                          <p:stCondLst>
                                            <p:cond delay="0"/>
                                          </p:stCondLst>
                                        </p:cTn>
                                        <p:tgtEl>
                                          <p:spTgt spid="649223"/>
                                        </p:tgtEl>
                                        <p:attrNameLst>
                                          <p:attrName>style.visibility</p:attrName>
                                        </p:attrNameLst>
                                      </p:cBhvr>
                                      <p:to>
                                        <p:strVal val="visible"/>
                                      </p:to>
                                    </p:set>
                                    <p:anim calcmode="lin" valueType="num">
                                      <p:cBhvr>
                                        <p:cTn id="21" dur="1000" fill="hold"/>
                                        <p:tgtEl>
                                          <p:spTgt spid="649223"/>
                                        </p:tgtEl>
                                        <p:attrNameLst>
                                          <p:attrName>ppt_x</p:attrName>
                                        </p:attrNameLst>
                                      </p:cBhvr>
                                      <p:tavLst>
                                        <p:tav tm="0">
                                          <p:val>
                                            <p:strVal val="#ppt_x"/>
                                          </p:val>
                                        </p:tav>
                                        <p:tav tm="100000">
                                          <p:val>
                                            <p:strVal val="#ppt_x"/>
                                          </p:val>
                                        </p:tav>
                                      </p:tavLst>
                                    </p:anim>
                                    <p:anim calcmode="lin" valueType="num">
                                      <p:cBhvr>
                                        <p:cTn id="22" dur="1000" fill="hold"/>
                                        <p:tgtEl>
                                          <p:spTgt spid="649223"/>
                                        </p:tgtEl>
                                        <p:attrNameLst>
                                          <p:attrName>ppt_y</p:attrName>
                                        </p:attrNameLst>
                                      </p:cBhvr>
                                      <p:tavLst>
                                        <p:tav tm="0">
                                          <p:val>
                                            <p:strVal val="#ppt_y+#ppt_h/2"/>
                                          </p:val>
                                        </p:tav>
                                        <p:tav tm="100000">
                                          <p:val>
                                            <p:strVal val="#ppt_y"/>
                                          </p:val>
                                        </p:tav>
                                      </p:tavLst>
                                    </p:anim>
                                    <p:anim calcmode="lin" valueType="num">
                                      <p:cBhvr>
                                        <p:cTn id="23" dur="1000" fill="hold"/>
                                        <p:tgtEl>
                                          <p:spTgt spid="649223"/>
                                        </p:tgtEl>
                                        <p:attrNameLst>
                                          <p:attrName>ppt_w</p:attrName>
                                        </p:attrNameLst>
                                      </p:cBhvr>
                                      <p:tavLst>
                                        <p:tav tm="0">
                                          <p:val>
                                            <p:strVal val="#ppt_w"/>
                                          </p:val>
                                        </p:tav>
                                        <p:tav tm="100000">
                                          <p:val>
                                            <p:strVal val="#ppt_w"/>
                                          </p:val>
                                        </p:tav>
                                      </p:tavLst>
                                    </p:anim>
                                    <p:anim calcmode="lin" valueType="num">
                                      <p:cBhvr>
                                        <p:cTn id="24" dur="1000" fill="hold"/>
                                        <p:tgtEl>
                                          <p:spTgt spid="649223"/>
                                        </p:tgtEl>
                                        <p:attrNameLst>
                                          <p:attrName>ppt_h</p:attrName>
                                        </p:attrNameLst>
                                      </p:cBhvr>
                                      <p:tavLst>
                                        <p:tav tm="0">
                                          <p:val>
                                            <p:fltVal val="0"/>
                                          </p:val>
                                        </p:tav>
                                        <p:tav tm="100000">
                                          <p:val>
                                            <p:strVal val="#ppt_h"/>
                                          </p:val>
                                        </p:tav>
                                      </p:tavLst>
                                    </p:anim>
                                  </p:childTnLst>
                                </p:cTn>
                              </p:par>
                            </p:childTnLst>
                          </p:cTn>
                        </p:par>
                        <p:par>
                          <p:cTn id="25" fill="hold" nodeType="afterGroup">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649224"/>
                                        </p:tgtEl>
                                        <p:attrNameLst>
                                          <p:attrName>style.visibility</p:attrName>
                                        </p:attrNameLst>
                                      </p:cBhvr>
                                      <p:to>
                                        <p:strVal val="visible"/>
                                      </p:to>
                                    </p:set>
                                    <p:anim calcmode="lin" valueType="num">
                                      <p:cBhvr>
                                        <p:cTn id="28" dur="1000" fill="hold"/>
                                        <p:tgtEl>
                                          <p:spTgt spid="649224"/>
                                        </p:tgtEl>
                                        <p:attrNameLst>
                                          <p:attrName>ppt_x</p:attrName>
                                        </p:attrNameLst>
                                      </p:cBhvr>
                                      <p:tavLst>
                                        <p:tav tm="0">
                                          <p:val>
                                            <p:strVal val="#ppt_x-#ppt_w/2"/>
                                          </p:val>
                                        </p:tav>
                                        <p:tav tm="100000">
                                          <p:val>
                                            <p:strVal val="#ppt_x"/>
                                          </p:val>
                                        </p:tav>
                                      </p:tavLst>
                                    </p:anim>
                                    <p:anim calcmode="lin" valueType="num">
                                      <p:cBhvr>
                                        <p:cTn id="29" dur="1000" fill="hold"/>
                                        <p:tgtEl>
                                          <p:spTgt spid="649224"/>
                                        </p:tgtEl>
                                        <p:attrNameLst>
                                          <p:attrName>ppt_y</p:attrName>
                                        </p:attrNameLst>
                                      </p:cBhvr>
                                      <p:tavLst>
                                        <p:tav tm="0">
                                          <p:val>
                                            <p:strVal val="#ppt_y"/>
                                          </p:val>
                                        </p:tav>
                                        <p:tav tm="100000">
                                          <p:val>
                                            <p:strVal val="#ppt_y"/>
                                          </p:val>
                                        </p:tav>
                                      </p:tavLst>
                                    </p:anim>
                                    <p:anim calcmode="lin" valueType="num">
                                      <p:cBhvr>
                                        <p:cTn id="30" dur="1000" fill="hold"/>
                                        <p:tgtEl>
                                          <p:spTgt spid="649224"/>
                                        </p:tgtEl>
                                        <p:attrNameLst>
                                          <p:attrName>ppt_w</p:attrName>
                                        </p:attrNameLst>
                                      </p:cBhvr>
                                      <p:tavLst>
                                        <p:tav tm="0">
                                          <p:val>
                                            <p:fltVal val="0"/>
                                          </p:val>
                                        </p:tav>
                                        <p:tav tm="100000">
                                          <p:val>
                                            <p:strVal val="#ppt_w"/>
                                          </p:val>
                                        </p:tav>
                                      </p:tavLst>
                                    </p:anim>
                                    <p:anim calcmode="lin" valueType="num">
                                      <p:cBhvr>
                                        <p:cTn id="31" dur="1000" fill="hold"/>
                                        <p:tgtEl>
                                          <p:spTgt spid="6492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220" grpId="0" autoUpdateAnimBg="0"/>
      <p:bldP spid="649221" grpId="0" autoUpdateAnimBg="0"/>
      <p:bldP spid="649223" grpId="0" autoUpdateAnimBg="0"/>
      <p:bldP spid="649224"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88067" name="Rectangle 3"/>
          <p:cNvSpPr>
            <a:spLocks noChangeArrowheads="1"/>
          </p:cNvSpPr>
          <p:nvPr/>
        </p:nvSpPr>
        <p:spPr bwMode="auto">
          <a:xfrm>
            <a:off x="457200" y="19050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Optical Disks:</a:t>
            </a:r>
          </a:p>
        </p:txBody>
      </p:sp>
      <p:sp>
        <p:nvSpPr>
          <p:cNvPr id="651268" name="Text Box 4"/>
          <p:cNvSpPr txBox="1">
            <a:spLocks noChangeArrowheads="1"/>
          </p:cNvSpPr>
          <p:nvPr/>
        </p:nvSpPr>
        <p:spPr bwMode="auto">
          <a:xfrm>
            <a:off x="1066800" y="2359025"/>
            <a:ext cx="7848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Digital Versatile Disc Read only Memory (DVD-ROM)</a:t>
            </a:r>
          </a:p>
        </p:txBody>
      </p:sp>
      <p:sp>
        <p:nvSpPr>
          <p:cNvPr id="651269" name="Text Box 5"/>
          <p:cNvSpPr txBox="1">
            <a:spLocks noChangeArrowheads="1"/>
          </p:cNvSpPr>
          <p:nvPr/>
        </p:nvSpPr>
        <p:spPr bwMode="auto">
          <a:xfrm>
            <a:off x="1371600" y="2743200"/>
            <a:ext cx="7391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Allows Clear color, picture and sound clarity of DVD video on a PC</a:t>
            </a:r>
          </a:p>
        </p:txBody>
      </p:sp>
      <p:sp>
        <p:nvSpPr>
          <p:cNvPr id="651270" name="Text Box 6"/>
          <p:cNvSpPr txBox="1">
            <a:spLocks noChangeArrowheads="1"/>
          </p:cNvSpPr>
          <p:nvPr/>
        </p:nvSpPr>
        <p:spPr bwMode="auto">
          <a:xfrm>
            <a:off x="1066800" y="4733925"/>
            <a:ext cx="7772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DVD+RW/+R with CD-RW</a:t>
            </a:r>
          </a:p>
        </p:txBody>
      </p:sp>
      <p:sp>
        <p:nvSpPr>
          <p:cNvPr id="651271" name="Text Box 7"/>
          <p:cNvSpPr txBox="1">
            <a:spLocks noChangeArrowheads="1"/>
          </p:cNvSpPr>
          <p:nvPr/>
        </p:nvSpPr>
        <p:spPr bwMode="auto">
          <a:xfrm>
            <a:off x="1371600" y="5105400"/>
            <a:ext cx="7391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All-in-one Drive</a:t>
            </a:r>
          </a:p>
        </p:txBody>
      </p:sp>
      <p:sp>
        <p:nvSpPr>
          <p:cNvPr id="651272" name="Text Box 8"/>
          <p:cNvSpPr txBox="1">
            <a:spLocks noChangeArrowheads="1"/>
          </p:cNvSpPr>
          <p:nvPr/>
        </p:nvSpPr>
        <p:spPr bwMode="auto">
          <a:xfrm>
            <a:off x="1371600" y="3438525"/>
            <a:ext cx="7391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Preparation of software and large data files</a:t>
            </a:r>
          </a:p>
        </p:txBody>
      </p:sp>
      <p:sp>
        <p:nvSpPr>
          <p:cNvPr id="651273" name="Text Box 9"/>
          <p:cNvSpPr txBox="1">
            <a:spLocks noChangeArrowheads="1"/>
          </p:cNvSpPr>
          <p:nvPr/>
        </p:nvSpPr>
        <p:spPr bwMode="auto">
          <a:xfrm>
            <a:off x="1371600" y="3883025"/>
            <a:ext cx="7391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Preparation of software and large data filesCan also read CD-ROM disks</a:t>
            </a:r>
          </a:p>
        </p:txBody>
      </p:sp>
      <p:sp>
        <p:nvSpPr>
          <p:cNvPr id="651274" name="Text Box 10"/>
          <p:cNvSpPr txBox="1">
            <a:spLocks noChangeArrowheads="1"/>
          </p:cNvSpPr>
          <p:nvPr/>
        </p:nvSpPr>
        <p:spPr bwMode="auto">
          <a:xfrm>
            <a:off x="1371600" y="5473700"/>
            <a:ext cx="7391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Burn DVD-RW or DVD-R, CD, read DVD and CDs</a:t>
            </a:r>
          </a:p>
        </p:txBody>
      </p:sp>
      <p:sp>
        <p:nvSpPr>
          <p:cNvPr id="651275" name="Text Box 11"/>
          <p:cNvSpPr txBox="1">
            <a:spLocks noChangeArrowheads="1"/>
          </p:cNvSpPr>
          <p:nvPr/>
        </p:nvSpPr>
        <p:spPr bwMode="auto">
          <a:xfrm>
            <a:off x="1371600" y="5857875"/>
            <a:ext cx="73914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tabLst>
                <a:tab pos="857250" algn="l"/>
              </a:tabLst>
              <a:defRPr sz="2400">
                <a:solidFill>
                  <a:schemeClr val="tx2"/>
                </a:solidFill>
                <a:latin typeface="Arial" pitchFamily="34" charset="0"/>
              </a:defRPr>
            </a:lvl1pPr>
            <a:lvl2pPr marL="742950" indent="-285750" eaLnBrk="0" hangingPunct="0">
              <a:lnSpc>
                <a:spcPct val="80000"/>
              </a:lnSpc>
              <a:spcBef>
                <a:spcPct val="50000"/>
              </a:spcBef>
              <a:buChar char="•"/>
              <a:tabLst>
                <a:tab pos="857250" algn="l"/>
              </a:tabLst>
              <a:defRPr sz="2400">
                <a:solidFill>
                  <a:schemeClr val="tx2"/>
                </a:solidFill>
                <a:latin typeface="Arial" pitchFamily="34" charset="0"/>
              </a:defRPr>
            </a:lvl2pPr>
            <a:lvl3pPr marL="1143000" indent="-228600" eaLnBrk="0" hangingPunct="0">
              <a:lnSpc>
                <a:spcPct val="80000"/>
              </a:lnSpc>
              <a:spcBef>
                <a:spcPct val="50000"/>
              </a:spcBef>
              <a:buChar char="•"/>
              <a:tabLst>
                <a:tab pos="857250" algn="l"/>
              </a:tabLst>
              <a:defRPr sz="2400">
                <a:solidFill>
                  <a:schemeClr val="tx2"/>
                </a:solidFill>
                <a:latin typeface="Arial" pitchFamily="34" charset="0"/>
              </a:defRPr>
            </a:lvl3pPr>
            <a:lvl4pPr marL="1600200" indent="-228600" eaLnBrk="0" hangingPunct="0">
              <a:lnSpc>
                <a:spcPct val="80000"/>
              </a:lnSpc>
              <a:spcBef>
                <a:spcPct val="50000"/>
              </a:spcBef>
              <a:buChar char="•"/>
              <a:tabLst>
                <a:tab pos="857250" algn="l"/>
              </a:tabLst>
              <a:defRPr sz="2400">
                <a:solidFill>
                  <a:schemeClr val="tx2"/>
                </a:solidFill>
                <a:latin typeface="Arial" pitchFamily="34" charset="0"/>
              </a:defRPr>
            </a:lvl4pPr>
            <a:lvl5pPr marL="2057400" indent="-228600" eaLnBrk="0" hangingPunct="0">
              <a:lnSpc>
                <a:spcPct val="80000"/>
              </a:lnSpc>
              <a:spcBef>
                <a:spcPct val="50000"/>
              </a:spcBef>
              <a:buChar char="•"/>
              <a:tabLst>
                <a:tab pos="857250" algn="l"/>
              </a:tabLst>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tabLst>
                <a:tab pos="857250" algn="l"/>
              </a:tabLst>
              <a:defRPr sz="2400">
                <a:solidFill>
                  <a:schemeClr val="tx2"/>
                </a:solidFill>
                <a:latin typeface="Arial" pitchFamily="34" charset="0"/>
              </a:defRPr>
            </a:lvl9pPr>
          </a:lstStyle>
          <a:p>
            <a:r>
              <a:rPr lang="en-US" altLang="en-US">
                <a:solidFill>
                  <a:srgbClr val="0033CC"/>
                </a:solidFill>
              </a:rPr>
              <a:t>Archive up to 4.6GB of data</a:t>
            </a:r>
          </a:p>
        </p:txBody>
      </p:sp>
      <p:sp>
        <p:nvSpPr>
          <p:cNvPr id="651276" name="Text Box 12"/>
          <p:cNvSpPr txBox="1">
            <a:spLocks noChangeArrowheads="1"/>
          </p:cNvSpPr>
          <p:nvPr/>
        </p:nvSpPr>
        <p:spPr bwMode="auto">
          <a:xfrm>
            <a:off x="1676400" y="6245225"/>
            <a:ext cx="7239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solidFill>
                  <a:srgbClr val="990000"/>
                </a:solidFill>
              </a:rPr>
              <a:t>(7 times the capacity of a standard 650MB CD)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651268"/>
                                        </p:tgtEl>
                                        <p:attrNameLst>
                                          <p:attrName>style.visibility</p:attrName>
                                        </p:attrNameLst>
                                      </p:cBhvr>
                                      <p:to>
                                        <p:strVal val="visible"/>
                                      </p:to>
                                    </p:set>
                                    <p:anim calcmode="lin" valueType="num">
                                      <p:cBhvr>
                                        <p:cTn id="7" dur="1000" fill="hold"/>
                                        <p:tgtEl>
                                          <p:spTgt spid="651268"/>
                                        </p:tgtEl>
                                        <p:attrNameLst>
                                          <p:attrName>ppt_x</p:attrName>
                                        </p:attrNameLst>
                                      </p:cBhvr>
                                      <p:tavLst>
                                        <p:tav tm="0">
                                          <p:val>
                                            <p:strVal val="#ppt_x"/>
                                          </p:val>
                                        </p:tav>
                                        <p:tav tm="100000">
                                          <p:val>
                                            <p:strVal val="#ppt_x"/>
                                          </p:val>
                                        </p:tav>
                                      </p:tavLst>
                                    </p:anim>
                                    <p:anim calcmode="lin" valueType="num">
                                      <p:cBhvr>
                                        <p:cTn id="8" dur="1000" fill="hold"/>
                                        <p:tgtEl>
                                          <p:spTgt spid="651268"/>
                                        </p:tgtEl>
                                        <p:attrNameLst>
                                          <p:attrName>ppt_y</p:attrName>
                                        </p:attrNameLst>
                                      </p:cBhvr>
                                      <p:tavLst>
                                        <p:tav tm="0">
                                          <p:val>
                                            <p:strVal val="#ppt_y+#ppt_h/2"/>
                                          </p:val>
                                        </p:tav>
                                        <p:tav tm="100000">
                                          <p:val>
                                            <p:strVal val="#ppt_y"/>
                                          </p:val>
                                        </p:tav>
                                      </p:tavLst>
                                    </p:anim>
                                    <p:anim calcmode="lin" valueType="num">
                                      <p:cBhvr>
                                        <p:cTn id="9" dur="1000" fill="hold"/>
                                        <p:tgtEl>
                                          <p:spTgt spid="651268"/>
                                        </p:tgtEl>
                                        <p:attrNameLst>
                                          <p:attrName>ppt_w</p:attrName>
                                        </p:attrNameLst>
                                      </p:cBhvr>
                                      <p:tavLst>
                                        <p:tav tm="0">
                                          <p:val>
                                            <p:strVal val="#ppt_w"/>
                                          </p:val>
                                        </p:tav>
                                        <p:tav tm="100000">
                                          <p:val>
                                            <p:strVal val="#ppt_w"/>
                                          </p:val>
                                        </p:tav>
                                      </p:tavLst>
                                    </p:anim>
                                    <p:anim calcmode="lin" valueType="num">
                                      <p:cBhvr>
                                        <p:cTn id="10" dur="1000" fill="hold"/>
                                        <p:tgtEl>
                                          <p:spTgt spid="651268"/>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17" presetClass="entr" presetSubtype="8" fill="hold" grpId="0" nodeType="afterEffect">
                                  <p:stCondLst>
                                    <p:cond delay="0"/>
                                  </p:stCondLst>
                                  <p:childTnLst>
                                    <p:set>
                                      <p:cBhvr>
                                        <p:cTn id="13" dur="1" fill="hold">
                                          <p:stCondLst>
                                            <p:cond delay="0"/>
                                          </p:stCondLst>
                                        </p:cTn>
                                        <p:tgtEl>
                                          <p:spTgt spid="651269"/>
                                        </p:tgtEl>
                                        <p:attrNameLst>
                                          <p:attrName>style.visibility</p:attrName>
                                        </p:attrNameLst>
                                      </p:cBhvr>
                                      <p:to>
                                        <p:strVal val="visible"/>
                                      </p:to>
                                    </p:set>
                                    <p:anim calcmode="lin" valueType="num">
                                      <p:cBhvr>
                                        <p:cTn id="14" dur="1000" fill="hold"/>
                                        <p:tgtEl>
                                          <p:spTgt spid="651269"/>
                                        </p:tgtEl>
                                        <p:attrNameLst>
                                          <p:attrName>ppt_x</p:attrName>
                                        </p:attrNameLst>
                                      </p:cBhvr>
                                      <p:tavLst>
                                        <p:tav tm="0">
                                          <p:val>
                                            <p:strVal val="#ppt_x-#ppt_w/2"/>
                                          </p:val>
                                        </p:tav>
                                        <p:tav tm="100000">
                                          <p:val>
                                            <p:strVal val="#ppt_x"/>
                                          </p:val>
                                        </p:tav>
                                      </p:tavLst>
                                    </p:anim>
                                    <p:anim calcmode="lin" valueType="num">
                                      <p:cBhvr>
                                        <p:cTn id="15" dur="1000" fill="hold"/>
                                        <p:tgtEl>
                                          <p:spTgt spid="651269"/>
                                        </p:tgtEl>
                                        <p:attrNameLst>
                                          <p:attrName>ppt_y</p:attrName>
                                        </p:attrNameLst>
                                      </p:cBhvr>
                                      <p:tavLst>
                                        <p:tav tm="0">
                                          <p:val>
                                            <p:strVal val="#ppt_y"/>
                                          </p:val>
                                        </p:tav>
                                        <p:tav tm="100000">
                                          <p:val>
                                            <p:strVal val="#ppt_y"/>
                                          </p:val>
                                        </p:tav>
                                      </p:tavLst>
                                    </p:anim>
                                    <p:anim calcmode="lin" valueType="num">
                                      <p:cBhvr>
                                        <p:cTn id="16" dur="1000" fill="hold"/>
                                        <p:tgtEl>
                                          <p:spTgt spid="651269"/>
                                        </p:tgtEl>
                                        <p:attrNameLst>
                                          <p:attrName>ppt_w</p:attrName>
                                        </p:attrNameLst>
                                      </p:cBhvr>
                                      <p:tavLst>
                                        <p:tav tm="0">
                                          <p:val>
                                            <p:fltVal val="0"/>
                                          </p:val>
                                        </p:tav>
                                        <p:tav tm="100000">
                                          <p:val>
                                            <p:strVal val="#ppt_w"/>
                                          </p:val>
                                        </p:tav>
                                      </p:tavLst>
                                    </p:anim>
                                    <p:anim calcmode="lin" valueType="num">
                                      <p:cBhvr>
                                        <p:cTn id="17" dur="1000" fill="hold"/>
                                        <p:tgtEl>
                                          <p:spTgt spid="651269"/>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0"/>
                                  </p:stCondLst>
                                  <p:childTnLst>
                                    <p:set>
                                      <p:cBhvr>
                                        <p:cTn id="20" dur="1" fill="hold">
                                          <p:stCondLst>
                                            <p:cond delay="0"/>
                                          </p:stCondLst>
                                        </p:cTn>
                                        <p:tgtEl>
                                          <p:spTgt spid="651272"/>
                                        </p:tgtEl>
                                        <p:attrNameLst>
                                          <p:attrName>style.visibility</p:attrName>
                                        </p:attrNameLst>
                                      </p:cBhvr>
                                      <p:to>
                                        <p:strVal val="visible"/>
                                      </p:to>
                                    </p:set>
                                    <p:anim calcmode="lin" valueType="num">
                                      <p:cBhvr>
                                        <p:cTn id="21" dur="1000" fill="hold"/>
                                        <p:tgtEl>
                                          <p:spTgt spid="651272"/>
                                        </p:tgtEl>
                                        <p:attrNameLst>
                                          <p:attrName>ppt_x</p:attrName>
                                        </p:attrNameLst>
                                      </p:cBhvr>
                                      <p:tavLst>
                                        <p:tav tm="0">
                                          <p:val>
                                            <p:strVal val="#ppt_x-#ppt_w/2"/>
                                          </p:val>
                                        </p:tav>
                                        <p:tav tm="100000">
                                          <p:val>
                                            <p:strVal val="#ppt_x"/>
                                          </p:val>
                                        </p:tav>
                                      </p:tavLst>
                                    </p:anim>
                                    <p:anim calcmode="lin" valueType="num">
                                      <p:cBhvr>
                                        <p:cTn id="22" dur="1000" fill="hold"/>
                                        <p:tgtEl>
                                          <p:spTgt spid="651272"/>
                                        </p:tgtEl>
                                        <p:attrNameLst>
                                          <p:attrName>ppt_y</p:attrName>
                                        </p:attrNameLst>
                                      </p:cBhvr>
                                      <p:tavLst>
                                        <p:tav tm="0">
                                          <p:val>
                                            <p:strVal val="#ppt_y"/>
                                          </p:val>
                                        </p:tav>
                                        <p:tav tm="100000">
                                          <p:val>
                                            <p:strVal val="#ppt_y"/>
                                          </p:val>
                                        </p:tav>
                                      </p:tavLst>
                                    </p:anim>
                                    <p:anim calcmode="lin" valueType="num">
                                      <p:cBhvr>
                                        <p:cTn id="23" dur="1000" fill="hold"/>
                                        <p:tgtEl>
                                          <p:spTgt spid="651272"/>
                                        </p:tgtEl>
                                        <p:attrNameLst>
                                          <p:attrName>ppt_w</p:attrName>
                                        </p:attrNameLst>
                                      </p:cBhvr>
                                      <p:tavLst>
                                        <p:tav tm="0">
                                          <p:val>
                                            <p:fltVal val="0"/>
                                          </p:val>
                                        </p:tav>
                                        <p:tav tm="100000">
                                          <p:val>
                                            <p:strVal val="#ppt_w"/>
                                          </p:val>
                                        </p:tav>
                                      </p:tavLst>
                                    </p:anim>
                                    <p:anim calcmode="lin" valueType="num">
                                      <p:cBhvr>
                                        <p:cTn id="24" dur="1000" fill="hold"/>
                                        <p:tgtEl>
                                          <p:spTgt spid="651272"/>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000"/>
                            </p:stCondLst>
                            <p:childTnLst>
                              <p:par>
                                <p:cTn id="26" presetID="17" presetClass="entr" presetSubtype="8" fill="hold" grpId="0" nodeType="afterEffect">
                                  <p:stCondLst>
                                    <p:cond delay="0"/>
                                  </p:stCondLst>
                                  <p:childTnLst>
                                    <p:set>
                                      <p:cBhvr>
                                        <p:cTn id="27" dur="1" fill="hold">
                                          <p:stCondLst>
                                            <p:cond delay="0"/>
                                          </p:stCondLst>
                                        </p:cTn>
                                        <p:tgtEl>
                                          <p:spTgt spid="651273"/>
                                        </p:tgtEl>
                                        <p:attrNameLst>
                                          <p:attrName>style.visibility</p:attrName>
                                        </p:attrNameLst>
                                      </p:cBhvr>
                                      <p:to>
                                        <p:strVal val="visible"/>
                                      </p:to>
                                    </p:set>
                                    <p:anim calcmode="lin" valueType="num">
                                      <p:cBhvr>
                                        <p:cTn id="28" dur="1000" fill="hold"/>
                                        <p:tgtEl>
                                          <p:spTgt spid="651273"/>
                                        </p:tgtEl>
                                        <p:attrNameLst>
                                          <p:attrName>ppt_x</p:attrName>
                                        </p:attrNameLst>
                                      </p:cBhvr>
                                      <p:tavLst>
                                        <p:tav tm="0">
                                          <p:val>
                                            <p:strVal val="#ppt_x-#ppt_w/2"/>
                                          </p:val>
                                        </p:tav>
                                        <p:tav tm="100000">
                                          <p:val>
                                            <p:strVal val="#ppt_x"/>
                                          </p:val>
                                        </p:tav>
                                      </p:tavLst>
                                    </p:anim>
                                    <p:anim calcmode="lin" valueType="num">
                                      <p:cBhvr>
                                        <p:cTn id="29" dur="1000" fill="hold"/>
                                        <p:tgtEl>
                                          <p:spTgt spid="651273"/>
                                        </p:tgtEl>
                                        <p:attrNameLst>
                                          <p:attrName>ppt_y</p:attrName>
                                        </p:attrNameLst>
                                      </p:cBhvr>
                                      <p:tavLst>
                                        <p:tav tm="0">
                                          <p:val>
                                            <p:strVal val="#ppt_y"/>
                                          </p:val>
                                        </p:tav>
                                        <p:tav tm="100000">
                                          <p:val>
                                            <p:strVal val="#ppt_y"/>
                                          </p:val>
                                        </p:tav>
                                      </p:tavLst>
                                    </p:anim>
                                    <p:anim calcmode="lin" valueType="num">
                                      <p:cBhvr>
                                        <p:cTn id="30" dur="1000" fill="hold"/>
                                        <p:tgtEl>
                                          <p:spTgt spid="651273"/>
                                        </p:tgtEl>
                                        <p:attrNameLst>
                                          <p:attrName>ppt_w</p:attrName>
                                        </p:attrNameLst>
                                      </p:cBhvr>
                                      <p:tavLst>
                                        <p:tav tm="0">
                                          <p:val>
                                            <p:fltVal val="0"/>
                                          </p:val>
                                        </p:tav>
                                        <p:tav tm="100000">
                                          <p:val>
                                            <p:strVal val="#ppt_w"/>
                                          </p:val>
                                        </p:tav>
                                      </p:tavLst>
                                    </p:anim>
                                    <p:anim calcmode="lin" valueType="num">
                                      <p:cBhvr>
                                        <p:cTn id="31" dur="1000" fill="hold"/>
                                        <p:tgtEl>
                                          <p:spTgt spid="651273"/>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4000"/>
                            </p:stCondLst>
                            <p:childTnLst>
                              <p:par>
                                <p:cTn id="33" presetID="17" presetClass="entr" presetSubtype="4" fill="hold" grpId="0" nodeType="afterEffect">
                                  <p:stCondLst>
                                    <p:cond delay="0"/>
                                  </p:stCondLst>
                                  <p:childTnLst>
                                    <p:set>
                                      <p:cBhvr>
                                        <p:cTn id="34" dur="1" fill="hold">
                                          <p:stCondLst>
                                            <p:cond delay="0"/>
                                          </p:stCondLst>
                                        </p:cTn>
                                        <p:tgtEl>
                                          <p:spTgt spid="651270"/>
                                        </p:tgtEl>
                                        <p:attrNameLst>
                                          <p:attrName>style.visibility</p:attrName>
                                        </p:attrNameLst>
                                      </p:cBhvr>
                                      <p:to>
                                        <p:strVal val="visible"/>
                                      </p:to>
                                    </p:set>
                                    <p:anim calcmode="lin" valueType="num">
                                      <p:cBhvr>
                                        <p:cTn id="35" dur="1000" fill="hold"/>
                                        <p:tgtEl>
                                          <p:spTgt spid="651270"/>
                                        </p:tgtEl>
                                        <p:attrNameLst>
                                          <p:attrName>ppt_x</p:attrName>
                                        </p:attrNameLst>
                                      </p:cBhvr>
                                      <p:tavLst>
                                        <p:tav tm="0">
                                          <p:val>
                                            <p:strVal val="#ppt_x"/>
                                          </p:val>
                                        </p:tav>
                                        <p:tav tm="100000">
                                          <p:val>
                                            <p:strVal val="#ppt_x"/>
                                          </p:val>
                                        </p:tav>
                                      </p:tavLst>
                                    </p:anim>
                                    <p:anim calcmode="lin" valueType="num">
                                      <p:cBhvr>
                                        <p:cTn id="36" dur="1000" fill="hold"/>
                                        <p:tgtEl>
                                          <p:spTgt spid="651270"/>
                                        </p:tgtEl>
                                        <p:attrNameLst>
                                          <p:attrName>ppt_y</p:attrName>
                                        </p:attrNameLst>
                                      </p:cBhvr>
                                      <p:tavLst>
                                        <p:tav tm="0">
                                          <p:val>
                                            <p:strVal val="#ppt_y+#ppt_h/2"/>
                                          </p:val>
                                        </p:tav>
                                        <p:tav tm="100000">
                                          <p:val>
                                            <p:strVal val="#ppt_y"/>
                                          </p:val>
                                        </p:tav>
                                      </p:tavLst>
                                    </p:anim>
                                    <p:anim calcmode="lin" valueType="num">
                                      <p:cBhvr>
                                        <p:cTn id="37" dur="1000" fill="hold"/>
                                        <p:tgtEl>
                                          <p:spTgt spid="651270"/>
                                        </p:tgtEl>
                                        <p:attrNameLst>
                                          <p:attrName>ppt_w</p:attrName>
                                        </p:attrNameLst>
                                      </p:cBhvr>
                                      <p:tavLst>
                                        <p:tav tm="0">
                                          <p:val>
                                            <p:strVal val="#ppt_w"/>
                                          </p:val>
                                        </p:tav>
                                        <p:tav tm="100000">
                                          <p:val>
                                            <p:strVal val="#ppt_w"/>
                                          </p:val>
                                        </p:tav>
                                      </p:tavLst>
                                    </p:anim>
                                    <p:anim calcmode="lin" valueType="num">
                                      <p:cBhvr>
                                        <p:cTn id="38" dur="1000" fill="hold"/>
                                        <p:tgtEl>
                                          <p:spTgt spid="651270"/>
                                        </p:tgtEl>
                                        <p:attrNameLst>
                                          <p:attrName>ppt_h</p:attrName>
                                        </p:attrNameLst>
                                      </p:cBhvr>
                                      <p:tavLst>
                                        <p:tav tm="0">
                                          <p:val>
                                            <p:fltVal val="0"/>
                                          </p:val>
                                        </p:tav>
                                        <p:tav tm="100000">
                                          <p:val>
                                            <p:strVal val="#ppt_h"/>
                                          </p:val>
                                        </p:tav>
                                      </p:tavLst>
                                    </p:anim>
                                  </p:childTnLst>
                                </p:cTn>
                              </p:par>
                            </p:childTnLst>
                          </p:cTn>
                        </p:par>
                        <p:par>
                          <p:cTn id="39" fill="hold" nodeType="afterGroup">
                            <p:stCondLst>
                              <p:cond delay="5000"/>
                            </p:stCondLst>
                            <p:childTnLst>
                              <p:par>
                                <p:cTn id="40" presetID="17" presetClass="entr" presetSubtype="8" fill="hold" grpId="0" nodeType="afterEffect">
                                  <p:stCondLst>
                                    <p:cond delay="0"/>
                                  </p:stCondLst>
                                  <p:childTnLst>
                                    <p:set>
                                      <p:cBhvr>
                                        <p:cTn id="41" dur="1" fill="hold">
                                          <p:stCondLst>
                                            <p:cond delay="0"/>
                                          </p:stCondLst>
                                        </p:cTn>
                                        <p:tgtEl>
                                          <p:spTgt spid="651271"/>
                                        </p:tgtEl>
                                        <p:attrNameLst>
                                          <p:attrName>style.visibility</p:attrName>
                                        </p:attrNameLst>
                                      </p:cBhvr>
                                      <p:to>
                                        <p:strVal val="visible"/>
                                      </p:to>
                                    </p:set>
                                    <p:anim calcmode="lin" valueType="num">
                                      <p:cBhvr>
                                        <p:cTn id="42" dur="1000" fill="hold"/>
                                        <p:tgtEl>
                                          <p:spTgt spid="651271"/>
                                        </p:tgtEl>
                                        <p:attrNameLst>
                                          <p:attrName>ppt_x</p:attrName>
                                        </p:attrNameLst>
                                      </p:cBhvr>
                                      <p:tavLst>
                                        <p:tav tm="0">
                                          <p:val>
                                            <p:strVal val="#ppt_x-#ppt_w/2"/>
                                          </p:val>
                                        </p:tav>
                                        <p:tav tm="100000">
                                          <p:val>
                                            <p:strVal val="#ppt_x"/>
                                          </p:val>
                                        </p:tav>
                                      </p:tavLst>
                                    </p:anim>
                                    <p:anim calcmode="lin" valueType="num">
                                      <p:cBhvr>
                                        <p:cTn id="43" dur="1000" fill="hold"/>
                                        <p:tgtEl>
                                          <p:spTgt spid="651271"/>
                                        </p:tgtEl>
                                        <p:attrNameLst>
                                          <p:attrName>ppt_y</p:attrName>
                                        </p:attrNameLst>
                                      </p:cBhvr>
                                      <p:tavLst>
                                        <p:tav tm="0">
                                          <p:val>
                                            <p:strVal val="#ppt_y"/>
                                          </p:val>
                                        </p:tav>
                                        <p:tav tm="100000">
                                          <p:val>
                                            <p:strVal val="#ppt_y"/>
                                          </p:val>
                                        </p:tav>
                                      </p:tavLst>
                                    </p:anim>
                                    <p:anim calcmode="lin" valueType="num">
                                      <p:cBhvr>
                                        <p:cTn id="44" dur="1000" fill="hold"/>
                                        <p:tgtEl>
                                          <p:spTgt spid="651271"/>
                                        </p:tgtEl>
                                        <p:attrNameLst>
                                          <p:attrName>ppt_w</p:attrName>
                                        </p:attrNameLst>
                                      </p:cBhvr>
                                      <p:tavLst>
                                        <p:tav tm="0">
                                          <p:val>
                                            <p:fltVal val="0"/>
                                          </p:val>
                                        </p:tav>
                                        <p:tav tm="100000">
                                          <p:val>
                                            <p:strVal val="#ppt_w"/>
                                          </p:val>
                                        </p:tav>
                                      </p:tavLst>
                                    </p:anim>
                                    <p:anim calcmode="lin" valueType="num">
                                      <p:cBhvr>
                                        <p:cTn id="45" dur="1000" fill="hold"/>
                                        <p:tgtEl>
                                          <p:spTgt spid="651271"/>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6000"/>
                            </p:stCondLst>
                            <p:childTnLst>
                              <p:par>
                                <p:cTn id="47" presetID="17" presetClass="entr" presetSubtype="8" fill="hold" grpId="0" nodeType="afterEffect">
                                  <p:stCondLst>
                                    <p:cond delay="0"/>
                                  </p:stCondLst>
                                  <p:childTnLst>
                                    <p:set>
                                      <p:cBhvr>
                                        <p:cTn id="48" dur="1" fill="hold">
                                          <p:stCondLst>
                                            <p:cond delay="0"/>
                                          </p:stCondLst>
                                        </p:cTn>
                                        <p:tgtEl>
                                          <p:spTgt spid="651274"/>
                                        </p:tgtEl>
                                        <p:attrNameLst>
                                          <p:attrName>style.visibility</p:attrName>
                                        </p:attrNameLst>
                                      </p:cBhvr>
                                      <p:to>
                                        <p:strVal val="visible"/>
                                      </p:to>
                                    </p:set>
                                    <p:anim calcmode="lin" valueType="num">
                                      <p:cBhvr>
                                        <p:cTn id="49" dur="1000" fill="hold"/>
                                        <p:tgtEl>
                                          <p:spTgt spid="651274"/>
                                        </p:tgtEl>
                                        <p:attrNameLst>
                                          <p:attrName>ppt_x</p:attrName>
                                        </p:attrNameLst>
                                      </p:cBhvr>
                                      <p:tavLst>
                                        <p:tav tm="0">
                                          <p:val>
                                            <p:strVal val="#ppt_x-#ppt_w/2"/>
                                          </p:val>
                                        </p:tav>
                                        <p:tav tm="100000">
                                          <p:val>
                                            <p:strVal val="#ppt_x"/>
                                          </p:val>
                                        </p:tav>
                                      </p:tavLst>
                                    </p:anim>
                                    <p:anim calcmode="lin" valueType="num">
                                      <p:cBhvr>
                                        <p:cTn id="50" dur="1000" fill="hold"/>
                                        <p:tgtEl>
                                          <p:spTgt spid="651274"/>
                                        </p:tgtEl>
                                        <p:attrNameLst>
                                          <p:attrName>ppt_y</p:attrName>
                                        </p:attrNameLst>
                                      </p:cBhvr>
                                      <p:tavLst>
                                        <p:tav tm="0">
                                          <p:val>
                                            <p:strVal val="#ppt_y"/>
                                          </p:val>
                                        </p:tav>
                                        <p:tav tm="100000">
                                          <p:val>
                                            <p:strVal val="#ppt_y"/>
                                          </p:val>
                                        </p:tav>
                                      </p:tavLst>
                                    </p:anim>
                                    <p:anim calcmode="lin" valueType="num">
                                      <p:cBhvr>
                                        <p:cTn id="51" dur="1000" fill="hold"/>
                                        <p:tgtEl>
                                          <p:spTgt spid="651274"/>
                                        </p:tgtEl>
                                        <p:attrNameLst>
                                          <p:attrName>ppt_w</p:attrName>
                                        </p:attrNameLst>
                                      </p:cBhvr>
                                      <p:tavLst>
                                        <p:tav tm="0">
                                          <p:val>
                                            <p:fltVal val="0"/>
                                          </p:val>
                                        </p:tav>
                                        <p:tav tm="100000">
                                          <p:val>
                                            <p:strVal val="#ppt_w"/>
                                          </p:val>
                                        </p:tav>
                                      </p:tavLst>
                                    </p:anim>
                                    <p:anim calcmode="lin" valueType="num">
                                      <p:cBhvr>
                                        <p:cTn id="52" dur="1000" fill="hold"/>
                                        <p:tgtEl>
                                          <p:spTgt spid="651274"/>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7000"/>
                            </p:stCondLst>
                            <p:childTnLst>
                              <p:par>
                                <p:cTn id="54" presetID="17" presetClass="entr" presetSubtype="8" fill="hold" grpId="0" nodeType="afterEffect">
                                  <p:stCondLst>
                                    <p:cond delay="0"/>
                                  </p:stCondLst>
                                  <p:childTnLst>
                                    <p:set>
                                      <p:cBhvr>
                                        <p:cTn id="55" dur="1" fill="hold">
                                          <p:stCondLst>
                                            <p:cond delay="0"/>
                                          </p:stCondLst>
                                        </p:cTn>
                                        <p:tgtEl>
                                          <p:spTgt spid="651275"/>
                                        </p:tgtEl>
                                        <p:attrNameLst>
                                          <p:attrName>style.visibility</p:attrName>
                                        </p:attrNameLst>
                                      </p:cBhvr>
                                      <p:to>
                                        <p:strVal val="visible"/>
                                      </p:to>
                                    </p:set>
                                    <p:anim calcmode="lin" valueType="num">
                                      <p:cBhvr>
                                        <p:cTn id="56" dur="1000" fill="hold"/>
                                        <p:tgtEl>
                                          <p:spTgt spid="651275"/>
                                        </p:tgtEl>
                                        <p:attrNameLst>
                                          <p:attrName>ppt_x</p:attrName>
                                        </p:attrNameLst>
                                      </p:cBhvr>
                                      <p:tavLst>
                                        <p:tav tm="0">
                                          <p:val>
                                            <p:strVal val="#ppt_x-#ppt_w/2"/>
                                          </p:val>
                                        </p:tav>
                                        <p:tav tm="100000">
                                          <p:val>
                                            <p:strVal val="#ppt_x"/>
                                          </p:val>
                                        </p:tav>
                                      </p:tavLst>
                                    </p:anim>
                                    <p:anim calcmode="lin" valueType="num">
                                      <p:cBhvr>
                                        <p:cTn id="57" dur="1000" fill="hold"/>
                                        <p:tgtEl>
                                          <p:spTgt spid="651275"/>
                                        </p:tgtEl>
                                        <p:attrNameLst>
                                          <p:attrName>ppt_y</p:attrName>
                                        </p:attrNameLst>
                                      </p:cBhvr>
                                      <p:tavLst>
                                        <p:tav tm="0">
                                          <p:val>
                                            <p:strVal val="#ppt_y"/>
                                          </p:val>
                                        </p:tav>
                                        <p:tav tm="100000">
                                          <p:val>
                                            <p:strVal val="#ppt_y"/>
                                          </p:val>
                                        </p:tav>
                                      </p:tavLst>
                                    </p:anim>
                                    <p:anim calcmode="lin" valueType="num">
                                      <p:cBhvr>
                                        <p:cTn id="58" dur="1000" fill="hold"/>
                                        <p:tgtEl>
                                          <p:spTgt spid="651275"/>
                                        </p:tgtEl>
                                        <p:attrNameLst>
                                          <p:attrName>ppt_w</p:attrName>
                                        </p:attrNameLst>
                                      </p:cBhvr>
                                      <p:tavLst>
                                        <p:tav tm="0">
                                          <p:val>
                                            <p:fltVal val="0"/>
                                          </p:val>
                                        </p:tav>
                                        <p:tav tm="100000">
                                          <p:val>
                                            <p:strVal val="#ppt_w"/>
                                          </p:val>
                                        </p:tav>
                                      </p:tavLst>
                                    </p:anim>
                                    <p:anim calcmode="lin" valueType="num">
                                      <p:cBhvr>
                                        <p:cTn id="59" dur="1000" fill="hold"/>
                                        <p:tgtEl>
                                          <p:spTgt spid="651275"/>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8000"/>
                            </p:stCondLst>
                            <p:childTnLst>
                              <p:par>
                                <p:cTn id="61" presetID="9" presetClass="entr" presetSubtype="0" fill="hold" grpId="0" nodeType="afterEffect">
                                  <p:stCondLst>
                                    <p:cond delay="0"/>
                                  </p:stCondLst>
                                  <p:childTnLst>
                                    <p:set>
                                      <p:cBhvr>
                                        <p:cTn id="62" dur="1" fill="hold">
                                          <p:stCondLst>
                                            <p:cond delay="0"/>
                                          </p:stCondLst>
                                        </p:cTn>
                                        <p:tgtEl>
                                          <p:spTgt spid="651276"/>
                                        </p:tgtEl>
                                        <p:attrNameLst>
                                          <p:attrName>style.visibility</p:attrName>
                                        </p:attrNameLst>
                                      </p:cBhvr>
                                      <p:to>
                                        <p:strVal val="visible"/>
                                      </p:to>
                                    </p:set>
                                    <p:animEffect transition="in" filter="dissolve">
                                      <p:cBhvr>
                                        <p:cTn id="63" dur="2000"/>
                                        <p:tgtEl>
                                          <p:spTgt spid="65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autoUpdateAnimBg="0"/>
      <p:bldP spid="651269" grpId="0" autoUpdateAnimBg="0"/>
      <p:bldP spid="651270" grpId="0" autoUpdateAnimBg="0"/>
      <p:bldP spid="651271" grpId="0" autoUpdateAnimBg="0"/>
      <p:bldP spid="651272" grpId="0" autoUpdateAnimBg="0"/>
      <p:bldP spid="651273" grpId="0" autoUpdateAnimBg="0"/>
      <p:bldP spid="651274" grpId="0" autoUpdateAnimBg="0"/>
      <p:bldP spid="651275" grpId="0" autoUpdateAnimBg="0"/>
      <p:bldP spid="65127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Hardware organized by function</a:t>
            </a:r>
          </a:p>
        </p:txBody>
      </p:sp>
      <p:sp>
        <p:nvSpPr>
          <p:cNvPr id="641027" name="Rectangle 3"/>
          <p:cNvSpPr>
            <a:spLocks noChangeArrowheads="1"/>
          </p:cNvSpPr>
          <p:nvPr/>
        </p:nvSpPr>
        <p:spPr bwMode="auto">
          <a:xfrm>
            <a:off x="457200" y="1828800"/>
            <a:ext cx="868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571500" indent="-57150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lnSpc>
                <a:spcPct val="90000"/>
              </a:lnSpc>
              <a:buFont typeface="Wingdings" pitchFamily="2" charset="2"/>
              <a:buChar char="q"/>
            </a:pPr>
            <a:r>
              <a:rPr lang="en-US" altLang="en-US" b="1"/>
              <a:t>Business applications of optical disks:</a:t>
            </a:r>
          </a:p>
        </p:txBody>
      </p:sp>
      <p:sp>
        <p:nvSpPr>
          <p:cNvPr id="641028" name="Text Box 4"/>
          <p:cNvSpPr txBox="1">
            <a:spLocks noChangeArrowheads="1"/>
          </p:cNvSpPr>
          <p:nvPr/>
        </p:nvSpPr>
        <p:spPr bwMode="auto">
          <a:xfrm>
            <a:off x="1066800" y="2286000"/>
            <a:ext cx="4876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Long-term archival storage of historical files of document images</a:t>
            </a:r>
          </a:p>
        </p:txBody>
      </p:sp>
      <p:pic>
        <p:nvPicPr>
          <p:cNvPr id="641029" name="Picture 5" descr="long term arch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3600"/>
            <a:ext cx="2514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30" name="Text Box 6"/>
          <p:cNvSpPr txBox="1">
            <a:spLocks noChangeArrowheads="1"/>
          </p:cNvSpPr>
          <p:nvPr/>
        </p:nvSpPr>
        <p:spPr bwMode="auto">
          <a:xfrm>
            <a:off x="1066800" y="3603625"/>
            <a:ext cx="4876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Publishing medium for fast access to reference materials in a convenient compact form</a:t>
            </a:r>
          </a:p>
        </p:txBody>
      </p:sp>
      <p:pic>
        <p:nvPicPr>
          <p:cNvPr id="641031" name="Picture 7" descr="desktoppublis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429000"/>
            <a:ext cx="1171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32" name="Text Box 8"/>
          <p:cNvSpPr txBox="1">
            <a:spLocks noChangeArrowheads="1"/>
          </p:cNvSpPr>
          <p:nvPr/>
        </p:nvSpPr>
        <p:spPr bwMode="auto">
          <a:xfrm>
            <a:off x="1066800" y="4975225"/>
            <a:ext cx="4876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r>
              <a:rPr lang="en-US" altLang="en-US">
                <a:solidFill>
                  <a:srgbClr val="990000"/>
                </a:solidFill>
              </a:rPr>
              <a:t>Computer video games, educational videos, multimedia encyclopedias and advertising presentations</a:t>
            </a:r>
          </a:p>
        </p:txBody>
      </p:sp>
      <p:pic>
        <p:nvPicPr>
          <p:cNvPr id="641033" name="Picture 9" descr="educational vide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648200"/>
            <a:ext cx="14462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1027"/>
                                        </p:tgtEl>
                                        <p:attrNameLst>
                                          <p:attrName>style.visibility</p:attrName>
                                        </p:attrNameLst>
                                      </p:cBhvr>
                                      <p:to>
                                        <p:strVal val="visible"/>
                                      </p:to>
                                    </p:set>
                                    <p:animEffect transition="in" filter="wipe(up)">
                                      <p:cBhvr>
                                        <p:cTn id="7" dur="1000"/>
                                        <p:tgtEl>
                                          <p:spTgt spid="641027"/>
                                        </p:tgtEl>
                                      </p:cBhvr>
                                    </p:animEffect>
                                  </p:childTnLst>
                                </p:cTn>
                              </p:par>
                              <p:par>
                                <p:cTn id="8" presetID="10" presetClass="entr" presetSubtype="0" fill="hold" nodeType="withEffect">
                                  <p:stCondLst>
                                    <p:cond delay="0"/>
                                  </p:stCondLst>
                                  <p:childTnLst>
                                    <p:set>
                                      <p:cBhvr>
                                        <p:cTn id="9" dur="1" fill="hold">
                                          <p:stCondLst>
                                            <p:cond delay="0"/>
                                          </p:stCondLst>
                                        </p:cTn>
                                        <p:tgtEl>
                                          <p:spTgt spid="641029"/>
                                        </p:tgtEl>
                                        <p:attrNameLst>
                                          <p:attrName>style.visibility</p:attrName>
                                        </p:attrNameLst>
                                      </p:cBhvr>
                                      <p:to>
                                        <p:strVal val="visible"/>
                                      </p:to>
                                    </p:set>
                                    <p:animEffect transition="in" filter="fade">
                                      <p:cBhvr>
                                        <p:cTn id="10" dur="2000"/>
                                        <p:tgtEl>
                                          <p:spTgt spid="641029"/>
                                        </p:tgtEl>
                                      </p:cBhvr>
                                    </p:animEffect>
                                  </p:childTnLst>
                                </p:cTn>
                              </p:par>
                            </p:childTnLst>
                          </p:cTn>
                        </p:par>
                        <p:par>
                          <p:cTn id="11" fill="hold" nodeType="afterGroup">
                            <p:stCondLst>
                              <p:cond delay="2000"/>
                            </p:stCondLst>
                            <p:childTnLst>
                              <p:par>
                                <p:cTn id="12" presetID="17" presetClass="entr" presetSubtype="4" fill="hold" grpId="0" nodeType="afterEffect">
                                  <p:stCondLst>
                                    <p:cond delay="0"/>
                                  </p:stCondLst>
                                  <p:childTnLst>
                                    <p:set>
                                      <p:cBhvr>
                                        <p:cTn id="13" dur="1" fill="hold">
                                          <p:stCondLst>
                                            <p:cond delay="0"/>
                                          </p:stCondLst>
                                        </p:cTn>
                                        <p:tgtEl>
                                          <p:spTgt spid="641028"/>
                                        </p:tgtEl>
                                        <p:attrNameLst>
                                          <p:attrName>style.visibility</p:attrName>
                                        </p:attrNameLst>
                                      </p:cBhvr>
                                      <p:to>
                                        <p:strVal val="visible"/>
                                      </p:to>
                                    </p:set>
                                    <p:anim calcmode="lin" valueType="num">
                                      <p:cBhvr>
                                        <p:cTn id="14" dur="1000" fill="hold"/>
                                        <p:tgtEl>
                                          <p:spTgt spid="641028"/>
                                        </p:tgtEl>
                                        <p:attrNameLst>
                                          <p:attrName>ppt_x</p:attrName>
                                        </p:attrNameLst>
                                      </p:cBhvr>
                                      <p:tavLst>
                                        <p:tav tm="0">
                                          <p:val>
                                            <p:strVal val="#ppt_x"/>
                                          </p:val>
                                        </p:tav>
                                        <p:tav tm="100000">
                                          <p:val>
                                            <p:strVal val="#ppt_x"/>
                                          </p:val>
                                        </p:tav>
                                      </p:tavLst>
                                    </p:anim>
                                    <p:anim calcmode="lin" valueType="num">
                                      <p:cBhvr>
                                        <p:cTn id="15" dur="1000" fill="hold"/>
                                        <p:tgtEl>
                                          <p:spTgt spid="641028"/>
                                        </p:tgtEl>
                                        <p:attrNameLst>
                                          <p:attrName>ppt_y</p:attrName>
                                        </p:attrNameLst>
                                      </p:cBhvr>
                                      <p:tavLst>
                                        <p:tav tm="0">
                                          <p:val>
                                            <p:strVal val="#ppt_y+#ppt_h/2"/>
                                          </p:val>
                                        </p:tav>
                                        <p:tav tm="100000">
                                          <p:val>
                                            <p:strVal val="#ppt_y"/>
                                          </p:val>
                                        </p:tav>
                                      </p:tavLst>
                                    </p:anim>
                                    <p:anim calcmode="lin" valueType="num">
                                      <p:cBhvr>
                                        <p:cTn id="16" dur="1000" fill="hold"/>
                                        <p:tgtEl>
                                          <p:spTgt spid="641028"/>
                                        </p:tgtEl>
                                        <p:attrNameLst>
                                          <p:attrName>ppt_w</p:attrName>
                                        </p:attrNameLst>
                                      </p:cBhvr>
                                      <p:tavLst>
                                        <p:tav tm="0">
                                          <p:val>
                                            <p:strVal val="#ppt_w"/>
                                          </p:val>
                                        </p:tav>
                                        <p:tav tm="100000">
                                          <p:val>
                                            <p:strVal val="#ppt_w"/>
                                          </p:val>
                                        </p:tav>
                                      </p:tavLst>
                                    </p:anim>
                                    <p:anim calcmode="lin" valueType="num">
                                      <p:cBhvr>
                                        <p:cTn id="17" dur="1000" fill="hold"/>
                                        <p:tgtEl>
                                          <p:spTgt spid="641028"/>
                                        </p:tgtEl>
                                        <p:attrNameLst>
                                          <p:attrName>ppt_h</p:attrName>
                                        </p:attrNameLst>
                                      </p:cBhvr>
                                      <p:tavLst>
                                        <p:tav tm="0">
                                          <p:val>
                                            <p:fltVal val="0"/>
                                          </p:val>
                                        </p:tav>
                                        <p:tav tm="100000">
                                          <p:val>
                                            <p:strVal val="#ppt_h"/>
                                          </p:val>
                                        </p:tav>
                                      </p:tavLst>
                                    </p:anim>
                                  </p:childTnLst>
                                </p:cTn>
                              </p:par>
                              <p:par>
                                <p:cTn id="18" presetID="51" presetClass="entr" presetSubtype="0" fill="hold" nodeType="withEffect">
                                  <p:stCondLst>
                                    <p:cond delay="0"/>
                                  </p:stCondLst>
                                  <p:childTnLst>
                                    <p:set>
                                      <p:cBhvr>
                                        <p:cTn id="19" dur="1" fill="hold">
                                          <p:stCondLst>
                                            <p:cond delay="0"/>
                                          </p:stCondLst>
                                        </p:cTn>
                                        <p:tgtEl>
                                          <p:spTgt spid="641031"/>
                                        </p:tgtEl>
                                        <p:attrNameLst>
                                          <p:attrName>style.visibility</p:attrName>
                                        </p:attrNameLst>
                                      </p:cBhvr>
                                      <p:to>
                                        <p:strVal val="visible"/>
                                      </p:to>
                                    </p:set>
                                    <p:animEffect transition="in" filter="fade">
                                      <p:cBhvr>
                                        <p:cTn id="20" dur="770" decel="100000"/>
                                        <p:tgtEl>
                                          <p:spTgt spid="641031"/>
                                        </p:tgtEl>
                                      </p:cBhvr>
                                    </p:animEffect>
                                    <p:animScale>
                                      <p:cBhvr>
                                        <p:cTn id="21" dur="770" decel="100000"/>
                                        <p:tgtEl>
                                          <p:spTgt spid="641031"/>
                                        </p:tgtEl>
                                      </p:cBhvr>
                                      <p:from x="10000" y="10000"/>
                                      <p:to x="200000" y="450000"/>
                                    </p:animScale>
                                    <p:animScale>
                                      <p:cBhvr>
                                        <p:cTn id="22" dur="1230" accel="100000" fill="hold">
                                          <p:stCondLst>
                                            <p:cond delay="770"/>
                                          </p:stCondLst>
                                        </p:cTn>
                                        <p:tgtEl>
                                          <p:spTgt spid="641031"/>
                                        </p:tgtEl>
                                      </p:cBhvr>
                                      <p:from x="200000" y="450000"/>
                                      <p:to x="100000" y="100000"/>
                                    </p:animScale>
                                    <p:set>
                                      <p:cBhvr>
                                        <p:cTn id="23" dur="770" fill="hold"/>
                                        <p:tgtEl>
                                          <p:spTgt spid="641031"/>
                                        </p:tgtEl>
                                        <p:attrNameLst>
                                          <p:attrName>ppt_x</p:attrName>
                                        </p:attrNameLst>
                                      </p:cBhvr>
                                      <p:to>
                                        <p:strVal val="(0.5)"/>
                                      </p:to>
                                    </p:set>
                                    <p:anim from="(0.5)" to="(#ppt_x)" calcmode="lin" valueType="num">
                                      <p:cBhvr>
                                        <p:cTn id="24" dur="1230" accel="100000" fill="hold">
                                          <p:stCondLst>
                                            <p:cond delay="770"/>
                                          </p:stCondLst>
                                        </p:cTn>
                                        <p:tgtEl>
                                          <p:spTgt spid="641031"/>
                                        </p:tgtEl>
                                        <p:attrNameLst>
                                          <p:attrName>ppt_x</p:attrName>
                                        </p:attrNameLst>
                                      </p:cBhvr>
                                    </p:anim>
                                    <p:set>
                                      <p:cBhvr>
                                        <p:cTn id="25" dur="770" fill="hold"/>
                                        <p:tgtEl>
                                          <p:spTgt spid="641031"/>
                                        </p:tgtEl>
                                        <p:attrNameLst>
                                          <p:attrName>ppt_y</p:attrName>
                                        </p:attrNameLst>
                                      </p:cBhvr>
                                      <p:to>
                                        <p:strVal val="(#ppt_y+0.4)"/>
                                      </p:to>
                                    </p:set>
                                    <p:anim from="(#ppt_y+0.4)" to="(#ppt_y)" calcmode="lin" valueType="num">
                                      <p:cBhvr>
                                        <p:cTn id="26" dur="1230" accel="100000" fill="hold">
                                          <p:stCondLst>
                                            <p:cond delay="770"/>
                                          </p:stCondLst>
                                        </p:cTn>
                                        <p:tgtEl>
                                          <p:spTgt spid="641031"/>
                                        </p:tgtEl>
                                        <p:attrNameLst>
                                          <p:attrName>ppt_y</p:attrName>
                                        </p:attrNameLst>
                                      </p:cBhvr>
                                    </p:anim>
                                  </p:childTnLst>
                                </p:cTn>
                              </p:par>
                            </p:childTnLst>
                          </p:cTn>
                        </p:par>
                        <p:par>
                          <p:cTn id="27" fill="hold" nodeType="afterGroup">
                            <p:stCondLst>
                              <p:cond delay="4000"/>
                            </p:stCondLst>
                            <p:childTnLst>
                              <p:par>
                                <p:cTn id="28" presetID="17" presetClass="entr" presetSubtype="4" fill="hold" grpId="0" nodeType="afterEffect">
                                  <p:stCondLst>
                                    <p:cond delay="0"/>
                                  </p:stCondLst>
                                  <p:childTnLst>
                                    <p:set>
                                      <p:cBhvr>
                                        <p:cTn id="29" dur="1" fill="hold">
                                          <p:stCondLst>
                                            <p:cond delay="0"/>
                                          </p:stCondLst>
                                        </p:cTn>
                                        <p:tgtEl>
                                          <p:spTgt spid="641030"/>
                                        </p:tgtEl>
                                        <p:attrNameLst>
                                          <p:attrName>style.visibility</p:attrName>
                                        </p:attrNameLst>
                                      </p:cBhvr>
                                      <p:to>
                                        <p:strVal val="visible"/>
                                      </p:to>
                                    </p:set>
                                    <p:anim calcmode="lin" valueType="num">
                                      <p:cBhvr>
                                        <p:cTn id="30" dur="1000" fill="hold"/>
                                        <p:tgtEl>
                                          <p:spTgt spid="641030"/>
                                        </p:tgtEl>
                                        <p:attrNameLst>
                                          <p:attrName>ppt_x</p:attrName>
                                        </p:attrNameLst>
                                      </p:cBhvr>
                                      <p:tavLst>
                                        <p:tav tm="0">
                                          <p:val>
                                            <p:strVal val="#ppt_x"/>
                                          </p:val>
                                        </p:tav>
                                        <p:tav tm="100000">
                                          <p:val>
                                            <p:strVal val="#ppt_x"/>
                                          </p:val>
                                        </p:tav>
                                      </p:tavLst>
                                    </p:anim>
                                    <p:anim calcmode="lin" valueType="num">
                                      <p:cBhvr>
                                        <p:cTn id="31" dur="1000" fill="hold"/>
                                        <p:tgtEl>
                                          <p:spTgt spid="641030"/>
                                        </p:tgtEl>
                                        <p:attrNameLst>
                                          <p:attrName>ppt_y</p:attrName>
                                        </p:attrNameLst>
                                      </p:cBhvr>
                                      <p:tavLst>
                                        <p:tav tm="0">
                                          <p:val>
                                            <p:strVal val="#ppt_y+#ppt_h/2"/>
                                          </p:val>
                                        </p:tav>
                                        <p:tav tm="100000">
                                          <p:val>
                                            <p:strVal val="#ppt_y"/>
                                          </p:val>
                                        </p:tav>
                                      </p:tavLst>
                                    </p:anim>
                                    <p:anim calcmode="lin" valueType="num">
                                      <p:cBhvr>
                                        <p:cTn id="32" dur="1000" fill="hold"/>
                                        <p:tgtEl>
                                          <p:spTgt spid="641030"/>
                                        </p:tgtEl>
                                        <p:attrNameLst>
                                          <p:attrName>ppt_w</p:attrName>
                                        </p:attrNameLst>
                                      </p:cBhvr>
                                      <p:tavLst>
                                        <p:tav tm="0">
                                          <p:val>
                                            <p:strVal val="#ppt_w"/>
                                          </p:val>
                                        </p:tav>
                                        <p:tav tm="100000">
                                          <p:val>
                                            <p:strVal val="#ppt_w"/>
                                          </p:val>
                                        </p:tav>
                                      </p:tavLst>
                                    </p:anim>
                                    <p:anim calcmode="lin" valueType="num">
                                      <p:cBhvr>
                                        <p:cTn id="33" dur="1000" fill="hold"/>
                                        <p:tgtEl>
                                          <p:spTgt spid="641030"/>
                                        </p:tgtEl>
                                        <p:attrNameLst>
                                          <p:attrName>ppt_h</p:attrName>
                                        </p:attrNameLst>
                                      </p:cBhvr>
                                      <p:tavLst>
                                        <p:tav tm="0">
                                          <p:val>
                                            <p:fltVal val="0"/>
                                          </p:val>
                                        </p:tav>
                                        <p:tav tm="100000">
                                          <p:val>
                                            <p:strVal val="#ppt_h"/>
                                          </p:val>
                                        </p:tav>
                                      </p:tavLst>
                                    </p:anim>
                                  </p:childTnLst>
                                </p:cTn>
                              </p:par>
                              <p:par>
                                <p:cTn id="34" presetID="55" presetClass="entr" presetSubtype="0" fill="hold" nodeType="withEffect">
                                  <p:stCondLst>
                                    <p:cond delay="0"/>
                                  </p:stCondLst>
                                  <p:childTnLst>
                                    <p:set>
                                      <p:cBhvr>
                                        <p:cTn id="35" dur="1" fill="hold">
                                          <p:stCondLst>
                                            <p:cond delay="0"/>
                                          </p:stCondLst>
                                        </p:cTn>
                                        <p:tgtEl>
                                          <p:spTgt spid="641033"/>
                                        </p:tgtEl>
                                        <p:attrNameLst>
                                          <p:attrName>style.visibility</p:attrName>
                                        </p:attrNameLst>
                                      </p:cBhvr>
                                      <p:to>
                                        <p:strVal val="visible"/>
                                      </p:to>
                                    </p:set>
                                    <p:anim calcmode="lin" valueType="num">
                                      <p:cBhvr>
                                        <p:cTn id="36" dur="1000" fill="hold"/>
                                        <p:tgtEl>
                                          <p:spTgt spid="641033"/>
                                        </p:tgtEl>
                                        <p:attrNameLst>
                                          <p:attrName>ppt_w</p:attrName>
                                        </p:attrNameLst>
                                      </p:cBhvr>
                                      <p:tavLst>
                                        <p:tav tm="0">
                                          <p:val>
                                            <p:strVal val="#ppt_w*0.70"/>
                                          </p:val>
                                        </p:tav>
                                        <p:tav tm="100000">
                                          <p:val>
                                            <p:strVal val="#ppt_w"/>
                                          </p:val>
                                        </p:tav>
                                      </p:tavLst>
                                    </p:anim>
                                    <p:anim calcmode="lin" valueType="num">
                                      <p:cBhvr>
                                        <p:cTn id="37" dur="1000" fill="hold"/>
                                        <p:tgtEl>
                                          <p:spTgt spid="641033"/>
                                        </p:tgtEl>
                                        <p:attrNameLst>
                                          <p:attrName>ppt_h</p:attrName>
                                        </p:attrNameLst>
                                      </p:cBhvr>
                                      <p:tavLst>
                                        <p:tav tm="0">
                                          <p:val>
                                            <p:strVal val="#ppt_h"/>
                                          </p:val>
                                        </p:tav>
                                        <p:tav tm="100000">
                                          <p:val>
                                            <p:strVal val="#ppt_h"/>
                                          </p:val>
                                        </p:tav>
                                      </p:tavLst>
                                    </p:anim>
                                    <p:animEffect transition="in" filter="fade">
                                      <p:cBhvr>
                                        <p:cTn id="38" dur="1000"/>
                                        <p:tgtEl>
                                          <p:spTgt spid="641033"/>
                                        </p:tgtEl>
                                      </p:cBhvr>
                                    </p:animEffect>
                                  </p:childTnLst>
                                </p:cTn>
                              </p:par>
                            </p:childTnLst>
                          </p:cTn>
                        </p:par>
                        <p:par>
                          <p:cTn id="39" fill="hold" nodeType="afterGroup">
                            <p:stCondLst>
                              <p:cond delay="5000"/>
                            </p:stCondLst>
                            <p:childTnLst>
                              <p:par>
                                <p:cTn id="40" presetID="17" presetClass="entr" presetSubtype="4" fill="hold" grpId="0" nodeType="afterEffect">
                                  <p:stCondLst>
                                    <p:cond delay="0"/>
                                  </p:stCondLst>
                                  <p:childTnLst>
                                    <p:set>
                                      <p:cBhvr>
                                        <p:cTn id="41" dur="1" fill="hold">
                                          <p:stCondLst>
                                            <p:cond delay="0"/>
                                          </p:stCondLst>
                                        </p:cTn>
                                        <p:tgtEl>
                                          <p:spTgt spid="641032"/>
                                        </p:tgtEl>
                                        <p:attrNameLst>
                                          <p:attrName>style.visibility</p:attrName>
                                        </p:attrNameLst>
                                      </p:cBhvr>
                                      <p:to>
                                        <p:strVal val="visible"/>
                                      </p:to>
                                    </p:set>
                                    <p:anim calcmode="lin" valueType="num">
                                      <p:cBhvr>
                                        <p:cTn id="42" dur="1000" fill="hold"/>
                                        <p:tgtEl>
                                          <p:spTgt spid="641032"/>
                                        </p:tgtEl>
                                        <p:attrNameLst>
                                          <p:attrName>ppt_x</p:attrName>
                                        </p:attrNameLst>
                                      </p:cBhvr>
                                      <p:tavLst>
                                        <p:tav tm="0">
                                          <p:val>
                                            <p:strVal val="#ppt_x"/>
                                          </p:val>
                                        </p:tav>
                                        <p:tav tm="100000">
                                          <p:val>
                                            <p:strVal val="#ppt_x"/>
                                          </p:val>
                                        </p:tav>
                                      </p:tavLst>
                                    </p:anim>
                                    <p:anim calcmode="lin" valueType="num">
                                      <p:cBhvr>
                                        <p:cTn id="43" dur="1000" fill="hold"/>
                                        <p:tgtEl>
                                          <p:spTgt spid="641032"/>
                                        </p:tgtEl>
                                        <p:attrNameLst>
                                          <p:attrName>ppt_y</p:attrName>
                                        </p:attrNameLst>
                                      </p:cBhvr>
                                      <p:tavLst>
                                        <p:tav tm="0">
                                          <p:val>
                                            <p:strVal val="#ppt_y+#ppt_h/2"/>
                                          </p:val>
                                        </p:tav>
                                        <p:tav tm="100000">
                                          <p:val>
                                            <p:strVal val="#ppt_y"/>
                                          </p:val>
                                        </p:tav>
                                      </p:tavLst>
                                    </p:anim>
                                    <p:anim calcmode="lin" valueType="num">
                                      <p:cBhvr>
                                        <p:cTn id="44" dur="1000" fill="hold"/>
                                        <p:tgtEl>
                                          <p:spTgt spid="641032"/>
                                        </p:tgtEl>
                                        <p:attrNameLst>
                                          <p:attrName>ppt_w</p:attrName>
                                        </p:attrNameLst>
                                      </p:cBhvr>
                                      <p:tavLst>
                                        <p:tav tm="0">
                                          <p:val>
                                            <p:strVal val="#ppt_w"/>
                                          </p:val>
                                        </p:tav>
                                        <p:tav tm="100000">
                                          <p:val>
                                            <p:strVal val="#ppt_w"/>
                                          </p:val>
                                        </p:tav>
                                      </p:tavLst>
                                    </p:anim>
                                    <p:anim calcmode="lin" valueType="num">
                                      <p:cBhvr>
                                        <p:cTn id="45" dur="1000" fill="hold"/>
                                        <p:tgtEl>
                                          <p:spTgt spid="6410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p:bldP spid="641028" grpId="0" autoUpdateAnimBg="0"/>
      <p:bldP spid="641030" grpId="0" autoUpdateAnimBg="0"/>
      <p:bldP spid="641032"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22" name="Text Box 10"/>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a:solidFill>
                  <a:srgbClr val="A50021"/>
                </a:solidFill>
                <a:effectLst>
                  <a:outerShdw blurRad="38100" dist="38100" dir="2700000" algn="tl">
                    <a:srgbClr val="C0C0C0"/>
                  </a:outerShdw>
                </a:effectLst>
                <a:latin typeface="Century" pitchFamily="18" charset="0"/>
                <a:cs typeface="+mn-cs"/>
              </a:rPr>
              <a:t>Storage Trade-offs</a:t>
            </a:r>
          </a:p>
        </p:txBody>
      </p:sp>
      <p:pic>
        <p:nvPicPr>
          <p:cNvPr id="653323" name="Picture 11" descr="obr3588x_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382000" cy="453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53322"/>
                                        </p:tgtEl>
                                        <p:attrNameLst>
                                          <p:attrName>style.visibility</p:attrName>
                                        </p:attrNameLst>
                                      </p:cBhvr>
                                      <p:to>
                                        <p:strVal val="visible"/>
                                      </p:to>
                                    </p:set>
                                    <p:animEffect transition="in" filter="checkerboard(across)">
                                      <p:cBhvr>
                                        <p:cTn id="7" dur="500"/>
                                        <p:tgtEl>
                                          <p:spTgt spid="653322"/>
                                        </p:tgtEl>
                                      </p:cBhvr>
                                    </p:animEffect>
                                  </p:childTnLst>
                                </p:cTn>
                              </p:par>
                            </p:childTnLst>
                          </p:cTn>
                        </p:par>
                        <p:par>
                          <p:cTn id="8" fill="hold" nodeType="afterGroup">
                            <p:stCondLst>
                              <p:cond delay="500"/>
                            </p:stCondLst>
                            <p:childTnLst>
                              <p:par>
                                <p:cTn id="9" presetID="58" presetClass="entr" presetSubtype="0" accel="100000" fill="hold" nodeType="afterEffect">
                                  <p:stCondLst>
                                    <p:cond delay="0"/>
                                  </p:stCondLst>
                                  <p:childTnLst>
                                    <p:set>
                                      <p:cBhvr>
                                        <p:cTn id="10" dur="1" fill="hold">
                                          <p:stCondLst>
                                            <p:cond delay="0"/>
                                          </p:stCondLst>
                                        </p:cTn>
                                        <p:tgtEl>
                                          <p:spTgt spid="653323"/>
                                        </p:tgtEl>
                                        <p:attrNameLst>
                                          <p:attrName>style.visibility</p:attrName>
                                        </p:attrNameLst>
                                      </p:cBhvr>
                                      <p:to>
                                        <p:strVal val="visible"/>
                                      </p:to>
                                    </p:set>
                                    <p:anim calcmode="lin" valueType="num">
                                      <p:cBhvr>
                                        <p:cTn id="11" dur="2000" fill="hold"/>
                                        <p:tgtEl>
                                          <p:spTgt spid="653323"/>
                                        </p:tgtEl>
                                        <p:attrNameLst>
                                          <p:attrName>ppt_w</p:attrName>
                                        </p:attrNameLst>
                                      </p:cBhvr>
                                      <p:tavLst>
                                        <p:tav tm="0">
                                          <p:val>
                                            <p:strVal val="#ppt_w*2.5"/>
                                          </p:val>
                                        </p:tav>
                                        <p:tav tm="100000">
                                          <p:val>
                                            <p:strVal val="#ppt_w"/>
                                          </p:val>
                                        </p:tav>
                                      </p:tavLst>
                                    </p:anim>
                                    <p:anim calcmode="lin" valueType="num">
                                      <p:cBhvr>
                                        <p:cTn id="12" dur="2000" fill="hold"/>
                                        <p:tgtEl>
                                          <p:spTgt spid="653323"/>
                                        </p:tgtEl>
                                        <p:attrNameLst>
                                          <p:attrName>ppt_h</p:attrName>
                                        </p:attrNameLst>
                                      </p:cBhvr>
                                      <p:tavLst>
                                        <p:tav tm="0">
                                          <p:val>
                                            <p:strVal val="#ppt_h*0.01"/>
                                          </p:val>
                                        </p:tav>
                                        <p:tav tm="100000">
                                          <p:val>
                                            <p:strVal val="#ppt_h"/>
                                          </p:val>
                                        </p:tav>
                                      </p:tavLst>
                                    </p:anim>
                                    <p:anim calcmode="lin" valueType="num">
                                      <p:cBhvr>
                                        <p:cTn id="13" dur="2000" fill="hold"/>
                                        <p:tgtEl>
                                          <p:spTgt spid="653323"/>
                                        </p:tgtEl>
                                        <p:attrNameLst>
                                          <p:attrName>ppt_x</p:attrName>
                                        </p:attrNameLst>
                                      </p:cBhvr>
                                      <p:tavLst>
                                        <p:tav tm="0">
                                          <p:val>
                                            <p:strVal val="#ppt_x"/>
                                          </p:val>
                                        </p:tav>
                                        <p:tav tm="100000">
                                          <p:val>
                                            <p:strVal val="#ppt_x"/>
                                          </p:val>
                                        </p:tav>
                                      </p:tavLst>
                                    </p:anim>
                                    <p:anim calcmode="lin" valueType="num">
                                      <p:cBhvr>
                                        <p:cTn id="14" dur="2000" fill="hold"/>
                                        <p:tgtEl>
                                          <p:spTgt spid="653323"/>
                                        </p:tgtEl>
                                        <p:attrNameLst>
                                          <p:attrName>ppt_y</p:attrName>
                                        </p:attrNameLst>
                                      </p:cBhvr>
                                      <p:tavLst>
                                        <p:tav tm="0">
                                          <p:val>
                                            <p:strVal val="#ppt_h+1"/>
                                          </p:val>
                                        </p:tav>
                                        <p:tav tm="100000">
                                          <p:val>
                                            <p:strVal val="#ppt_y"/>
                                          </p:val>
                                        </p:tav>
                                      </p:tavLst>
                                    </p:anim>
                                    <p:animEffect transition="in" filter="fade">
                                      <p:cBhvr>
                                        <p:cTn id="15" dur="2000"/>
                                        <p:tgtEl>
                                          <p:spTgt spid="65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2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22" name="Text Box 10"/>
          <p:cNvSpPr txBox="1">
            <a:spLocks noChangeArrowheads="1"/>
          </p:cNvSpPr>
          <p:nvPr/>
        </p:nvSpPr>
        <p:spPr bwMode="auto">
          <a:xfrm>
            <a:off x="76200" y="1295400"/>
            <a:ext cx="9220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000" b="1" dirty="0">
                <a:solidFill>
                  <a:srgbClr val="A50021"/>
                </a:solidFill>
                <a:effectLst>
                  <a:outerShdw blurRad="38100" dist="38100" dir="2700000" algn="tl">
                    <a:srgbClr val="C0C0C0"/>
                  </a:outerShdw>
                </a:effectLst>
                <a:latin typeface="Century" pitchFamily="18" charset="0"/>
                <a:cs typeface="+mn-cs"/>
                <a:hlinkClick r:id="rId3"/>
              </a:rPr>
              <a:t>The ‘Cloud’</a:t>
            </a:r>
            <a:endParaRPr lang="en-US" sz="3000" b="1" dirty="0">
              <a:solidFill>
                <a:srgbClr val="A50021"/>
              </a:solidFill>
              <a:effectLst>
                <a:outerShdw blurRad="38100" dist="38100" dir="2700000" algn="tl">
                  <a:srgbClr val="C0C0C0"/>
                </a:outerShdw>
              </a:effectLst>
              <a:latin typeface="Century" pitchFamily="18" charset="0"/>
              <a:cs typeface="+mn-cs"/>
            </a:endParaRPr>
          </a:p>
        </p:txBody>
      </p:sp>
      <p:sp>
        <p:nvSpPr>
          <p:cNvPr id="4" name="Rectangle 3"/>
          <p:cNvSpPr>
            <a:spLocks noChangeArrowheads="1"/>
          </p:cNvSpPr>
          <p:nvPr/>
        </p:nvSpPr>
        <p:spPr bwMode="auto">
          <a:xfrm>
            <a:off x="304800" y="4297363"/>
            <a:ext cx="8534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buFontTx/>
              <a:buNone/>
            </a:pPr>
            <a:r>
              <a:rPr lang="en-US" altLang="en-US"/>
              <a:t>A style of computing in which dynamically scalable and often virtualized resources are provided as a service over the Internet. Users need not have knowledge of, expertise in, or control over the technology infrastructure in the "cloud" that supports them. (definition from WIKIPEDIA)</a:t>
            </a:r>
          </a:p>
        </p:txBody>
      </p:sp>
      <p:sp>
        <p:nvSpPr>
          <p:cNvPr id="6" name="TextBox 5"/>
          <p:cNvSpPr txBox="1">
            <a:spLocks noChangeArrowheads="1"/>
          </p:cNvSpPr>
          <p:nvPr/>
        </p:nvSpPr>
        <p:spPr bwMode="auto">
          <a:xfrm>
            <a:off x="612775" y="6324600"/>
            <a:ext cx="7918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eaLnBrk="1" hangingPunct="1"/>
            <a:r>
              <a:rPr lang="en-US" altLang="en-US" sz="1400">
                <a:solidFill>
                  <a:schemeClr val="tx1"/>
                </a:solidFill>
              </a:rPr>
              <a:t>For a good article see: </a:t>
            </a:r>
            <a:r>
              <a:rPr lang="en-US" altLang="en-US" sz="1400">
                <a:solidFill>
                  <a:schemeClr val="tx1"/>
                </a:solidFill>
                <a:hlinkClick r:id="rId4"/>
              </a:rPr>
              <a:t>http://www.sis.pitt.edu/~gray/LIS2600/references/MS_cloudComputing.htm</a:t>
            </a:r>
            <a:endParaRPr lang="en-US" altLang="en-US" sz="1400">
              <a:solidFill>
                <a:schemeClr val="tx1"/>
              </a:solidFill>
            </a:endParaRPr>
          </a:p>
        </p:txBody>
      </p:sp>
      <p:pic>
        <p:nvPicPr>
          <p:cNvPr id="7" name="Picture 18">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970088"/>
            <a:ext cx="3276600" cy="199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53322"/>
                                        </p:tgtEl>
                                        <p:attrNameLst>
                                          <p:attrName>style.visibility</p:attrName>
                                        </p:attrNameLst>
                                      </p:cBhvr>
                                      <p:to>
                                        <p:strVal val="visible"/>
                                      </p:to>
                                    </p:set>
                                    <p:animEffect transition="in" filter="checkerboard(across)">
                                      <p:cBhvr>
                                        <p:cTn id="7" dur="500"/>
                                        <p:tgtEl>
                                          <p:spTgt spid="653322"/>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nodeType="afterGroup">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0"/>
                                        <p:tgtEl>
                                          <p:spTgt spid="4"/>
                                        </p:tgtEl>
                                      </p:cBhvr>
                                    </p:animEffect>
                                  </p:childTnLst>
                                </p:cTn>
                              </p:par>
                            </p:childTnLst>
                          </p:cTn>
                        </p:par>
                        <p:par>
                          <p:cTn id="16" fill="hold" nodeType="afterGroup">
                            <p:stCondLst>
                              <p:cond delay="4500"/>
                            </p:stCondLst>
                            <p:childTnLst>
                              <p:par>
                                <p:cTn id="17" presetID="7"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ppt_x"/>
                                          </p:val>
                                        </p:tav>
                                        <p:tav tm="100000">
                                          <p:val>
                                            <p:strVal val="#ppt_x"/>
                                          </p:val>
                                        </p:tav>
                                      </p:tavLst>
                                    </p:anim>
                                    <p:anim calcmode="lin" valueType="num">
                                      <p:cBhvr additive="base">
                                        <p:cTn id="20"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22" grpId="0" autoUpdateAnimBg="0"/>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303" name="Picture 7" descr="Dilbert any-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49375"/>
            <a:ext cx="5562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439303"/>
                                        </p:tgtEl>
                                        <p:attrNameLst>
                                          <p:attrName>style.visibility</p:attrName>
                                        </p:attrNameLst>
                                      </p:cBhvr>
                                      <p:to>
                                        <p:strVal val="visible"/>
                                      </p:to>
                                    </p:set>
                                    <p:anim calcmode="lin" valueType="num">
                                      <p:cBhvr>
                                        <p:cTn id="7" dur="500" decel="50000" fill="hold">
                                          <p:stCondLst>
                                            <p:cond delay="0"/>
                                          </p:stCondLst>
                                        </p:cTn>
                                        <p:tgtEl>
                                          <p:spTgt spid="43930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930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9303"/>
                                        </p:tgtEl>
                                        <p:attrNameLst>
                                          <p:attrName>ppt_w</p:attrName>
                                        </p:attrNameLst>
                                      </p:cBhvr>
                                      <p:tavLst>
                                        <p:tav tm="0">
                                          <p:val>
                                            <p:strVal val="#ppt_w*.05"/>
                                          </p:val>
                                        </p:tav>
                                        <p:tav tm="100000">
                                          <p:val>
                                            <p:strVal val="#ppt_w"/>
                                          </p:val>
                                        </p:tav>
                                      </p:tavLst>
                                    </p:anim>
                                    <p:anim calcmode="lin" valueType="num">
                                      <p:cBhvr>
                                        <p:cTn id="10" dur="1000" fill="hold"/>
                                        <p:tgtEl>
                                          <p:spTgt spid="43930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930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930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930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9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7" name="Text Box 3"/>
          <p:cNvSpPr txBox="1">
            <a:spLocks noChangeArrowheads="1"/>
          </p:cNvSpPr>
          <p:nvPr/>
        </p:nvSpPr>
        <p:spPr bwMode="auto">
          <a:xfrm>
            <a:off x="304800" y="1893888"/>
            <a:ext cx="87630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90000"/>
              </a:lnSpc>
              <a:buFont typeface="Wingdings" pitchFamily="2" charset="2"/>
              <a:buChar char="q"/>
            </a:pPr>
            <a:r>
              <a:rPr lang="en-US" altLang="en-US"/>
              <a:t>Computer designers needed to represent:</a:t>
            </a:r>
            <a:endParaRPr lang="en-US" altLang="en-US" baseline="30000"/>
          </a:p>
        </p:txBody>
      </p:sp>
      <p:sp>
        <p:nvSpPr>
          <p:cNvPr id="589828" name="Text Box 4"/>
          <p:cNvSpPr txBox="1">
            <a:spLocks noChangeArrowheads="1"/>
          </p:cNvSpPr>
          <p:nvPr/>
        </p:nvSpPr>
        <p:spPr bwMode="auto">
          <a:xfrm>
            <a:off x="0" y="13716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lnSpc>
                <a:spcPct val="80000"/>
              </a:lnSpc>
              <a:spcBef>
                <a:spcPct val="50000"/>
              </a:spcBef>
              <a:defRPr/>
            </a:pPr>
            <a:r>
              <a:rPr lang="en-US" sz="2800" b="1" i="1" dirty="0">
                <a:solidFill>
                  <a:srgbClr val="990000"/>
                </a:solidFill>
                <a:effectLst>
                  <a:outerShdw blurRad="38100" dist="38100" dir="2700000" algn="tl">
                    <a:srgbClr val="C0C0C0"/>
                  </a:outerShdw>
                </a:effectLst>
                <a:latin typeface="Century" pitchFamily="18" charset="0"/>
                <a:cs typeface="+mn-cs"/>
              </a:rPr>
              <a:t>How many bits do we need to group together??</a:t>
            </a:r>
          </a:p>
        </p:txBody>
      </p:sp>
      <p:sp>
        <p:nvSpPr>
          <p:cNvPr id="589833" name="Text Box 9"/>
          <p:cNvSpPr txBox="1">
            <a:spLocks noChangeArrowheads="1"/>
          </p:cNvSpPr>
          <p:nvPr/>
        </p:nvSpPr>
        <p:spPr bwMode="auto">
          <a:xfrm>
            <a:off x="838200" y="2436813"/>
            <a:ext cx="78486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eaLnBrk="0" fontAlgn="base" hangingPunct="0">
              <a:lnSpc>
                <a:spcPct val="80000"/>
              </a:lnSpc>
              <a:spcBef>
                <a:spcPct val="50000"/>
              </a:spcBef>
              <a:spcAft>
                <a:spcPct val="0"/>
              </a:spcAft>
              <a:buChar char="•"/>
              <a:defRPr sz="2400">
                <a:solidFill>
                  <a:schemeClr val="tx2"/>
                </a:solidFill>
                <a:latin typeface="Arial" charset="0"/>
              </a:defRPr>
            </a:lvl6pPr>
            <a:lvl7pPr marL="2971800" indent="-228600" eaLnBrk="0" fontAlgn="base" hangingPunct="0">
              <a:lnSpc>
                <a:spcPct val="80000"/>
              </a:lnSpc>
              <a:spcBef>
                <a:spcPct val="50000"/>
              </a:spcBef>
              <a:spcAft>
                <a:spcPct val="0"/>
              </a:spcAft>
              <a:buChar char="•"/>
              <a:defRPr sz="2400">
                <a:solidFill>
                  <a:schemeClr val="tx2"/>
                </a:solidFill>
                <a:latin typeface="Arial" charset="0"/>
              </a:defRPr>
            </a:lvl7pPr>
            <a:lvl8pPr marL="3429000" indent="-228600" eaLnBrk="0" fontAlgn="base" hangingPunct="0">
              <a:lnSpc>
                <a:spcPct val="80000"/>
              </a:lnSpc>
              <a:spcBef>
                <a:spcPct val="50000"/>
              </a:spcBef>
              <a:spcAft>
                <a:spcPct val="0"/>
              </a:spcAft>
              <a:buChar char="•"/>
              <a:defRPr sz="2400">
                <a:solidFill>
                  <a:schemeClr val="tx2"/>
                </a:solidFill>
                <a:latin typeface="Arial" charset="0"/>
              </a:defRPr>
            </a:lvl8pPr>
            <a:lvl9pPr marL="3886200" indent="-228600" eaLnBrk="0" fontAlgn="base" hangingPunct="0">
              <a:lnSpc>
                <a:spcPct val="80000"/>
              </a:lnSpc>
              <a:spcBef>
                <a:spcPct val="50000"/>
              </a:spcBef>
              <a:spcAft>
                <a:spcPct val="0"/>
              </a:spcAft>
              <a:buChar char="•"/>
              <a:defRPr sz="2400">
                <a:solidFill>
                  <a:schemeClr val="tx2"/>
                </a:solidFill>
                <a:latin typeface="Arial" charset="0"/>
              </a:defRPr>
            </a:lvl9pPr>
          </a:lstStyle>
          <a:p>
            <a:pPr eaLnBrk="0" hangingPunct="0">
              <a:spcAft>
                <a:spcPts val="600"/>
              </a:spcAft>
              <a:buFontTx/>
              <a:buChar char="•"/>
              <a:defRPr/>
            </a:pPr>
            <a:r>
              <a:rPr lang="en-US" dirty="0" smtClean="0">
                <a:solidFill>
                  <a:srgbClr val="0000CC"/>
                </a:solidFill>
                <a:cs typeface="+mn-cs"/>
              </a:rPr>
              <a:t>The alphabet (upper &amp; lower case)                           52</a:t>
            </a:r>
          </a:p>
          <a:p>
            <a:pPr eaLnBrk="0" hangingPunct="0">
              <a:spcAft>
                <a:spcPts val="600"/>
              </a:spcAft>
              <a:buFontTx/>
              <a:buChar char="•"/>
              <a:defRPr/>
            </a:pPr>
            <a:r>
              <a:rPr lang="en-US" dirty="0" smtClean="0">
                <a:solidFill>
                  <a:srgbClr val="0000CC"/>
                </a:solidFill>
                <a:cs typeface="+mn-cs"/>
              </a:rPr>
              <a:t>The digits                                                                   10</a:t>
            </a:r>
          </a:p>
          <a:p>
            <a:pPr eaLnBrk="0" hangingPunct="0">
              <a:spcAft>
                <a:spcPts val="600"/>
              </a:spcAft>
              <a:buFontTx/>
              <a:buChar char="•"/>
              <a:defRPr/>
            </a:pPr>
            <a:r>
              <a:rPr lang="en-US" dirty="0" smtClean="0">
                <a:solidFill>
                  <a:srgbClr val="0000CC"/>
                </a:solidFill>
                <a:cs typeface="+mn-cs"/>
              </a:rPr>
              <a:t>Special characters (! + - * / ? % #)                          ≈ 25</a:t>
            </a:r>
          </a:p>
          <a:p>
            <a:pPr eaLnBrk="0" hangingPunct="0">
              <a:spcAft>
                <a:spcPts val="600"/>
              </a:spcAft>
              <a:buFontTx/>
              <a:buChar char="•"/>
              <a:defRPr/>
            </a:pPr>
            <a:r>
              <a:rPr lang="en-US" i="1" dirty="0" smtClean="0">
                <a:solidFill>
                  <a:srgbClr val="0000CC"/>
                </a:solidFill>
                <a:cs typeface="+mn-cs"/>
              </a:rPr>
              <a:t>Hidden</a:t>
            </a:r>
            <a:r>
              <a:rPr lang="en-US" dirty="0" smtClean="0">
                <a:solidFill>
                  <a:srgbClr val="0000CC"/>
                </a:solidFill>
                <a:cs typeface="+mn-cs"/>
              </a:rPr>
              <a:t> characters (BS, Enter, </a:t>
            </a:r>
            <a:r>
              <a:rPr lang="en-US" dirty="0" err="1" smtClean="0">
                <a:solidFill>
                  <a:srgbClr val="0000CC"/>
                </a:solidFill>
                <a:cs typeface="+mn-cs"/>
              </a:rPr>
              <a:t>EOF</a:t>
            </a:r>
            <a:r>
              <a:rPr lang="en-US" dirty="0" smtClean="0">
                <a:solidFill>
                  <a:srgbClr val="0000CC"/>
                </a:solidFill>
                <a:cs typeface="+mn-cs"/>
              </a:rPr>
              <a:t>, </a:t>
            </a:r>
            <a:r>
              <a:rPr lang="en-US" dirty="0" err="1" smtClean="0">
                <a:solidFill>
                  <a:srgbClr val="0000CC"/>
                </a:solidFill>
                <a:cs typeface="+mn-cs"/>
              </a:rPr>
              <a:t>EOT</a:t>
            </a:r>
            <a:r>
              <a:rPr lang="en-US" dirty="0" smtClean="0">
                <a:solidFill>
                  <a:srgbClr val="0000CC"/>
                </a:solidFill>
                <a:cs typeface="+mn-cs"/>
              </a:rPr>
              <a:t>)              </a:t>
            </a:r>
            <a:r>
              <a:rPr lang="en-US" u="sng" dirty="0" smtClean="0">
                <a:solidFill>
                  <a:srgbClr val="0000CC"/>
                </a:solidFill>
                <a:cs typeface="+mn-cs"/>
              </a:rPr>
              <a:t>≈ 20</a:t>
            </a:r>
          </a:p>
          <a:p>
            <a:pPr marL="0" indent="0" eaLnBrk="0" hangingPunct="0">
              <a:spcAft>
                <a:spcPts val="600"/>
              </a:spcAft>
              <a:defRPr/>
            </a:pPr>
            <a:r>
              <a:rPr lang="en-US" dirty="0" smtClean="0">
                <a:solidFill>
                  <a:srgbClr val="0000CC"/>
                </a:solidFill>
                <a:cs typeface="+mn-cs"/>
              </a:rPr>
              <a:t>                                                                                  ≈ 107</a:t>
            </a:r>
          </a:p>
        </p:txBody>
      </p:sp>
      <p:sp>
        <p:nvSpPr>
          <p:cNvPr id="589837" name="Text Box 13"/>
          <p:cNvSpPr txBox="1">
            <a:spLocks noChangeArrowheads="1"/>
          </p:cNvSpPr>
          <p:nvPr/>
        </p:nvSpPr>
        <p:spPr bwMode="auto">
          <a:xfrm>
            <a:off x="990600" y="4808538"/>
            <a:ext cx="8001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150" eaLnBrk="0" hangingPunct="0">
              <a:lnSpc>
                <a:spcPct val="80000"/>
              </a:lnSpc>
              <a:spcBef>
                <a:spcPct val="50000"/>
              </a:spcBef>
              <a:buChar char="•"/>
              <a:defRPr sz="2400">
                <a:solidFill>
                  <a:schemeClr val="tx2"/>
                </a:solidFill>
                <a:latin typeface="Arial" pitchFamily="34" charset="0"/>
              </a:defRPr>
            </a:lvl1pPr>
            <a:lvl2pPr marL="742950" indent="-285750" eaLnBrk="0" hangingPunct="0">
              <a:lnSpc>
                <a:spcPct val="80000"/>
              </a:lnSpc>
              <a:spcBef>
                <a:spcPct val="50000"/>
              </a:spcBef>
              <a:buChar char="•"/>
              <a:defRPr sz="2400">
                <a:solidFill>
                  <a:schemeClr val="tx2"/>
                </a:solidFill>
                <a:latin typeface="Arial" pitchFamily="34" charset="0"/>
              </a:defRPr>
            </a:lvl2pPr>
            <a:lvl3pPr marL="1143000" indent="-228600" eaLnBrk="0" hangingPunct="0">
              <a:lnSpc>
                <a:spcPct val="80000"/>
              </a:lnSpc>
              <a:spcBef>
                <a:spcPct val="50000"/>
              </a:spcBef>
              <a:buChar char="•"/>
              <a:defRPr sz="2400">
                <a:solidFill>
                  <a:schemeClr val="tx2"/>
                </a:solidFill>
                <a:latin typeface="Arial" pitchFamily="34" charset="0"/>
              </a:defRPr>
            </a:lvl3pPr>
            <a:lvl4pPr marL="1600200" indent="-228600" eaLnBrk="0" hangingPunct="0">
              <a:lnSpc>
                <a:spcPct val="80000"/>
              </a:lnSpc>
              <a:spcBef>
                <a:spcPct val="50000"/>
              </a:spcBef>
              <a:buChar char="•"/>
              <a:defRPr sz="2400">
                <a:solidFill>
                  <a:schemeClr val="tx2"/>
                </a:solidFill>
                <a:latin typeface="Arial" pitchFamily="34" charset="0"/>
              </a:defRPr>
            </a:lvl4pPr>
            <a:lvl5pPr marL="2057400" indent="-228600" eaLnBrk="0" hangingPunct="0">
              <a:lnSpc>
                <a:spcPct val="80000"/>
              </a:lnSpc>
              <a:spcBef>
                <a:spcPct val="50000"/>
              </a:spcBef>
              <a:buChar char="•"/>
              <a:defRPr sz="2400">
                <a:solidFill>
                  <a:schemeClr val="tx2"/>
                </a:solidFill>
                <a:latin typeface="Arial" pitchFamily="34" charset="0"/>
              </a:defRPr>
            </a:lvl5pPr>
            <a:lvl6pPr marL="2514600" indent="-228600" eaLnBrk="0" fontAlgn="base" hangingPunct="0">
              <a:lnSpc>
                <a:spcPct val="80000"/>
              </a:lnSpc>
              <a:spcBef>
                <a:spcPct val="50000"/>
              </a:spcBef>
              <a:spcAft>
                <a:spcPct val="0"/>
              </a:spcAft>
              <a:buChar char="•"/>
              <a:defRPr sz="2400">
                <a:solidFill>
                  <a:schemeClr val="tx2"/>
                </a:solidFill>
                <a:latin typeface="Arial" pitchFamily="34" charset="0"/>
              </a:defRPr>
            </a:lvl6pPr>
            <a:lvl7pPr marL="2971800" indent="-228600" eaLnBrk="0" fontAlgn="base" hangingPunct="0">
              <a:lnSpc>
                <a:spcPct val="80000"/>
              </a:lnSpc>
              <a:spcBef>
                <a:spcPct val="50000"/>
              </a:spcBef>
              <a:spcAft>
                <a:spcPct val="0"/>
              </a:spcAft>
              <a:buChar char="•"/>
              <a:defRPr sz="2400">
                <a:solidFill>
                  <a:schemeClr val="tx2"/>
                </a:solidFill>
                <a:latin typeface="Arial" pitchFamily="34" charset="0"/>
              </a:defRPr>
            </a:lvl7pPr>
            <a:lvl8pPr marL="3429000" indent="-228600" eaLnBrk="0" fontAlgn="base" hangingPunct="0">
              <a:lnSpc>
                <a:spcPct val="80000"/>
              </a:lnSpc>
              <a:spcBef>
                <a:spcPct val="50000"/>
              </a:spcBef>
              <a:spcAft>
                <a:spcPct val="0"/>
              </a:spcAft>
              <a:buChar char="•"/>
              <a:defRPr sz="2400">
                <a:solidFill>
                  <a:schemeClr val="tx2"/>
                </a:solidFill>
                <a:latin typeface="Arial" pitchFamily="34" charset="0"/>
              </a:defRPr>
            </a:lvl8pPr>
            <a:lvl9pPr marL="3886200" indent="-228600" eaLnBrk="0" fontAlgn="base" hangingPunct="0">
              <a:lnSpc>
                <a:spcPct val="80000"/>
              </a:lnSpc>
              <a:spcBef>
                <a:spcPct val="50000"/>
              </a:spcBef>
              <a:spcAft>
                <a:spcPct val="0"/>
              </a:spcAft>
              <a:buChar char="•"/>
              <a:defRPr sz="2400">
                <a:solidFill>
                  <a:schemeClr val="tx2"/>
                </a:solidFill>
                <a:latin typeface="Arial" pitchFamily="34" charset="0"/>
              </a:defRPr>
            </a:lvl9pPr>
          </a:lstStyle>
          <a:p>
            <a:pPr>
              <a:lnSpc>
                <a:spcPct val="100000"/>
              </a:lnSpc>
              <a:spcBef>
                <a:spcPct val="0"/>
              </a:spcBef>
              <a:buFontTx/>
              <a:buNone/>
            </a:pPr>
            <a:r>
              <a:rPr lang="en-US" altLang="en-US">
                <a:solidFill>
                  <a:srgbClr val="008000"/>
                </a:solidFill>
              </a:rPr>
              <a:t>Which requires 7 bits (2</a:t>
            </a:r>
            <a:r>
              <a:rPr lang="en-US" altLang="en-US" baseline="30000">
                <a:solidFill>
                  <a:srgbClr val="008000"/>
                </a:solidFill>
              </a:rPr>
              <a:t>7</a:t>
            </a:r>
            <a:r>
              <a:rPr lang="en-US" altLang="en-US">
                <a:solidFill>
                  <a:srgbClr val="008000"/>
                </a:solidFill>
              </a:rPr>
              <a:t> = 128) since 6 bits (2</a:t>
            </a:r>
            <a:r>
              <a:rPr lang="en-US" altLang="en-US" baseline="30000">
                <a:solidFill>
                  <a:srgbClr val="008000"/>
                </a:solidFill>
              </a:rPr>
              <a:t>6</a:t>
            </a:r>
            <a:r>
              <a:rPr lang="en-US" altLang="en-US">
                <a:solidFill>
                  <a:srgbClr val="008000"/>
                </a:solidFill>
              </a:rPr>
              <a:t> = 64) is insufficient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89827"/>
                                        </p:tgtEl>
                                        <p:attrNameLst>
                                          <p:attrName>style.visibility</p:attrName>
                                        </p:attrNameLst>
                                      </p:cBhvr>
                                      <p:to>
                                        <p:strVal val="visible"/>
                                      </p:to>
                                    </p:set>
                                    <p:anim calcmode="lin" valueType="num">
                                      <p:cBhvr>
                                        <p:cTn id="7" dur="1000" fill="hold"/>
                                        <p:tgtEl>
                                          <p:spTgt spid="589827"/>
                                        </p:tgtEl>
                                        <p:attrNameLst>
                                          <p:attrName>ppt_x</p:attrName>
                                        </p:attrNameLst>
                                      </p:cBhvr>
                                      <p:tavLst>
                                        <p:tav tm="0">
                                          <p:val>
                                            <p:strVal val="#ppt_x"/>
                                          </p:val>
                                        </p:tav>
                                        <p:tav tm="100000">
                                          <p:val>
                                            <p:strVal val="#ppt_x"/>
                                          </p:val>
                                        </p:tav>
                                      </p:tavLst>
                                    </p:anim>
                                    <p:anim calcmode="lin" valueType="num">
                                      <p:cBhvr>
                                        <p:cTn id="8" dur="1000" fill="hold"/>
                                        <p:tgtEl>
                                          <p:spTgt spid="589827"/>
                                        </p:tgtEl>
                                        <p:attrNameLst>
                                          <p:attrName>ppt_y</p:attrName>
                                        </p:attrNameLst>
                                      </p:cBhvr>
                                      <p:tavLst>
                                        <p:tav tm="0">
                                          <p:val>
                                            <p:strVal val="#ppt_y-#ppt_h/2"/>
                                          </p:val>
                                        </p:tav>
                                        <p:tav tm="100000">
                                          <p:val>
                                            <p:strVal val="#ppt_y"/>
                                          </p:val>
                                        </p:tav>
                                      </p:tavLst>
                                    </p:anim>
                                    <p:anim calcmode="lin" valueType="num">
                                      <p:cBhvr>
                                        <p:cTn id="9" dur="1000" fill="hold"/>
                                        <p:tgtEl>
                                          <p:spTgt spid="589827"/>
                                        </p:tgtEl>
                                        <p:attrNameLst>
                                          <p:attrName>ppt_w</p:attrName>
                                        </p:attrNameLst>
                                      </p:cBhvr>
                                      <p:tavLst>
                                        <p:tav tm="0">
                                          <p:val>
                                            <p:strVal val="#ppt_w"/>
                                          </p:val>
                                        </p:tav>
                                        <p:tav tm="100000">
                                          <p:val>
                                            <p:strVal val="#ppt_w"/>
                                          </p:val>
                                        </p:tav>
                                      </p:tavLst>
                                    </p:anim>
                                    <p:anim calcmode="lin" valueType="num">
                                      <p:cBhvr>
                                        <p:cTn id="10" dur="1000" fill="hold"/>
                                        <p:tgtEl>
                                          <p:spTgt spid="589827"/>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89833">
                                            <p:txEl>
                                              <p:pRg st="0" end="0"/>
                                            </p:txEl>
                                          </p:spTgt>
                                        </p:tgtEl>
                                        <p:attrNameLst>
                                          <p:attrName>style.visibility</p:attrName>
                                        </p:attrNameLst>
                                      </p:cBhvr>
                                      <p:to>
                                        <p:strVal val="visible"/>
                                      </p:to>
                                    </p:set>
                                    <p:animEffect transition="in" filter="wipe(up)">
                                      <p:cBhvr>
                                        <p:cTn id="14" dur="1500"/>
                                        <p:tgtEl>
                                          <p:spTgt spid="589833">
                                            <p:txEl>
                                              <p:pRg st="0" end="0"/>
                                            </p:txEl>
                                          </p:spTgt>
                                        </p:tgtEl>
                                      </p:cBhvr>
                                    </p:animEffect>
                                  </p:childTnLst>
                                </p:cTn>
                              </p:par>
                            </p:childTnLst>
                          </p:cTn>
                        </p:par>
                        <p:par>
                          <p:cTn id="15" fill="hold" nodeType="afterGroup">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589833">
                                            <p:txEl>
                                              <p:pRg st="1" end="1"/>
                                            </p:txEl>
                                          </p:spTgt>
                                        </p:tgtEl>
                                        <p:attrNameLst>
                                          <p:attrName>style.visibility</p:attrName>
                                        </p:attrNameLst>
                                      </p:cBhvr>
                                      <p:to>
                                        <p:strVal val="visible"/>
                                      </p:to>
                                    </p:set>
                                    <p:animEffect transition="in" filter="wipe(up)">
                                      <p:cBhvr>
                                        <p:cTn id="18" dur="1500"/>
                                        <p:tgtEl>
                                          <p:spTgt spid="589833">
                                            <p:txEl>
                                              <p:pRg st="1" end="1"/>
                                            </p:txEl>
                                          </p:spTgt>
                                        </p:tgtEl>
                                      </p:cBhvr>
                                    </p:animEffect>
                                  </p:childTnLst>
                                </p:cTn>
                              </p:par>
                            </p:childTnLst>
                          </p:cTn>
                        </p:par>
                        <p:par>
                          <p:cTn id="19" fill="hold" nodeType="afterGroup">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589833">
                                            <p:txEl>
                                              <p:pRg st="2" end="2"/>
                                            </p:txEl>
                                          </p:spTgt>
                                        </p:tgtEl>
                                        <p:attrNameLst>
                                          <p:attrName>style.visibility</p:attrName>
                                        </p:attrNameLst>
                                      </p:cBhvr>
                                      <p:to>
                                        <p:strVal val="visible"/>
                                      </p:to>
                                    </p:set>
                                    <p:animEffect transition="in" filter="wipe(up)">
                                      <p:cBhvr>
                                        <p:cTn id="22" dur="1500"/>
                                        <p:tgtEl>
                                          <p:spTgt spid="589833">
                                            <p:txEl>
                                              <p:pRg st="2" end="2"/>
                                            </p:txEl>
                                          </p:spTgt>
                                        </p:tgtEl>
                                      </p:cBhvr>
                                    </p:animEffect>
                                  </p:childTnLst>
                                </p:cTn>
                              </p:par>
                            </p:childTnLst>
                          </p:cTn>
                        </p:par>
                        <p:par>
                          <p:cTn id="23" fill="hold" nodeType="afterGroup">
                            <p:stCondLst>
                              <p:cond delay="5500"/>
                            </p:stCondLst>
                            <p:childTnLst>
                              <p:par>
                                <p:cTn id="24" presetID="22" presetClass="entr" presetSubtype="1" fill="hold" grpId="0" nodeType="afterEffect">
                                  <p:stCondLst>
                                    <p:cond delay="0"/>
                                  </p:stCondLst>
                                  <p:childTnLst>
                                    <p:set>
                                      <p:cBhvr>
                                        <p:cTn id="25" dur="1" fill="hold">
                                          <p:stCondLst>
                                            <p:cond delay="0"/>
                                          </p:stCondLst>
                                        </p:cTn>
                                        <p:tgtEl>
                                          <p:spTgt spid="589833">
                                            <p:txEl>
                                              <p:pRg st="3" end="3"/>
                                            </p:txEl>
                                          </p:spTgt>
                                        </p:tgtEl>
                                        <p:attrNameLst>
                                          <p:attrName>style.visibility</p:attrName>
                                        </p:attrNameLst>
                                      </p:cBhvr>
                                      <p:to>
                                        <p:strVal val="visible"/>
                                      </p:to>
                                    </p:set>
                                    <p:animEffect transition="in" filter="wipe(up)">
                                      <p:cBhvr>
                                        <p:cTn id="26" dur="1500"/>
                                        <p:tgtEl>
                                          <p:spTgt spid="589833">
                                            <p:txEl>
                                              <p:pRg st="3" end="3"/>
                                            </p:txEl>
                                          </p:spTgt>
                                        </p:tgtEl>
                                      </p:cBhvr>
                                    </p:animEffect>
                                  </p:childTnLst>
                                </p:cTn>
                              </p:par>
                            </p:childTnLst>
                          </p:cTn>
                        </p:par>
                        <p:par>
                          <p:cTn id="27" fill="hold" nodeType="afterGroup">
                            <p:stCondLst>
                              <p:cond delay="7000"/>
                            </p:stCondLst>
                            <p:childTnLst>
                              <p:par>
                                <p:cTn id="28" presetID="22" presetClass="entr" presetSubtype="1" fill="hold" grpId="0" nodeType="afterEffect">
                                  <p:stCondLst>
                                    <p:cond delay="0"/>
                                  </p:stCondLst>
                                  <p:childTnLst>
                                    <p:set>
                                      <p:cBhvr>
                                        <p:cTn id="29" dur="1" fill="hold">
                                          <p:stCondLst>
                                            <p:cond delay="0"/>
                                          </p:stCondLst>
                                        </p:cTn>
                                        <p:tgtEl>
                                          <p:spTgt spid="589833">
                                            <p:txEl>
                                              <p:pRg st="4" end="4"/>
                                            </p:txEl>
                                          </p:spTgt>
                                        </p:tgtEl>
                                        <p:attrNameLst>
                                          <p:attrName>style.visibility</p:attrName>
                                        </p:attrNameLst>
                                      </p:cBhvr>
                                      <p:to>
                                        <p:strVal val="visible"/>
                                      </p:to>
                                    </p:set>
                                    <p:animEffect transition="in" filter="wipe(up)">
                                      <p:cBhvr>
                                        <p:cTn id="30" dur="1500"/>
                                        <p:tgtEl>
                                          <p:spTgt spid="589833">
                                            <p:txEl>
                                              <p:pRg st="4" end="4"/>
                                            </p:txEl>
                                          </p:spTgt>
                                        </p:tgtEl>
                                      </p:cBhvr>
                                    </p:animEffect>
                                  </p:childTnLst>
                                </p:cTn>
                              </p:par>
                            </p:childTnLst>
                          </p:cTn>
                        </p:par>
                        <p:par>
                          <p:cTn id="31" fill="hold" nodeType="afterGroup">
                            <p:stCondLst>
                              <p:cond delay="8500"/>
                            </p:stCondLst>
                            <p:childTnLst>
                              <p:par>
                                <p:cTn id="32" presetID="12" presetClass="entr" presetSubtype="8" fill="hold" grpId="0" nodeType="afterEffect">
                                  <p:stCondLst>
                                    <p:cond delay="0"/>
                                  </p:stCondLst>
                                  <p:childTnLst>
                                    <p:set>
                                      <p:cBhvr>
                                        <p:cTn id="33" dur="1" fill="hold">
                                          <p:stCondLst>
                                            <p:cond delay="0"/>
                                          </p:stCondLst>
                                        </p:cTn>
                                        <p:tgtEl>
                                          <p:spTgt spid="589837">
                                            <p:txEl>
                                              <p:pRg st="0" end="0"/>
                                            </p:txEl>
                                          </p:spTgt>
                                        </p:tgtEl>
                                        <p:attrNameLst>
                                          <p:attrName>style.visibility</p:attrName>
                                        </p:attrNameLst>
                                      </p:cBhvr>
                                      <p:to>
                                        <p:strVal val="visible"/>
                                      </p:to>
                                    </p:set>
                                    <p:anim calcmode="lin" valueType="num">
                                      <p:cBhvr additive="base">
                                        <p:cTn id="34" dur="1000"/>
                                        <p:tgtEl>
                                          <p:spTgt spid="589837">
                                            <p:txEl>
                                              <p:pRg st="0" end="0"/>
                                            </p:txEl>
                                          </p:spTgt>
                                        </p:tgtEl>
                                        <p:attrNameLst>
                                          <p:attrName>ppt_x</p:attrName>
                                        </p:attrNameLst>
                                      </p:cBhvr>
                                      <p:tavLst>
                                        <p:tav tm="0">
                                          <p:val>
                                            <p:strVal val="#ppt_x-#ppt_w*1.125000"/>
                                          </p:val>
                                        </p:tav>
                                        <p:tav tm="100000">
                                          <p:val>
                                            <p:strVal val="#ppt_x"/>
                                          </p:val>
                                        </p:tav>
                                      </p:tavLst>
                                    </p:anim>
                                    <p:animEffect transition="in" filter="wipe(right)">
                                      <p:cBhvr>
                                        <p:cTn id="35" dur="1000"/>
                                        <p:tgtEl>
                                          <p:spTgt spid="5898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autoUpdateAnimBg="0"/>
      <p:bldP spid="589833" grpId="0" build="p"/>
      <p:bldP spid="589837" grpId="0" build="p" autoUpdateAnimBg="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85750" marR="0" indent="-285750" algn="l" defTabSz="914400" rtl="0" eaLnBrk="0" fontAlgn="base" latinLnBrk="0" hangingPunct="0">
          <a:lnSpc>
            <a:spcPct val="80000"/>
          </a:lnSpc>
          <a:spcBef>
            <a:spcPct val="50000"/>
          </a:spcBef>
          <a:spcAft>
            <a:spcPct val="0"/>
          </a:spcAft>
          <a:buClrTx/>
          <a:buSzTx/>
          <a:buFontTx/>
          <a:buChar char="•"/>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85750" marR="0" indent="-285750" algn="l" defTabSz="914400" rtl="0" eaLnBrk="0" fontAlgn="base" latinLnBrk="0" hangingPunct="0">
          <a:lnSpc>
            <a:spcPct val="80000"/>
          </a:lnSpc>
          <a:spcBef>
            <a:spcPct val="50000"/>
          </a:spcBef>
          <a:spcAft>
            <a:spcPct val="0"/>
          </a:spcAft>
          <a:buClrTx/>
          <a:buSzTx/>
          <a:buFontTx/>
          <a:buChar char="•"/>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85750" marR="0" indent="-285750" algn="l" defTabSz="914400" rtl="0" eaLnBrk="0" fontAlgn="base" latinLnBrk="0" hangingPunct="0">
          <a:lnSpc>
            <a:spcPct val="80000"/>
          </a:lnSpc>
          <a:spcBef>
            <a:spcPct val="50000"/>
          </a:spcBef>
          <a:spcAft>
            <a:spcPct val="0"/>
          </a:spcAft>
          <a:buClrTx/>
          <a:buSzTx/>
          <a:buFontTx/>
          <a:buChar char="•"/>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285750" marR="0" indent="-285750" algn="l" defTabSz="914400" rtl="0" eaLnBrk="0" fontAlgn="base" latinLnBrk="0" hangingPunct="0">
          <a:lnSpc>
            <a:spcPct val="80000"/>
          </a:lnSpc>
          <a:spcBef>
            <a:spcPct val="50000"/>
          </a:spcBef>
          <a:spcAft>
            <a:spcPct val="0"/>
          </a:spcAft>
          <a:buClrTx/>
          <a:buSzTx/>
          <a:buFontTx/>
          <a:buChar char="•"/>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58643</TotalTime>
  <Words>6321</Words>
  <Application>Microsoft Office PowerPoint</Application>
  <PresentationFormat>On-screen Show (4:3)</PresentationFormat>
  <Paragraphs>958</Paragraphs>
  <Slides>89</Slides>
  <Notes>89</Notes>
  <HiddenSlides>0</HiddenSlides>
  <MMClips>1</MMClips>
  <ScaleCrop>false</ScaleCrop>
  <HeadingPairs>
    <vt:vector size="4" baseType="variant">
      <vt:variant>
        <vt:lpstr>Theme</vt:lpstr>
      </vt:variant>
      <vt:variant>
        <vt:i4>2</vt:i4>
      </vt:variant>
      <vt:variant>
        <vt:lpstr>Slide Titles</vt:lpstr>
      </vt:variant>
      <vt:variant>
        <vt:i4>89</vt:i4>
      </vt:variant>
    </vt:vector>
  </HeadingPairs>
  <TitlesOfParts>
    <vt:vector size="91" baseType="lpstr">
      <vt:lpstr>Custom Design</vt:lpstr>
      <vt:lpstr>Axis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MHE</dc:creator>
  <cp:lastModifiedBy>Kirs, Peeter J.</cp:lastModifiedBy>
  <cp:revision>237</cp:revision>
  <dcterms:created xsi:type="dcterms:W3CDTF">2004-07-22T17:06:24Z</dcterms:created>
  <dcterms:modified xsi:type="dcterms:W3CDTF">2013-09-12T16:49:48Z</dcterms:modified>
</cp:coreProperties>
</file>